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9" r:id="rId4"/>
    <p:sldId id="257" r:id="rId5"/>
    <p:sldId id="258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9" d="100"/>
          <a:sy n="139" d="100"/>
        </p:scale>
        <p:origin x="596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C344-D499-43E6-A04C-EA0B35D54A92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C1EE8-E2AE-4C37-906A-E5C2FC40E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093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C344-D499-43E6-A04C-EA0B35D54A92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C1EE8-E2AE-4C37-906A-E5C2FC40E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086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C344-D499-43E6-A04C-EA0B35D54A92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C1EE8-E2AE-4C37-906A-E5C2FC40E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625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C344-D499-43E6-A04C-EA0B35D54A92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C1EE8-E2AE-4C37-906A-E5C2FC40E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76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C344-D499-43E6-A04C-EA0B35D54A92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C1EE8-E2AE-4C37-906A-E5C2FC40E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634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C344-D499-43E6-A04C-EA0B35D54A92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C1EE8-E2AE-4C37-906A-E5C2FC40E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872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C344-D499-43E6-A04C-EA0B35D54A92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C1EE8-E2AE-4C37-906A-E5C2FC40E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649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C344-D499-43E6-A04C-EA0B35D54A92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C1EE8-E2AE-4C37-906A-E5C2FC40E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390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C344-D499-43E6-A04C-EA0B35D54A92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C1EE8-E2AE-4C37-906A-E5C2FC40E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1419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C344-D499-43E6-A04C-EA0B35D54A92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C1EE8-E2AE-4C37-906A-E5C2FC40E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785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3C344-D499-43E6-A04C-EA0B35D54A92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C1EE8-E2AE-4C37-906A-E5C2FC40E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334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E3C344-D499-43E6-A04C-EA0B35D54A92}" type="datetimeFigureOut">
              <a:rPr lang="en-US" smtClean="0"/>
              <a:t>4/1/2021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2C1EE8-E2AE-4C37-906A-E5C2FC40E5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267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Spark Machine Learning (1)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65548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 the feature vector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// Set the input columns as the features we want to use</a:t>
            </a:r>
          </a:p>
          <a:p>
            <a:pPr marL="0" indent="0">
              <a:buNone/>
            </a:pPr>
            <a:r>
              <a:rPr lang="en-US" dirty="0" err="1"/>
              <a:t>val</a:t>
            </a:r>
            <a:r>
              <a:rPr lang="en-US" dirty="0"/>
              <a:t> assembler = (new </a:t>
            </a:r>
            <a:r>
              <a:rPr lang="en-US" dirty="0" err="1"/>
              <a:t>VectorAssembler</a:t>
            </a:r>
            <a:r>
              <a:rPr lang="en-US" dirty="0"/>
              <a:t>().</a:t>
            </a:r>
            <a:r>
              <a:rPr lang="en-US" dirty="0" err="1"/>
              <a:t>setInputCols</a:t>
            </a:r>
            <a:r>
              <a:rPr lang="en-US" dirty="0"/>
              <a:t>(Array(</a:t>
            </a:r>
          </a:p>
          <a:p>
            <a:pPr marL="0" indent="0">
              <a:buNone/>
            </a:pPr>
            <a:r>
              <a:rPr lang="en-US" dirty="0"/>
              <a:t>  "viewed", "explored", "</a:t>
            </a:r>
            <a:r>
              <a:rPr lang="en-US" dirty="0" err="1"/>
              <a:t>nevents</a:t>
            </a:r>
            <a:r>
              <a:rPr lang="en-US" dirty="0"/>
              <a:t>", "</a:t>
            </a:r>
            <a:r>
              <a:rPr lang="en-US" dirty="0" err="1"/>
              <a:t>ndays_act</a:t>
            </a:r>
            <a:r>
              <a:rPr lang="en-US" dirty="0"/>
              <a:t>", "</a:t>
            </a:r>
            <a:r>
              <a:rPr lang="en-US" dirty="0" err="1"/>
              <a:t>nplay_video</a:t>
            </a:r>
            <a:r>
              <a:rPr lang="en-US" dirty="0"/>
              <a:t>", </a:t>
            </a:r>
          </a:p>
          <a:p>
            <a:pPr marL="0" indent="0">
              <a:buNone/>
            </a:pPr>
            <a:r>
              <a:rPr lang="en-US" dirty="0"/>
              <a:t>  "</a:t>
            </a:r>
            <a:r>
              <a:rPr lang="en-US" dirty="0" err="1"/>
              <a:t>nchapters</a:t>
            </a:r>
            <a:r>
              <a:rPr lang="en-US" dirty="0"/>
              <a:t>", "</a:t>
            </a:r>
            <a:r>
              <a:rPr lang="en-US" dirty="0" err="1"/>
              <a:t>nforum_posts</a:t>
            </a:r>
            <a:r>
              <a:rPr lang="en-US" dirty="0"/>
              <a:t>", "</a:t>
            </a:r>
            <a:r>
              <a:rPr lang="en-US" dirty="0" err="1"/>
              <a:t>countryVec</a:t>
            </a:r>
            <a:r>
              <a:rPr lang="en-US" dirty="0"/>
              <a:t>", "</a:t>
            </a:r>
            <a:r>
              <a:rPr lang="en-US" dirty="0" err="1"/>
              <a:t>genderVec</a:t>
            </a:r>
            <a:r>
              <a:rPr lang="en-US" dirty="0"/>
              <a:t>")).</a:t>
            </a:r>
          </a:p>
          <a:p>
            <a:pPr marL="0" indent="0">
              <a:buNone/>
            </a:pPr>
            <a:r>
              <a:rPr lang="en-US" dirty="0"/>
              <a:t>   </a:t>
            </a:r>
            <a:r>
              <a:rPr lang="en-US" dirty="0" err="1"/>
              <a:t>setOutputCol</a:t>
            </a:r>
            <a:r>
              <a:rPr lang="en-US" dirty="0"/>
              <a:t>("features")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// Transform the </a:t>
            </a:r>
            <a:r>
              <a:rPr lang="en-US" dirty="0" err="1"/>
              <a:t>DataFrame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val</a:t>
            </a:r>
            <a:r>
              <a:rPr lang="en-US" dirty="0"/>
              <a:t> output = </a:t>
            </a:r>
            <a:r>
              <a:rPr lang="en-US" dirty="0" err="1"/>
              <a:t>assembler.transform</a:t>
            </a:r>
            <a:r>
              <a:rPr lang="en-US" dirty="0"/>
              <a:t>(filled).select($"</a:t>
            </a:r>
            <a:r>
              <a:rPr lang="en-US" dirty="0" err="1"/>
              <a:t>label",$"features</a:t>
            </a:r>
            <a:r>
              <a:rPr lang="en-US" dirty="0"/>
              <a:t>")</a:t>
            </a:r>
          </a:p>
        </p:txBody>
      </p:sp>
    </p:spTree>
    <p:extLst>
      <p:ext uri="{BB962C8B-B14F-4D97-AF65-F5344CB8AC3E}">
        <p14:creationId xmlns:p14="http://schemas.microsoft.com/office/powerpoint/2010/main" val="24684458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Split the label-features data into training and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// Splitting the data by create an array of the training and test data</a:t>
            </a:r>
          </a:p>
          <a:p>
            <a:pPr marL="0" indent="0">
              <a:buNone/>
            </a:pPr>
            <a:r>
              <a:rPr lang="en-US" dirty="0" err="1"/>
              <a:t>val</a:t>
            </a:r>
            <a:r>
              <a:rPr lang="en-US" dirty="0"/>
              <a:t> Array(training, test) = </a:t>
            </a:r>
            <a:r>
              <a:rPr lang="en-US" dirty="0" err="1"/>
              <a:t>output.select</a:t>
            </a:r>
            <a:r>
              <a:rPr lang="en-US" dirty="0"/>
              <a:t>("</a:t>
            </a:r>
            <a:r>
              <a:rPr lang="en-US" dirty="0" err="1"/>
              <a:t>label","features</a:t>
            </a:r>
            <a:r>
              <a:rPr lang="en-US" dirty="0"/>
              <a:t>").</a:t>
            </a:r>
          </a:p>
          <a:p>
            <a:pPr marL="0" indent="0">
              <a:buNone/>
            </a:pPr>
            <a:r>
              <a:rPr lang="en-US" dirty="0"/>
              <a:t>                            </a:t>
            </a:r>
            <a:r>
              <a:rPr lang="en-US" dirty="0" err="1"/>
              <a:t>randomSplit</a:t>
            </a:r>
            <a:r>
              <a:rPr lang="en-US" dirty="0"/>
              <a:t>(Array(0.7, 0.3), seed = 12345)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75346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Apache Hadoop Ecosyste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742" y="1221205"/>
            <a:ext cx="8470385" cy="4304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39494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Supervised Learning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0745" y="2120565"/>
            <a:ext cx="5905500" cy="35433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453640" y="6043450"/>
            <a:ext cx="76459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https://blog.finxter.com/supervised-and-unsupervised-machine-learning/</a:t>
            </a:r>
          </a:p>
        </p:txBody>
      </p:sp>
    </p:spTree>
    <p:extLst>
      <p:ext uri="{BB962C8B-B14F-4D97-AF65-F5344CB8AC3E}">
        <p14:creationId xmlns:p14="http://schemas.microsoft.com/office/powerpoint/2010/main" val="637056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Spark </a:t>
            </a:r>
            <a:r>
              <a:rPr lang="en-US" dirty="0" err="1" smtClean="0"/>
              <a:t>DataFrame</a:t>
            </a:r>
            <a:endParaRPr lang="en-US" dirty="0"/>
          </a:p>
        </p:txBody>
      </p:sp>
      <p:pic>
        <p:nvPicPr>
          <p:cNvPr id="1026" name="Picture 2" descr="https://www.edureka.co/blog/content/ver.1554792280/uploads/2019/04/Picture1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0624" y="2298883"/>
            <a:ext cx="7270750" cy="2629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570692" y="5536644"/>
            <a:ext cx="50506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https://www.edureka.co/blog/dataframes-in-spark/</a:t>
            </a:r>
          </a:p>
        </p:txBody>
      </p:sp>
    </p:spTree>
    <p:extLst>
      <p:ext uri="{BB962C8B-B14F-4D97-AF65-F5344CB8AC3E}">
        <p14:creationId xmlns:p14="http://schemas.microsoft.com/office/powerpoint/2010/main" val="24869652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RDD vs </a:t>
            </a:r>
            <a:r>
              <a:rPr lang="en-US" dirty="0" err="1" smtClean="0"/>
              <a:t>DataFrame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97932"/>
            <a:ext cx="10515600" cy="4679031"/>
          </a:xfrm>
        </p:spPr>
        <p:txBody>
          <a:bodyPr/>
          <a:lstStyle/>
          <a:p>
            <a:r>
              <a:rPr lang="en-US" b="1" dirty="0"/>
              <a:t>RDD 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 </a:t>
            </a:r>
            <a:r>
              <a:rPr lang="en-US" dirty="0"/>
              <a:t>distributed collection of data elements spread across many machines in the </a:t>
            </a:r>
            <a:r>
              <a:rPr lang="en-US" dirty="0" smtClean="0"/>
              <a:t>cluster</a:t>
            </a:r>
          </a:p>
          <a:p>
            <a:pPr lvl="1"/>
            <a:r>
              <a:rPr lang="en-US" dirty="0"/>
              <a:t>It can easily and efficiently process data which is structured as well as </a:t>
            </a:r>
            <a:r>
              <a:rPr lang="en-US" dirty="0" smtClean="0"/>
              <a:t>unstructured</a:t>
            </a:r>
          </a:p>
          <a:p>
            <a:pPr lvl="1"/>
            <a:r>
              <a:rPr lang="en-US" dirty="0"/>
              <a:t>Data source API allows that an RDD could come from any data source e.g. text file, </a:t>
            </a:r>
            <a:r>
              <a:rPr lang="en-US" dirty="0" smtClean="0"/>
              <a:t>a</a:t>
            </a:r>
            <a:r>
              <a:rPr lang="en-US" dirty="0"/>
              <a:t> </a:t>
            </a:r>
            <a:r>
              <a:rPr lang="en-US" dirty="0" smtClean="0"/>
              <a:t>database</a:t>
            </a:r>
          </a:p>
          <a:p>
            <a:r>
              <a:rPr lang="en-US" dirty="0" err="1" smtClean="0"/>
              <a:t>DataFrame</a:t>
            </a:r>
            <a:endParaRPr lang="en-US" dirty="0" smtClean="0"/>
          </a:p>
          <a:p>
            <a:pPr lvl="1"/>
            <a:r>
              <a:rPr lang="en-US" dirty="0"/>
              <a:t>A </a:t>
            </a:r>
            <a:r>
              <a:rPr lang="en-US" dirty="0" err="1"/>
              <a:t>DataFrame</a:t>
            </a:r>
            <a:r>
              <a:rPr lang="en-US" dirty="0"/>
              <a:t> is a distributed collection of data organized into named </a:t>
            </a:r>
            <a:r>
              <a:rPr lang="en-US" dirty="0" smtClean="0"/>
              <a:t>columns</a:t>
            </a:r>
          </a:p>
          <a:p>
            <a:pPr lvl="1"/>
            <a:r>
              <a:rPr lang="en-US" dirty="0"/>
              <a:t>It works only on structured and semi-structured </a:t>
            </a:r>
            <a:r>
              <a:rPr lang="en-US" dirty="0" smtClean="0"/>
              <a:t>data</a:t>
            </a:r>
          </a:p>
          <a:p>
            <a:pPr lvl="1"/>
            <a:r>
              <a:rPr lang="en-US" dirty="0"/>
              <a:t>Data source API allows </a:t>
            </a:r>
            <a:r>
              <a:rPr lang="en-US" dirty="0" smtClean="0"/>
              <a:t>that an </a:t>
            </a:r>
            <a:r>
              <a:rPr lang="en-US" dirty="0" err="1" smtClean="0"/>
              <a:t>DataFrame</a:t>
            </a:r>
            <a:r>
              <a:rPr lang="en-US" dirty="0" smtClean="0"/>
              <a:t> could come from CSV, JSON, HDFS, HIVE table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86687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Load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val</a:t>
            </a:r>
            <a:r>
              <a:rPr lang="en-US" dirty="0"/>
              <a:t> data = </a:t>
            </a:r>
            <a:r>
              <a:rPr lang="en-US" dirty="0" err="1"/>
              <a:t>spark.read.option</a:t>
            </a:r>
            <a:r>
              <a:rPr lang="en-US" dirty="0"/>
              <a:t>("</a:t>
            </a:r>
            <a:r>
              <a:rPr lang="en-US" dirty="0" err="1"/>
              <a:t>header","true</a:t>
            </a:r>
            <a:r>
              <a:rPr lang="en-US" dirty="0"/>
              <a:t>").</a:t>
            </a:r>
          </a:p>
          <a:p>
            <a:pPr marL="0" indent="0">
              <a:buNone/>
            </a:pPr>
            <a:r>
              <a:rPr lang="en-US" dirty="0"/>
              <a:t>    option("</a:t>
            </a:r>
            <a:r>
              <a:rPr lang="en-US" dirty="0" err="1"/>
              <a:t>inferSchema</a:t>
            </a:r>
            <a:r>
              <a:rPr lang="en-US" dirty="0"/>
              <a:t>","true").</a:t>
            </a:r>
          </a:p>
          <a:p>
            <a:pPr marL="0" indent="0">
              <a:buNone/>
            </a:pPr>
            <a:r>
              <a:rPr lang="en-US" dirty="0"/>
              <a:t>    format("csv").</a:t>
            </a:r>
          </a:p>
          <a:p>
            <a:pPr marL="0" indent="0">
              <a:buNone/>
            </a:pPr>
            <a:r>
              <a:rPr lang="en-US" dirty="0"/>
              <a:t>    load("/</a:t>
            </a:r>
            <a:r>
              <a:rPr lang="en-US" dirty="0" err="1"/>
              <a:t>tmp</a:t>
            </a:r>
            <a:r>
              <a:rPr lang="en-US" dirty="0"/>
              <a:t>/mooc.csv")</a:t>
            </a:r>
          </a:p>
        </p:txBody>
      </p:sp>
      <p:sp>
        <p:nvSpPr>
          <p:cNvPr id="4" name="Rectangle 3"/>
          <p:cNvSpPr/>
          <p:nvPr/>
        </p:nvSpPr>
        <p:spPr>
          <a:xfrm>
            <a:off x="1280160" y="5826365"/>
            <a:ext cx="105933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code on this slides from https</a:t>
            </a:r>
            <a:r>
              <a:rPr lang="en-US" sz="1400" dirty="0"/>
              <a:t>://towardsdatascience.com/training-your-first-classifier-with-spark-and-scala-893d7c6f7d88</a:t>
            </a:r>
          </a:p>
        </p:txBody>
      </p:sp>
    </p:spTree>
    <p:extLst>
      <p:ext uri="{BB962C8B-B14F-4D97-AF65-F5344CB8AC3E}">
        <p14:creationId xmlns:p14="http://schemas.microsoft.com/office/powerpoint/2010/main" val="38336875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Create the label column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val</a:t>
            </a:r>
            <a:r>
              <a:rPr lang="en-US" dirty="0"/>
              <a:t> </a:t>
            </a:r>
            <a:r>
              <a:rPr lang="en-US" dirty="0" err="1"/>
              <a:t>df</a:t>
            </a:r>
            <a:r>
              <a:rPr lang="en-US" dirty="0"/>
              <a:t> = (</a:t>
            </a:r>
            <a:r>
              <a:rPr lang="en-US" dirty="0" err="1"/>
              <a:t>data.select</a:t>
            </a:r>
            <a:r>
              <a:rPr lang="en-US" dirty="0"/>
              <a:t>(data("certified").as("label"), </a:t>
            </a:r>
          </a:p>
          <a:p>
            <a:pPr marL="0" indent="0">
              <a:buNone/>
            </a:pPr>
            <a:r>
              <a:rPr lang="en-US" dirty="0"/>
              <a:t>          $"registered", $"viewed", $"explored", </a:t>
            </a:r>
          </a:p>
          <a:p>
            <a:pPr marL="0" indent="0">
              <a:buNone/>
            </a:pPr>
            <a:r>
              <a:rPr lang="en-US" dirty="0"/>
              <a:t>          $"</a:t>
            </a:r>
            <a:r>
              <a:rPr lang="en-US" dirty="0" err="1"/>
              <a:t>final_cc_cname_DI</a:t>
            </a:r>
            <a:r>
              <a:rPr lang="en-US" dirty="0"/>
              <a:t>", $"gender", $"</a:t>
            </a:r>
            <a:r>
              <a:rPr lang="en-US" dirty="0" err="1"/>
              <a:t>nevents</a:t>
            </a:r>
            <a:r>
              <a:rPr lang="en-US" dirty="0"/>
              <a:t>", </a:t>
            </a:r>
          </a:p>
          <a:p>
            <a:pPr marL="0" indent="0">
              <a:buNone/>
            </a:pPr>
            <a:r>
              <a:rPr lang="en-US" dirty="0"/>
              <a:t>          $"</a:t>
            </a:r>
            <a:r>
              <a:rPr lang="en-US" dirty="0" err="1"/>
              <a:t>ndays_act</a:t>
            </a:r>
            <a:r>
              <a:rPr lang="en-US" dirty="0"/>
              <a:t>", $"</a:t>
            </a:r>
            <a:r>
              <a:rPr lang="en-US" dirty="0" err="1"/>
              <a:t>nplay_video</a:t>
            </a:r>
            <a:r>
              <a:rPr lang="en-US" dirty="0"/>
              <a:t>", $"</a:t>
            </a:r>
            <a:r>
              <a:rPr lang="en-US" dirty="0" err="1"/>
              <a:t>nchapters</a:t>
            </a:r>
            <a:r>
              <a:rPr lang="en-US" dirty="0"/>
              <a:t>", $"</a:t>
            </a:r>
            <a:r>
              <a:rPr lang="en-US" dirty="0" err="1"/>
              <a:t>nforum_posts</a:t>
            </a:r>
            <a:r>
              <a:rPr lang="en-US" dirty="0"/>
              <a:t>"))</a:t>
            </a:r>
          </a:p>
        </p:txBody>
      </p:sp>
    </p:spTree>
    <p:extLst>
      <p:ext uri="{BB962C8B-B14F-4D97-AF65-F5344CB8AC3E}">
        <p14:creationId xmlns:p14="http://schemas.microsoft.com/office/powerpoint/2010/main" val="2743554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0431"/>
            <a:ext cx="10515600" cy="1325563"/>
          </a:xfrm>
        </p:spPr>
        <p:txBody>
          <a:bodyPr/>
          <a:lstStyle/>
          <a:p>
            <a:r>
              <a:rPr lang="en-US" dirty="0" smtClean="0"/>
              <a:t>One-Hot Encoding the String columns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77616"/>
            <a:ext cx="10515600" cy="537210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dirty="0"/>
              <a:t>import </a:t>
            </a:r>
            <a:r>
              <a:rPr lang="en-US" dirty="0" err="1"/>
              <a:t>org.apache.spark.ml.feature</a:t>
            </a:r>
            <a:r>
              <a:rPr lang="en-US" dirty="0"/>
              <a:t>.{</a:t>
            </a:r>
            <a:r>
              <a:rPr lang="en-US" dirty="0" err="1"/>
              <a:t>VectorAssembler</a:t>
            </a:r>
            <a:r>
              <a:rPr lang="en-US" dirty="0"/>
              <a:t>, </a:t>
            </a:r>
            <a:r>
              <a:rPr lang="en-US" dirty="0" err="1"/>
              <a:t>StringIndexer</a:t>
            </a:r>
            <a:r>
              <a:rPr lang="en-US" dirty="0"/>
              <a:t>, </a:t>
            </a:r>
            <a:r>
              <a:rPr lang="en-US" dirty="0" err="1"/>
              <a:t>OneHotEncoderEstimator</a:t>
            </a:r>
            <a:r>
              <a:rPr lang="en-US" dirty="0"/>
              <a:t>}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// </a:t>
            </a:r>
            <a:r>
              <a:rPr lang="en-US" dirty="0"/>
              <a:t>string indexing</a:t>
            </a:r>
          </a:p>
          <a:p>
            <a:pPr marL="0" indent="0">
              <a:buNone/>
            </a:pPr>
            <a:r>
              <a:rPr lang="en-US" dirty="0" err="1"/>
              <a:t>val</a:t>
            </a:r>
            <a:r>
              <a:rPr lang="en-US" dirty="0"/>
              <a:t> indexer1 = new </a:t>
            </a:r>
            <a:r>
              <a:rPr lang="en-US" dirty="0" err="1"/>
              <a:t>StringIndexer</a:t>
            </a:r>
            <a:r>
              <a:rPr lang="en-US" dirty="0"/>
              <a:t>().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setInputCol</a:t>
            </a:r>
            <a:r>
              <a:rPr lang="en-US" dirty="0"/>
              <a:t>("</a:t>
            </a:r>
            <a:r>
              <a:rPr lang="en-US" dirty="0" err="1"/>
              <a:t>final_cc_cname_DI</a:t>
            </a:r>
            <a:r>
              <a:rPr lang="en-US" dirty="0"/>
              <a:t>").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setOutputCol</a:t>
            </a:r>
            <a:r>
              <a:rPr lang="en-US" dirty="0"/>
              <a:t>("</a:t>
            </a:r>
            <a:r>
              <a:rPr lang="en-US" dirty="0" err="1"/>
              <a:t>countryIndex</a:t>
            </a:r>
            <a:r>
              <a:rPr lang="en-US" dirty="0"/>
              <a:t>").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setHandleInvalid</a:t>
            </a:r>
            <a:r>
              <a:rPr lang="en-US" dirty="0"/>
              <a:t>("keep") </a:t>
            </a:r>
          </a:p>
          <a:p>
            <a:pPr marL="0" indent="0">
              <a:buNone/>
            </a:pPr>
            <a:r>
              <a:rPr lang="en-US" dirty="0" err="1"/>
              <a:t>val</a:t>
            </a:r>
            <a:r>
              <a:rPr lang="en-US" dirty="0"/>
              <a:t> indexed1 = indexer1.fit(</a:t>
            </a:r>
            <a:r>
              <a:rPr lang="en-US" dirty="0" err="1"/>
              <a:t>df</a:t>
            </a:r>
            <a:r>
              <a:rPr lang="en-US" dirty="0"/>
              <a:t>).transform(</a:t>
            </a:r>
            <a:r>
              <a:rPr lang="en-US" dirty="0" err="1"/>
              <a:t>df</a:t>
            </a:r>
            <a:r>
              <a:rPr lang="en-US" dirty="0"/>
              <a:t>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val</a:t>
            </a:r>
            <a:r>
              <a:rPr lang="en-US" dirty="0" smtClean="0"/>
              <a:t> </a:t>
            </a:r>
            <a:r>
              <a:rPr lang="en-US" dirty="0"/>
              <a:t>indexer2 = new </a:t>
            </a:r>
            <a:r>
              <a:rPr lang="en-US" dirty="0" err="1"/>
              <a:t>StringIndexer</a:t>
            </a:r>
            <a:r>
              <a:rPr lang="en-US" dirty="0"/>
              <a:t>().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setInputCol</a:t>
            </a:r>
            <a:r>
              <a:rPr lang="en-US" dirty="0"/>
              <a:t>("gender").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setOutputCol</a:t>
            </a:r>
            <a:r>
              <a:rPr lang="en-US" dirty="0"/>
              <a:t>("</a:t>
            </a:r>
            <a:r>
              <a:rPr lang="en-US" dirty="0" err="1"/>
              <a:t>genderIndex</a:t>
            </a:r>
            <a:r>
              <a:rPr lang="en-US" dirty="0"/>
              <a:t>").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setHandleInvalid</a:t>
            </a:r>
            <a:r>
              <a:rPr lang="en-US" dirty="0"/>
              <a:t>("keep")</a:t>
            </a:r>
          </a:p>
          <a:p>
            <a:pPr marL="0" indent="0">
              <a:buNone/>
            </a:pPr>
            <a:r>
              <a:rPr lang="en-US" dirty="0" err="1"/>
              <a:t>val</a:t>
            </a:r>
            <a:r>
              <a:rPr lang="en-US" dirty="0"/>
              <a:t> indexed2 = indexer2.fit(indexed1).transform(indexed1)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// </a:t>
            </a:r>
            <a:r>
              <a:rPr lang="en-US" dirty="0"/>
              <a:t>one hot encoding</a:t>
            </a:r>
          </a:p>
          <a:p>
            <a:pPr marL="0" indent="0">
              <a:buNone/>
            </a:pPr>
            <a:r>
              <a:rPr lang="en-US" dirty="0" err="1"/>
              <a:t>val</a:t>
            </a:r>
            <a:r>
              <a:rPr lang="en-US" dirty="0"/>
              <a:t> encoder = new </a:t>
            </a:r>
            <a:r>
              <a:rPr lang="en-US" dirty="0" err="1"/>
              <a:t>OneHotEncoderEstimator</a:t>
            </a:r>
            <a:r>
              <a:rPr lang="en-US" dirty="0"/>
              <a:t>().</a:t>
            </a:r>
          </a:p>
          <a:p>
            <a:pPr marL="0" indent="0">
              <a:buNone/>
            </a:pPr>
            <a:r>
              <a:rPr lang="en-US" dirty="0"/>
              <a:t>  </a:t>
            </a:r>
            <a:r>
              <a:rPr lang="en-US" dirty="0" err="1"/>
              <a:t>setInputCols</a:t>
            </a:r>
            <a:r>
              <a:rPr lang="en-US" dirty="0"/>
              <a:t>(Array("</a:t>
            </a:r>
            <a:r>
              <a:rPr lang="en-US" dirty="0" err="1"/>
              <a:t>countryIndex</a:t>
            </a:r>
            <a:r>
              <a:rPr lang="en-US" dirty="0"/>
              <a:t>", "</a:t>
            </a:r>
            <a:r>
              <a:rPr lang="en-US" dirty="0" err="1"/>
              <a:t>genderIndex</a:t>
            </a:r>
            <a:r>
              <a:rPr lang="en-US" dirty="0"/>
              <a:t>")).</a:t>
            </a:r>
          </a:p>
          <a:p>
            <a:pPr marL="0" indent="0">
              <a:buNone/>
            </a:pPr>
            <a:r>
              <a:rPr lang="en-US" dirty="0"/>
              <a:t>  </a:t>
            </a:r>
            <a:r>
              <a:rPr lang="en-US" dirty="0" err="1"/>
              <a:t>setOutputCols</a:t>
            </a:r>
            <a:r>
              <a:rPr lang="en-US" dirty="0"/>
              <a:t>(Array("</a:t>
            </a:r>
            <a:r>
              <a:rPr lang="en-US" dirty="0" err="1"/>
              <a:t>countryVec</a:t>
            </a:r>
            <a:r>
              <a:rPr lang="en-US" dirty="0"/>
              <a:t>", "</a:t>
            </a:r>
            <a:r>
              <a:rPr lang="en-US" dirty="0" err="1"/>
              <a:t>genderVec</a:t>
            </a:r>
            <a:r>
              <a:rPr lang="en-US" dirty="0"/>
              <a:t>"))</a:t>
            </a:r>
          </a:p>
          <a:p>
            <a:pPr marL="0" indent="0">
              <a:buNone/>
            </a:pPr>
            <a:r>
              <a:rPr lang="en-US" dirty="0" err="1"/>
              <a:t>val</a:t>
            </a:r>
            <a:r>
              <a:rPr lang="en-US" dirty="0"/>
              <a:t> encoded = </a:t>
            </a:r>
            <a:r>
              <a:rPr lang="en-US" dirty="0" err="1"/>
              <a:t>encoder.fit</a:t>
            </a:r>
            <a:r>
              <a:rPr lang="en-US" dirty="0"/>
              <a:t>(indexed2).transform(indexed2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54989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8069"/>
            <a:ext cx="10515600" cy="1325563"/>
          </a:xfrm>
        </p:spPr>
        <p:txBody>
          <a:bodyPr/>
          <a:lstStyle/>
          <a:p>
            <a:r>
              <a:rPr lang="en-US" dirty="0" smtClean="0"/>
              <a:t>Impute Null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83632"/>
            <a:ext cx="10515600" cy="5420226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en-US" dirty="0" err="1"/>
              <a:t>val</a:t>
            </a:r>
            <a:r>
              <a:rPr lang="en-US" dirty="0"/>
              <a:t> </a:t>
            </a:r>
            <a:r>
              <a:rPr lang="en-US" dirty="0" err="1"/>
              <a:t>nanEvents</a:t>
            </a:r>
            <a:r>
              <a:rPr lang="en-US" dirty="0"/>
              <a:t> = </a:t>
            </a:r>
            <a:r>
              <a:rPr lang="en-US" dirty="0" err="1"/>
              <a:t>encoded.groupBy</a:t>
            </a:r>
            <a:r>
              <a:rPr lang="en-US" dirty="0"/>
              <a:t>("</a:t>
            </a:r>
            <a:r>
              <a:rPr lang="en-US" dirty="0" err="1"/>
              <a:t>nevents</a:t>
            </a:r>
            <a:r>
              <a:rPr lang="en-US" dirty="0"/>
              <a:t>").count().</a:t>
            </a:r>
            <a:r>
              <a:rPr lang="en-US" dirty="0" err="1"/>
              <a:t>orderBy</a:t>
            </a:r>
            <a:r>
              <a:rPr lang="en-US" dirty="0"/>
              <a:t>($"count".</a:t>
            </a:r>
            <a:r>
              <a:rPr lang="en-US" dirty="0" err="1"/>
              <a:t>desc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for (line &lt;- </a:t>
            </a:r>
            <a:r>
              <a:rPr lang="en-US" dirty="0" err="1"/>
              <a:t>nanEvents</a:t>
            </a:r>
            <a:r>
              <a:rPr lang="en-US" dirty="0"/>
              <a:t>){</a:t>
            </a:r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println</a:t>
            </a:r>
            <a:r>
              <a:rPr lang="en-US" dirty="0"/>
              <a:t>(line)</a:t>
            </a:r>
          </a:p>
          <a:p>
            <a:pPr marL="0" indent="0">
              <a:buNone/>
            </a:pPr>
            <a:r>
              <a:rPr lang="en-US" dirty="0"/>
              <a:t>}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// </a:t>
            </a:r>
            <a:r>
              <a:rPr lang="en-US" dirty="0"/>
              <a:t>define medians</a:t>
            </a:r>
          </a:p>
          <a:p>
            <a:pPr marL="0" indent="0">
              <a:buNone/>
            </a:pPr>
            <a:r>
              <a:rPr lang="en-US" dirty="0" err="1"/>
              <a:t>val</a:t>
            </a:r>
            <a:r>
              <a:rPr lang="en-US" dirty="0"/>
              <a:t> </a:t>
            </a:r>
            <a:r>
              <a:rPr lang="en-US" dirty="0" err="1"/>
              <a:t>neventsMedianArray</a:t>
            </a:r>
            <a:r>
              <a:rPr lang="en-US" dirty="0"/>
              <a:t> = </a:t>
            </a:r>
            <a:r>
              <a:rPr lang="en-US" dirty="0" err="1"/>
              <a:t>encoded.stat.approxQuantile</a:t>
            </a:r>
            <a:r>
              <a:rPr lang="en-US" dirty="0"/>
              <a:t>("</a:t>
            </a:r>
            <a:r>
              <a:rPr lang="en-US" dirty="0" err="1"/>
              <a:t>nevents</a:t>
            </a:r>
            <a:r>
              <a:rPr lang="en-US" dirty="0"/>
              <a:t>", Array(0.5), 0)</a:t>
            </a:r>
          </a:p>
          <a:p>
            <a:pPr marL="0" indent="0">
              <a:buNone/>
            </a:pPr>
            <a:r>
              <a:rPr lang="en-US" dirty="0" err="1"/>
              <a:t>val</a:t>
            </a:r>
            <a:r>
              <a:rPr lang="en-US" dirty="0"/>
              <a:t> </a:t>
            </a:r>
            <a:r>
              <a:rPr lang="en-US" dirty="0" err="1"/>
              <a:t>neventsMedian</a:t>
            </a:r>
            <a:r>
              <a:rPr lang="en-US" dirty="0"/>
              <a:t> = </a:t>
            </a:r>
            <a:r>
              <a:rPr lang="en-US" dirty="0" err="1"/>
              <a:t>neventsMedianArray</a:t>
            </a:r>
            <a:r>
              <a:rPr lang="en-US" dirty="0"/>
              <a:t>(0)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val</a:t>
            </a:r>
            <a:r>
              <a:rPr lang="en-US" dirty="0"/>
              <a:t> </a:t>
            </a:r>
            <a:r>
              <a:rPr lang="en-US" dirty="0" err="1"/>
              <a:t>ndays_actMedianArray</a:t>
            </a:r>
            <a:r>
              <a:rPr lang="en-US" dirty="0"/>
              <a:t> = </a:t>
            </a:r>
            <a:r>
              <a:rPr lang="en-US" dirty="0" err="1"/>
              <a:t>encoded.stat.approxQuantile</a:t>
            </a:r>
            <a:r>
              <a:rPr lang="en-US" dirty="0"/>
              <a:t>("</a:t>
            </a:r>
            <a:r>
              <a:rPr lang="en-US" dirty="0" err="1"/>
              <a:t>ndays_act</a:t>
            </a:r>
            <a:r>
              <a:rPr lang="en-US" dirty="0"/>
              <a:t>", Array(0.5), 0)</a:t>
            </a:r>
          </a:p>
          <a:p>
            <a:pPr marL="0" indent="0">
              <a:buNone/>
            </a:pPr>
            <a:r>
              <a:rPr lang="en-US" dirty="0" err="1"/>
              <a:t>val</a:t>
            </a:r>
            <a:r>
              <a:rPr lang="en-US" dirty="0"/>
              <a:t> </a:t>
            </a:r>
            <a:r>
              <a:rPr lang="en-US" dirty="0" err="1"/>
              <a:t>ndays_actMedian</a:t>
            </a:r>
            <a:r>
              <a:rPr lang="en-US" dirty="0"/>
              <a:t> = </a:t>
            </a:r>
            <a:r>
              <a:rPr lang="en-US" dirty="0" err="1"/>
              <a:t>ndays_actMedianArray</a:t>
            </a:r>
            <a:r>
              <a:rPr lang="en-US" dirty="0"/>
              <a:t>(0)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val</a:t>
            </a:r>
            <a:r>
              <a:rPr lang="en-US" dirty="0"/>
              <a:t> </a:t>
            </a:r>
            <a:r>
              <a:rPr lang="en-US" dirty="0" err="1"/>
              <a:t>nplay_videoMedianArray</a:t>
            </a:r>
            <a:r>
              <a:rPr lang="en-US" dirty="0"/>
              <a:t> = </a:t>
            </a:r>
            <a:r>
              <a:rPr lang="en-US" dirty="0" err="1"/>
              <a:t>encoded.stat.approxQuantile</a:t>
            </a:r>
            <a:r>
              <a:rPr lang="en-US" dirty="0"/>
              <a:t>("</a:t>
            </a:r>
            <a:r>
              <a:rPr lang="en-US" dirty="0" err="1"/>
              <a:t>nplay_video</a:t>
            </a:r>
            <a:r>
              <a:rPr lang="en-US" dirty="0"/>
              <a:t>", Array(0.5), 0)</a:t>
            </a:r>
          </a:p>
          <a:p>
            <a:pPr marL="0" indent="0">
              <a:buNone/>
            </a:pPr>
            <a:r>
              <a:rPr lang="en-US" dirty="0" err="1"/>
              <a:t>val</a:t>
            </a:r>
            <a:r>
              <a:rPr lang="en-US" dirty="0"/>
              <a:t> </a:t>
            </a:r>
            <a:r>
              <a:rPr lang="en-US" dirty="0" err="1"/>
              <a:t>nplay_videoMedian</a:t>
            </a:r>
            <a:r>
              <a:rPr lang="en-US" dirty="0"/>
              <a:t> = </a:t>
            </a:r>
            <a:r>
              <a:rPr lang="en-US" dirty="0" err="1"/>
              <a:t>nplay_videoMedianArray</a:t>
            </a:r>
            <a:r>
              <a:rPr lang="en-US" dirty="0"/>
              <a:t>(0)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val</a:t>
            </a:r>
            <a:r>
              <a:rPr lang="en-US" dirty="0"/>
              <a:t> </a:t>
            </a:r>
            <a:r>
              <a:rPr lang="en-US" dirty="0" err="1"/>
              <a:t>nchaptersMedianArray</a:t>
            </a:r>
            <a:r>
              <a:rPr lang="en-US" dirty="0"/>
              <a:t> = </a:t>
            </a:r>
            <a:r>
              <a:rPr lang="en-US" dirty="0" err="1"/>
              <a:t>encoded.stat.approxQuantile</a:t>
            </a:r>
            <a:r>
              <a:rPr lang="en-US" dirty="0"/>
              <a:t>("</a:t>
            </a:r>
            <a:r>
              <a:rPr lang="en-US" dirty="0" err="1"/>
              <a:t>nchapters</a:t>
            </a:r>
            <a:r>
              <a:rPr lang="en-US" dirty="0"/>
              <a:t>", Array(0.5), 0)</a:t>
            </a:r>
          </a:p>
          <a:p>
            <a:pPr marL="0" indent="0">
              <a:buNone/>
            </a:pPr>
            <a:r>
              <a:rPr lang="en-US" dirty="0" err="1"/>
              <a:t>val</a:t>
            </a:r>
            <a:r>
              <a:rPr lang="en-US" dirty="0"/>
              <a:t> </a:t>
            </a:r>
            <a:r>
              <a:rPr lang="en-US" dirty="0" err="1"/>
              <a:t>nchaptersMedian</a:t>
            </a:r>
            <a:r>
              <a:rPr lang="en-US" dirty="0"/>
              <a:t> = </a:t>
            </a:r>
            <a:r>
              <a:rPr lang="en-US" dirty="0" err="1"/>
              <a:t>nchaptersMedianArray</a:t>
            </a:r>
            <a:r>
              <a:rPr lang="en-US" dirty="0"/>
              <a:t>(0)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// </a:t>
            </a:r>
            <a:r>
              <a:rPr lang="en-US" dirty="0"/>
              <a:t>replace </a:t>
            </a:r>
          </a:p>
          <a:p>
            <a:pPr marL="0" indent="0">
              <a:buNone/>
            </a:pPr>
            <a:r>
              <a:rPr lang="en-US" dirty="0" err="1"/>
              <a:t>val</a:t>
            </a:r>
            <a:r>
              <a:rPr lang="en-US" dirty="0"/>
              <a:t> filled = </a:t>
            </a:r>
            <a:r>
              <a:rPr lang="en-US" dirty="0" err="1"/>
              <a:t>encoded.na.fill</a:t>
            </a:r>
            <a:r>
              <a:rPr lang="en-US" dirty="0"/>
              <a:t>(Map(</a:t>
            </a:r>
          </a:p>
          <a:p>
            <a:pPr marL="0" indent="0">
              <a:buNone/>
            </a:pPr>
            <a:r>
              <a:rPr lang="en-US" dirty="0"/>
              <a:t>  "</a:t>
            </a:r>
            <a:r>
              <a:rPr lang="en-US" dirty="0" err="1"/>
              <a:t>nevents</a:t>
            </a:r>
            <a:r>
              <a:rPr lang="en-US" dirty="0"/>
              <a:t>" -&gt; </a:t>
            </a:r>
            <a:r>
              <a:rPr lang="en-US" dirty="0" err="1"/>
              <a:t>neventsMedian</a:t>
            </a:r>
            <a:r>
              <a:rPr lang="en-US" dirty="0"/>
              <a:t>, </a:t>
            </a:r>
          </a:p>
          <a:p>
            <a:pPr marL="0" indent="0">
              <a:buNone/>
            </a:pPr>
            <a:r>
              <a:rPr lang="en-US" dirty="0"/>
              <a:t>  "</a:t>
            </a:r>
            <a:r>
              <a:rPr lang="en-US" dirty="0" err="1"/>
              <a:t>ndays_act</a:t>
            </a:r>
            <a:r>
              <a:rPr lang="en-US" dirty="0"/>
              <a:t>" -&gt; </a:t>
            </a:r>
            <a:r>
              <a:rPr lang="en-US" dirty="0" err="1"/>
              <a:t>ndays_actMedian</a:t>
            </a:r>
            <a:r>
              <a:rPr lang="en-US" dirty="0"/>
              <a:t>, </a:t>
            </a:r>
          </a:p>
          <a:p>
            <a:pPr marL="0" indent="0">
              <a:buNone/>
            </a:pPr>
            <a:r>
              <a:rPr lang="en-US" dirty="0"/>
              <a:t>  "</a:t>
            </a:r>
            <a:r>
              <a:rPr lang="en-US" dirty="0" err="1"/>
              <a:t>nplay_video</a:t>
            </a:r>
            <a:r>
              <a:rPr lang="en-US" dirty="0"/>
              <a:t>" -&gt; </a:t>
            </a:r>
            <a:r>
              <a:rPr lang="en-US" dirty="0" err="1"/>
              <a:t>nplay_videoMedian</a:t>
            </a:r>
            <a:r>
              <a:rPr lang="en-US" dirty="0"/>
              <a:t>, </a:t>
            </a:r>
          </a:p>
          <a:p>
            <a:pPr marL="0" indent="0">
              <a:buNone/>
            </a:pPr>
            <a:r>
              <a:rPr lang="en-US" dirty="0"/>
              <a:t>  "</a:t>
            </a:r>
            <a:r>
              <a:rPr lang="en-US" dirty="0" err="1"/>
              <a:t>nchapters</a:t>
            </a:r>
            <a:r>
              <a:rPr lang="en-US" dirty="0"/>
              <a:t>" -&gt; </a:t>
            </a:r>
            <a:r>
              <a:rPr lang="en-US" dirty="0" err="1"/>
              <a:t>nchaptersMedian</a:t>
            </a:r>
            <a:r>
              <a:rPr lang="en-US" dirty="0"/>
              <a:t>))</a:t>
            </a:r>
          </a:p>
        </p:txBody>
      </p:sp>
    </p:spTree>
    <p:extLst>
      <p:ext uri="{BB962C8B-B14F-4D97-AF65-F5344CB8AC3E}">
        <p14:creationId xmlns:p14="http://schemas.microsoft.com/office/powerpoint/2010/main" val="38080852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606</TotalTime>
  <Words>546</Words>
  <Application>Microsoft Office PowerPoint</Application>
  <PresentationFormat>Widescreen</PresentationFormat>
  <Paragraphs>84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Spark Machine Learning (1)</vt:lpstr>
      <vt:lpstr>PowerPoint Presentation</vt:lpstr>
      <vt:lpstr>Supervised Learning</vt:lpstr>
      <vt:lpstr>Spark DataFrame</vt:lpstr>
      <vt:lpstr>RDD vs DataFrame</vt:lpstr>
      <vt:lpstr>Load Data</vt:lpstr>
      <vt:lpstr>Create the label column</vt:lpstr>
      <vt:lpstr>One-Hot Encoding the String columns</vt:lpstr>
      <vt:lpstr>Impute Null Values</vt:lpstr>
      <vt:lpstr>Form the feature vector</vt:lpstr>
      <vt:lpstr>Split the label-features data into training and testing</vt:lpstr>
    </vt:vector>
  </TitlesOfParts>
  <Company>Kennesaw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Spark Machine Learning (1)</dc:title>
  <dc:creator>Ying Xie</dc:creator>
  <cp:lastModifiedBy>Ying Xie</cp:lastModifiedBy>
  <cp:revision>13</cp:revision>
  <dcterms:created xsi:type="dcterms:W3CDTF">2021-03-31T19:01:30Z</dcterms:created>
  <dcterms:modified xsi:type="dcterms:W3CDTF">2021-04-01T15:33:09Z</dcterms:modified>
</cp:coreProperties>
</file>