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81" r:id="rId4"/>
    <p:sldId id="282" r:id="rId5"/>
    <p:sldId id="280" r:id="rId6"/>
    <p:sldId id="266" r:id="rId7"/>
    <p:sldId id="273" r:id="rId8"/>
    <p:sldId id="268" r:id="rId9"/>
    <p:sldId id="274" r:id="rId10"/>
    <p:sldId id="269" r:id="rId11"/>
    <p:sldId id="276" r:id="rId12"/>
    <p:sldId id="277" r:id="rId13"/>
    <p:sldId id="278" r:id="rId14"/>
    <p:sldId id="270" r:id="rId15"/>
    <p:sldId id="271" r:id="rId16"/>
    <p:sldId id="272" r:id="rId17"/>
    <p:sldId id="265" r:id="rId18"/>
    <p:sldId id="258" r:id="rId19"/>
    <p:sldId id="284" r:id="rId20"/>
    <p:sldId id="260" r:id="rId21"/>
    <p:sldId id="261" r:id="rId22"/>
    <p:sldId id="262" r:id="rId23"/>
    <p:sldId id="263" r:id="rId24"/>
    <p:sldId id="267" r:id="rId25"/>
    <p:sldId id="264" r:id="rId26"/>
    <p:sldId id="283" r:id="rId27"/>
    <p:sldId id="259" r:id="rId28"/>
    <p:sldId id="25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2232-220D-4E9C-BB05-29D933BA63B8}" type="datetimeFigureOut">
              <a:rPr lang="en-US" smtClean="0"/>
              <a:t>2/3/2021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424F-5BEC-413A-BAEF-7090348B6B5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63446" y="1392217"/>
            <a:ext cx="9038813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240280"/>
            <a:ext cx="5071872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193535" y="2240280"/>
            <a:ext cx="5071872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93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Voici</a:t>
            </a:r>
            <a:r>
              <a:rPr lang="en-US" dirty="0" smtClean="0"/>
              <a:t> / Il y a</a:t>
            </a:r>
            <a:br>
              <a:rPr lang="en-US" dirty="0" smtClean="0"/>
            </a:b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classe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les </a:t>
            </a:r>
            <a:r>
              <a:rPr lang="en-US" dirty="0" err="1" smtClean="0"/>
              <a:t>nombres</a:t>
            </a:r>
            <a:r>
              <a:rPr lang="en-US" dirty="0" smtClean="0"/>
              <a:t> </a:t>
            </a:r>
            <a:r>
              <a:rPr lang="en-US" dirty="0" err="1" smtClean="0"/>
              <a:t>cardinaux</a:t>
            </a:r>
            <a:r>
              <a:rPr lang="en-US" dirty="0" smtClean="0"/>
              <a:t> 1-69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130" y="1470581"/>
            <a:ext cx="8958042" cy="455588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4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classe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8640" y="2541310"/>
            <a:ext cx="8183880" cy="327050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Que </a:t>
            </a:r>
            <a:r>
              <a:rPr lang="en-US" sz="3200" dirty="0" err="1" smtClean="0"/>
              <a:t>veut</a:t>
            </a:r>
            <a:r>
              <a:rPr lang="en-US" sz="3200" dirty="0" smtClean="0"/>
              <a:t> dire “un </a:t>
            </a:r>
            <a:r>
              <a:rPr lang="en-US" sz="3200" dirty="0" err="1" smtClean="0"/>
              <a:t>stylo</a:t>
            </a:r>
            <a:r>
              <a:rPr lang="en-US" sz="3200" dirty="0" smtClean="0"/>
              <a:t>” </a:t>
            </a:r>
            <a:r>
              <a:rPr lang="en-US" sz="3200" dirty="0" err="1" smtClean="0"/>
              <a:t>en</a:t>
            </a:r>
            <a:r>
              <a:rPr lang="en-US" sz="3200" dirty="0" smtClean="0"/>
              <a:t> </a:t>
            </a:r>
            <a:r>
              <a:rPr lang="en-US" sz="3200" dirty="0" err="1" smtClean="0"/>
              <a:t>anglais</a:t>
            </a:r>
            <a:r>
              <a:rPr lang="en-US" sz="3200" dirty="0" smtClean="0"/>
              <a:t>?</a:t>
            </a:r>
          </a:p>
          <a:p>
            <a:r>
              <a:rPr lang="en-US" sz="3200" dirty="0" smtClean="0"/>
              <a:t>A pen.</a:t>
            </a:r>
          </a:p>
          <a:p>
            <a:endParaRPr lang="en-US" sz="3200" dirty="0" smtClean="0"/>
          </a:p>
          <a:p>
            <a:r>
              <a:rPr lang="en-US" sz="3200" dirty="0" smtClean="0"/>
              <a:t>Que </a:t>
            </a:r>
            <a:r>
              <a:rPr lang="en-US" sz="3200" dirty="0" err="1" smtClean="0"/>
              <a:t>veut</a:t>
            </a:r>
            <a:r>
              <a:rPr lang="en-US" sz="3200" dirty="0" smtClean="0"/>
              <a:t> dire “</a:t>
            </a:r>
            <a:r>
              <a:rPr lang="en-US" sz="3200" dirty="0"/>
              <a:t>un sac à </a:t>
            </a:r>
            <a:r>
              <a:rPr lang="en-US" sz="3200" dirty="0" smtClean="0"/>
              <a:t>dos” </a:t>
            </a:r>
            <a:r>
              <a:rPr lang="en-US" sz="3200" dirty="0" err="1" smtClean="0"/>
              <a:t>en</a:t>
            </a:r>
            <a:r>
              <a:rPr lang="en-US" sz="3200" dirty="0" smtClean="0"/>
              <a:t> </a:t>
            </a:r>
            <a:r>
              <a:rPr lang="en-US" sz="3200" dirty="0" err="1" smtClean="0"/>
              <a:t>anglais</a:t>
            </a:r>
            <a:r>
              <a:rPr lang="en-US" sz="3200" dirty="0" smtClean="0"/>
              <a:t>?</a:t>
            </a:r>
          </a:p>
          <a:p>
            <a:r>
              <a:rPr lang="en-US" sz="3200" dirty="0" smtClean="0"/>
              <a:t>A backpack.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902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classe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079" y="2733774"/>
            <a:ext cx="8793480" cy="2889504"/>
          </a:xfrm>
        </p:spPr>
        <p:txBody>
          <a:bodyPr>
            <a:noAutofit/>
          </a:bodyPr>
          <a:lstStyle/>
          <a:p>
            <a:r>
              <a:rPr lang="en-US" sz="3200" dirty="0"/>
              <a:t>Comment </a:t>
            </a:r>
            <a:r>
              <a:rPr lang="en-US" sz="3200" dirty="0" err="1"/>
              <a:t>dit</a:t>
            </a:r>
            <a:r>
              <a:rPr lang="en-US" sz="3200" dirty="0"/>
              <a:t>-on “a dictionary”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français</a:t>
            </a:r>
            <a:r>
              <a:rPr lang="en-US" sz="3200" dirty="0"/>
              <a:t>?</a:t>
            </a:r>
          </a:p>
          <a:p>
            <a:r>
              <a:rPr lang="en-US" sz="3200" dirty="0"/>
              <a:t>Un </a:t>
            </a:r>
            <a:r>
              <a:rPr lang="en-US" sz="3200" dirty="0" err="1"/>
              <a:t>dictionnaire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r>
              <a:rPr lang="en-US" sz="3200" dirty="0"/>
              <a:t>Comment </a:t>
            </a:r>
            <a:r>
              <a:rPr lang="en-US" sz="3200" dirty="0" err="1"/>
              <a:t>dit</a:t>
            </a:r>
            <a:r>
              <a:rPr lang="en-US" sz="3200" dirty="0"/>
              <a:t>-on “homework”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français</a:t>
            </a:r>
            <a:r>
              <a:rPr lang="en-US" sz="3200" dirty="0"/>
              <a:t>?</a:t>
            </a:r>
          </a:p>
          <a:p>
            <a:r>
              <a:rPr lang="en-US" sz="3200" dirty="0" smtClean="0"/>
              <a:t>Des devoirs.</a:t>
            </a:r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214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classe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6920" y="1600200"/>
            <a:ext cx="8183880" cy="3118104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Vous</a:t>
            </a:r>
            <a:r>
              <a:rPr lang="en-US" sz="3200" dirty="0" smtClean="0"/>
              <a:t> </a:t>
            </a:r>
            <a:r>
              <a:rPr lang="en-US" sz="3200" dirty="0" err="1" smtClean="0"/>
              <a:t>comprenez</a:t>
            </a:r>
            <a:r>
              <a:rPr lang="en-US" sz="3200" dirty="0" smtClean="0"/>
              <a:t>?</a:t>
            </a:r>
          </a:p>
          <a:p>
            <a:endParaRPr lang="en-US" sz="3200" dirty="0"/>
          </a:p>
          <a:p>
            <a:r>
              <a:rPr lang="en-US" sz="3200" dirty="0" err="1" smtClean="0"/>
              <a:t>Oui</a:t>
            </a:r>
            <a:r>
              <a:rPr lang="en-US" sz="3200" dirty="0" smtClean="0"/>
              <a:t>, je </a:t>
            </a:r>
            <a:r>
              <a:rPr lang="en-US" sz="3200" dirty="0" err="1" smtClean="0"/>
              <a:t>comprends</a:t>
            </a:r>
            <a:r>
              <a:rPr lang="en-US" sz="3200" dirty="0" smtClean="0"/>
              <a:t>!</a:t>
            </a:r>
          </a:p>
          <a:p>
            <a:r>
              <a:rPr lang="en-US" sz="3200" dirty="0" smtClean="0"/>
              <a:t>Non, je ne </a:t>
            </a:r>
            <a:r>
              <a:rPr lang="en-US" sz="3200" dirty="0" err="1" smtClean="0"/>
              <a:t>comprends</a:t>
            </a:r>
            <a:r>
              <a:rPr lang="en-US" sz="3200" dirty="0" smtClean="0"/>
              <a:t> pas.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075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8422" y="745504"/>
            <a:ext cx="7333904" cy="57564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1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134" y="1715678"/>
            <a:ext cx="6979834" cy="394040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686" y="1074657"/>
            <a:ext cx="3755923" cy="525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7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462" y="298515"/>
            <a:ext cx="10704733" cy="60432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6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nombres</a:t>
            </a:r>
            <a:r>
              <a:rPr lang="en-US" dirty="0" smtClean="0"/>
              <a:t> </a:t>
            </a:r>
            <a:r>
              <a:rPr lang="en-US" dirty="0" err="1" smtClean="0"/>
              <a:t>cardinaux</a:t>
            </a:r>
            <a:r>
              <a:rPr lang="en-US" dirty="0" smtClean="0"/>
              <a:t> 1-69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6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50975" y="342370"/>
            <a:ext cx="8601075" cy="1990725"/>
          </a:xfrm>
          <a:prstGeom prst="rect">
            <a:avLst/>
          </a:prstGeom>
        </p:spPr>
      </p:pic>
      <p:pic>
        <p:nvPicPr>
          <p:cNvPr id="6" name="01_voc_onet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7512" y="2252221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2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695" y="609600"/>
            <a:ext cx="7707635" cy="5780726"/>
          </a:xfrm>
        </p:spPr>
      </p:pic>
    </p:spTree>
    <p:extLst>
      <p:ext uri="{BB962C8B-B14F-4D97-AF65-F5344CB8AC3E}">
        <p14:creationId xmlns:p14="http://schemas.microsoft.com/office/powerpoint/2010/main" val="60782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197" t="4877" r="5080" b="6474"/>
          <a:stretch/>
        </p:blipFill>
        <p:spPr>
          <a:xfrm>
            <a:off x="235670" y="2220062"/>
            <a:ext cx="6089716" cy="2912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Révision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01_voc_sal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4460" y="1932495"/>
            <a:ext cx="5269716" cy="3952717"/>
          </a:xfrm>
        </p:spPr>
      </p:pic>
    </p:spTree>
    <p:extLst>
      <p:ext uri="{BB962C8B-B14F-4D97-AF65-F5344CB8AC3E}">
        <p14:creationId xmlns:p14="http://schemas.microsoft.com/office/powerpoint/2010/main" val="67037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effectLst/>
              </a:rPr>
              <a:t>Les nombres cardinaux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69" y="1600200"/>
            <a:ext cx="3562431" cy="2968693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79360" y="1371600"/>
            <a:ext cx="3931920" cy="3547872"/>
          </a:xfrm>
        </p:spPr>
        <p:txBody>
          <a:bodyPr vert="horz" lIns="182880" tIns="91440" rIns="91440" bIns="45720" rtlCol="0" anchor="t">
            <a:normAutofit/>
          </a:bodyPr>
          <a:lstStyle/>
          <a:p>
            <a:pPr marL="264795" indent="-264795"/>
            <a:r>
              <a:rPr lang="fr-FR" sz="2800" dirty="0"/>
              <a:t>L’anniversaire d’Ariana Grande est le 26 juin.</a:t>
            </a:r>
            <a:endParaRPr lang="en-US" sz="2800" dirty="0"/>
          </a:p>
          <a:p>
            <a:pPr marL="264795" indent="-264795"/>
            <a:r>
              <a:rPr lang="fr-FR" sz="2800" dirty="0"/>
              <a:t>Elle </a:t>
            </a:r>
            <a:r>
              <a:rPr lang="fr-FR" sz="2800" b="1" i="1" dirty="0"/>
              <a:t>a</a:t>
            </a:r>
            <a:r>
              <a:rPr lang="fr-FR" sz="2800" dirty="0"/>
              <a:t> </a:t>
            </a:r>
            <a:r>
              <a:rPr lang="fr-FR" sz="2800" dirty="0" smtClean="0"/>
              <a:t>vingt-sept </a:t>
            </a:r>
            <a:r>
              <a:rPr lang="fr-FR" sz="2800" dirty="0"/>
              <a:t>ans.</a:t>
            </a:r>
            <a:endParaRPr lang="en-US" sz="2800" dirty="0">
              <a:ea typeface="Verdana"/>
              <a:cs typeface="Verdana"/>
            </a:endParaRP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14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/>
              </a:rPr>
              <a:t>Les nombres cardinaux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9360" y="1981200"/>
            <a:ext cx="4537866" cy="2938272"/>
          </a:xfrm>
        </p:spPr>
        <p:txBody>
          <a:bodyPr vert="horz" lIns="182880" tIns="91440" rIns="91440" bIns="45720" rtlCol="0" anchor="t">
            <a:normAutofit/>
          </a:bodyPr>
          <a:lstStyle/>
          <a:p>
            <a:pPr marL="264795" indent="-264795"/>
            <a:r>
              <a:rPr lang="en-US" sz="3600" dirty="0" smtClean="0"/>
              <a:t>Jennifer Lawrence</a:t>
            </a:r>
            <a:r>
              <a:rPr lang="en-US" sz="3600" dirty="0"/>
              <a:t> a </a:t>
            </a:r>
            <a:r>
              <a:rPr lang="en-US" sz="3600" b="1" i="1" dirty="0" err="1" smtClean="0"/>
              <a:t>trente</a:t>
            </a:r>
            <a:r>
              <a:rPr lang="en-US" sz="3600" dirty="0" smtClean="0"/>
              <a:t> </a:t>
            </a:r>
            <a:r>
              <a:rPr lang="en-US" sz="3600" dirty="0"/>
              <a:t>ans.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45" y="1981200"/>
            <a:ext cx="3403077" cy="453743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254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47440" y="1295400"/>
            <a:ext cx="3931920" cy="438912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trente</a:t>
            </a:r>
            <a:r>
              <a:rPr lang="en-US" sz="2800" dirty="0" smtClean="0"/>
              <a:t>-et-un</a:t>
            </a:r>
          </a:p>
          <a:p>
            <a:r>
              <a:rPr lang="en-US" sz="2800" dirty="0" err="1" smtClean="0"/>
              <a:t>trente-deux</a:t>
            </a:r>
            <a:endParaRPr lang="en-US" sz="2800" dirty="0" smtClean="0"/>
          </a:p>
          <a:p>
            <a:r>
              <a:rPr lang="en-US" sz="2800" dirty="0" err="1" smtClean="0"/>
              <a:t>trente-trois</a:t>
            </a:r>
            <a:endParaRPr lang="en-US" sz="2800" dirty="0" smtClean="0"/>
          </a:p>
          <a:p>
            <a:r>
              <a:rPr lang="en-US" sz="2800" dirty="0" err="1" smtClean="0"/>
              <a:t>trente-quatre</a:t>
            </a:r>
            <a:endParaRPr lang="en-US" sz="2800" dirty="0" smtClean="0"/>
          </a:p>
          <a:p>
            <a:r>
              <a:rPr lang="en-US" sz="2800" dirty="0" err="1" smtClean="0"/>
              <a:t>trente</a:t>
            </a:r>
            <a:r>
              <a:rPr lang="en-US" sz="2800" dirty="0" smtClean="0"/>
              <a:t>-cinq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9360" y="1371600"/>
            <a:ext cx="3931920" cy="354787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trente</a:t>
            </a:r>
            <a:r>
              <a:rPr lang="en-US" sz="2800" dirty="0" smtClean="0"/>
              <a:t>-six</a:t>
            </a:r>
          </a:p>
          <a:p>
            <a:r>
              <a:rPr lang="en-US" sz="2800" dirty="0" err="1" smtClean="0"/>
              <a:t>trente</a:t>
            </a:r>
            <a:r>
              <a:rPr lang="en-US" sz="2800" dirty="0" smtClean="0"/>
              <a:t>-sept</a:t>
            </a:r>
          </a:p>
          <a:p>
            <a:r>
              <a:rPr lang="en-US" sz="2800" dirty="0" err="1" smtClean="0"/>
              <a:t>trente-huit</a:t>
            </a:r>
            <a:endParaRPr lang="en-US" sz="2800" dirty="0" smtClean="0"/>
          </a:p>
          <a:p>
            <a:r>
              <a:rPr lang="en-US" sz="2800" dirty="0" err="1" smtClean="0"/>
              <a:t>trente-neuf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212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/>
              </a:rPr>
              <a:t>Les nombres cardinaux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9360" y="1981200"/>
            <a:ext cx="3931920" cy="2938272"/>
          </a:xfrm>
        </p:spPr>
        <p:txBody>
          <a:bodyPr vert="horz" lIns="182880" tIns="91440" rIns="91440" bIns="45720" rtlCol="0" anchor="t">
            <a:normAutofit/>
          </a:bodyPr>
          <a:lstStyle/>
          <a:p>
            <a:pPr marL="264795" indent="-264795"/>
            <a:r>
              <a:rPr lang="en-US" sz="2800" dirty="0" smtClean="0"/>
              <a:t>Venus Williams</a:t>
            </a:r>
            <a:r>
              <a:rPr lang="en-US" sz="2800" dirty="0"/>
              <a:t> a </a:t>
            </a:r>
            <a:r>
              <a:rPr lang="en-US" sz="2800" b="1" i="1" dirty="0" err="1"/>
              <a:t>quarante</a:t>
            </a:r>
            <a:r>
              <a:rPr lang="en-US" sz="2800" dirty="0"/>
              <a:t> ans.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461968"/>
            <a:ext cx="4806973" cy="270392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25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47440" y="1295400"/>
            <a:ext cx="3931920" cy="438912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quarante</a:t>
            </a:r>
            <a:r>
              <a:rPr lang="en-US" sz="2800" dirty="0" smtClean="0"/>
              <a:t>-et-un</a:t>
            </a:r>
          </a:p>
          <a:p>
            <a:r>
              <a:rPr lang="en-US" sz="2800" dirty="0" err="1"/>
              <a:t>quarante-deux</a:t>
            </a:r>
            <a:endParaRPr lang="en-US" sz="2800" dirty="0" smtClean="0"/>
          </a:p>
          <a:p>
            <a:r>
              <a:rPr lang="en-US" sz="2800" dirty="0" err="1"/>
              <a:t>quarante-trois</a:t>
            </a:r>
            <a:endParaRPr lang="en-US" sz="2800" dirty="0" smtClean="0"/>
          </a:p>
          <a:p>
            <a:r>
              <a:rPr lang="en-US" sz="2800" dirty="0" err="1"/>
              <a:t>quarante-quatre</a:t>
            </a:r>
            <a:endParaRPr lang="en-US" sz="2800" dirty="0" smtClean="0"/>
          </a:p>
          <a:p>
            <a:r>
              <a:rPr lang="en-US" sz="2800" dirty="0" err="1"/>
              <a:t>quarante</a:t>
            </a:r>
            <a:r>
              <a:rPr lang="en-US" sz="2800" dirty="0"/>
              <a:t>-cinq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9360" y="1371600"/>
            <a:ext cx="3931920" cy="3547872"/>
          </a:xfrm>
        </p:spPr>
        <p:txBody>
          <a:bodyPr>
            <a:normAutofit/>
          </a:bodyPr>
          <a:lstStyle/>
          <a:p>
            <a:r>
              <a:rPr lang="en-US" sz="2800" dirty="0" err="1"/>
              <a:t>quarante</a:t>
            </a:r>
            <a:r>
              <a:rPr lang="en-US" sz="2800" dirty="0"/>
              <a:t>-six</a:t>
            </a:r>
            <a:endParaRPr lang="en-US" sz="2800" dirty="0" smtClean="0"/>
          </a:p>
          <a:p>
            <a:r>
              <a:rPr lang="en-US" sz="2800" dirty="0" err="1"/>
              <a:t>quarante</a:t>
            </a:r>
            <a:r>
              <a:rPr lang="en-US" sz="2800" dirty="0"/>
              <a:t>-sept</a:t>
            </a:r>
            <a:endParaRPr lang="en-US" sz="2800" dirty="0" smtClean="0"/>
          </a:p>
          <a:p>
            <a:r>
              <a:rPr lang="en-US" sz="2800" dirty="0" err="1"/>
              <a:t>quarante-huit</a:t>
            </a:r>
            <a:endParaRPr lang="en-US" sz="2800" dirty="0" smtClean="0"/>
          </a:p>
          <a:p>
            <a:r>
              <a:rPr lang="en-US" sz="2800" dirty="0" err="1"/>
              <a:t>quarante-neuf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4865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/>
              </a:rPr>
              <a:t>Les nombres cardinaux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36694" y="2801081"/>
            <a:ext cx="3931920" cy="3090672"/>
          </a:xfrm>
        </p:spPr>
        <p:txBody>
          <a:bodyPr vert="horz" lIns="182880" tIns="91440" rIns="91440" bIns="45720" rtlCol="0" anchor="t">
            <a:normAutofit/>
          </a:bodyPr>
          <a:lstStyle/>
          <a:p>
            <a:pPr marL="264795" indent="-264795"/>
            <a:r>
              <a:rPr lang="fr-FR" sz="3200" dirty="0" smtClean="0"/>
              <a:t>Melissa McCarthy </a:t>
            </a:r>
            <a:r>
              <a:rPr lang="fr-FR" sz="3200" dirty="0"/>
              <a:t>a </a:t>
            </a:r>
            <a:r>
              <a:rPr lang="fr-FR" sz="3200" b="1" i="1" dirty="0"/>
              <a:t>cinquante</a:t>
            </a:r>
            <a:r>
              <a:rPr lang="fr-FR" sz="3200" dirty="0"/>
              <a:t> ans.</a:t>
            </a:r>
            <a:endParaRPr lang="en-US" sz="3200" dirty="0">
              <a:ea typeface="Verdana"/>
              <a:cs typeface="Verdana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34" y="1828800"/>
            <a:ext cx="4062953" cy="406295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63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47440" y="1295400"/>
            <a:ext cx="3931920" cy="438912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cinqu</a:t>
            </a:r>
            <a:r>
              <a:rPr lang="en-US" sz="2800" dirty="0" err="1" smtClean="0"/>
              <a:t>ante</a:t>
            </a:r>
            <a:r>
              <a:rPr lang="en-US" sz="2800" dirty="0" smtClean="0"/>
              <a:t>-et-un</a:t>
            </a:r>
            <a:endParaRPr lang="en-US" sz="2800" dirty="0" smtClean="0"/>
          </a:p>
          <a:p>
            <a:r>
              <a:rPr lang="en-US" sz="2800" dirty="0" err="1"/>
              <a:t>cinquante-deux</a:t>
            </a:r>
            <a:endParaRPr lang="en-US" sz="2800" dirty="0" smtClean="0"/>
          </a:p>
          <a:p>
            <a:r>
              <a:rPr lang="en-US" sz="2800" dirty="0" err="1"/>
              <a:t>cinquante-trois</a:t>
            </a:r>
            <a:endParaRPr lang="en-US" sz="2800" dirty="0" smtClean="0"/>
          </a:p>
          <a:p>
            <a:r>
              <a:rPr lang="en-US" sz="2800" dirty="0" err="1" smtClean="0"/>
              <a:t>cinquante-quatre</a:t>
            </a:r>
            <a:endParaRPr lang="en-US" sz="2800" dirty="0" smtClean="0"/>
          </a:p>
          <a:p>
            <a:r>
              <a:rPr lang="en-US" sz="2800" dirty="0" err="1"/>
              <a:t>cinquante</a:t>
            </a:r>
            <a:r>
              <a:rPr lang="en-US" sz="2800" dirty="0"/>
              <a:t>-cinq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9360" y="1371600"/>
            <a:ext cx="3931920" cy="3547872"/>
          </a:xfrm>
        </p:spPr>
        <p:txBody>
          <a:bodyPr>
            <a:normAutofit/>
          </a:bodyPr>
          <a:lstStyle/>
          <a:p>
            <a:r>
              <a:rPr lang="en-US" sz="2800" dirty="0" err="1"/>
              <a:t>cinquante</a:t>
            </a:r>
            <a:r>
              <a:rPr lang="en-US" sz="2800" dirty="0"/>
              <a:t>-six</a:t>
            </a:r>
            <a:endParaRPr lang="en-US" sz="2800" dirty="0" smtClean="0"/>
          </a:p>
          <a:p>
            <a:r>
              <a:rPr lang="en-US" sz="2800" dirty="0" err="1"/>
              <a:t>cinquante</a:t>
            </a:r>
            <a:r>
              <a:rPr lang="en-US" sz="2800" dirty="0"/>
              <a:t>-sept</a:t>
            </a:r>
            <a:endParaRPr lang="en-US" sz="2800" dirty="0" smtClean="0"/>
          </a:p>
          <a:p>
            <a:r>
              <a:rPr lang="en-US" sz="2800" dirty="0" err="1"/>
              <a:t>cinquante-huit</a:t>
            </a:r>
            <a:endParaRPr lang="en-US" sz="2800" dirty="0" smtClean="0"/>
          </a:p>
          <a:p>
            <a:r>
              <a:rPr lang="en-US" sz="2800" dirty="0" err="1"/>
              <a:t>cinquante-neuf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606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ffectLst/>
              </a:rPr>
              <a:t>Les nombres cardinaux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12363" y="1828800"/>
            <a:ext cx="4857909" cy="309067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3200" dirty="0"/>
              <a:t> </a:t>
            </a:r>
            <a:r>
              <a:rPr lang="fr-FR" sz="3200" dirty="0" err="1" smtClean="0"/>
              <a:t>RuPaul</a:t>
            </a:r>
            <a:r>
              <a:rPr lang="fr-FR" sz="3200" dirty="0" smtClean="0"/>
              <a:t> a </a:t>
            </a:r>
            <a:r>
              <a:rPr lang="fr-FR" sz="3200" b="1" i="1" dirty="0"/>
              <a:t>soixante </a:t>
            </a:r>
            <a:r>
              <a:rPr lang="fr-FR" sz="3200" dirty="0"/>
              <a:t>ans.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10" y="1762812"/>
            <a:ext cx="5355606" cy="357040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64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nombres</a:t>
            </a:r>
            <a:r>
              <a:rPr lang="en-US" dirty="0" smtClean="0"/>
              <a:t> </a:t>
            </a:r>
            <a:r>
              <a:rPr lang="en-US" dirty="0" err="1" smtClean="0"/>
              <a:t>cardinaux</a:t>
            </a:r>
            <a:r>
              <a:rPr lang="en-US" dirty="0" smtClean="0"/>
              <a:t> 1-69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8200" y="1931609"/>
            <a:ext cx="4061462" cy="466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Voici</a:t>
            </a:r>
            <a:r>
              <a:rPr lang="en-US" dirty="0"/>
              <a:t>   / Voilà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82106" y="2792515"/>
            <a:ext cx="4995334" cy="3649134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Voici</a:t>
            </a:r>
            <a:r>
              <a:rPr lang="en-US" sz="2800" dirty="0" smtClean="0"/>
              <a:t> – Here is/Here are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ex.  </a:t>
            </a:r>
            <a:r>
              <a:rPr lang="en-US" sz="2800" dirty="0" err="1" smtClean="0"/>
              <a:t>Voici</a:t>
            </a:r>
            <a:r>
              <a:rPr lang="en-US" sz="2800" dirty="0" smtClean="0"/>
              <a:t> le </a:t>
            </a:r>
            <a:r>
              <a:rPr lang="en-US" sz="2800" dirty="0" err="1" smtClean="0"/>
              <a:t>stylo</a:t>
            </a:r>
            <a:r>
              <a:rPr lang="en-US" sz="2800" dirty="0" smtClean="0"/>
              <a:t>!</a:t>
            </a:r>
          </a:p>
          <a:p>
            <a:pPr marL="0" indent="0">
              <a:buNone/>
            </a:pPr>
            <a:r>
              <a:rPr lang="en-US" sz="2800" dirty="0" smtClean="0"/>
              <a:t>	  </a:t>
            </a:r>
            <a:r>
              <a:rPr lang="en-US" sz="2800" dirty="0" err="1" smtClean="0"/>
              <a:t>Voici</a:t>
            </a:r>
            <a:r>
              <a:rPr lang="en-US" sz="2800" dirty="0" smtClean="0"/>
              <a:t> un </a:t>
            </a:r>
            <a:r>
              <a:rPr lang="en-US" sz="2800" dirty="0" err="1" smtClean="0"/>
              <a:t>stylo</a:t>
            </a:r>
            <a:r>
              <a:rPr lang="en-US" sz="2800" dirty="0" smtClean="0"/>
              <a:t>!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821894" y="2547420"/>
            <a:ext cx="4995332" cy="3649133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/>
              <a:t>Voilà – There is/There </a:t>
            </a:r>
            <a:r>
              <a:rPr lang="en-US" sz="2800" dirty="0" smtClean="0"/>
              <a:t>are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ex. Voilà le </a:t>
            </a:r>
            <a:r>
              <a:rPr lang="en-US" sz="2800" dirty="0" err="1"/>
              <a:t>stylo</a:t>
            </a:r>
            <a:r>
              <a:rPr lang="en-US" sz="2800" dirty="0"/>
              <a:t>!</a:t>
            </a:r>
          </a:p>
          <a:p>
            <a:pPr marL="0" indent="0">
              <a:buNone/>
            </a:pPr>
            <a:r>
              <a:rPr lang="en-US" sz="2800" dirty="0"/>
              <a:t>	 Voilà un </a:t>
            </a:r>
            <a:r>
              <a:rPr lang="en-US" sz="2800" dirty="0" err="1"/>
              <a:t>stylo</a:t>
            </a:r>
            <a:r>
              <a:rPr lang="en-US" sz="2800" dirty="0"/>
              <a:t>!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12879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 y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Il y a – There is/There </a:t>
            </a:r>
            <a:r>
              <a:rPr lang="en-US" sz="3200" dirty="0" smtClean="0"/>
              <a:t>are (in a specific place)</a:t>
            </a:r>
            <a:endParaRPr lang="en-US" sz="3200" dirty="0"/>
          </a:p>
          <a:p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93891" y="1517715"/>
            <a:ext cx="2896639" cy="424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37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524000" y="2247901"/>
            <a:ext cx="7747000" cy="3878263"/>
          </a:xfrm>
        </p:spPr>
        <p:txBody>
          <a:bodyPr/>
          <a:lstStyle/>
          <a:p>
            <a:pPr marL="0" indent="0">
              <a:buNone/>
            </a:pPr>
            <a:r>
              <a:rPr lang="fr-FR" i="1" dirty="0"/>
              <a:t>	</a:t>
            </a:r>
            <a:r>
              <a:rPr lang="fr-FR" i="1" dirty="0" smtClean="0"/>
              <a:t>	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554" y="75414"/>
            <a:ext cx="6151436" cy="6656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65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classe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1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Révision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Les articles </a:t>
            </a:r>
            <a:r>
              <a:rPr lang="en-US" sz="3200" dirty="0" err="1"/>
              <a:t>indéfinis</a:t>
            </a:r>
            <a:r>
              <a:rPr lang="en-US" sz="3200" dirty="0"/>
              <a:t>?</a:t>
            </a:r>
          </a:p>
          <a:p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un (</a:t>
            </a:r>
            <a:r>
              <a:rPr lang="en-US" sz="3200" dirty="0" err="1" smtClean="0"/>
              <a:t>masculin</a:t>
            </a:r>
            <a:r>
              <a:rPr lang="en-US" sz="3200" dirty="0" smtClean="0"/>
              <a:t>, </a:t>
            </a:r>
            <a:r>
              <a:rPr lang="en-US" sz="3200" dirty="0" err="1" smtClean="0"/>
              <a:t>singulier</a:t>
            </a:r>
            <a:r>
              <a:rPr lang="en-US" sz="3200" dirty="0" smtClean="0"/>
              <a:t>)</a:t>
            </a:r>
          </a:p>
          <a:p>
            <a:r>
              <a:rPr lang="en-US" sz="3200" dirty="0" err="1" smtClean="0"/>
              <a:t>une</a:t>
            </a:r>
            <a:r>
              <a:rPr lang="en-US" sz="3200" dirty="0" smtClean="0"/>
              <a:t> (</a:t>
            </a:r>
            <a:r>
              <a:rPr lang="en-US" sz="3200" dirty="0" err="1" smtClean="0"/>
              <a:t>féminin</a:t>
            </a:r>
            <a:r>
              <a:rPr lang="en-US" sz="3200" dirty="0" smtClean="0"/>
              <a:t>, </a:t>
            </a:r>
            <a:r>
              <a:rPr lang="en-US" sz="3200" dirty="0" err="1" smtClean="0"/>
              <a:t>singulier</a:t>
            </a:r>
            <a:r>
              <a:rPr lang="en-US" sz="3200" dirty="0" smtClean="0"/>
              <a:t>)</a:t>
            </a:r>
            <a:endParaRPr lang="en-US" sz="3200" dirty="0"/>
          </a:p>
          <a:p>
            <a:r>
              <a:rPr lang="en-US" sz="3200" dirty="0" smtClean="0"/>
              <a:t>des (</a:t>
            </a:r>
            <a:r>
              <a:rPr lang="en-US" sz="3200" dirty="0" err="1" smtClean="0"/>
              <a:t>pluriel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247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327" y="1551495"/>
            <a:ext cx="9827031" cy="40668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0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Révision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Les articles </a:t>
            </a:r>
            <a:r>
              <a:rPr lang="en-US" sz="3200" dirty="0" err="1" smtClean="0"/>
              <a:t>définis</a:t>
            </a:r>
            <a:r>
              <a:rPr lang="en-US" sz="3200" dirty="0"/>
              <a:t>?</a:t>
            </a:r>
          </a:p>
          <a:p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5886196" cy="364913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le (</a:t>
            </a:r>
            <a:r>
              <a:rPr lang="en-US" sz="3200" dirty="0" err="1" smtClean="0"/>
              <a:t>masculin</a:t>
            </a:r>
            <a:r>
              <a:rPr lang="en-US" sz="3200" dirty="0" smtClean="0"/>
              <a:t>, </a:t>
            </a:r>
            <a:r>
              <a:rPr lang="en-US" sz="3200" dirty="0" err="1" smtClean="0"/>
              <a:t>singulier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la (</a:t>
            </a:r>
            <a:r>
              <a:rPr lang="en-US" sz="3200" dirty="0" err="1" smtClean="0"/>
              <a:t>féminin</a:t>
            </a:r>
            <a:r>
              <a:rPr lang="en-US" sz="3200" dirty="0" smtClean="0"/>
              <a:t>, </a:t>
            </a:r>
            <a:r>
              <a:rPr lang="en-US" sz="3200" dirty="0" err="1" smtClean="0"/>
              <a:t>singulier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l’ (</a:t>
            </a:r>
            <a:r>
              <a:rPr lang="en-US" sz="3200" dirty="0" err="1" smtClean="0"/>
              <a:t>devant</a:t>
            </a:r>
            <a:r>
              <a:rPr lang="en-US" sz="3200" dirty="0" smtClean="0"/>
              <a:t> </a:t>
            </a:r>
            <a:r>
              <a:rPr lang="en-US" sz="3200" dirty="0" err="1" smtClean="0"/>
              <a:t>une</a:t>
            </a:r>
            <a:r>
              <a:rPr lang="en-US" sz="3200" dirty="0" smtClean="0"/>
              <a:t> </a:t>
            </a:r>
            <a:r>
              <a:rPr lang="en-US" sz="3200" dirty="0" err="1" smtClean="0"/>
              <a:t>voyelle</a:t>
            </a:r>
            <a:r>
              <a:rPr lang="en-US" sz="3200" dirty="0" smtClean="0"/>
              <a:t>, sing.)</a:t>
            </a:r>
            <a:endParaRPr lang="en-US" sz="3200" dirty="0"/>
          </a:p>
          <a:p>
            <a:r>
              <a:rPr lang="en-US" sz="3200" dirty="0"/>
              <a:t>l</a:t>
            </a:r>
            <a:r>
              <a:rPr lang="en-US" sz="3200" dirty="0" smtClean="0"/>
              <a:t>es (</a:t>
            </a:r>
            <a:r>
              <a:rPr lang="en-US" sz="3200" dirty="0" err="1" smtClean="0"/>
              <a:t>pluriel</a:t>
            </a:r>
            <a:r>
              <a:rPr lang="en-US" sz="3200" dirty="0" smtClean="0"/>
              <a:t>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49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83</TotalTime>
  <Words>251</Words>
  <Application>Microsoft Office PowerPoint</Application>
  <PresentationFormat>Widescreen</PresentationFormat>
  <Paragraphs>88</Paragraphs>
  <Slides>28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Verdana</vt:lpstr>
      <vt:lpstr>Wingdings</vt:lpstr>
      <vt:lpstr>Celestial</vt:lpstr>
      <vt:lpstr>Voici / Il y a En classe les nombres cardinaux 1-69</vt:lpstr>
      <vt:lpstr>Révision </vt:lpstr>
      <vt:lpstr>Voici   / Voilà</vt:lpstr>
      <vt:lpstr>Il y a</vt:lpstr>
      <vt:lpstr>PowerPoint Presentation</vt:lpstr>
      <vt:lpstr>En classe</vt:lpstr>
      <vt:lpstr>Révision </vt:lpstr>
      <vt:lpstr>PowerPoint Presentation</vt:lpstr>
      <vt:lpstr>Révision </vt:lpstr>
      <vt:lpstr>PowerPoint Presentation</vt:lpstr>
      <vt:lpstr>En classe</vt:lpstr>
      <vt:lpstr>En classe</vt:lpstr>
      <vt:lpstr>En classe</vt:lpstr>
      <vt:lpstr>PowerPoint Presentation</vt:lpstr>
      <vt:lpstr>PowerPoint Presentation</vt:lpstr>
      <vt:lpstr>PowerPoint Presentation</vt:lpstr>
      <vt:lpstr>Les nombres cardinaux 1-69</vt:lpstr>
      <vt:lpstr>PowerPoint Presentation</vt:lpstr>
      <vt:lpstr>PowerPoint Presentation</vt:lpstr>
      <vt:lpstr>Les nombres cardinaux </vt:lpstr>
      <vt:lpstr>Les nombres cardinaux</vt:lpstr>
      <vt:lpstr>PowerPoint Presentation</vt:lpstr>
      <vt:lpstr>Les nombres cardinaux</vt:lpstr>
      <vt:lpstr>PowerPoint Presentation</vt:lpstr>
      <vt:lpstr>Les nombres cardinaux</vt:lpstr>
      <vt:lpstr>PowerPoint Presentation</vt:lpstr>
      <vt:lpstr>Les nombres cardinaux</vt:lpstr>
      <vt:lpstr>Les nombres cardinaux 1-69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Voici/Il y a En classe les nombres cardinaux 1-69</dc:title>
  <dc:creator>Beth Mauldin</dc:creator>
  <cp:lastModifiedBy>Beth Mauldin</cp:lastModifiedBy>
  <cp:revision>14</cp:revision>
  <dcterms:created xsi:type="dcterms:W3CDTF">2021-02-03T00:48:40Z</dcterms:created>
  <dcterms:modified xsi:type="dcterms:W3CDTF">2021-02-03T20:14:42Z</dcterms:modified>
</cp:coreProperties>
</file>