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4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1.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5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48.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ink/ink3.xml" ContentType="application/inkml+xml"/>
  <Override PartName="/ppt/ink/ink4.xml" ContentType="application/inkml+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5.xml" ContentType="application/vnd.openxmlformats-officedocument.presentationml.tags+xml"/>
  <Override PartName="/ppt/tags/tag15.xml" ContentType="application/vnd.openxmlformats-officedocument.presentationml.tags+xml"/>
  <Override PartName="/ppt/tags/tag21.xml" ContentType="application/vnd.openxmlformats-officedocument.presentationml.tags+xml"/>
  <Override PartName="/ppt/tags/tag7.xml" ContentType="application/vnd.openxmlformats-officedocument.presentationml.tags+xml"/>
  <Override PartName="/ppt/tags/tag4.xml" ContentType="application/vnd.openxmlformats-officedocument.presentationml.tags+xml"/>
  <Override PartName="/ppt/tags/tag6.xml" ContentType="application/vnd.openxmlformats-officedocument.presentationml.tags+xml"/>
  <Override PartName="/ppt/tags/tag22.xml" ContentType="application/vnd.openxmlformats-officedocument.presentationml.tags+xml"/>
  <Override PartName="/ppt/tags/tag27.xml" ContentType="application/vnd.openxmlformats-officedocument.presentationml.tags+xml"/>
  <Override PartName="/ppt/tags/tag17.xml" ContentType="application/vnd.openxmlformats-officedocument.presentationml.tags+xml"/>
  <Override PartName="/ppt/tags/tag1.xml" ContentType="application/vnd.openxmlformats-officedocument.presentationml.tags+xml"/>
  <Override PartName="/ppt/tags/tag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16.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9.xml" ContentType="application/vnd.openxmlformats-officedocument.presentationml.tags+xml"/>
  <Override PartName="/docProps/app.xml" ContentType="application/vnd.openxmlformats-officedocument.extended-properties+xml"/>
  <Override PartName="/ppt/tags/tag20.xml" ContentType="application/vnd.openxmlformats-officedocument.presentationml.tags+xml"/>
  <Override PartName="/docProps/core.xml" ContentType="application/vnd.openxmlformats-package.core-properties+xml"/>
  <Override PartName="/ppt/tags/tag25.xml" ContentType="application/vnd.openxmlformats-officedocument.presentationml.tags+xml"/>
  <Override PartName="/ppt/tags/tag23.xml" ContentType="application/vnd.openxmlformats-officedocument.presentationml.tags+xml"/>
  <Override PartName="/ppt/tags/tag26.xml" ContentType="application/vnd.openxmlformats-officedocument.presentationml.tags+xml"/>
  <Override PartName="/ppt/tags/tag18.xml" ContentType="application/vnd.openxmlformats-officedocument.presentationml.tags+xml"/>
  <Override PartName="/ppt/tags/tag2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9.xml" ContentType="application/vnd.openxmlformats-officedocument.presentationml.tags+xml"/>
  <Override PartName="/ppt/tags/tag1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451" r:id="rId2"/>
    <p:sldId id="414" r:id="rId3"/>
    <p:sldId id="431" r:id="rId4"/>
    <p:sldId id="416" r:id="rId5"/>
    <p:sldId id="433" r:id="rId6"/>
    <p:sldId id="577" r:id="rId7"/>
    <p:sldId id="432" r:id="rId8"/>
    <p:sldId id="452" r:id="rId9"/>
    <p:sldId id="417" r:id="rId10"/>
    <p:sldId id="620" r:id="rId11"/>
    <p:sldId id="600" r:id="rId12"/>
    <p:sldId id="453" r:id="rId13"/>
    <p:sldId id="420" r:id="rId14"/>
    <p:sldId id="621" r:id="rId15"/>
    <p:sldId id="622" r:id="rId16"/>
    <p:sldId id="624" r:id="rId17"/>
    <p:sldId id="583" r:id="rId18"/>
    <p:sldId id="584" r:id="rId19"/>
    <p:sldId id="421" r:id="rId20"/>
    <p:sldId id="623" r:id="rId21"/>
    <p:sldId id="625" r:id="rId22"/>
    <p:sldId id="627" r:id="rId23"/>
    <p:sldId id="628" r:id="rId24"/>
    <p:sldId id="626" r:id="rId25"/>
    <p:sldId id="630" r:id="rId26"/>
    <p:sldId id="631" r:id="rId27"/>
    <p:sldId id="599" r:id="rId28"/>
    <p:sldId id="580" r:id="rId29"/>
    <p:sldId id="581" r:id="rId30"/>
    <p:sldId id="579" r:id="rId31"/>
    <p:sldId id="632" r:id="rId32"/>
    <p:sldId id="633" r:id="rId33"/>
    <p:sldId id="634" r:id="rId34"/>
    <p:sldId id="635" r:id="rId35"/>
    <p:sldId id="636" r:id="rId36"/>
    <p:sldId id="637" r:id="rId37"/>
    <p:sldId id="638" r:id="rId38"/>
    <p:sldId id="639" r:id="rId39"/>
    <p:sldId id="640" r:id="rId40"/>
    <p:sldId id="641" r:id="rId41"/>
    <p:sldId id="642" r:id="rId42"/>
    <p:sldId id="643" r:id="rId43"/>
    <p:sldId id="644" r:id="rId44"/>
    <p:sldId id="645" r:id="rId45"/>
    <p:sldId id="646" r:id="rId46"/>
    <p:sldId id="647" r:id="rId47"/>
    <p:sldId id="648" r:id="rId48"/>
    <p:sldId id="649" r:id="rId49"/>
    <p:sldId id="650" r:id="rId50"/>
    <p:sldId id="651" r:id="rId51"/>
    <p:sldId id="652" r:id="rId52"/>
    <p:sldId id="653" r:id="rId53"/>
    <p:sldId id="654" r:id="rId54"/>
    <p:sldId id="655" r:id="rId55"/>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6F00E1"/>
    <a:srgbClr val="293F6F"/>
    <a:srgbClr val="AC7F00"/>
    <a:srgbClr val="A67A00"/>
    <a:srgbClr val="3333FF"/>
    <a:srgbClr val="6F00E3"/>
    <a:srgbClr val="DFDA00"/>
    <a:srgbClr val="D09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5" autoAdjust="0"/>
    <p:restoredTop sz="94503" autoAdjust="0"/>
  </p:normalViewPr>
  <p:slideViewPr>
    <p:cSldViewPr>
      <p:cViewPr varScale="1">
        <p:scale>
          <a:sx n="79" d="100"/>
          <a:sy n="79" d="100"/>
        </p:scale>
        <p:origin x="422"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4.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7.wmf"/><Relationship Id="rId1" Type="http://schemas.openxmlformats.org/officeDocument/2006/relationships/image" Target="../media/image20.wmf"/><Relationship Id="rId4"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8.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C3111FFB-6A5B-47EF-9029-F1FD4059953F}" type="datetimeFigureOut">
              <a:rPr lang="en-US" smtClean="0"/>
              <a:t>8/2/2021</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09FB749-35C9-4D33-9C4E-B7332358483E}" type="slidenum">
              <a:rPr lang="en-US" smtClean="0"/>
              <a:t>‹#›</a:t>
            </a:fld>
            <a:endParaRPr lang="en-US"/>
          </a:p>
        </p:txBody>
      </p:sp>
    </p:spTree>
    <p:extLst>
      <p:ext uri="{BB962C8B-B14F-4D97-AF65-F5344CB8AC3E}">
        <p14:creationId xmlns:p14="http://schemas.microsoft.com/office/powerpoint/2010/main" val="1245617199"/>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43264" units="1/cm"/>
          <inkml:channelProperty channel="Y" name="resolution" value="36.48649" units="1/cm"/>
          <inkml:channelProperty channel="T" name="resolution" value="1" units="1/dev"/>
        </inkml:channelProperties>
      </inkml:inkSource>
      <inkml:timestamp xml:id="ts0" timeString="2021-04-13T18:22:57.138"/>
    </inkml:context>
    <inkml:brush xml:id="br0">
      <inkml:brushProperty name="width" value="0.05292" units="cm"/>
      <inkml:brushProperty name="height" value="0.05292" units="cm"/>
      <inkml:brushProperty name="color" value="#FF0000"/>
    </inkml:brush>
  </inkml:definitions>
  <inkml:trace contextRef="#ctx0" brushRef="#br0">26635 13441 0,'0'17'0,"0"1"15,0 0 48,0-36 31,0 0-94,0 1 15,0-1-15,17 1 16,-17-19-16,0 1 15,0 17-15,0 1 16,18-19-16,-18 19 16,0-1-16,0 1 15,0-19 1,0 19 0,0-1-1,0 0 1,0 1-16,18 17 15,-18-18 1,17 18 78,1 18-79,-18-1 1,0 19-16,18-19 16,-1 1-16,-17 17 15,18 0-15,-1-17 16,1 17-16,-18-17 16,18 0-16,-18-1 15,17-17 1,-17 18-16,18 0 15,-18-1 1,18-17 15,-18 18 1,-18-18 108,0 0-124</inkml:trace>
  <inkml:trace contextRef="#ctx0" brushRef="#br0" timeOffset="681.165">26705 13335 0,'18'0'62,"0"0"-46,-1 0-16,1 0 16,-1 0-1,1 0 1,0 0 31,-18-18-47</inkml:trace>
  <inkml:trace contextRef="#ctx0" brushRef="#br0" timeOffset="1560.232">26917 13264 0,'18'0'16,"-1"0"31,1 0-16,0 0-31,-1 18 16,1 0-16,-1-18 15,-17 17-15,18 1 16,0 0 0,-18-1-16,17-17 15,-17 18-15,18-18 16,-18 18-1,0-36 64,0 0-64,-18-17-15,18 17 16,0-17-16,0 17 15,0 1-15,18 17 16,-18-18 0,18 18-16,-1 0 15,1 0-15,0 0 16,-18 18 46,-18-18-46</inkml:trace>
  <inkml:trace contextRef="#ctx0" brushRef="#br0" timeOffset="2272.396">27358 13229 0,'0'18'93,"-18"-18"-93,1 0 16,-1 35-16,0-17 16,1-18-1,17 17-15,0 1 16,0 0-16,17-1 31,1-17-15,17 0-16,-17 18 15,0-18-15,17 0 16,-18 0 0,1 0-16,-18-18 15,18 18 1,-18-17 0,17 17-16,-17-18 31,-17 18-31,-1 0 15</inkml:trace>
  <inkml:trace contextRef="#ctx0" brushRef="#br0" timeOffset="2976.089">27534 12947 0,'18'0'63,"-18"35"-47,0 1-16,0-1 15,0 0-15,18-17 16,-18 17-16,17 18 15,-17-35-15,18 17 16,-1-18-16,-17 19 16,18-19-16,-18 1 15,0 0-15,0-1 16,18-17 0,-18 18-1,-18-18 79,0 0-94,18-18 16,-17 18-16</inkml:trace>
  <inkml:trace contextRef="#ctx0" brushRef="#br0" timeOffset="3535.647">27587 13247 0,'0'0'0,"18"-18"15,-1 18-15,1 0 16,-18-17-16,18-1 16,-1 18-1,1 0-15,0 0 32,-18 18-17,0-1-15,0 1 16,17-1-16,-17 1 15,18 0-15,-18-1 32,-18-34 46,18-1-78,-17 18 15,-1-35-15</inkml:trace>
  <inkml:trace contextRef="#ctx0" brushRef="#br0" timeOffset="3815.893">27622 13053 0,'18'0'15,"-18"-18"1,0 36 31,18-18-32</inkml:trace>
  <inkml:trace contextRef="#ctx0" brushRef="#br0" timeOffset="4316.231">28028 13088 0,'-17'0'47,"-19"35"-16,36-17-31,0 0 15,0 17-15,0-17 16,0-1-16,18 1 16,17-1-1,-17-17-15,-1 0 0,19 0 16,-19 0 0,1 0-16,0 0 15,-18-17 1,17 17-16,-34 0 47,-1 0-32</inkml:trace>
  <inkml:trace contextRef="#ctx0" brushRef="#br0" timeOffset="7959.368">25471 18574 0,'17'0'78,"1"17"-31,-18 1-47,17-18 16,-34 0 30,-1 0-30,1 0 0,-1 0-1,18-18 1,-18 18-16,18-17 16,0-1-1,18 18 1,-18-18-1,18 18-15,-1 0 16,1 0-16,-1 0 16,-17 18-1,0 0 1,0-1 15,0 1-15,-17-18 15,-1 0-31,1 0 16,-1 0-1,0-18-15,18 1 16,0-1 0,18 18-1,-18-18 1,18 18-1,-1 0-15,1 0 16,-1 0 0,-17 18-16,0 0 15,0-1 32,-17-17-31,-1 0-16,1 0 15,-1 0 1,18-17 0,0-1-1,18 18 32,-1 0-31,1 0-16,-1 0 15,-17 18 1,0-1 0,0 1-1,0 0 1,-17-18 0,-1 0-16,1 0 31,17-18 0,17 18-15,1 0-1,-36 0 95,1 0-79,17-18-31,-18 18 375</inkml:trace>
  <inkml:trace contextRef="#ctx0" brushRef="#br0" timeOffset="9754.507">26017 18838 0,'0'-17'31,"18"17"-15,-18-18-16,18 0 15,-18 1 1,0-19-16,0 1 0,0 18 16,0-1-1,17 0-15,-17 1 16,0-1-16,0 0 15,0 1-15,0-1 16,18 0-16,-18 1 16,0-1-16,0 1 15,0-1 1,0 0-16,18 18 16,-18-17-1,0-1 1,0 0-1,17 18 48,1 0-32,-1 18-31,-17 17 0,36-17 16,-36 17-16,17-17 15,1-1 1,0 19-16,17-19 0,-35 1 16,18 0-1,-1-1-15,1 1 16,-1 0 0,-17-1-16,18-17 15,-18 18 16,18-18-31,-36 0 79,18-18-64,-18 18-15,1-17 16</inkml:trace>
  <inkml:trace contextRef="#ctx0" brushRef="#br0" timeOffset="10280.304">26123 18644 0,'53'0'16,"-18"-17"-16,-17 17 16,0-18-1,-1 18 17,-17-18-17,0 1 16</inkml:trace>
  <inkml:trace contextRef="#ctx0" brushRef="#br0" timeOffset="11040.688">26458 18521 0,'18'0'31,"-18"17"-15,18 1-16,-18 0 16,17 17-16,1-17 15,-18-1-15,18 19 16,-18-19 0,17-17-16,1-17 78,-18-1-63,0 0-15,0 1 16,0-1-16,0-17 16,17 35-16,1-18 15,-18 0 1,18 18-1,-1 0 1,1 18 0,0-18-16,-18 35 15,35-35-15,-35 18 16,18 0-16,-18-1 16</inkml:trace>
  <inkml:trace contextRef="#ctx0" brushRef="#br0" timeOffset="11496.964">26882 18221 0,'0'0'0,"17"0"63,-17 18-47,36-1-16,-36 36 15,35-18-15,-17 1 16,-18-19-16,17 19 15,1-36-15,-18 17 16,0 1-16,17 0 16,-17-1-1,-17-17 32,-1 0-47</inkml:trace>
  <inkml:trace contextRef="#ctx0" brushRef="#br0" timeOffset="12263.776">26864 18468 0,'35'0'63,"-35"-35"-48,36 35-15,-1-18 16,-17 18-16,17-18 16,-18 1-16,1-1 15,17 18-15,-17-18 16,0 18 0,-18 18 77,0 0-77,0-1 0,0 1-16,0 0 15,17-18 1,1 0-16,0 0 15,-1 0 1,1-18 0,-18 0-1,17 18 1,-17-17-16,18 17 62,0 0-46,-1 0 0,1 0-1,17 0-15,-35-18 63</inkml:trace>
  <inkml:trace contextRef="#ctx0" brushRef="#br0" timeOffset="12695.464">27358 18309 0,'18'0'0,"-1"0"31,1 0-31,-1 0 32,1 0-17,0 35 1,-1-17 0,-17 0-1,18-1-15,-18-34 94,0-1-78,0-17-1,0 17 1,18 1-16,-1-1 15,1 0-15,-18 1 16,18 17-16</inkml:trace>
  <inkml:trace contextRef="#ctx0" brushRef="#br0" timeOffset="13127.275">27781 18186 0,'0'0'0,"0"17"62,-17-17-46,17 36-16,0-19 15,0 19 1,0-19 0,35-17-1,-17 0 1,17 0-16,-18 0 16,-17-17-1,0-1 1</inkml:trace>
  <inkml:trace contextRef="#ctx0" brushRef="#br0" timeOffset="13567.594">27922 17921 0,'18'0'47,"0"35"-32,-18 1-15,17-1 16,-17 18-16,18 0 16,0-18-16,-18 0 15,17-17-15,-17 17 16,18-35-16,-18 18 15,0 0-15</inkml:trace>
  <inkml:trace contextRef="#ctx0" brushRef="#br0" timeOffset="13976.324">27940 18221 0,'35'0'0,"-17"-35"16,35 17-16,-36 18 16,1-18-16,-18 1 15,18 17-15,17 0 16,-17 0 0,-1 0-1,1 17 1,-18 1-16,18 0 15,-18-1 1,0 1 0,-18-18 31</inkml:trace>
  <inkml:trace contextRef="#ctx0" brushRef="#br0" timeOffset="14217.674">28116 17992 0,'18'0'16,"-18"-18"-1,0 0 17</inkml:trace>
  <inkml:trace contextRef="#ctx0" brushRef="#br0" timeOffset="14751.262">28346 18027 0,'0'18'62,"-18"17"-46,18 0 0,0-17-16,0 17 15,0-17-15,0-1 16,35-17-16,-17 18 15,0-18-15,17 0 16,-17 0-16,17 0 16,-18 0-16,1 0 15,0 0 1,-18-18-16,17 18 16,-17-17-1,0-1-15</inkml:trace>
  <inkml:trace contextRef="#ctx0" brushRef="#br0" timeOffset="25743.491">25576 13300 0,'18'0'47,"0"0"-16,-1 0-31,1 0 16,0 0 15,-18 17-31,0 1 15,0 0 1,17-18-16,-17 17 16,0 1-16,-17-18 47,17 18-47,-18-18 15,0 0 1,1 0-16,-1 0 31,18-18-31,0 0 16,0 1-1,35 17 1,-17-18 0,17 18 15,-17 18-16,-18-1 1,18-17-16,-18 18 16,0 0-1,0-1 1,-18 1 0,0-18-1,1 0 1,-1 0-16,0 0 15,1-18 1,-1 18 0,18-17-16,0-1 15,0 0-15,0 1 16,18 17-16,-1 0 16,-17-18-1,36 18-15,-19 0 16,1 0-1,0 18-15,-18-1 16,17-17-16,-17 18 16,0 17-1,0-17 1,-17-1 15,-1-17-15,0 0-1,1 0-15,-1 0 16,0 0 0,1-17-16,17-1 15,0 1-15,0-1 16,0 0 0,17 1-1,1 17-15,0 0 16,-1 0-16,1 0 15,0 0-15,-1 0 16,1 0 0,-18 35-16,0-17 15,0-1 1,0 1-16,-35-18 31,17 0-15,0 0-1,1 0 1,-1 0-16,18-18 16,-18 18-1,18-17-15,18-1 32,17 0-17,-17 18 1,0 0-16,-1 18 15,-17 0 1,-17-18 47,-1 0-48</inkml:trace>
  <inkml:trace contextRef="#ctx0" brushRef="#br0" timeOffset="91894.121">23248 15399 0,'0'17'172,"0"1"-157,18 0 1,-18 17-16,17-17 16,1 17-16,0-17 15,-18-1-15,17 1 16,-17-1-16,18 19 16,0-36-16,-18 17 15,17-17-15,-17 18 16,0 0-16,18-18 31,-18 17-31,0-34 94,-18 17-79,1 0-15</inkml:trace>
  <inkml:trace contextRef="#ctx0" brushRef="#br0" timeOffset="92766.6419">23142 15716 0,'0'18'0,"18"-18"31,0 0-16,-1 0-15,1-35 16,-1 35 0,19-53-16,-19 53 15,19-36-15,-1 19 16,-35-1-16,35 18 16,-17-35-16,-1 17 15,1 18-15,-18-17 16,18 17-16,-1 0 15,-34 0 79,-1 0-78</inkml:trace>
  <inkml:trace contextRef="#ctx0" brushRef="#br0" timeOffset="97109.811">23213 15064 0,'17'0'78,"1"0"-47,0 0-31,-18 17 16,17-17 0,1 0-1,0 0 1,-1 18-16,1-18 16,0 18-1,-1-1 16,1-17-15,-1 0 0,1 0-16,-18 18 15,18-18-15,-1 17 16,1-17 0,17 0-1,-17 0 1,-18 18-16,18-18 15,-1 0 17,1 0 15,-18 18-32,17-18 48,-34 0-16,17 17-32,-18-17 1,18 18-1,-17 0-15,-1-18 16,18 17 0,-18-17-16,18 18 15,-17-18-15,17 18 16,0-1-16,0 1 16,-18-1-1,18 1-15,-18 0 16,1-18-1,17 17 1,0 1-16,0 0 16,-18-18-16,18 17 15,0 1-15,0 0 16,0-1 0,-18-17-16,18 18 15,0 0-15,0-1 16,0 1-1,0-1 1,-17 1 0,17 0-1,0-1 1,0 1 0,-18-18-16,18 18 15,0-1-15,0 1 16,0 0-1,0-1 1,0 1-16,0-1 16,0 19-1,-17-36 1,17 17-16,0 1 16,0 0-1,0-1-15,0 1 16,-18-18 15,18 18-31,0-1 16,0 1-16,0-1 31,-18-17-15,18 18-16,-17 0 15,17-1 16,0 1 1,0 0-1,-18-18-15,18 17 46,-18-17 94,1 0-140,-1 0 0,0 0-1,18-17-15,-17 17 16,-1 0-1,18-18 1,-17 18-16,-1 0 16,0 0 15,18-18-15,-17 18-1,-1 0 1,18-17 15,-18 17 63,1 0-32,-1 0-30,0 0 30,1 0-15,17-18 219,0 0-235,17 18-31,-17-17 15,0-1 1,18 1 0,-18-1-1,18 18 1,-18-18-16,0 1 16,17 17-1,-17-18-15,0 0 16,0 1-1,18-1-15,-18 0 16,18 18-16,-18-17 16,0-1-1,17 18 1,-17-17-16,18-1 31,-18 0-15,0 1-16,18-1 15,-1 18 1,-17-18-16,0 1 16,18-1-1,-18 0 1,0 1 0,0-1-1,17 18-15,-17-17 16,0-1-1,0 0 1,0 1 0,18-1-1,-18 0-15,0 1 16,0-1 0,0 0-1,0 1 1,0-1-1,18 18-15,-18-18 16,0 1 15,0-1-31,0 1 47,0-1-31,0 0 15,17 18-15,-17-17-16,0-1 31,0 0-15,18 18-1,-18-17-15,0-1 16,0 0 46,0 1-30,-18 17 202,1 0-218,-1 0-16</inkml:trace>
  <inkml:trace contextRef="#ctx0" brushRef="#br0" timeOffset="98100.16">23248 15558 0,'0'17'141,"18"-17"-141,17 0 15,-35 18 1,18-18-1,-18 17-15,17-17 16,-17 18-16,18-18 16,0 0-16,-1 0 15,-17 18 1,-35-36 109</inkml:trace>
  <inkml:trace contextRef="#ctx0" brushRef="#br0" timeOffset="101414.095">23336 15593 0,'18'0'47,"0"-18"-47,17 18 16,-18-17-16,19-19 15,-19 36-15,1-17 16,-36 17 46,1 0-46,-1 0-16,0 0 16,1 17-16,-1-17 15,1 0-15,-1 0 16,0 0-16,18 18 15,18-36 64,0 18-79,-18-17 15,17 17-15,1 0 16,-36 0 31,1 0-32,-1 0 1,0 0-16,1 0 16,52-18 62,-17 0-63,-1 18-15,-17-17 16,-17 17 46,-1 0-46,0 0 0,1 0-16,-1 0 15,0 0-15,1 0 16,17 17-16,-18-17 16,53-17 46,-17-1-46,0 0-16,-1 18 15,1 0-15,-18-17 16,18 17-16,-54 0 78,19 0-62,17 17-1,17-34 63,19-1-78,-19 18 16,1-18-16,-1 18 16,-34 0 62,-1 0-63,1 0 1,34 0 47,18 0-63,-35-17 15,18 17 1,-36 0 78,1 0-79,-1 0-15,36 0 47,-1 0-31,1 0-1,-36 0 79,1 0-78,17 17-16,17-34 62,-17-1-46,18 18-1,-18-17-15,18 17 16,-1 0-16,-34 0 63,-1 0-48,0 0-15,1 0 16,-18 0-16,17 0 15,0 0 1,36-18 47,17 0-48,-17 1-15,-1 17 16,-17-18 31,-17 18-16,-1-18-31,-17 1 31,17 17-15,18-18 15,36 18 0,-19-18-31,18 18 16,-17 0 0,0 0-16,-18 18 15,0 0 48,-18-18-48,18 17 1,-18-17-16,1 18 16,-1-18-1,36 0 48,17 0-48,-17 0 1,-1 0 0,1 0-1,0 0-15,-36 0 94,0 0-78,1 18-1,-19-18 1,54 0 46,0 0-46,-1 0 0,1 0-16,0 0 31,-36 0 31,18 17-62,-18-17 16,1 0-16,-1 18 16,-35-18-16,18 0 15,17 0-15,1 0 16,-1 0-16,0 0 15,1 0 1,17-18 0,0 1-1,17 17 1,1-18-16,0 18 16,17-18-16,-17 18 15,-1 0-15,1 0 16,17 0-16,-17 0 15,-18 18 1,0 0 0,0-1-1,0 1 1,0 0-16,-18-1 31,18-34 110,0-1-126,-18 0 1</inkml:trace>
  <inkml:trace contextRef="#ctx0" brushRef="#br0" timeOffset="102967.315">23724 15205 0,'0'17'94,"0"1"-94,0 0 16,0-1-1,-17 19 1,17-19-16,0 1 16,-18-1-16,0-17 15,18 18-15,0 0 16,0-36 62,0 0-47,0 1 0,0-1 1,0 1 15,18 17-1,-18-18-46,0 0 47,18 18 0,-1 18 31,-17 17-62,18-35 0,-18 18-16,18-1 15,-1 1-15,-17 0 16,18-18-1,-1 0 64,-17-18-33,0 0-30,0 1-16,18-1 16,-18 1-16,0-19 15,0 19-15,18 17 16,-18-18-16,0 0 62,-18 18 1,0 0-47</inkml:trace>
  <inkml:trace contextRef="#ctx0" brushRef="#br0" timeOffset="103936.431">23583 14975 0</inkml:trace>
  <inkml:trace contextRef="#ctx0" brushRef="#br0" timeOffset="104302.476">23724 14817 0,'0'-18'46,"18"0"-14</inkml:trace>
  <inkml:trace contextRef="#ctx0" brushRef="#br0" timeOffset="104677.409">23918 14587 0</inkml:trace>
  <inkml:trace contextRef="#ctx0" brushRef="#br0" timeOffset="105006.0059">24077 14429 0</inkml:trace>
  <inkml:trace contextRef="#ctx0" brushRef="#br0" timeOffset="105296.253">24342 14217 0</inkml:trace>
  <inkml:trace contextRef="#ctx0" brushRef="#br0" timeOffset="105830.784">24730 13917 0,'-18'0'78,"0"0"-62</inkml:trace>
  <inkml:trace contextRef="#ctx0" brushRef="#br0" timeOffset="106189.818">24800 13811 0,'-17'-17'109</inkml:trace>
  <inkml:trace contextRef="#ctx0" brushRef="#br0" timeOffset="106407.2328">25082 13652 0,'0'0'0,"0"-17"46</inkml:trace>
  <inkml:trace contextRef="#ctx0" brushRef="#br0" timeOffset="108005.555">23354 15381 0,'18'0'47,"-1"0"-31,18 0-1,-35 18 1,18-18 0,-36 0 77,1-18-77,-1 18-16,1-18 16,-1 18-16,0-17 15,18-1 1,0 1 46,18 17-62,0 0 16,-1 0-16,-17-18 16,18 0-1,-18 1 1,0-1-1,-18 0 17,1 1-17,-1 17-15,18-18 16,-18 18 0,36 0 62,0 0-78,-1-18 15</inkml:trace>
  <inkml:trace contextRef="#ctx0" brushRef="#br0" timeOffset="109451.476">23266 15540 0,'17'0'31,"-17"18"-16,18-18-15,0 0 32,-1 0-17,1 17 1,0 1-16,-1-18 16,1 0-1,-1 0-15,-17 17 16,18-17-1,-36 0 79,1 0-78,17-17-16,-18 17 15,1-18-15,-1 18 16,0-17-16,1 17 31,-1-18-31,18 0 16,-18 18-16,18-17 31,-17 17 16,17-18-31,0 0 31,17 18-47,19-17 15,-19 17 1,1-18-16,0 0 15,-1 18 1,1-17-16,-18-1 47,-18 18-31,1 0-1,-1 0 1,0 0-16,1 0 15,-1 0-15,0 0 16,18-18-16,-17 18 16,-1 0-1,18-17-15,0-1 16,0 1 0,0-1-1,0-17 1,0 17-1,0 0-15,0 1 16,0-1 31,18 18-47,-1 0 62,-34 0-15,-1 18-47</inkml:trace>
  <inkml:trace contextRef="#ctx0" brushRef="#br0" timeOffset="110629.682">23530 16157 0,'-17'0'78,"-1"0"-78,0 0 16,1 0-1,-1 18-15,0-18 16,1 0 0,17 17-1,0 1 17,17-18-1,-17 18-31,18-18 15,0 0-15,-1 17 16,1-17-16,0 18 16,-1 0-1,1-1-15,-18 1 16,0 0 15,-18-18-15,18 17-16,-17-17 15,-1 18 1,0-18 0,1 0 15,-1 0 0,0-18-15</inkml:trace>
  <inkml:trace contextRef="#ctx0" brushRef="#br0" timeOffset="111474.435">23213 16351 0,'0'18'31,"0"0"16,-18-18-32,1 17 1,-1-17 0</inkml:trace>
  <inkml:trace contextRef="#ctx0" brushRef="#br0" timeOffset="111856.125">23107 16757 0,'18'0'15,"-18"18"16,0-1 32,-36 1-32</inkml:trace>
  <inkml:trace contextRef="#ctx0" brushRef="#br0" timeOffset="112311.13">23213 17163 0,'17'17'0,"1"-17"31</inkml:trace>
  <inkml:trace contextRef="#ctx0" brushRef="#br0" timeOffset="112757.927">23530 17568 0,'0'0'0,"18"0"0</inkml:trace>
  <inkml:trace contextRef="#ctx0" brushRef="#br0" timeOffset="113222.264">23865 17886 0,'18'0'16</inkml:trace>
  <inkml:trace contextRef="#ctx0" brushRef="#br0" timeOffset="113727.276">24342 18203 0,'0'18'15,"17"-18"-15</inkml:trace>
  <inkml:trace contextRef="#ctx0" brushRef="#br0" timeOffset="114062.898">24659 18344 0,'18'0'0</inkml:trace>
  <inkml:trace contextRef="#ctx0" brushRef="#br0" timeOffset="140222.117">26158 14111 0,'18'0'16,"-18"18"-16,-18-18 156,-17 0-140,18 0 0,-1 0-16,0 0 15,-17 17 1,17-17-16,18 18 15,-35-18-15,17 18 16,1-18 0,-1 0-16,1 17 15,-1 1 1,0-18 0,1 18-1,-1-18 1,18 17-1,0 1 17,0 0-17,0-1 17,18-17-17,-1 0 1,1 0-16,0 0 15,-18 18-15,17-18 16,1 0-16,-1 17 16,1-17-16,0 18 15,-1-18 1,-17 18-16,18-18 16,-18 17-1,18-17-15,-18 18 16,17-18 15,-17 18-31,0-1 16,0 1 15,-17-18-31,-1 18 31,18-1-31,-18-17 16,1 18-1,-1-18-15,0 0 16,18 17-16,-17-17 16,-1 0-16,1 0 15,-1 0 1,18 18-16,-18-18 16,1 0-16,-1 0 15,0 0 16,18-18 1,-17 1-1,-1 17-15</inkml:trace>
  <inkml:trace contextRef="#ctx0" brushRef="#br0" timeOffset="141406.8838">24800 17586 0,'0'-18'16,"0"1"-16,0-1 31,0 0-15,-17 18 124,17 18-140,0 35 16,0-35-16,-18 17 16,18-17-16,-18 17 15,18 0-15,0 0 16,0 1 0,0-19-1,0 1 1,0 0-1,0-1 17,0 1-1,0-36 31,0 1-46</inkml:trace>
  <inkml:trace contextRef="#ctx0" brushRef="#br0" timeOffset="142501.035">24818 17551 0,'18'0'16,"-1"0"-1,1 0 1,-1 0-1,1 35 1,0-17-16,-1 17 16,-17 0-16,18 0 15,0-17-15,-18 17 16,0 1-16,17-19 16,1 19-16,-18-19 15,0 18-15,18-17 16,-1 0-1,-17-1-15,0 1 16,18-36 125,-18 1-126,17-1-15,-17-17 16,0 0-16,0 17 16,18-17-16,-18-1 15,18 1-15,-18 17 16,17 1-16,-17-1 15,18 1-15,-18-1 16,0 0 0,0 1-16,18-1 31,-18 0-31,0 1 31,17 17-15,-17-18-16,0 0 15,0 1 32,18 17-47,-18-18 16,18 18 0,-18-18-1,0 1-15,17 17 16,-17-18-16,0 1 94</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43264" units="1/cm"/>
          <inkml:channelProperty channel="Y" name="resolution" value="36.48649" units="1/cm"/>
          <inkml:channelProperty channel="T" name="resolution" value="1" units="1/dev"/>
        </inkml:channelProperties>
      </inkml:inkSource>
      <inkml:timestamp xml:id="ts0" timeString="2021-04-13T18:42:05.114"/>
    </inkml:context>
    <inkml:brush xml:id="br0">
      <inkml:brushProperty name="width" value="0.05292" units="cm"/>
      <inkml:brushProperty name="height" value="0.05292" units="cm"/>
      <inkml:brushProperty name="color" value="#00B050"/>
    </inkml:brush>
  </inkml:definitions>
  <inkml:trace contextRef="#ctx0" brushRef="#br0">7655 16034 0,'-17'0'172,"17"17"-63,0 1 63,17-18-125,-17 18-16,18-18-15,-18 17-16,18-17 31,-1 0 1,-17 18-32,18-18 15,-1 0 48,-17 18-63,18-18 47,-18 17-32,0 1 1,18-18-1,-1 0 1,1 17 0,0-17-1,-1 0 17,-17 18-17,18-18 1,0 0-1,-18 18 1,17-18 0,-17 17-1,18-17-15,0 0 32,-1 0-17,-17 18 1,18-18-1,-1 0 17,-17 18-17,18-18 1,0 0 0,-1 0 15,1 0-16,0 0 1,-18 17-16,17-17 16,1 0-1,0 0 1,-1 0 0,-17 18-16,18-18 15,-1 0-15,1 0 16,0 0-1,-1 0 1,1 0 0,0 0-1,-18 18-15,17-18 16,1 0-16,0 0 31,-1 0-31,1 0 16,-1 17-16,1-17 15,0 0-15,-1 0 32,19 0-17,-19 0 1,1 18 0,0-18-16,-1 0 15,1 0-15,-1 0 16,1 0-16,-18 18 15,18-18-15,-1 0 16,1 0 0,0 0-1,-1 0-15,1 0 16,0 0 0,-1 0-1,1 17 1,0-17-1,-1 0 1,1 0-16,-1 0 16,1 0 15,0 0-15,-1 0-1,1 0 16,0 0-15,-1 0 0,1 0-1,-18 18 1,18-18 0,-1 0-1,1 0 1,-1 0-1,1 0 1,0 0 0,-1 0 15,1 0-31,0 0 16,-1 0 15,1 0-16,0 0-15,-1 0 32,1 0-17,0 0 1,-1 0 0,1 0-1,-1 0 1,1 0-1,0 0 1,-1 0-16,1 0 16,0 0-1,-1 0-15,1 0 16,0 0 0,-1 0-1,1 0-15,-1 0 16,1 0-1,0 0 1,-1 0-16,1 0 16,0 0-1,-1 0-15,1 0 16,17 0 0,-17 0-1,-1 0-15,1 0 16,0 0-1,17 0 1,-17 0 0,-1 0-16,1 0 15,0 0-15,-1 0 16,1 0 0,-1 0-16,19 0 15,-19 0-15,1 0 16,0 0-1,-1 0-15,1 0 16,0 0 0,-1 0-16,1 0 15,17 0 1,-17 0-16,-1 0 16,1 0-1,17 0 1,-17 0-1,0 0-15,-1 0 16,1 0 0,0 0-16,-1 0 15,18 0 1,-17 0 0,17 0 15,-17 0-16,0 0 1,-1 0-16,1 0 16,0 0-16,-1 0 15,1 0-15,0 0 16,-1 0 0,1 0-1,-1 0 1,1 0-1,0 0 1,-1 0-16,1 0 16,0 0-1,-1 0 1,1 0 0,-18-18-16,18 18 15,-1 0 1,1 0-1,-1 0-15,1 0 16,0 0 0,-1 0-1,1 0-15,0 0 16,-1 0 0,1 0-16,0 0 15,-1 0 1,-17-17-1,18 17-15,-1 0 16,1 0 0,0 0-1,-18-18-15,35 18 16,-17 0 0,-1 0-1,1 0-15,-18-18 16,18 18-16,-1 0 15,1 0 1,-1-17 0,1 17-1,0 0 1,-18-18-16,17 18 16,1 0-1,0-18 1,-1 1-16,1 17 31,0 0-31,-18-18 0,17 18 16,1 0 15,-18-18-15,18 18-16,-1 0 15,-17-17-15,18 17 31,-18-18-15,17 18 0,1 0 15,-18-18-31,18 18 16,-18-17-1,17 17 1,-17-18-1,18 18 1,-18-17 0,18 17 15,-18-18-15,17 18-1,-17-18 16,0 1 63,0-1-78,18 18 15,-18-18-31,0 1 31,18 17-31,-18-18 16,-18 18 93,0 0-93,1 0-16,-36 0 16,0 0-16</inkml:trace>
  <inkml:trace contextRef="#ctx0" brushRef="#br0" timeOffset="1826.296">9437 16316 0,'17'0'172,"1"0"-156,0 0-1,-1 0 1,-17 18 0,18-1-1,0-17-15,-1 0 16,-17 18-1,18-18-15,0 0 16,-1 18 0,1-18-1,-18 17 1,17-17-16,-17 18 16,18-18-1,0 0 16,-1 0 16,-17 17-31,18-17 0,0 0 30,-18 18 33,-18 0-17,0-1-62,1-17 16,-1 18-1,0-18-15,1 18 16,-18-1-16,35 1 16,-18 0-16,0-1 31,1-17-31,17 18 15,-18-18 1,18 17 0,-18-17 15,18 18-15,-17-18 46,-1 0-62</inkml:trace>
  <inkml:trace contextRef="#ctx0" brushRef="#br0" timeOffset="6562.042">7567 16845 0,'0'-17'78,"18"17"-63,-1 0 1,-17-18-16,18 0 16,-18 1-1,18 17 1,-1-18-16,1 18 16,-18-18-1,18 18-15,-18-17 16,17 17-1,18-18 1,-17 18 0,0-18-1,-1 18-15,1 0 16,0 0 0,-1-17-1,1 17 1,17-18-1,-17 18 1,0 0-16,-1 0 16,1 0-1,-1-18 1,1 18 0,0-17-16,-1 17 15,1 0 1,0-18-1,-1 18-15,1 0 16,0 0 0,-1-17-16,1 17 15,-1 0 1,19 0 0,-36-18-1,17 18-15,1-18 16,0 18-16,-1 0 15,1 0-15,0 0 16,-1 0 0,18 0-1,-35-17 1,18 17-16,0 0 16,-1 0-16,1 0 15,0 0-15,-1 0 16,1 0-1,0 0 1,-1 0-16,1 0 16,-1 0-1,19 0 1,-19 0 0,1 0-1,0 0-15,-1 0 16,1 0-1,0 0-15,-1 0 16,1 0 0,0 0-1,-1 0 1,1 0 15,-1 0-31,1 0 16,0 0-1,-1 0 1,1 0 0,17 0-16,-17 0 15,0 0 1,-1 0-16,1 0 16,-1 0-1,1 0-15,0 0 16,-1 17-1,1-17 1,0 0-16,-1 0 16,1 0-1,0 0-15,-1 0 16,1 18 0,0-18-1,-1 18-15,1-18 16,-1 0-1,1 0 1,0 0 0,-1 0-1,1 0 1,0 17 0,-1-17-1,1 0 1,0 0-1,-1 0 1,1 0 0,-1 0-1,1 0 1,0 0 0,17 0-1,-17 0 1,17 0-1,-17 0 1,-1 0 0,1 0-1,-1 0-15,1 0 16,0 0 0,-1 0-1,1 0 1,0 0-1,-1 0 1,1 0 0,0 0-1,-1 0 1,1 0 15,-1 0-15,1 0-16,0 0 15,-1 0 1,1 0 0,0 0-1,-1 0 1,1 0 0,0 0-16,-1 0 15,1 0 1,0 0-1,-1 0 1,1 0-16,-1 0 16,1 0-1,0 0 17,-1 0-32,1 0 15,0 0 16,-1 0-31,1 0 16,0 0 0,-1 0-1,1 0 1,-1 0-16,1 0 16,0 0-1,-1 0 1,1 0-1,0 0 17,-1 0-17,1 0 1,0 0-16,-1 0 16,1 0 15,-18-17-31,18 17 15,-1 0 1,1 0 0,-1 0-1,1 0 1,0 0 0,-1 0-1,1 0 16,0 0-15,-1 0-16,1 0 16,0 0-1,-1 0 1,1 0 0,-1 0-1,1 0 1,0 0-1,-18-18 1,17 18 0,1 0-16,0 0 31,-1 0 0,1 0-15,0 0-16,-1 0 15,1 0 17,-1 0-17,1 0-15,0 0 32,-1 0-1,1 0-16,0 0 1,-18 18 0,17-18-1,1 0 1,0 0 0,-1 0-1,1 0 1,-18 17-1,17-17-15,1 0 32,0 0-17,-1 0 1,1 0 0,-18 18-1,18-18 1,-1 0-16,1 17 15,0-17 1,-18 18 0,17-18-16,1 0 15,0 18 1,-18-1 0,17-17-16,1 18 15,-1-18 1,-17 18-16,18-18 15,-18 17 17,18-17-32,-36 0 93,-52 0-93,34 0 16</inkml:trace>
  <inkml:trace contextRef="#ctx0" brushRef="#br0" timeOffset="8128.121">9772 16545 0,'18'0'140,"-1"0"-124,1 0 0,-1 0-1,1 0-15,-18 18 16,18-18-16,-1 0 16,-17 18-1,18-18 1,0 0-16,-18 17 15,17-17 1,-17 18 0,0-1 77,0 1-77,0 0 0,-35-18-1,35 17-15,-18-17 16,18 18 0,-17-18-16,17 18 15,-18-18-15,18 17 47,-18-17-16,18 18 1</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43264" units="1/cm"/>
          <inkml:channelProperty channel="Y" name="resolution" value="36.48649" units="1/cm"/>
          <inkml:channelProperty channel="T" name="resolution" value="1" units="1/dev"/>
        </inkml:channelProperties>
      </inkml:inkSource>
      <inkml:timestamp xml:id="ts0" timeString="2021-04-13T19:04:30.83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9137 12083 0,'0'-18'93,"0"0"1,18 18-78,-1 0-1,-17-17-15,18 17 16,0 0 15,-18 17-15,0 1 0,0 0 46,-18-18-46,0 0-1,1 0 1,17-18 0,0 0-1,0 1 16,17-1-15,1 18 0,17 0-16,-35 18 15,35-18-15,-35 35 16,18 0 0,-18-17-16,0 0 15,0-1-15,0 1 16,0-1-1,0 1-15,-18-18 16,-17 0 0,0 0-1,17 0-15,18-18 16,-17 1-16,-1-1 16,18-17-1,0 17-15,0 1 31,18 17-31,-1-18 16,19 18-16,-19 0 16,1 0-1,17 35-15,0-17 16,-35 0 0,0 17-16,18-35 15,-18 17-15,0 1 16,0 0-16,0-1 31,-18-17-31,1 18 16,-1-18-16,0-18 15,1 18 1,-1-35-16,1 17 16,17 1-16,0-18 15,0 17 1,0-17-16,17 35 15,18-18 1,-17 18-16,0 0 16,-1 18-16,1-18 15,-18 35-15,18-17 16,-18-1-16,0 1 16,0-1-1,0 1 1,-18-18-1,-17 0 1,17-18 0,0 18-16,1-35 15,-1 35-15,18-35 16,-17 35-16,17-18 16,17 18-1,1 0 1,-1 0-16,1 0 15,0 0 1,-18 18 0,0 0-1,-18-18 1,0 0 0,1 0 15,17-18-16</inkml:trace>
  <inkml:trace contextRef="#ctx0" brushRef="#br0" timeOffset="64567.955">21325 11942 0,'18'0'203,"-18"-18"-156,18 18-32,-1 0-15,-17-18 16,18 18 0,0 0-1,-1 0 17,-17-17-32,18 17 15,0 0 16,-1 0-15,-17-18 0,18 0-1,-1 18 1,1 0-16,0 0 31,-18-17-31,17 17 16,1 0-1,0 0-15,-18-18 16,17 18 0,1 0 15,0-18-15,-1 1-16,1 17 15,-18-18 16,17 18-31,1 0 47,0 0-31,-1 0 0,-17-17-16,18 17 15,0 0 1,-1 0-1,-17-18 17,18 18-32,0-18 15,-1 18 1,1 0 0,0-17-1,-1 17 1,-17-18-1,18 18-15,-1 0 16,1 0 0,-18-18-1,18 18-15,-1-17 16,1 17-16,0 0 31,-1-18-31,1 18 16,0 0-1,-1 0 1,-17-18 0,18 18-1,-1 0-15,1 0 16,0-17-16,-1 17 16,1 0-1,0 0 1,-1 0-16,1 0 31,17 0-15,-17 0-1,-1 0 1,1 0-16,0 0 16,-1-18-1,1 18-15,0 0 16,-1 0-16,19-18 15,-19 18 1,-17-17 0,18 17-16,-1 0 31,1 0-31,0-18 16,-1 18-1,1 0 1,0 0-1,-1-17 1,1 17 15,17-18-15,-17 18 0,-18-18-16,18 18 15,-1 0-15,1 0 16,17-35-1,-17 35 1,-1 0 0,1 0-1,0 0-15,-1 0 16,1-18 0,0 18-16,-1 0 31,1 0-31,-1-17 15,1 17 1,0 0 0,-1 0-16,1-18 15,0 18 1,-1 0-16,1-18 16,0 18-1,-1 0 1,1-17-1,0 17-15,-1 0 16,1 0 0,-1 0-16,1-18 15,0 18 1,-1 0 0,1 0-16,-18-17 15,18 17-15,-1 0 16,1 0-16,0-18 15,-1 18 1,1 0 0,-1 0-16,-17-18 15,36 18-15,-19 0 16,1 0 0,0-17-16,-1 17 15,1-18-15,0 18 16,-1 0-1,1 0-15,17 0 16,-17-18 0,17 18-16,-17-17 15,-1 17-15,19 0 16,-1-18-16,0 0 16,-17 18-1,-1 0 1,1 0-16,0 0 31,-36 0 47,0 0-62,-17 18-16,-18 0 15</inkml:trace>
  <inkml:trace contextRef="#ctx0" brushRef="#br0" timeOffset="66232.103">21484 11712 0,'0'0'0,"-17"18"141,-1 0-126,0-1-15,1 1 16,-1 17-1,-17-17 1,35-1-16,-18 1 16,0 0-1,18-1-15,-17-17 16,17 18-16,-18-18 16,18 18-1,0-1 16,0 1-15,-18-18-16,18 17 31,-17 1-15,-1-18 0,18 18-1,0-1 1,-17-17-1,17 18-15,0 0 125,17-18-93,1 0-17,-1 0 1,1 0-16,0 0 16,17 0-16,-17 0 15,35 0-15,-18 0 16,0 17-16,0-17 15,18 0-15,-17 0 16,-19 0 0,1 0-1,-18 18 1</inkml:trace>
  <inkml:trace contextRef="#ctx0" brushRef="#br0" timeOffset="76472.522">19703 10407 0,'17'0'62,"1"0"-30,0 0-32,-1 0 31,1 0-31,-1 0 16,19 0-16,-19-18 15</inkml:trace>
  <inkml:trace contextRef="#ctx0" brushRef="#br0" timeOffset="77176.705">20038 10336 0,'17'0'31,"1"0"1,0 0-17,35-17 1,-36-1-16,1 18 15,17 0-15,-17-18 16,-1 18-16,-17-17 31,18 17 1</inkml:trace>
  <inkml:trace contextRef="#ctx0" brushRef="#br0" timeOffset="77655.5359">20461 10213 0,'18'0'15,"-1"0"1,1 0 0,0 0-1,-1-18-15,1 18 16,0 0-16,-1 0 15,1 0 1,0 0-16,-18-17 16,17 17-1</inkml:trace>
  <inkml:trace contextRef="#ctx0" brushRef="#br0" timeOffset="78095.337">20937 10107 0,'0'0'0,"18"0"0,0 0 16,-1 0-16,1-18 15,0 18-15,-1 0 32,-17-17-32,18 17 15,-1 0 1,-17-18-1,18 18 1</inkml:trace>
  <inkml:trace contextRef="#ctx0" brushRef="#br0" timeOffset="78491.827">21361 9931 0,'17'0'0,"1"0"16,0 0 0,-1 0 15,1 0-15,0 0-1,-18-18-15,17 18 16,1 0-1,-1 0 17</inkml:trace>
  <inkml:trace contextRef="#ctx0" brushRef="#br0" timeOffset="78810.876">21713 9825 0,'18'0'16,"0"0"15,-1 0-15,1 0 15,0 0 0,-1 0-15,19-18-16</inkml:trace>
  <inkml:trace contextRef="#ctx0" brushRef="#br0" timeOffset="79095.722">22119 9701 0,'18'0'0,"-1"0"16,1 0 62,0 0-47,-1 0-15</inkml:trace>
  <inkml:trace contextRef="#ctx0" brushRef="#br0" timeOffset="79343.618">22454 9596 0,'18'0'31,"0"0"-15,-1 0 15</inkml:trace>
  <inkml:trace contextRef="#ctx0" brushRef="#br0" timeOffset="79569.022">22737 9490 0,'17'-18'15,"1"18"32,-1 0-31,-17-18-16,18 18 15</inkml:trace>
  <inkml:trace contextRef="#ctx0" brushRef="#br0" timeOffset="79808.391">23125 9331 0,'0'0'0,"0"-18"16,17 18-1,-17-17 17,18 17-17,17-18 1</inkml:trace>
  <inkml:trace contextRef="#ctx0" brushRef="#br0" timeOffset="80021.4458">23389 9190 0,'18'0'16,"-1"0"15,-17-18-15,18 18-1,-18-17 17</inkml:trace>
  <inkml:trace contextRef="#ctx0" brushRef="#br0" timeOffset="80175.038">23601 9119 0,'17'0'16,"-17"-17"0,18 17-1,0-36 1</inkml:trace>
  <inkml:trace contextRef="#ctx0" brushRef="#br0" timeOffset="80343.56">23777 8996 0,'18'0'16,"-1"0"46,-17-18-62,0 1 0</inkml:trace>
  <inkml:trace contextRef="#ctx0" brushRef="#br0" timeOffset="80575.938">24112 8855 0,'18'0'16,"0"0"62</inkml:trace>
  <inkml:trace contextRef="#ctx0" brushRef="#br0" timeOffset="82392.928">19209 10460 0,'0'18'16,"17"-18"62,1 0-78,17-18 16,1 18-16,-1 0 15,0-18 1,-17 18-16,-1 0 0</inkml:trace>
  <inkml:trace contextRef="#ctx0" brushRef="#br0" timeOffset="83376.7178">19332 10513 0,'0'17'93,"0"1"-93,0 0 16,18-1 0,-18 1-16,0 0 15,18-18 1,-18 17-16</inkml:trace>
  <inkml:trace contextRef="#ctx0" brushRef="#br0" timeOffset="83881.505">19297 10742 0,'18'0'32,"17"0"-17,0-18 1,0 18-1,1-17 1,-1-1-16,0 18 16,-17-17-1,0 17 1,-1-18-16,1 18 16,-53 0 77,17 0-77</inkml:trace>
  <inkml:trace contextRef="#ctx0" brushRef="#br1" timeOffset="96953.125">21855 9860 0,'-18'18'141,"0"-1"-126,18 1 1,-17-18-16,-1 35 15,0-17 1,18 0 0,-17-1-16,-1 1 15,18 0 1,-18-18 15,18 17-31,0 1 16,18-18 93,0 0-109,-1 0 16,1 0-1,0 0-15,17 0 16,-17 0-16,-1 0 16,19 0-16,-19 0 15,1 0 1,-1 0-16,1 0 16,-18 17-16,18-17 15,-1 18 1,1-18-1,-18 18 17</inkml:trace>
  <inkml:trace contextRef="#ctx0" brushRef="#br1" timeOffset="98183.741">21255 10301 0,'-18'0'16,"1"0"0,-1 0-1,-17 0 1,17 0-16,0 0 16,1 0-16,-1 0 31,18 18-31,-18-18 0,1 0 15,17 17 1,-18-17-16,18 18 16,0 0-1,0-1-15,0 1 16,0 0 0,18-18-1,-1 0 1,1 0-1,0-18-15,-1 18 16,-17-18-16,18 18 16,0-17-1,-18-1-15,0 0 32,17 18 14,-17 18-14,0 0-17,0 17 1,18 0 0,-18 1-16,18-1 15,-1-18-15,-17 19 16,18-36-16,-18 17 15,0 1-15,17-18 16,1 18 0,-18-1-16,18-17 31,-18 18-31,0-36 47,0 1-47</inkml:trace>
  <inkml:trace contextRef="#ctx0" brushRef="#br1" timeOffset="98984.116">21396 10372 0,'-18'0'141,"1"17"-141,17 1 16,-18 0-16,18-1 15,0 1 1,0 0-16,0-1 15,18 1 1,-18-1 0,17-17-16,1 0 15,17 0-15,1 0 16,-19 0 0,-17-17-16,18-1 15,-18 1-15,17 17 16,-17-18-16,18 18 15,-18-18 1,0 1 0,0-1-16,0 0 15,-18 18 1,1-17 0,-1 17-16,1 0 15,-1 0-15,0 0 16,1 0-16,-1 0 15,0 0 1,1 0 0</inkml:trace>
  <inkml:trace contextRef="#ctx0" brushRef="#br1" timeOffset="99704.087">21519 10195 0,'18'0'125,"-36"0"-47,18-17 1</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43264" units="1/cm"/>
          <inkml:channelProperty channel="Y" name="resolution" value="36.48649" units="1/cm"/>
          <inkml:channelProperty channel="T" name="resolution" value="1" units="1/dev"/>
        </inkml:channelProperties>
      </inkml:inkSource>
      <inkml:timestamp xml:id="ts0" timeString="2021-04-20T18:49:58.046"/>
    </inkml:context>
    <inkml:brush xml:id="br0">
      <inkml:brushProperty name="width" value="0.05292" units="cm"/>
      <inkml:brushProperty name="height" value="0.05292" units="cm"/>
    </inkml:brush>
  </inkml:definitions>
  <inkml:trace contextRef="#ctx0" brushRef="#br0">22648 15363 0,'18'0'125,"0"0"-94,-18 18 0,0 0-31,0-1 16,0 1 0,-18 0-1,0-1 1,1-17-1,-1 0 1,0 0 0,1 0-16,17-17 15,-18 17-15,18-18 16,0-17 0,0 17-1,0 0-15,0 1 16,35 17-1,-35-18-15,18 18 16,0 0 15,-1 0-15,1 0-16,-18 18 16,0-1-16,18 1 15,-18 0 1,0-1-1,0 1-15,-18 0 32,0-18-17,1 0 17,-1 0-17,18-18 1,-18 0-1,18 1-15,0-1 16,0 0 0,0 1-1,18 17-15,0 0 16,-1 0 0,1 0-16,0 0 15,-18 17 1,0 1-1,0 0 1,0-1 31,-18-17-31,0 0-16,1-17 15,17-1 16,0 0-31,0 1 16,17-1 0,1 18-1,0 0 1,-1 0-16,1 0 16,-18 18-1,18-18-15,-18 17 16,0 1-16,-18-18 47,0-18-16,1 1 0,-1 17-15,0-18-16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wrap="square" lIns="92446" tIns="46223" rIns="92446" bIns="46223" numCol="1" anchor="t" anchorCtr="0" compatLnSpc="1">
            <a:prstTxWarp prst="textNoShape">
              <a:avLst/>
            </a:prstTxWarp>
          </a:bodyPr>
          <a:lstStyle>
            <a:lvl1pPr>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34" charset="0"/>
                <a:cs typeface="Arial" charset="0"/>
              </a:defRPr>
            </a:lvl1pPr>
          </a:lstStyle>
          <a:p>
            <a:pPr>
              <a:defRPr/>
            </a:pPr>
            <a:fld id="{6B7A19BE-A91B-4235-B3F3-1F8D16DB6649}" type="datetime1">
              <a:rPr lang="en-US"/>
              <a:pPr>
                <a:defRPr/>
              </a:pPr>
              <a:t>8/2/2021</a:t>
            </a:fld>
            <a:endParaRPr lang="en-US"/>
          </a:p>
        </p:txBody>
      </p:sp>
      <p:sp>
        <p:nvSpPr>
          <p:cNvPr id="4" name="Slide Image Placeholder 3"/>
          <p:cNvSpPr>
            <a:spLocks noGrp="1" noRot="1" noChangeAspect="1"/>
          </p:cNvSpPr>
          <p:nvPr>
            <p:ph type="sldImg" idx="2"/>
          </p:nvPr>
        </p:nvSpPr>
        <p:spPr>
          <a:xfrm>
            <a:off x="342900" y="696913"/>
            <a:ext cx="6197600" cy="3486150"/>
          </a:xfrm>
          <a:prstGeom prst="rect">
            <a:avLst/>
          </a:prstGeom>
          <a:noFill/>
          <a:ln w="12700">
            <a:solidFill>
              <a:prstClr val="black"/>
            </a:solidFill>
          </a:ln>
        </p:spPr>
        <p:txBody>
          <a:bodyPr vert="horz" wrap="square" lIns="92446" tIns="46223" rIns="92446" bIns="46223"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8182" y="4415790"/>
            <a:ext cx="5505450" cy="4183380"/>
          </a:xfrm>
          <a:prstGeom prst="rect">
            <a:avLst/>
          </a:prstGeom>
        </p:spPr>
        <p:txBody>
          <a:bodyPr vert="horz" wrap="square" lIns="92446" tIns="46223" rIns="92446" bIns="46223"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wrap="square" lIns="92446" tIns="46223" rIns="92446" bIns="46223" numCol="1" anchor="b" anchorCtr="0" compatLnSpc="1">
            <a:prstTxWarp prst="textNoShape">
              <a:avLst/>
            </a:prstTxWarp>
          </a:bodyPr>
          <a:lstStyle>
            <a:lvl1pPr>
              <a:defRPr sz="1200">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34" charset="0"/>
                <a:cs typeface="Arial" charset="0"/>
              </a:defRPr>
            </a:lvl1pPr>
          </a:lstStyle>
          <a:p>
            <a:pPr>
              <a:defRPr/>
            </a:pPr>
            <a:fld id="{16AA03B4-D19C-4C6C-8030-95FE9F3BF35C}" type="slidenum">
              <a:rPr lang="en-US"/>
              <a:pPr>
                <a:defRPr/>
              </a:pPr>
              <a:t>‹#›</a:t>
            </a:fld>
            <a:endParaRPr lang="en-US"/>
          </a:p>
        </p:txBody>
      </p:sp>
    </p:spTree>
    <p:extLst>
      <p:ext uri="{BB962C8B-B14F-4D97-AF65-F5344CB8AC3E}">
        <p14:creationId xmlns:p14="http://schemas.microsoft.com/office/powerpoint/2010/main" val="7223992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AA03B4-D19C-4C6C-8030-95FE9F3BF35C}" type="slidenum">
              <a:rPr lang="en-US" smtClean="0"/>
              <a:pPr>
                <a:defRPr/>
              </a:pPr>
              <a:t>11</a:t>
            </a:fld>
            <a:endParaRPr lang="en-US"/>
          </a:p>
        </p:txBody>
      </p:sp>
    </p:spTree>
    <p:extLst>
      <p:ext uri="{BB962C8B-B14F-4D97-AF65-F5344CB8AC3E}">
        <p14:creationId xmlns:p14="http://schemas.microsoft.com/office/powerpoint/2010/main" val="136630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AA03B4-D19C-4C6C-8030-95FE9F3BF35C}" type="slidenum">
              <a:rPr lang="en-US" smtClean="0"/>
              <a:pPr>
                <a:defRPr/>
              </a:pPr>
              <a:t>14</a:t>
            </a:fld>
            <a:endParaRPr lang="en-US"/>
          </a:p>
        </p:txBody>
      </p:sp>
    </p:spTree>
    <p:extLst>
      <p:ext uri="{BB962C8B-B14F-4D97-AF65-F5344CB8AC3E}">
        <p14:creationId xmlns:p14="http://schemas.microsoft.com/office/powerpoint/2010/main" val="2207401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3429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6462A2D2-E48E-44C7-9E16-CFB78A1B820A}" type="slidenum">
              <a:rPr lang="en-US" smtClean="0">
                <a:latin typeface="Calibri" pitchFamily="34" charset="0"/>
              </a:rPr>
              <a:pPr eaLnBrk="1" hangingPunct="1"/>
              <a:t>41</a:t>
            </a:fld>
            <a:endParaRPr lang="en-US">
              <a:latin typeface="Calibri" pitchFamily="34" charset="0"/>
            </a:endParaRPr>
          </a:p>
        </p:txBody>
      </p:sp>
    </p:spTree>
    <p:extLst>
      <p:ext uri="{BB962C8B-B14F-4D97-AF65-F5344CB8AC3E}">
        <p14:creationId xmlns:p14="http://schemas.microsoft.com/office/powerpoint/2010/main" val="3682000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AA03B4-D19C-4C6C-8030-95FE9F3BF35C}" type="slidenum">
              <a:rPr lang="en-US" smtClean="0"/>
              <a:pPr>
                <a:defRPr/>
              </a:pPr>
              <a:t>42</a:t>
            </a:fld>
            <a:endParaRPr lang="en-US"/>
          </a:p>
        </p:txBody>
      </p:sp>
    </p:spTree>
    <p:extLst>
      <p:ext uri="{BB962C8B-B14F-4D97-AF65-F5344CB8AC3E}">
        <p14:creationId xmlns:p14="http://schemas.microsoft.com/office/powerpoint/2010/main" val="158959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AA03B4-D19C-4C6C-8030-95FE9F3BF35C}" type="slidenum">
              <a:rPr lang="en-US" smtClean="0"/>
              <a:pPr>
                <a:defRPr/>
              </a:pPr>
              <a:t>48</a:t>
            </a:fld>
            <a:endParaRPr lang="en-US"/>
          </a:p>
        </p:txBody>
      </p:sp>
    </p:spTree>
    <p:extLst>
      <p:ext uri="{BB962C8B-B14F-4D97-AF65-F5344CB8AC3E}">
        <p14:creationId xmlns:p14="http://schemas.microsoft.com/office/powerpoint/2010/main" val="3793204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aseline="0">
                <a:latin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474D789-73E9-4DBF-AF8D-2E231D59D5BA}" type="datetime1">
              <a:rPr lang="en-US" smtClean="0"/>
              <a:t>8/2/2021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6" name="Slide Number Placeholder 5"/>
          <p:cNvSpPr>
            <a:spLocks noGrp="1"/>
          </p:cNvSpPr>
          <p:nvPr>
            <p:ph type="sldNum" sz="quarter" idx="12"/>
          </p:nvPr>
        </p:nvSpPr>
        <p:spPr/>
        <p:txBody>
          <a:bodyPr/>
          <a:lstStyle>
            <a:lvl1pPr>
              <a:defRPr/>
            </a:lvl1pPr>
          </a:lstStyle>
          <a:p>
            <a:pPr>
              <a:defRPr/>
            </a:pPr>
            <a:fld id="{6BA19521-445A-4F46-87FA-CDF884F0643E}" type="slidenum">
              <a:rPr lang="en-US"/>
              <a:pPr>
                <a:defRPr/>
              </a:pPr>
              <a:t>‹#›</a:t>
            </a:fld>
            <a:endParaRPr lang="en-US"/>
          </a:p>
        </p:txBody>
      </p:sp>
    </p:spTree>
    <p:extLst>
      <p:ext uri="{BB962C8B-B14F-4D97-AF65-F5344CB8AC3E}">
        <p14:creationId xmlns:p14="http://schemas.microsoft.com/office/powerpoint/2010/main" val="2932426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B8C6B7A-B997-449F-B927-E04D00679C2F}" type="datetime1">
              <a:rPr lang="en-US" smtClean="0"/>
              <a:t>8/2/2021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6" name="Slide Number Placeholder 5"/>
          <p:cNvSpPr>
            <a:spLocks noGrp="1"/>
          </p:cNvSpPr>
          <p:nvPr>
            <p:ph type="sldNum" sz="quarter" idx="12"/>
          </p:nvPr>
        </p:nvSpPr>
        <p:spPr/>
        <p:txBody>
          <a:bodyPr/>
          <a:lstStyle>
            <a:lvl1pPr>
              <a:defRPr/>
            </a:lvl1pPr>
          </a:lstStyle>
          <a:p>
            <a:pPr>
              <a:defRPr/>
            </a:pPr>
            <a:fld id="{7A0808B3-8F48-4552-B04E-D735861936F0}" type="slidenum">
              <a:rPr lang="en-US"/>
              <a:pPr>
                <a:defRPr/>
              </a:pPr>
              <a:t>‹#›</a:t>
            </a:fld>
            <a:endParaRPr lang="en-US"/>
          </a:p>
        </p:txBody>
      </p:sp>
    </p:spTree>
    <p:extLst>
      <p:ext uri="{BB962C8B-B14F-4D97-AF65-F5344CB8AC3E}">
        <p14:creationId xmlns:p14="http://schemas.microsoft.com/office/powerpoint/2010/main" val="374957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081AD1-ED74-4B29-9E88-E986B657B292}" type="datetime1">
              <a:rPr lang="en-US" smtClean="0"/>
              <a:t>8/2/2021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6" name="Slide Number Placeholder 5"/>
          <p:cNvSpPr>
            <a:spLocks noGrp="1"/>
          </p:cNvSpPr>
          <p:nvPr>
            <p:ph type="sldNum" sz="quarter" idx="12"/>
          </p:nvPr>
        </p:nvSpPr>
        <p:spPr/>
        <p:txBody>
          <a:bodyPr/>
          <a:lstStyle>
            <a:lvl1pPr>
              <a:defRPr/>
            </a:lvl1pPr>
          </a:lstStyle>
          <a:p>
            <a:pPr>
              <a:defRPr/>
            </a:pPr>
            <a:fld id="{72E17730-F144-4EFC-A6CE-13A08E71B565}" type="slidenum">
              <a:rPr lang="en-US"/>
              <a:pPr>
                <a:defRPr/>
              </a:pPr>
              <a:t>‹#›</a:t>
            </a:fld>
            <a:endParaRPr lang="en-US"/>
          </a:p>
        </p:txBody>
      </p:sp>
    </p:spTree>
    <p:extLst>
      <p:ext uri="{BB962C8B-B14F-4D97-AF65-F5344CB8AC3E}">
        <p14:creationId xmlns:p14="http://schemas.microsoft.com/office/powerpoint/2010/main" val="7013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1F93A6D0-7E73-4B82-A6FD-60DB6CB47289}" type="datetime1">
              <a:rPr lang="en-US" smtClean="0"/>
              <a:t>8/2/2021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6" name="Slide Number Placeholder 5"/>
          <p:cNvSpPr>
            <a:spLocks noGrp="1"/>
          </p:cNvSpPr>
          <p:nvPr>
            <p:ph type="sldNum" sz="quarter" idx="12"/>
          </p:nvPr>
        </p:nvSpPr>
        <p:spPr/>
        <p:txBody>
          <a:bodyPr/>
          <a:lstStyle>
            <a:lvl1pPr>
              <a:defRPr/>
            </a:lvl1pPr>
          </a:lstStyle>
          <a:p>
            <a:pPr>
              <a:defRPr/>
            </a:pPr>
            <a:fld id="{B386F29C-061E-47C1-A8AA-F42ADE5D6185}" type="slidenum">
              <a:rPr lang="en-US"/>
              <a:pPr>
                <a:defRPr/>
              </a:pPr>
              <a:t>‹#›</a:t>
            </a:fld>
            <a:endParaRPr lang="en-US"/>
          </a:p>
        </p:txBody>
      </p:sp>
    </p:spTree>
    <p:extLst>
      <p:ext uri="{BB962C8B-B14F-4D97-AF65-F5344CB8AC3E}">
        <p14:creationId xmlns:p14="http://schemas.microsoft.com/office/powerpoint/2010/main" val="24114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35C153D5-DA21-41E6-A04E-D7C46148E73B}" type="datetime1">
              <a:rPr lang="en-US" smtClean="0"/>
              <a:t>8/2/2021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6" name="Slide Number Placeholder 5"/>
          <p:cNvSpPr>
            <a:spLocks noGrp="1"/>
          </p:cNvSpPr>
          <p:nvPr>
            <p:ph type="sldNum" sz="quarter" idx="12"/>
          </p:nvPr>
        </p:nvSpPr>
        <p:spPr/>
        <p:txBody>
          <a:bodyPr/>
          <a:lstStyle>
            <a:lvl1pPr>
              <a:defRPr/>
            </a:lvl1pPr>
          </a:lstStyle>
          <a:p>
            <a:pPr>
              <a:defRPr/>
            </a:pPr>
            <a:fld id="{F25922BE-ACC8-4F1C-A48F-2F3762AC3A99}" type="slidenum">
              <a:rPr lang="en-US"/>
              <a:pPr>
                <a:defRPr/>
              </a:pPr>
              <a:t>‹#›</a:t>
            </a:fld>
            <a:endParaRPr lang="en-US"/>
          </a:p>
        </p:txBody>
      </p:sp>
    </p:spTree>
    <p:extLst>
      <p:ext uri="{BB962C8B-B14F-4D97-AF65-F5344CB8AC3E}">
        <p14:creationId xmlns:p14="http://schemas.microsoft.com/office/powerpoint/2010/main" val="362331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2EA7168-7ED6-4E51-86D8-911F2047E075}" type="datetime1">
              <a:rPr lang="en-US" smtClean="0"/>
              <a:t>8/2/2021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7" name="Slide Number Placeholder 5"/>
          <p:cNvSpPr>
            <a:spLocks noGrp="1"/>
          </p:cNvSpPr>
          <p:nvPr>
            <p:ph type="sldNum" sz="quarter" idx="12"/>
          </p:nvPr>
        </p:nvSpPr>
        <p:spPr/>
        <p:txBody>
          <a:bodyPr/>
          <a:lstStyle>
            <a:lvl1pPr>
              <a:defRPr/>
            </a:lvl1pPr>
          </a:lstStyle>
          <a:p>
            <a:pPr>
              <a:defRPr/>
            </a:pPr>
            <a:fld id="{74D9394D-0F65-408B-A5E0-73918DBBDBB1}" type="slidenum">
              <a:rPr lang="en-US"/>
              <a:pPr>
                <a:defRPr/>
              </a:pPr>
              <a:t>‹#›</a:t>
            </a:fld>
            <a:endParaRPr lang="en-US"/>
          </a:p>
        </p:txBody>
      </p:sp>
    </p:spTree>
    <p:extLst>
      <p:ext uri="{BB962C8B-B14F-4D97-AF65-F5344CB8AC3E}">
        <p14:creationId xmlns:p14="http://schemas.microsoft.com/office/powerpoint/2010/main" val="96205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449E6E9-379D-4113-A5AD-E32286030780}" type="datetime1">
              <a:rPr lang="en-US" smtClean="0"/>
              <a:t>8/2/2021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9" name="Slide Number Placeholder 5"/>
          <p:cNvSpPr>
            <a:spLocks noGrp="1"/>
          </p:cNvSpPr>
          <p:nvPr>
            <p:ph type="sldNum" sz="quarter" idx="12"/>
          </p:nvPr>
        </p:nvSpPr>
        <p:spPr/>
        <p:txBody>
          <a:bodyPr/>
          <a:lstStyle>
            <a:lvl1pPr>
              <a:defRPr/>
            </a:lvl1pPr>
          </a:lstStyle>
          <a:p>
            <a:pPr>
              <a:defRPr/>
            </a:pPr>
            <a:fld id="{5E499148-2BAF-48EC-9F07-DD956D29936B}" type="slidenum">
              <a:rPr lang="en-US"/>
              <a:pPr>
                <a:defRPr/>
              </a:pPr>
              <a:t>‹#›</a:t>
            </a:fld>
            <a:endParaRPr lang="en-US"/>
          </a:p>
        </p:txBody>
      </p:sp>
    </p:spTree>
    <p:extLst>
      <p:ext uri="{BB962C8B-B14F-4D97-AF65-F5344CB8AC3E}">
        <p14:creationId xmlns:p14="http://schemas.microsoft.com/office/powerpoint/2010/main" val="89183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B3A410E-FBD8-45DC-B8AC-3EF2EA6209AE}" type="datetime1">
              <a:rPr lang="en-US" smtClean="0"/>
              <a:t>8/2/2021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5" name="Slide Number Placeholder 5"/>
          <p:cNvSpPr>
            <a:spLocks noGrp="1"/>
          </p:cNvSpPr>
          <p:nvPr>
            <p:ph type="sldNum" sz="quarter" idx="12"/>
          </p:nvPr>
        </p:nvSpPr>
        <p:spPr/>
        <p:txBody>
          <a:bodyPr/>
          <a:lstStyle>
            <a:lvl1pPr>
              <a:defRPr/>
            </a:lvl1pPr>
          </a:lstStyle>
          <a:p>
            <a:pPr>
              <a:defRPr/>
            </a:pPr>
            <a:fld id="{4C313B27-BC2F-4BF9-AA97-F2C67822482C}" type="slidenum">
              <a:rPr lang="en-US"/>
              <a:pPr>
                <a:defRPr/>
              </a:pPr>
              <a:t>‹#›</a:t>
            </a:fld>
            <a:endParaRPr lang="en-US"/>
          </a:p>
        </p:txBody>
      </p:sp>
    </p:spTree>
    <p:extLst>
      <p:ext uri="{BB962C8B-B14F-4D97-AF65-F5344CB8AC3E}">
        <p14:creationId xmlns:p14="http://schemas.microsoft.com/office/powerpoint/2010/main" val="431808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50FACA-14C9-4EEF-82DA-B54192494F86}" type="datetime1">
              <a:rPr lang="en-US" smtClean="0"/>
              <a:t>8/2/2021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4" name="Slide Number Placeholder 5"/>
          <p:cNvSpPr>
            <a:spLocks noGrp="1"/>
          </p:cNvSpPr>
          <p:nvPr>
            <p:ph type="sldNum" sz="quarter" idx="12"/>
          </p:nvPr>
        </p:nvSpPr>
        <p:spPr/>
        <p:txBody>
          <a:bodyPr/>
          <a:lstStyle>
            <a:lvl1pPr>
              <a:defRPr/>
            </a:lvl1pPr>
          </a:lstStyle>
          <a:p>
            <a:pPr>
              <a:defRPr/>
            </a:pPr>
            <a:fld id="{14602E36-2CDF-4AD9-AC3C-BAD261C9237B}" type="slidenum">
              <a:rPr lang="en-US"/>
              <a:pPr>
                <a:defRPr/>
              </a:pPr>
              <a:t>‹#›</a:t>
            </a:fld>
            <a:endParaRPr lang="en-US"/>
          </a:p>
        </p:txBody>
      </p:sp>
    </p:spTree>
    <p:extLst>
      <p:ext uri="{BB962C8B-B14F-4D97-AF65-F5344CB8AC3E}">
        <p14:creationId xmlns:p14="http://schemas.microsoft.com/office/powerpoint/2010/main" val="42871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A2EAD0-F905-407E-AC51-1A35C507D1BC}" type="datetime1">
              <a:rPr lang="en-US" smtClean="0"/>
              <a:t>8/2/2021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7" name="Slide Number Placeholder 5"/>
          <p:cNvSpPr>
            <a:spLocks noGrp="1"/>
          </p:cNvSpPr>
          <p:nvPr>
            <p:ph type="sldNum" sz="quarter" idx="12"/>
          </p:nvPr>
        </p:nvSpPr>
        <p:spPr/>
        <p:txBody>
          <a:bodyPr/>
          <a:lstStyle>
            <a:lvl1pPr>
              <a:defRPr/>
            </a:lvl1pPr>
          </a:lstStyle>
          <a:p>
            <a:pPr>
              <a:defRPr/>
            </a:pPr>
            <a:fld id="{F672FE74-79FF-497E-BF3B-E60CA593ED48}" type="slidenum">
              <a:rPr lang="en-US"/>
              <a:pPr>
                <a:defRPr/>
              </a:pPr>
              <a:t>‹#›</a:t>
            </a:fld>
            <a:endParaRPr lang="en-US"/>
          </a:p>
        </p:txBody>
      </p:sp>
    </p:spTree>
    <p:extLst>
      <p:ext uri="{BB962C8B-B14F-4D97-AF65-F5344CB8AC3E}">
        <p14:creationId xmlns:p14="http://schemas.microsoft.com/office/powerpoint/2010/main" val="275880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A9C90F2-0C84-40F7-94A9-7200CB5C3F23}" type="datetime1">
              <a:rPr lang="en-US" smtClean="0"/>
              <a:t>8/2/2021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7" name="Slide Number Placeholder 5"/>
          <p:cNvSpPr>
            <a:spLocks noGrp="1"/>
          </p:cNvSpPr>
          <p:nvPr>
            <p:ph type="sldNum" sz="quarter" idx="12"/>
          </p:nvPr>
        </p:nvSpPr>
        <p:spPr/>
        <p:txBody>
          <a:bodyPr/>
          <a:lstStyle>
            <a:lvl1pPr>
              <a:defRPr/>
            </a:lvl1pPr>
          </a:lstStyle>
          <a:p>
            <a:pPr>
              <a:defRPr/>
            </a:pPr>
            <a:fld id="{762BD260-F919-4608-A42E-8519614EFD42}" type="slidenum">
              <a:rPr lang="en-US"/>
              <a:pPr>
                <a:defRPr/>
              </a:pPr>
              <a:t>‹#›</a:t>
            </a:fld>
            <a:endParaRPr lang="en-US"/>
          </a:p>
        </p:txBody>
      </p:sp>
    </p:spTree>
    <p:extLst>
      <p:ext uri="{BB962C8B-B14F-4D97-AF65-F5344CB8AC3E}">
        <p14:creationId xmlns:p14="http://schemas.microsoft.com/office/powerpoint/2010/main" val="20760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charset="0"/>
              </a:defRPr>
            </a:lvl1pPr>
          </a:lstStyle>
          <a:p>
            <a:pPr>
              <a:defRPr/>
            </a:pPr>
            <a:fld id="{B0D29545-5267-424C-A5EB-47A9E191EB51}" type="datetime1">
              <a:rPr lang="en-US" smtClean="0"/>
              <a:t>8/2/2021</a:t>
            </a:fld>
            <a:endParaRPr lang="en-US"/>
          </a:p>
        </p:txBody>
      </p:sp>
      <p:sp>
        <p:nvSpPr>
          <p:cNvPr id="5" name="Footer Placeholder 4"/>
          <p:cNvSpPr>
            <a:spLocks noGrp="1"/>
          </p:cNvSpPr>
          <p:nvPr>
            <p:ph type="ftr" sz="quarter" idx="3"/>
          </p:nvPr>
        </p:nvSpPr>
        <p:spPr>
          <a:xfrm>
            <a:off x="1778000" y="6356351"/>
            <a:ext cx="8636000" cy="365125"/>
          </a:xfrm>
          <a:prstGeom prst="rect">
            <a:avLst/>
          </a:prstGeom>
        </p:spPr>
        <p:txBody>
          <a:bodyPr vert="horz" wrap="square" lIns="91440" tIns="45720" rIns="91440" bIns="45720" numCol="1" anchor="ctr" anchorCtr="0" compatLnSpc="1">
            <a:prstTxWarp prst="textNoShape">
              <a:avLst/>
            </a:prstTxWarp>
          </a:bodyPr>
          <a:lstStyle>
            <a:lvl1pPr algn="ctr">
              <a:defRPr sz="1400">
                <a:solidFill>
                  <a:srgbClr val="898989"/>
                </a:solidFill>
                <a:latin typeface="Arial" charset="0"/>
                <a:cs typeface="Arial" charset="0"/>
              </a:defRPr>
            </a:lvl1pPr>
          </a:lstStyle>
          <a:p>
            <a:pPr>
              <a:defRPr/>
            </a:pPr>
            <a:r>
              <a:rPr lang="en-US"/>
              <a:t>PHYS 211; Penn State University; Daniel J. Costantino; 06/15/09</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cs typeface="Arial" charset="0"/>
              </a:defRPr>
            </a:lvl1pPr>
          </a:lstStyle>
          <a:p>
            <a:pPr>
              <a:defRPr/>
            </a:pPr>
            <a:fld id="{823794D7-4473-43E9-A005-7F0C0E10FE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Arial" pitchFamily="34" charset="0"/>
          <a:ea typeface="Arial" pitchFamily="-112" charset="0"/>
          <a:cs typeface="Arial" pitchFamily="34" charset="0"/>
        </a:defRPr>
      </a:lvl1pPr>
      <a:lvl2pPr algn="ctr" rtl="0" eaLnBrk="0" fontAlgn="base" hangingPunct="0">
        <a:spcBef>
          <a:spcPct val="0"/>
        </a:spcBef>
        <a:spcAft>
          <a:spcPct val="0"/>
        </a:spcAft>
        <a:defRPr sz="4400">
          <a:solidFill>
            <a:schemeClr val="tx1"/>
          </a:solidFill>
          <a:latin typeface="Arial" charset="0"/>
          <a:ea typeface="Arial" pitchFamily="-112" charset="0"/>
          <a:cs typeface="Arial" charset="0"/>
        </a:defRPr>
      </a:lvl2pPr>
      <a:lvl3pPr algn="ctr" rtl="0" eaLnBrk="0" fontAlgn="base" hangingPunct="0">
        <a:spcBef>
          <a:spcPct val="0"/>
        </a:spcBef>
        <a:spcAft>
          <a:spcPct val="0"/>
        </a:spcAft>
        <a:defRPr sz="4400">
          <a:solidFill>
            <a:schemeClr val="tx1"/>
          </a:solidFill>
          <a:latin typeface="Arial" charset="0"/>
          <a:ea typeface="Arial" pitchFamily="-112" charset="0"/>
          <a:cs typeface="Arial" charset="0"/>
        </a:defRPr>
      </a:lvl3pPr>
      <a:lvl4pPr algn="ctr" rtl="0" eaLnBrk="0" fontAlgn="base" hangingPunct="0">
        <a:spcBef>
          <a:spcPct val="0"/>
        </a:spcBef>
        <a:spcAft>
          <a:spcPct val="0"/>
        </a:spcAft>
        <a:defRPr sz="4400">
          <a:solidFill>
            <a:schemeClr val="tx1"/>
          </a:solidFill>
          <a:latin typeface="Arial" charset="0"/>
          <a:ea typeface="Arial" pitchFamily="-112" charset="0"/>
          <a:cs typeface="Arial" charset="0"/>
        </a:defRPr>
      </a:lvl4pPr>
      <a:lvl5pPr algn="ctr" rtl="0" eaLnBrk="0" fontAlgn="base" hangingPunct="0">
        <a:spcBef>
          <a:spcPct val="0"/>
        </a:spcBef>
        <a:spcAft>
          <a:spcPct val="0"/>
        </a:spcAft>
        <a:defRPr sz="4400">
          <a:solidFill>
            <a:schemeClr val="tx1"/>
          </a:solidFill>
          <a:latin typeface="Arial" charset="0"/>
          <a:ea typeface="Arial" pitchFamily="-112"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oVcHw2cyu9o" TargetMode="External"/><Relationship Id="rId2" Type="http://schemas.openxmlformats.org/officeDocument/2006/relationships/hyperlink" Target="https://youtu.be/Y1MDZzaDwf4"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Xy6H0mr3KXw"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8.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notesSlide" Target="../notesSlides/notesSlide1.xml"/><Relationship Id="rId9"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JInPz340iDQ" TargetMode="Externa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20.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slideLayout" Target="../slideLayouts/slideLayout2.xml"/><Relationship Id="rId7" Type="http://schemas.openxmlformats.org/officeDocument/2006/relationships/image" Target="../media/image21.wmf"/><Relationship Id="rId2" Type="http://schemas.openxmlformats.org/officeDocument/2006/relationships/tags" Target="../tags/tag17.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oleObject" Target="../embeddings/oleObject9.bin"/><Relationship Id="rId5" Type="http://schemas.openxmlformats.org/officeDocument/2006/relationships/image" Target="../media/image20.wmf"/><Relationship Id="rId10" Type="http://schemas.openxmlformats.org/officeDocument/2006/relationships/image" Target="../media/image22.wmf"/><Relationship Id="rId4" Type="http://schemas.openxmlformats.org/officeDocument/2006/relationships/oleObject" Target="../embeddings/oleObject5.bin"/><Relationship Id="rId9"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vmlDrawing" Target="../drawings/vmlDrawing4.vml"/><Relationship Id="rId5" Type="http://schemas.openxmlformats.org/officeDocument/2006/relationships/image" Target="../media/image20.wmf"/><Relationship Id="rId10" Type="http://schemas.openxmlformats.org/officeDocument/2006/relationships/image" Target="../media/image23.wmf"/><Relationship Id="rId4" Type="http://schemas.openxmlformats.org/officeDocument/2006/relationships/oleObject" Target="../embeddings/oleObject10.bin"/><Relationship Id="rId9"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slideLayout" Target="../slideLayouts/slideLayout2.xml"/><Relationship Id="rId7" Type="http://schemas.openxmlformats.org/officeDocument/2006/relationships/image" Target="../media/image24.wmf"/><Relationship Id="rId12" Type="http://schemas.openxmlformats.org/officeDocument/2006/relationships/image" Target="../media/image280.png"/><Relationship Id="rId2" Type="http://schemas.openxmlformats.org/officeDocument/2006/relationships/tags" Target="../tags/tag19.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20.wmf"/><Relationship Id="rId4" Type="http://schemas.openxmlformats.org/officeDocument/2006/relationships/oleObject" Target="../embeddings/oleObject12.bin"/><Relationship Id="rId9" Type="http://schemas.openxmlformats.org/officeDocument/2006/relationships/image" Target="../media/image21.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slideLayout" Target="../slideLayouts/slideLayout2.xml"/><Relationship Id="rId7" Type="http://schemas.openxmlformats.org/officeDocument/2006/relationships/image" Target="../media/image25.wmf"/><Relationship Id="rId2" Type="http://schemas.openxmlformats.org/officeDocument/2006/relationships/tags" Target="../tags/tag20.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20.wmf"/><Relationship Id="rId4" Type="http://schemas.openxmlformats.org/officeDocument/2006/relationships/oleObject" Target="../embeddings/oleObject15.bin"/><Relationship Id="rId9" Type="http://schemas.openxmlformats.org/officeDocument/2006/relationships/image" Target="../media/image26.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slideLayout" Target="../slideLayouts/slideLayout2.xml"/><Relationship Id="rId7" Type="http://schemas.openxmlformats.org/officeDocument/2006/relationships/image" Target="../media/image27.wmf"/><Relationship Id="rId2" Type="http://schemas.openxmlformats.org/officeDocument/2006/relationships/tags" Target="../tags/tag21.xml"/><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image" Target="../media/image28.wmf"/><Relationship Id="rId5" Type="http://schemas.openxmlformats.org/officeDocument/2006/relationships/image" Target="../media/image20.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5.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slideLayout" Target="../slideLayouts/slideLayout2.xml"/><Relationship Id="rId7" Type="http://schemas.openxmlformats.org/officeDocument/2006/relationships/image" Target="../media/image28.wmf"/><Relationship Id="rId2" Type="http://schemas.openxmlformats.org/officeDocument/2006/relationships/tags" Target="../tags/tag22.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image" Target="../media/image20.wmf"/><Relationship Id="rId4" Type="http://schemas.openxmlformats.org/officeDocument/2006/relationships/oleObject" Target="../embeddings/oleObject22.bin"/><Relationship Id="rId9" Type="http://schemas.openxmlformats.org/officeDocument/2006/relationships/image" Target="../media/image25.wmf"/></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9.bin"/><Relationship Id="rId3" Type="http://schemas.openxmlformats.org/officeDocument/2006/relationships/slideLayout" Target="../slideLayouts/slideLayout2.xml"/><Relationship Id="rId7" Type="http://schemas.openxmlformats.org/officeDocument/2006/relationships/oleObject" Target="../embeddings/oleObject26.bin"/><Relationship Id="rId12" Type="http://schemas.openxmlformats.org/officeDocument/2006/relationships/image" Target="../media/image33.wmf"/><Relationship Id="rId2" Type="http://schemas.openxmlformats.org/officeDocument/2006/relationships/tags" Target="../tags/tag23.xml"/><Relationship Id="rId16" Type="http://schemas.openxmlformats.org/officeDocument/2006/relationships/image" Target="../media/image49.png"/><Relationship Id="rId1" Type="http://schemas.openxmlformats.org/officeDocument/2006/relationships/vmlDrawing" Target="../drawings/vmlDrawing9.vml"/><Relationship Id="rId6" Type="http://schemas.openxmlformats.org/officeDocument/2006/relationships/image" Target="../media/image30.w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customXml" Target="../ink/ink4.xml"/><Relationship Id="rId10" Type="http://schemas.openxmlformats.org/officeDocument/2006/relationships/image" Target="../media/image32.wmf"/><Relationship Id="rId4" Type="http://schemas.openxmlformats.org/officeDocument/2006/relationships/image" Target="../media/image29.jpeg"/><Relationship Id="rId9" Type="http://schemas.openxmlformats.org/officeDocument/2006/relationships/oleObject" Target="../embeddings/oleObject27.bin"/><Relationship Id="rId14" Type="http://schemas.openxmlformats.org/officeDocument/2006/relationships/image" Target="../media/image34.wmf"/></Relationships>
</file>

<file path=ppt/slides/_rels/slide29.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34.bin"/><Relationship Id="rId18" Type="http://schemas.openxmlformats.org/officeDocument/2006/relationships/oleObject" Target="../embeddings/oleObject35.bin"/><Relationship Id="rId3" Type="http://schemas.openxmlformats.org/officeDocument/2006/relationships/slideLayout" Target="../slideLayouts/slideLayout2.xml"/><Relationship Id="rId7" Type="http://schemas.openxmlformats.org/officeDocument/2006/relationships/oleObject" Target="../embeddings/oleObject31.bin"/><Relationship Id="rId12" Type="http://schemas.openxmlformats.org/officeDocument/2006/relationships/image" Target="../media/image38.wmf"/><Relationship Id="rId17" Type="http://schemas.openxmlformats.org/officeDocument/2006/relationships/image" Target="../media/image45.png"/><Relationship Id="rId2" Type="http://schemas.openxmlformats.org/officeDocument/2006/relationships/tags" Target="../tags/tag24.xml"/><Relationship Id="rId20" Type="http://schemas.openxmlformats.org/officeDocument/2006/relationships/image" Target="../media/image460.png"/><Relationship Id="rId1" Type="http://schemas.openxmlformats.org/officeDocument/2006/relationships/vmlDrawing" Target="../drawings/vmlDrawing10.vml"/><Relationship Id="rId6" Type="http://schemas.openxmlformats.org/officeDocument/2006/relationships/image" Target="../media/image35.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37.wmf"/><Relationship Id="rId19" Type="http://schemas.openxmlformats.org/officeDocument/2006/relationships/image" Target="../media/image40.wmf"/><Relationship Id="rId4" Type="http://schemas.openxmlformats.org/officeDocument/2006/relationships/image" Target="../media/image29.jpeg"/><Relationship Id="rId9" Type="http://schemas.openxmlformats.org/officeDocument/2006/relationships/oleObject" Target="../embeddings/oleObject32.bin"/><Relationship Id="rId14" Type="http://schemas.openxmlformats.org/officeDocument/2006/relationships/image" Target="../media/image39.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vmlDrawing" Target="../drawings/vmlDrawing11.vml"/><Relationship Id="rId6" Type="http://schemas.openxmlformats.org/officeDocument/2006/relationships/image" Target="../media/image41.wmf"/><Relationship Id="rId5" Type="http://schemas.openxmlformats.org/officeDocument/2006/relationships/oleObject" Target="../embeddings/oleObject36.bin"/><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3.wmf"/><Relationship Id="rId2" Type="http://schemas.openxmlformats.org/officeDocument/2006/relationships/tags" Target="../tags/tag26.xml"/><Relationship Id="rId1" Type="http://schemas.openxmlformats.org/officeDocument/2006/relationships/vmlDrawing" Target="../drawings/vmlDrawing12.vml"/><Relationship Id="rId6" Type="http://schemas.openxmlformats.org/officeDocument/2006/relationships/oleObject" Target="../embeddings/oleObject38.bin"/><Relationship Id="rId5" Type="http://schemas.openxmlformats.org/officeDocument/2006/relationships/image" Target="../media/image42.wmf"/><Relationship Id="rId4" Type="http://schemas.openxmlformats.org/officeDocument/2006/relationships/oleObject" Target="../embeddings/oleObject37.bin"/></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NULL"/></Relationships>
</file>

<file path=ppt/slides/_rels/slide3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oleObject" Target="../embeddings/oleObject39.bin"/><Relationship Id="rId7"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37.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9.wmf"/><Relationship Id="rId5" Type="http://schemas.openxmlformats.org/officeDocument/2006/relationships/oleObject" Target="../embeddings/oleObject41.bin"/><Relationship Id="rId4" Type="http://schemas.openxmlformats.org/officeDocument/2006/relationships/image" Target="../media/image48.wmf"/></Relationships>
</file>

<file path=ppt/slides/_rels/slide38.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2.wmf"/><Relationship Id="rId5" Type="http://schemas.openxmlformats.org/officeDocument/2006/relationships/oleObject" Target="../embeddings/oleObject44.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46.bin"/></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vmlDrawing" Target="../drawings/vmlDrawing16.vml"/><Relationship Id="rId6" Type="http://schemas.openxmlformats.org/officeDocument/2006/relationships/image" Target="../media/image55.wmf"/><Relationship Id="rId5" Type="http://schemas.openxmlformats.org/officeDocument/2006/relationships/oleObject" Target="../embeddings/oleObject47.bin"/><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customXml" Target="../ink/ink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NUL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0.wmf"/><Relationship Id="rId5" Type="http://schemas.openxmlformats.org/officeDocument/2006/relationships/oleObject" Target="../embeddings/oleObject49.bin"/><Relationship Id="rId4" Type="http://schemas.openxmlformats.org/officeDocument/2006/relationships/image" Target="../media/image59.wmf"/><Relationship Id="rId9" Type="http://schemas.openxmlformats.org/officeDocument/2006/relationships/image" Target="../media/image81.png"/></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1.bin"/><Relationship Id="rId7"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4.wmf"/><Relationship Id="rId5" Type="http://schemas.openxmlformats.org/officeDocument/2006/relationships/oleObject" Target="../embeddings/oleObject52.bin"/><Relationship Id="rId4" Type="http://schemas.openxmlformats.org/officeDocument/2006/relationships/image" Target="../media/image61.wm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3.bin"/><Relationship Id="rId7"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4.wmf"/><Relationship Id="rId5" Type="http://schemas.openxmlformats.org/officeDocument/2006/relationships/oleObject" Target="../embeddings/oleObject54.bin"/><Relationship Id="rId4" Type="http://schemas.openxmlformats.org/officeDocument/2006/relationships/image" Target="../media/image61.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5.bin"/><Relationship Id="rId7"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1.wmf"/><Relationship Id="rId5" Type="http://schemas.openxmlformats.org/officeDocument/2006/relationships/oleObject" Target="../embeddings/oleObject56.bin"/><Relationship Id="rId4" Type="http://schemas.openxmlformats.org/officeDocument/2006/relationships/image" Target="../media/image64.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7.bin"/><Relationship Id="rId7"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4.wmf"/><Relationship Id="rId5" Type="http://schemas.openxmlformats.org/officeDocument/2006/relationships/oleObject" Target="../embeddings/oleObject58.bin"/><Relationship Id="rId4" Type="http://schemas.openxmlformats.org/officeDocument/2006/relationships/image" Target="../media/image61.wmf"/></Relationships>
</file>

<file path=ppt/slides/_rels/slide53.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66.bin"/><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oleObject" Target="../embeddings/oleObject69.bin"/><Relationship Id="rId1" Type="http://schemas.openxmlformats.org/officeDocument/2006/relationships/vmlDrawing" Target="../drawings/vmlDrawing22.vml"/><Relationship Id="rId6" Type="http://schemas.openxmlformats.org/officeDocument/2006/relationships/image" Target="../media/image64.wmf"/><Relationship Id="rId11" Type="http://schemas.openxmlformats.org/officeDocument/2006/relationships/oleObject" Target="../embeddings/oleObject64.bin"/><Relationship Id="rId5" Type="http://schemas.openxmlformats.org/officeDocument/2006/relationships/oleObject" Target="../embeddings/oleObject60.bin"/><Relationship Id="rId15" Type="http://schemas.openxmlformats.org/officeDocument/2006/relationships/oleObject" Target="../embeddings/oleObject68.bin"/><Relationship Id="rId10" Type="http://schemas.openxmlformats.org/officeDocument/2006/relationships/oleObject" Target="../embeddings/oleObject63.bin"/><Relationship Id="rId4" Type="http://schemas.openxmlformats.org/officeDocument/2006/relationships/image" Target="../media/image61.wmf"/><Relationship Id="rId9" Type="http://schemas.openxmlformats.org/officeDocument/2006/relationships/oleObject" Target="../embeddings/oleObject62.bin"/><Relationship Id="rId14" Type="http://schemas.openxmlformats.org/officeDocument/2006/relationships/oleObject" Target="../embeddings/oleObject67.bin"/></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7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6.jpeg"/><Relationship Id="rId5" Type="http://schemas.openxmlformats.org/officeDocument/2006/relationships/image" Target="../media/image60.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p:txBody>
          <a:bodyPr/>
          <a:lstStyle/>
          <a:p>
            <a:endParaRPr lang="en-US">
              <a:latin typeface="Arial" charset="0"/>
              <a:cs typeface="Arial" charset="0"/>
            </a:endParaRPr>
          </a:p>
        </p:txBody>
      </p:sp>
      <p:sp>
        <p:nvSpPr>
          <p:cNvPr id="2051" name="Content Placeholder 4"/>
          <p:cNvSpPr>
            <a:spLocks noGrp="1"/>
          </p:cNvSpPr>
          <p:nvPr>
            <p:ph idx="1"/>
          </p:nvPr>
        </p:nvSpPr>
        <p:spPr/>
        <p:txBody>
          <a:bodyPr/>
          <a:lstStyle/>
          <a:p>
            <a:r>
              <a:rPr lang="en-US" dirty="0" err="1">
                <a:latin typeface="Arial" charset="0"/>
                <a:cs typeface="Arial" charset="0"/>
              </a:rPr>
              <a:t>OpenStax</a:t>
            </a:r>
            <a:r>
              <a:rPr lang="en-US" dirty="0">
                <a:latin typeface="Arial" charset="0"/>
                <a:cs typeface="Arial" charset="0"/>
              </a:rPr>
              <a:t> Chapter 22</a:t>
            </a:r>
          </a:p>
          <a:p>
            <a:endParaRPr lang="en-US" dirty="0">
              <a:latin typeface="Arial" charset="0"/>
              <a:cs typeface="Arial" charset="0"/>
            </a:endParaRPr>
          </a:p>
          <a:p>
            <a:r>
              <a:rPr lang="en-US" dirty="0">
                <a:latin typeface="Arial" charset="0"/>
                <a:cs typeface="Arial" charset="0"/>
              </a:rPr>
              <a:t>Permanent Magnets</a:t>
            </a:r>
          </a:p>
          <a:p>
            <a:pPr lvl="1"/>
            <a:r>
              <a:rPr lang="en-US" dirty="0">
                <a:latin typeface="Arial" charset="0"/>
                <a:cs typeface="Arial" charset="0"/>
              </a:rPr>
              <a:t>Always have a north and a south </a:t>
            </a:r>
            <a:r>
              <a:rPr lang="en-US" dirty="0" smtClean="0">
                <a:latin typeface="Arial" charset="0"/>
                <a:cs typeface="Arial" charset="0"/>
              </a:rPr>
              <a:t>pole</a:t>
            </a:r>
          </a:p>
          <a:p>
            <a:pPr lvl="1"/>
            <a:endParaRPr lang="en-US" dirty="0">
              <a:latin typeface="Arial" charset="0"/>
              <a:cs typeface="Arial" charset="0"/>
            </a:endParaRPr>
          </a:p>
          <a:p>
            <a:pPr marL="457200" lvl="1" indent="0">
              <a:buNone/>
            </a:pPr>
            <a:r>
              <a:rPr lang="en-US" dirty="0" err="1" smtClean="0">
                <a:latin typeface="Arial" charset="0"/>
                <a:cs typeface="Arial" charset="0"/>
              </a:rPr>
              <a:t>Youtube</a:t>
            </a:r>
            <a:r>
              <a:rPr lang="en-US" dirty="0">
                <a:latin typeface="Arial" charset="0"/>
                <a:cs typeface="Arial" charset="0"/>
              </a:rPr>
              <a:t>: </a:t>
            </a:r>
            <a:r>
              <a:rPr lang="en-US" dirty="0" smtClean="0">
                <a:latin typeface="Arial" charset="0"/>
                <a:cs typeface="Arial" charset="0"/>
              </a:rPr>
              <a:t>	Lecture </a:t>
            </a:r>
            <a:r>
              <a:rPr lang="en-US" dirty="0">
                <a:latin typeface="Arial" charset="0"/>
                <a:cs typeface="Arial" charset="0"/>
              </a:rPr>
              <a:t>22: </a:t>
            </a:r>
            <a:r>
              <a:rPr lang="en-US" dirty="0">
                <a:latin typeface="Arial" charset="0"/>
                <a:cs typeface="Arial" charset="0"/>
                <a:hlinkClick r:id="rId2"/>
              </a:rPr>
              <a:t>https://</a:t>
            </a:r>
            <a:r>
              <a:rPr lang="en-US" dirty="0" smtClean="0">
                <a:latin typeface="Arial" charset="0"/>
                <a:cs typeface="Arial" charset="0"/>
                <a:hlinkClick r:id="rId2"/>
              </a:rPr>
              <a:t>youtu.be/Y1MDZzaDwf4</a:t>
            </a:r>
            <a:r>
              <a:rPr lang="en-US" dirty="0" smtClean="0">
                <a:latin typeface="Arial" charset="0"/>
                <a:cs typeface="Arial" charset="0"/>
              </a:rPr>
              <a:t> </a:t>
            </a:r>
          </a:p>
          <a:p>
            <a:pPr marL="457200" lvl="1" indent="0">
              <a:buNone/>
            </a:pPr>
            <a:r>
              <a:rPr lang="en-US" dirty="0">
                <a:latin typeface="Arial" charset="0"/>
                <a:cs typeface="Arial" charset="0"/>
              </a:rPr>
              <a:t>	</a:t>
            </a:r>
            <a:r>
              <a:rPr lang="en-US" dirty="0" smtClean="0">
                <a:latin typeface="Arial" charset="0"/>
                <a:cs typeface="Arial" charset="0"/>
              </a:rPr>
              <a:t>	</a:t>
            </a:r>
            <a:r>
              <a:rPr lang="en-US">
                <a:latin typeface="Arial" charset="0"/>
                <a:cs typeface="Arial" charset="0"/>
              </a:rPr>
              <a:t>	Lecture 23: </a:t>
            </a:r>
            <a:r>
              <a:rPr lang="en-US">
                <a:latin typeface="Arial" charset="0"/>
                <a:cs typeface="Arial" charset="0"/>
                <a:hlinkClick r:id="rId3"/>
              </a:rPr>
              <a:t>https</a:t>
            </a:r>
            <a:r>
              <a:rPr lang="en-US">
                <a:latin typeface="Arial" charset="0"/>
                <a:cs typeface="Arial" charset="0"/>
                <a:hlinkClick r:id="rId3"/>
              </a:rPr>
              <a:t>://</a:t>
            </a:r>
            <a:r>
              <a:rPr lang="en-US" smtClean="0">
                <a:latin typeface="Arial" charset="0"/>
                <a:cs typeface="Arial" charset="0"/>
                <a:hlinkClick r:id="rId3"/>
              </a:rPr>
              <a:t>youtu.be/oVcHw2cyu9o</a:t>
            </a:r>
            <a:r>
              <a:rPr lang="en-US" smtClean="0">
                <a:latin typeface="Arial" charset="0"/>
                <a:cs typeface="Arial" charset="0"/>
              </a:rPr>
              <a:t> </a:t>
            </a:r>
            <a:endParaRPr lang="en-US"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Finding Magnetic Field Lines</a:t>
            </a:r>
          </a:p>
        </p:txBody>
      </p:sp>
      <p:sp>
        <p:nvSpPr>
          <p:cNvPr id="3" name="Content Placeholder 2"/>
          <p:cNvSpPr>
            <a:spLocks noGrp="1"/>
          </p:cNvSpPr>
          <p:nvPr>
            <p:ph idx="1"/>
          </p:nvPr>
        </p:nvSpPr>
        <p:spPr>
          <a:xfrm>
            <a:off x="1981200" y="1600201"/>
            <a:ext cx="8229600" cy="1295400"/>
          </a:xfrm>
        </p:spPr>
        <p:txBody>
          <a:bodyPr/>
          <a:lstStyle/>
          <a:p>
            <a:pPr>
              <a:spcAft>
                <a:spcPts val="600"/>
              </a:spcAft>
            </a:pPr>
            <a:r>
              <a:rPr lang="en-US" sz="2400" dirty="0"/>
              <a:t>Tracing lines with iron filings:</a:t>
            </a:r>
          </a:p>
          <a:p>
            <a:pPr marL="0" indent="0" algn="ctr">
              <a:buNone/>
            </a:pPr>
            <a:r>
              <a:rPr lang="en-US" sz="1800" dirty="0">
                <a:hlinkClick r:id="rId2"/>
              </a:rPr>
              <a:t>https://www.youtube.com/watch?v=Xy6H0mr3KXw</a:t>
            </a:r>
            <a:endParaRPr lang="en-US" sz="1800" dirty="0"/>
          </a:p>
          <a:p>
            <a:pPr marL="0" indent="0" algn="ctr">
              <a:buNone/>
            </a:pPr>
            <a:endParaRPr lang="en-US" sz="2400" dirty="0"/>
          </a:p>
          <a:p>
            <a:pPr marL="0" indent="0" algn="ctr">
              <a:buNone/>
            </a:pPr>
            <a:endParaRPr lang="en-US" sz="2400" dirty="0"/>
          </a:p>
        </p:txBody>
      </p:sp>
      <p:pic>
        <p:nvPicPr>
          <p:cNvPr id="4" name="Picture 3"/>
          <p:cNvPicPr>
            <a:picLocks noChangeAspect="1"/>
          </p:cNvPicPr>
          <p:nvPr/>
        </p:nvPicPr>
        <p:blipFill rotWithShape="1">
          <a:blip r:embed="rId3"/>
          <a:srcRect l="21803" t="21042" r="18239" b="13836"/>
          <a:stretch/>
        </p:blipFill>
        <p:spPr>
          <a:xfrm>
            <a:off x="2286000" y="2753750"/>
            <a:ext cx="2292536" cy="1513450"/>
          </a:xfrm>
          <a:prstGeom prst="rect">
            <a:avLst/>
          </a:prstGeom>
        </p:spPr>
      </p:pic>
      <p:pic>
        <p:nvPicPr>
          <p:cNvPr id="5" name="Picture 4"/>
          <p:cNvPicPr>
            <a:picLocks noChangeAspect="1"/>
          </p:cNvPicPr>
          <p:nvPr/>
        </p:nvPicPr>
        <p:blipFill rotWithShape="1">
          <a:blip r:embed="rId4"/>
          <a:srcRect l="19522" t="20833" r="18009" b="16667"/>
          <a:stretch/>
        </p:blipFill>
        <p:spPr>
          <a:xfrm>
            <a:off x="4786979" y="2753750"/>
            <a:ext cx="2520243" cy="1513450"/>
          </a:xfrm>
          <a:prstGeom prst="rect">
            <a:avLst/>
          </a:prstGeom>
        </p:spPr>
      </p:pic>
      <p:pic>
        <p:nvPicPr>
          <p:cNvPr id="6" name="Picture 5"/>
          <p:cNvPicPr>
            <a:picLocks noChangeAspect="1"/>
          </p:cNvPicPr>
          <p:nvPr/>
        </p:nvPicPr>
        <p:blipFill rotWithShape="1">
          <a:blip r:embed="rId5"/>
          <a:srcRect l="12445" t="13889" r="11420" b="16667"/>
          <a:stretch/>
        </p:blipFill>
        <p:spPr>
          <a:xfrm>
            <a:off x="7525043" y="2743200"/>
            <a:ext cx="2971801" cy="1524001"/>
          </a:xfrm>
          <a:prstGeom prst="rect">
            <a:avLst/>
          </a:prstGeom>
        </p:spPr>
      </p:pic>
      <p:sp>
        <p:nvSpPr>
          <p:cNvPr id="7" name="Content Placeholder 2"/>
          <p:cNvSpPr txBox="1">
            <a:spLocks/>
          </p:cNvSpPr>
          <p:nvPr/>
        </p:nvSpPr>
        <p:spPr bwMode="auto">
          <a:xfrm>
            <a:off x="2133600" y="441960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Place magnet on paper and sprinkle iron filings</a:t>
            </a:r>
          </a:p>
          <a:p>
            <a:r>
              <a:rPr lang="en-US" sz="2400" dirty="0"/>
              <a:t>Shake paper lightly to allow iron filings to move on paper</a:t>
            </a:r>
          </a:p>
          <a:p>
            <a:r>
              <a:rPr lang="en-US" sz="2400" dirty="0"/>
              <a:t>Iron filings will form the pattern on the right</a:t>
            </a:r>
          </a:p>
          <a:p>
            <a:r>
              <a:rPr lang="en-US" sz="2400" dirty="0"/>
              <a:t>The pattern represents magnetic field lines</a:t>
            </a:r>
          </a:p>
          <a:p>
            <a:r>
              <a:rPr lang="en-US" sz="2400" b="1" dirty="0"/>
              <a:t>Zero field at middle of magnet</a:t>
            </a:r>
          </a:p>
          <a:p>
            <a:pPr marL="0" indent="0" algn="ctr">
              <a:buNone/>
            </a:pPr>
            <a:endParaRPr lang="en-US" sz="2400" dirty="0"/>
          </a:p>
        </p:txBody>
      </p:sp>
      <p:sp>
        <p:nvSpPr>
          <p:cNvPr id="8" name="Slide Number Placeholder 7"/>
          <p:cNvSpPr>
            <a:spLocks noGrp="1"/>
          </p:cNvSpPr>
          <p:nvPr>
            <p:ph type="sldNum" sz="quarter" idx="12"/>
          </p:nvPr>
        </p:nvSpPr>
        <p:spPr/>
        <p:txBody>
          <a:bodyPr/>
          <a:lstStyle/>
          <a:p>
            <a:pPr>
              <a:defRPr/>
            </a:pPr>
            <a:fld id="{B386F29C-061E-47C1-A8AA-F42ADE5D6185}" type="slidenum">
              <a:rPr lang="en-US" smtClean="0"/>
              <a:pPr>
                <a:defRPr/>
              </a:pPr>
              <a:t>10</a:t>
            </a:fld>
            <a:endParaRPr lang="en-US"/>
          </a:p>
        </p:txBody>
      </p:sp>
    </p:spTree>
    <p:extLst>
      <p:ext uri="{BB962C8B-B14F-4D97-AF65-F5344CB8AC3E}">
        <p14:creationId xmlns:p14="http://schemas.microsoft.com/office/powerpoint/2010/main" val="3777571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4000" b="1" dirty="0">
                <a:latin typeface="Arial" charset="0"/>
                <a:cs typeface="Arial" charset="0"/>
              </a:rPr>
              <a:t>Bar Magnet in a Magnetic Field</a:t>
            </a:r>
          </a:p>
        </p:txBody>
      </p:sp>
      <p:sp>
        <p:nvSpPr>
          <p:cNvPr id="4" name="TextBox 3"/>
          <p:cNvSpPr txBox="1"/>
          <p:nvPr/>
        </p:nvSpPr>
        <p:spPr bwMode="auto">
          <a:xfrm>
            <a:off x="2286000" y="1219201"/>
            <a:ext cx="7772400" cy="830997"/>
          </a:xfrm>
          <a:prstGeom prst="rect">
            <a:avLst/>
          </a:prstGeom>
          <a:noFill/>
          <a:ln w="9525">
            <a:noFill/>
            <a:miter lim="800000"/>
            <a:headEnd/>
            <a:tailEnd/>
          </a:ln>
        </p:spPr>
        <p:txBody>
          <a:bodyPr>
            <a:spAutoFit/>
          </a:bodyPr>
          <a:lstStyle/>
          <a:p>
            <a:pPr algn="ctr">
              <a:defRPr/>
            </a:pPr>
            <a:r>
              <a:rPr lang="en-US" sz="2400" dirty="0">
                <a:latin typeface="+mj-lt"/>
              </a:rPr>
              <a:t>Bar magnets try to line up with magnetic field</a:t>
            </a:r>
          </a:p>
          <a:p>
            <a:pPr algn="ctr">
              <a:defRPr/>
            </a:pPr>
            <a:r>
              <a:rPr lang="en-US" sz="2400" dirty="0">
                <a:solidFill>
                  <a:schemeClr val="bg1">
                    <a:lumMod val="50000"/>
                  </a:schemeClr>
                </a:solidFill>
                <a:latin typeface="+mj-lt"/>
              </a:rPr>
              <a:t>(compare with electric dipole [</a:t>
            </a:r>
            <a:r>
              <a:rPr lang="en-US" sz="2400">
                <a:solidFill>
                  <a:schemeClr val="bg1">
                    <a:lumMod val="50000"/>
                  </a:schemeClr>
                </a:solidFill>
                <a:latin typeface="+mj-lt"/>
              </a:rPr>
              <a:t>lecture 11-13])</a:t>
            </a:r>
            <a:endParaRPr lang="en-US" sz="2400" dirty="0">
              <a:solidFill>
                <a:schemeClr val="bg1">
                  <a:lumMod val="50000"/>
                </a:schemeClr>
              </a:solidFill>
              <a:latin typeface="+mj-lt"/>
            </a:endParaRPr>
          </a:p>
        </p:txBody>
      </p:sp>
      <p:sp>
        <p:nvSpPr>
          <p:cNvPr id="5" name="TextBox 4"/>
          <p:cNvSpPr txBox="1"/>
          <p:nvPr/>
        </p:nvSpPr>
        <p:spPr bwMode="auto">
          <a:xfrm>
            <a:off x="2133600" y="4719638"/>
            <a:ext cx="7772400" cy="461962"/>
          </a:xfrm>
          <a:prstGeom prst="rect">
            <a:avLst/>
          </a:prstGeom>
          <a:noFill/>
          <a:ln w="9525">
            <a:noFill/>
            <a:miter lim="800000"/>
            <a:headEnd/>
            <a:tailEnd/>
          </a:ln>
        </p:spPr>
        <p:txBody>
          <a:bodyPr>
            <a:spAutoFit/>
          </a:bodyPr>
          <a:lstStyle/>
          <a:p>
            <a:pPr algn="ctr">
              <a:defRPr/>
            </a:pPr>
            <a:r>
              <a:rPr lang="en-US" sz="2400" dirty="0">
                <a:latin typeface="+mj-lt"/>
              </a:rPr>
              <a:t>This is why compasses work</a:t>
            </a:r>
          </a:p>
        </p:txBody>
      </p:sp>
      <p:grpSp>
        <p:nvGrpSpPr>
          <p:cNvPr id="10245" name="Group 5"/>
          <p:cNvGrpSpPr>
            <a:grpSpLocks/>
          </p:cNvGrpSpPr>
          <p:nvPr/>
        </p:nvGrpSpPr>
        <p:grpSpPr bwMode="auto">
          <a:xfrm rot="8595330">
            <a:off x="2514600" y="3136900"/>
            <a:ext cx="2133600" cy="433388"/>
            <a:chOff x="457200" y="2491740"/>
            <a:chExt cx="3429000" cy="695718"/>
          </a:xfrm>
        </p:grpSpPr>
        <p:grpSp>
          <p:nvGrpSpPr>
            <p:cNvPr id="10288" name="Group 8"/>
            <p:cNvGrpSpPr>
              <a:grpSpLocks/>
            </p:cNvGrpSpPr>
            <p:nvPr/>
          </p:nvGrpSpPr>
          <p:grpSpPr bwMode="auto">
            <a:xfrm>
              <a:off x="457200" y="2491740"/>
              <a:ext cx="3429000" cy="695718"/>
              <a:chOff x="457200" y="2491740"/>
              <a:chExt cx="3429000" cy="695718"/>
            </a:xfrm>
          </p:grpSpPr>
          <p:sp>
            <p:nvSpPr>
              <p:cNvPr id="10" name="Rectangle 9"/>
              <p:cNvSpPr>
                <a:spLocks/>
              </p:cNvSpPr>
              <p:nvPr/>
            </p:nvSpPr>
            <p:spPr>
              <a:xfrm>
                <a:off x="456701" y="2502790"/>
                <a:ext cx="1714500" cy="68552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a:spLocks noChangeAspect="1"/>
              </p:cNvSpPr>
              <p:nvPr/>
            </p:nvSpPr>
            <p:spPr>
              <a:xfrm>
                <a:off x="457200" y="2496837"/>
                <a:ext cx="3429000" cy="6855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TextBox 7"/>
            <p:cNvSpPr txBox="1"/>
            <p:nvPr/>
          </p:nvSpPr>
          <p:spPr bwMode="auto">
            <a:xfrm>
              <a:off x="3674901" y="2635166"/>
              <a:ext cx="303609" cy="593780"/>
            </a:xfrm>
            <a:prstGeom prst="rect">
              <a:avLst/>
            </a:prstGeom>
            <a:noFill/>
            <a:ln w="9525">
              <a:noFill/>
              <a:miter lim="800000"/>
              <a:headEnd/>
              <a:tailEnd/>
            </a:ln>
          </p:spPr>
          <p:txBody>
            <a:bodyPr>
              <a:spAutoFit/>
            </a:bodyPr>
            <a:lstStyle/>
            <a:p>
              <a:pPr algn="ctr">
                <a:defRPr/>
              </a:pPr>
              <a:r>
                <a:rPr lang="en-US" dirty="0">
                  <a:latin typeface="+mj-lt"/>
                </a:rPr>
                <a:t>S</a:t>
              </a:r>
            </a:p>
          </p:txBody>
        </p:sp>
        <p:sp>
          <p:nvSpPr>
            <p:cNvPr id="9" name="TextBox 8"/>
            <p:cNvSpPr txBox="1"/>
            <p:nvPr/>
          </p:nvSpPr>
          <p:spPr bwMode="auto">
            <a:xfrm>
              <a:off x="566936" y="2674070"/>
              <a:ext cx="303610" cy="593781"/>
            </a:xfrm>
            <a:prstGeom prst="rect">
              <a:avLst/>
            </a:prstGeom>
            <a:noFill/>
            <a:ln w="9525">
              <a:noFill/>
              <a:miter lim="800000"/>
              <a:headEnd/>
              <a:tailEnd/>
            </a:ln>
          </p:spPr>
          <p:txBody>
            <a:bodyPr>
              <a:spAutoFit/>
            </a:bodyPr>
            <a:lstStyle/>
            <a:p>
              <a:pPr algn="ctr">
                <a:defRPr/>
              </a:pPr>
              <a:r>
                <a:rPr lang="en-US" dirty="0">
                  <a:latin typeface="+mj-lt"/>
                </a:rPr>
                <a:t>N</a:t>
              </a:r>
            </a:p>
          </p:txBody>
        </p:sp>
      </p:grpSp>
      <p:grpSp>
        <p:nvGrpSpPr>
          <p:cNvPr id="10246" name="Group 19"/>
          <p:cNvGrpSpPr>
            <a:grpSpLocks/>
          </p:cNvGrpSpPr>
          <p:nvPr/>
        </p:nvGrpSpPr>
        <p:grpSpPr bwMode="auto">
          <a:xfrm>
            <a:off x="1676400" y="2286000"/>
            <a:ext cx="3962400" cy="2135188"/>
            <a:chOff x="152400" y="2286000"/>
            <a:chExt cx="3962400" cy="2135188"/>
          </a:xfrm>
        </p:grpSpPr>
        <p:cxnSp>
          <p:nvCxnSpPr>
            <p:cNvPr id="13" name="Straight Arrow Connector 12"/>
            <p:cNvCxnSpPr/>
            <p:nvPr/>
          </p:nvCxnSpPr>
          <p:spPr>
            <a:xfrm>
              <a:off x="533400" y="2286000"/>
              <a:ext cx="3581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33400" y="2713038"/>
              <a:ext cx="35814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3400" y="3140075"/>
              <a:ext cx="3581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3400" y="3565525"/>
              <a:ext cx="3581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33400" y="3992563"/>
              <a:ext cx="35814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3400" y="4419600"/>
              <a:ext cx="3581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287" name="Object 4"/>
            <p:cNvGraphicFramePr>
              <a:graphicFrameLocks noChangeAspect="1"/>
            </p:cNvGraphicFramePr>
            <p:nvPr/>
          </p:nvGraphicFramePr>
          <p:xfrm>
            <a:off x="152400" y="2286000"/>
            <a:ext cx="311150" cy="387350"/>
          </p:xfrm>
          <a:graphic>
            <a:graphicData uri="http://schemas.openxmlformats.org/presentationml/2006/ole">
              <mc:AlternateContent xmlns:mc="http://schemas.openxmlformats.org/markup-compatibility/2006">
                <mc:Choice xmlns:v="urn:schemas-microsoft-com:vml" Requires="v">
                  <p:oleObj spid="_x0000_s214423" name="Equation" r:id="rId5" imgW="152334" imgH="190417" progId="Equation.3">
                    <p:embed/>
                  </p:oleObj>
                </mc:Choice>
                <mc:Fallback>
                  <p:oleObj name="Equation" r:id="rId5" imgW="152334" imgH="19041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286000"/>
                          <a:ext cx="31115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61"/>
          <p:cNvGrpSpPr>
            <a:grpSpLocks/>
          </p:cNvGrpSpPr>
          <p:nvPr/>
        </p:nvGrpSpPr>
        <p:grpSpPr bwMode="auto">
          <a:xfrm>
            <a:off x="6400800" y="2286000"/>
            <a:ext cx="3962400" cy="2135188"/>
            <a:chOff x="4876800" y="2286000"/>
            <a:chExt cx="3962400" cy="2135188"/>
          </a:xfrm>
        </p:grpSpPr>
        <p:grpSp>
          <p:nvGrpSpPr>
            <p:cNvPr id="10267" name="Group 20"/>
            <p:cNvGrpSpPr>
              <a:grpSpLocks/>
            </p:cNvGrpSpPr>
            <p:nvPr/>
          </p:nvGrpSpPr>
          <p:grpSpPr bwMode="auto">
            <a:xfrm>
              <a:off x="4876800" y="2286000"/>
              <a:ext cx="3962400" cy="2135188"/>
              <a:chOff x="152400" y="2286000"/>
              <a:chExt cx="3962400" cy="2135188"/>
            </a:xfrm>
          </p:grpSpPr>
          <p:cxnSp>
            <p:nvCxnSpPr>
              <p:cNvPr id="22" name="Straight Arrow Connector 21"/>
              <p:cNvCxnSpPr/>
              <p:nvPr/>
            </p:nvCxnSpPr>
            <p:spPr>
              <a:xfrm>
                <a:off x="533400" y="2286000"/>
                <a:ext cx="3581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33400" y="2713038"/>
                <a:ext cx="35814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3400" y="3140075"/>
                <a:ext cx="3581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33400" y="3565525"/>
                <a:ext cx="3581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3400" y="3992563"/>
                <a:ext cx="35814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33400" y="4419600"/>
                <a:ext cx="3581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280" name="Object 5"/>
              <p:cNvGraphicFramePr>
                <a:graphicFrameLocks noChangeAspect="1"/>
              </p:cNvGraphicFramePr>
              <p:nvPr/>
            </p:nvGraphicFramePr>
            <p:xfrm>
              <a:off x="152400" y="2286000"/>
              <a:ext cx="311150" cy="387350"/>
            </p:xfrm>
            <a:graphic>
              <a:graphicData uri="http://schemas.openxmlformats.org/presentationml/2006/ole">
                <mc:AlternateContent xmlns:mc="http://schemas.openxmlformats.org/markup-compatibility/2006">
                  <mc:Choice xmlns:v="urn:schemas-microsoft-com:vml" Requires="v">
                    <p:oleObj spid="_x0000_s214424" name="Equation" r:id="rId7" imgW="152334" imgH="190417" progId="Equation.3">
                      <p:embed/>
                    </p:oleObj>
                  </mc:Choice>
                  <mc:Fallback>
                    <p:oleObj name="Equation" r:id="rId7" imgW="152334" imgH="19041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286000"/>
                            <a:ext cx="31115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268" name="Group 28"/>
            <p:cNvGrpSpPr>
              <a:grpSpLocks/>
            </p:cNvGrpSpPr>
            <p:nvPr/>
          </p:nvGrpSpPr>
          <p:grpSpPr bwMode="auto">
            <a:xfrm rot="10800000">
              <a:off x="6019800" y="3136900"/>
              <a:ext cx="2133600" cy="433390"/>
              <a:chOff x="457200" y="2491338"/>
              <a:chExt cx="3429000" cy="696520"/>
            </a:xfrm>
          </p:grpSpPr>
          <p:grpSp>
            <p:nvGrpSpPr>
              <p:cNvPr id="10269" name="Group 8"/>
              <p:cNvGrpSpPr>
                <a:grpSpLocks/>
              </p:cNvGrpSpPr>
              <p:nvPr/>
            </p:nvGrpSpPr>
            <p:grpSpPr bwMode="auto">
              <a:xfrm>
                <a:off x="457200" y="2491338"/>
                <a:ext cx="3429000" cy="696520"/>
                <a:chOff x="457200" y="2491338"/>
                <a:chExt cx="3429000" cy="696520"/>
              </a:xfrm>
            </p:grpSpPr>
            <p:sp>
              <p:nvSpPr>
                <p:cNvPr id="33" name="Rectangle 32"/>
                <p:cNvSpPr>
                  <a:spLocks/>
                </p:cNvSpPr>
                <p:nvPr/>
              </p:nvSpPr>
              <p:spPr>
                <a:xfrm>
                  <a:off x="457200" y="2501547"/>
                  <a:ext cx="1714500" cy="68631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a:spLocks noChangeAspect="1"/>
                </p:cNvSpPr>
                <p:nvPr/>
              </p:nvSpPr>
              <p:spPr>
                <a:xfrm>
                  <a:off x="457200" y="2491341"/>
                  <a:ext cx="3429000" cy="6863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TextBox 30"/>
              <p:cNvSpPr txBox="1"/>
              <p:nvPr/>
            </p:nvSpPr>
            <p:spPr bwMode="auto">
              <a:xfrm>
                <a:off x="3654027" y="2547471"/>
                <a:ext cx="303610" cy="594463"/>
              </a:xfrm>
              <a:prstGeom prst="rect">
                <a:avLst/>
              </a:prstGeom>
              <a:noFill/>
              <a:ln w="9525">
                <a:noFill/>
                <a:miter lim="800000"/>
                <a:headEnd/>
                <a:tailEnd/>
              </a:ln>
            </p:spPr>
            <p:txBody>
              <a:bodyPr>
                <a:spAutoFit/>
              </a:bodyPr>
              <a:lstStyle/>
              <a:p>
                <a:pPr algn="ctr">
                  <a:defRPr/>
                </a:pPr>
                <a:r>
                  <a:rPr lang="en-US" dirty="0">
                    <a:latin typeface="+mj-lt"/>
                  </a:rPr>
                  <a:t>S</a:t>
                </a:r>
              </a:p>
            </p:txBody>
          </p:sp>
          <p:sp>
            <p:nvSpPr>
              <p:cNvPr id="32" name="TextBox 31"/>
              <p:cNvSpPr txBox="1"/>
              <p:nvPr/>
            </p:nvSpPr>
            <p:spPr bwMode="auto">
              <a:xfrm>
                <a:off x="549048" y="2547471"/>
                <a:ext cx="303609" cy="594463"/>
              </a:xfrm>
              <a:prstGeom prst="rect">
                <a:avLst/>
              </a:prstGeom>
              <a:noFill/>
              <a:ln w="9525">
                <a:noFill/>
                <a:miter lim="800000"/>
                <a:headEnd/>
                <a:tailEnd/>
              </a:ln>
            </p:spPr>
            <p:txBody>
              <a:bodyPr>
                <a:spAutoFit/>
              </a:bodyPr>
              <a:lstStyle/>
              <a:p>
                <a:pPr algn="ctr">
                  <a:defRPr/>
                </a:pPr>
                <a:r>
                  <a:rPr lang="en-US" dirty="0">
                    <a:latin typeface="+mj-lt"/>
                  </a:rPr>
                  <a:t>N</a:t>
                </a:r>
              </a:p>
            </p:txBody>
          </p:sp>
        </p:grpSp>
      </p:grpSp>
      <p:sp>
        <p:nvSpPr>
          <p:cNvPr id="35" name="Right Arrow 34"/>
          <p:cNvSpPr/>
          <p:nvPr/>
        </p:nvSpPr>
        <p:spPr>
          <a:xfrm>
            <a:off x="5867400" y="3276600"/>
            <a:ext cx="685800" cy="533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1" name="Group 37"/>
          <p:cNvGrpSpPr>
            <a:grpSpLocks/>
          </p:cNvGrpSpPr>
          <p:nvPr/>
        </p:nvGrpSpPr>
        <p:grpSpPr bwMode="auto">
          <a:xfrm>
            <a:off x="2895600" y="5156200"/>
            <a:ext cx="3886200" cy="1701800"/>
            <a:chOff x="1371600" y="5156730"/>
            <a:chExt cx="3886200" cy="1701270"/>
          </a:xfrm>
        </p:grpSpPr>
        <p:pic>
          <p:nvPicPr>
            <p:cNvPr id="10265"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1600" y="5156730"/>
              <a:ext cx="1752599" cy="170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bwMode="auto">
            <a:xfrm>
              <a:off x="3124200" y="6604079"/>
              <a:ext cx="2133600" cy="253921"/>
            </a:xfrm>
            <a:prstGeom prst="rect">
              <a:avLst/>
            </a:prstGeom>
            <a:solidFill>
              <a:schemeClr val="bg1"/>
            </a:solidFill>
            <a:ln w="9525">
              <a:noFill/>
              <a:miter lim="800000"/>
              <a:headEnd/>
              <a:tailEnd/>
            </a:ln>
          </p:spPr>
          <p:txBody>
            <a:bodyPr>
              <a:spAutoFit/>
            </a:bodyPr>
            <a:lstStyle/>
            <a:p>
              <a:pPr algn="ctr">
                <a:defRPr/>
              </a:pPr>
              <a:r>
                <a:rPr lang="en-US" sz="1050" dirty="0">
                  <a:latin typeface="+mj-lt"/>
                </a:rPr>
                <a:t>© 2010 Pearson Education, Inc.</a:t>
              </a:r>
            </a:p>
          </p:txBody>
        </p:sp>
      </p:grpSp>
      <p:grpSp>
        <p:nvGrpSpPr>
          <p:cNvPr id="28" name="Group 8"/>
          <p:cNvGrpSpPr>
            <a:grpSpLocks/>
          </p:cNvGrpSpPr>
          <p:nvPr/>
        </p:nvGrpSpPr>
        <p:grpSpPr bwMode="auto">
          <a:xfrm rot="8595330">
            <a:off x="8162925" y="6113463"/>
            <a:ext cx="763588" cy="165100"/>
            <a:chOff x="407624" y="2751918"/>
            <a:chExt cx="3476969" cy="752967"/>
          </a:xfrm>
        </p:grpSpPr>
        <p:sp>
          <p:nvSpPr>
            <p:cNvPr id="54" name="Rectangle 53"/>
            <p:cNvSpPr>
              <a:spLocks/>
            </p:cNvSpPr>
            <p:nvPr/>
          </p:nvSpPr>
          <p:spPr>
            <a:xfrm>
              <a:off x="280741" y="2940918"/>
              <a:ext cx="1720412" cy="6878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a:spLocks noChangeAspect="1"/>
            </p:cNvSpPr>
            <p:nvPr/>
          </p:nvSpPr>
          <p:spPr>
            <a:xfrm>
              <a:off x="355817" y="2893994"/>
              <a:ext cx="3426366" cy="6878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 name="Group 57"/>
          <p:cNvGrpSpPr>
            <a:grpSpLocks/>
          </p:cNvGrpSpPr>
          <p:nvPr/>
        </p:nvGrpSpPr>
        <p:grpSpPr bwMode="auto">
          <a:xfrm>
            <a:off x="7657699" y="5033296"/>
            <a:ext cx="1828800" cy="1824704"/>
            <a:chOff x="6133699" y="5033296"/>
            <a:chExt cx="1828800" cy="1824704"/>
          </a:xfrm>
        </p:grpSpPr>
        <p:sp>
          <p:nvSpPr>
            <p:cNvPr id="40" name="TextBox 39"/>
            <p:cNvSpPr txBox="1"/>
            <p:nvPr/>
          </p:nvSpPr>
          <p:spPr bwMode="auto">
            <a:xfrm>
              <a:off x="6133699" y="5033296"/>
              <a:ext cx="1828800" cy="707886"/>
            </a:xfrm>
            <a:prstGeom prst="rect">
              <a:avLst/>
            </a:prstGeom>
            <a:noFill/>
            <a:ln w="9525">
              <a:noFill/>
              <a:miter lim="800000"/>
              <a:headEnd/>
              <a:tailEnd/>
            </a:ln>
          </p:spPr>
          <p:txBody>
            <a:bodyPr wrap="square">
              <a:spAutoFit/>
            </a:bodyPr>
            <a:lstStyle/>
            <a:p>
              <a:pPr algn="ctr">
                <a:defRPr/>
              </a:pPr>
              <a:r>
                <a:rPr lang="en-US" sz="2000" dirty="0">
                  <a:latin typeface="+mj-lt"/>
                </a:rPr>
                <a:t>Geographic North</a:t>
              </a:r>
            </a:p>
          </p:txBody>
        </p:sp>
        <p:grpSp>
          <p:nvGrpSpPr>
            <p:cNvPr id="10256" name="Group 56"/>
            <p:cNvGrpSpPr>
              <a:grpSpLocks/>
            </p:cNvGrpSpPr>
            <p:nvPr/>
          </p:nvGrpSpPr>
          <p:grpSpPr bwMode="auto">
            <a:xfrm>
              <a:off x="6324600" y="5638800"/>
              <a:ext cx="1128548" cy="1219200"/>
              <a:chOff x="6324600" y="5638800"/>
              <a:chExt cx="1128548" cy="1219200"/>
            </a:xfrm>
          </p:grpSpPr>
          <p:grpSp>
            <p:nvGrpSpPr>
              <p:cNvPr id="10257" name="Group 40"/>
              <p:cNvGrpSpPr>
                <a:grpSpLocks/>
              </p:cNvGrpSpPr>
              <p:nvPr/>
            </p:nvGrpSpPr>
            <p:grpSpPr bwMode="auto">
              <a:xfrm rot="-5400000">
                <a:off x="6431674" y="5836526"/>
                <a:ext cx="1219200" cy="823748"/>
                <a:chOff x="533400" y="2286000"/>
                <a:chExt cx="3581400" cy="1708468"/>
              </a:xfrm>
            </p:grpSpPr>
            <p:cxnSp>
              <p:nvCxnSpPr>
                <p:cNvPr id="42" name="Straight Arrow Connector 41"/>
                <p:cNvCxnSpPr/>
                <p:nvPr/>
              </p:nvCxnSpPr>
              <p:spPr>
                <a:xfrm>
                  <a:off x="533400" y="2286000"/>
                  <a:ext cx="3581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33401" y="3138760"/>
                  <a:ext cx="3581400" cy="32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33400" y="3994810"/>
                  <a:ext cx="3581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0258" name="Object 8"/>
              <p:cNvGraphicFramePr>
                <a:graphicFrameLocks noChangeAspect="1"/>
              </p:cNvGraphicFramePr>
              <p:nvPr/>
            </p:nvGraphicFramePr>
            <p:xfrm>
              <a:off x="6324600" y="6172200"/>
              <a:ext cx="311150" cy="387350"/>
            </p:xfrm>
            <a:graphic>
              <a:graphicData uri="http://schemas.openxmlformats.org/presentationml/2006/ole">
                <mc:AlternateContent xmlns:mc="http://schemas.openxmlformats.org/markup-compatibility/2006">
                  <mc:Choice xmlns:v="urn:schemas-microsoft-com:vml" Requires="v">
                    <p:oleObj spid="_x0000_s214425" name="Equation" r:id="rId9" imgW="152334" imgH="190417" progId="Equation.3">
                      <p:embed/>
                    </p:oleObj>
                  </mc:Choice>
                  <mc:Fallback>
                    <p:oleObj name="Equation" r:id="rId9" imgW="152334" imgH="19041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6172200"/>
                            <a:ext cx="31115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38" name="Group 8"/>
          <p:cNvGrpSpPr>
            <a:grpSpLocks/>
          </p:cNvGrpSpPr>
          <p:nvPr/>
        </p:nvGrpSpPr>
        <p:grpSpPr bwMode="auto">
          <a:xfrm rot="5400000">
            <a:off x="8186738" y="6173788"/>
            <a:ext cx="755650" cy="152400"/>
            <a:chOff x="457200" y="2491740"/>
            <a:chExt cx="3429000" cy="695718"/>
          </a:xfrm>
        </p:grpSpPr>
        <p:sp>
          <p:nvSpPr>
            <p:cNvPr id="60" name="Rectangle 59"/>
            <p:cNvSpPr>
              <a:spLocks/>
            </p:cNvSpPr>
            <p:nvPr/>
          </p:nvSpPr>
          <p:spPr>
            <a:xfrm>
              <a:off x="457202" y="2759886"/>
              <a:ext cx="1714500" cy="68846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a:spLocks noChangeAspect="1"/>
            </p:cNvSpPr>
            <p:nvPr/>
          </p:nvSpPr>
          <p:spPr>
            <a:xfrm>
              <a:off x="457198" y="2752632"/>
              <a:ext cx="3429000" cy="6884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11</a:t>
            </a:fld>
            <a:endParaRPr lang="en-US"/>
          </a:p>
        </p:txBody>
      </p:sp>
    </p:spTree>
    <p:custDataLst>
      <p:tags r:id="rId2"/>
    </p:custDataLst>
    <p:extLst>
      <p:ext uri="{BB962C8B-B14F-4D97-AF65-F5344CB8AC3E}">
        <p14:creationId xmlns:p14="http://schemas.microsoft.com/office/powerpoint/2010/main" val="2187504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en-US" b="1" dirty="0">
                <a:latin typeface="Arial" charset="0"/>
                <a:cs typeface="Arial" charset="0"/>
              </a:rPr>
              <a:t>Magnetic Field of a Current</a:t>
            </a:r>
          </a:p>
        </p:txBody>
      </p:sp>
      <p:sp>
        <p:nvSpPr>
          <p:cNvPr id="11267" name="Content Placeholder 4"/>
          <p:cNvSpPr>
            <a:spLocks noGrp="1"/>
          </p:cNvSpPr>
          <p:nvPr>
            <p:ph idx="1"/>
          </p:nvPr>
        </p:nvSpPr>
        <p:spPr/>
        <p:txBody>
          <a:bodyPr/>
          <a:lstStyle/>
          <a:p>
            <a:r>
              <a:rPr lang="en-US" dirty="0" err="1">
                <a:latin typeface="Arial" charset="0"/>
                <a:cs typeface="Arial" charset="0"/>
              </a:rPr>
              <a:t>OpenStax</a:t>
            </a:r>
            <a:r>
              <a:rPr lang="en-US" dirty="0">
                <a:latin typeface="Arial" charset="0"/>
                <a:cs typeface="Arial" charset="0"/>
              </a:rPr>
              <a:t> 22.4 – 22.7, 22.9</a:t>
            </a:r>
          </a:p>
          <a:p>
            <a:endParaRPr lang="en-US" dirty="0">
              <a:latin typeface="Arial" charset="0"/>
              <a:cs typeface="Arial" charset="0"/>
            </a:endParaRPr>
          </a:p>
          <a:p>
            <a:r>
              <a:rPr lang="en-US" dirty="0">
                <a:latin typeface="Arial" charset="0"/>
                <a:cs typeface="Arial" charset="0"/>
              </a:rPr>
              <a:t>Currents create magnetic fields</a:t>
            </a:r>
          </a:p>
          <a:p>
            <a:pPr lvl="1"/>
            <a:r>
              <a:rPr lang="en-US" dirty="0">
                <a:latin typeface="Arial" charset="0"/>
                <a:cs typeface="Arial" charset="0"/>
              </a:rPr>
              <a:t>Field wraps around current</a:t>
            </a:r>
          </a:p>
          <a:p>
            <a:pPr lvl="1"/>
            <a:r>
              <a:rPr lang="en-US" dirty="0">
                <a:latin typeface="Arial" charset="0"/>
                <a:cs typeface="Arial" charset="0"/>
              </a:rPr>
              <a:t>Field lines are always loops</a:t>
            </a:r>
          </a:p>
          <a:p>
            <a:pPr marL="457200" lvl="1" indent="0">
              <a:buNone/>
            </a:pPr>
            <a:endParaRPr lang="en-US" dirty="0">
              <a:latin typeface="Arial" charset="0"/>
              <a:cs typeface="Arial" charset="0"/>
            </a:endParaRPr>
          </a:p>
          <a:p>
            <a:r>
              <a:rPr lang="en-US" dirty="0">
                <a:latin typeface="Arial" charset="0"/>
                <a:cs typeface="Arial" charset="0"/>
              </a:rPr>
              <a:t>Right-hand grip rule (24.4)</a:t>
            </a:r>
          </a:p>
          <a:p>
            <a:pPr lvl="1">
              <a:buFont typeface="Arial" panose="020B0604020202020204" pitchFamily="34" charset="0"/>
              <a:buChar char="•"/>
            </a:pPr>
            <a:endParaRPr lang="en-US" dirty="0">
              <a:latin typeface="Arial" charset="0"/>
              <a:cs typeface="Arial" charset="0"/>
            </a:endParaRPr>
          </a:p>
          <a:p>
            <a:endParaRPr lang="en-US"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4000" b="1" dirty="0">
                <a:latin typeface="Arial" charset="0"/>
                <a:cs typeface="Arial" charset="0"/>
              </a:rPr>
              <a:t>What Causes Magnetic Fields?</a:t>
            </a:r>
          </a:p>
        </p:txBody>
      </p:sp>
      <p:sp>
        <p:nvSpPr>
          <p:cNvPr id="5" name="TextBox 4"/>
          <p:cNvSpPr txBox="1"/>
          <p:nvPr/>
        </p:nvSpPr>
        <p:spPr bwMode="auto">
          <a:xfrm>
            <a:off x="1552136" y="1294569"/>
            <a:ext cx="8610600" cy="461963"/>
          </a:xfrm>
          <a:prstGeom prst="rect">
            <a:avLst/>
          </a:prstGeom>
          <a:noFill/>
          <a:ln w="9525">
            <a:noFill/>
            <a:miter lim="800000"/>
            <a:headEnd/>
            <a:tailEnd/>
          </a:ln>
        </p:spPr>
        <p:txBody>
          <a:bodyPr>
            <a:spAutoFit/>
          </a:bodyPr>
          <a:lstStyle/>
          <a:p>
            <a:pPr marL="342900" indent="-342900" algn="ctr">
              <a:buFont typeface="Arial" panose="020B0604020202020204" pitchFamily="34" charset="0"/>
              <a:buChar char="•"/>
              <a:defRPr/>
            </a:pPr>
            <a:r>
              <a:rPr lang="en-US" sz="2400" dirty="0">
                <a:latin typeface="+mj-lt"/>
              </a:rPr>
              <a:t>Permanent Magnets </a:t>
            </a:r>
            <a:r>
              <a:rPr lang="en-US" sz="2400" dirty="0">
                <a:solidFill>
                  <a:schemeClr val="bg1">
                    <a:lumMod val="50000"/>
                  </a:schemeClr>
                </a:solidFill>
                <a:latin typeface="+mj-lt"/>
              </a:rPr>
              <a:t>(why – we’ll come back to that)</a:t>
            </a:r>
          </a:p>
        </p:txBody>
      </p:sp>
      <p:sp>
        <p:nvSpPr>
          <p:cNvPr id="6" name="TextBox 5"/>
          <p:cNvSpPr txBox="1"/>
          <p:nvPr/>
        </p:nvSpPr>
        <p:spPr bwMode="auto">
          <a:xfrm>
            <a:off x="1585292" y="1757364"/>
            <a:ext cx="4114800" cy="461963"/>
          </a:xfrm>
          <a:prstGeom prst="rect">
            <a:avLst/>
          </a:prstGeom>
          <a:noFill/>
          <a:ln w="9525">
            <a:noFill/>
            <a:miter lim="800000"/>
            <a:headEnd/>
            <a:tailEnd/>
          </a:ln>
        </p:spPr>
        <p:txBody>
          <a:bodyPr wrap="square">
            <a:spAutoFit/>
          </a:bodyPr>
          <a:lstStyle/>
          <a:p>
            <a:pPr marL="342900" indent="-342900" algn="ctr">
              <a:buFont typeface="Arial" panose="020B0604020202020204" pitchFamily="34" charset="0"/>
              <a:buChar char="•"/>
              <a:defRPr/>
            </a:pPr>
            <a:r>
              <a:rPr lang="en-US" sz="2400" b="1" dirty="0">
                <a:solidFill>
                  <a:srgbClr val="FF0000"/>
                </a:solidFill>
                <a:latin typeface="+mj-lt"/>
              </a:rPr>
              <a:t>Electric Currents:</a:t>
            </a:r>
            <a:endParaRPr lang="en-US" sz="2400" dirty="0">
              <a:latin typeface="+mj-lt"/>
            </a:endParaRPr>
          </a:p>
        </p:txBody>
      </p:sp>
      <p:grpSp>
        <p:nvGrpSpPr>
          <p:cNvPr id="43" name="Group 42"/>
          <p:cNvGrpSpPr/>
          <p:nvPr/>
        </p:nvGrpSpPr>
        <p:grpSpPr>
          <a:xfrm>
            <a:off x="1995268" y="2209801"/>
            <a:ext cx="8382000" cy="2415051"/>
            <a:chOff x="471268" y="2209800"/>
            <a:chExt cx="8382000" cy="2415051"/>
          </a:xfrm>
        </p:grpSpPr>
        <p:sp>
          <p:nvSpPr>
            <p:cNvPr id="9" name="TextBox 8"/>
            <p:cNvSpPr txBox="1"/>
            <p:nvPr/>
          </p:nvSpPr>
          <p:spPr bwMode="auto">
            <a:xfrm>
              <a:off x="471268" y="2209800"/>
              <a:ext cx="8382000" cy="707886"/>
            </a:xfrm>
            <a:prstGeom prst="rect">
              <a:avLst/>
            </a:prstGeom>
            <a:noFill/>
            <a:ln w="9525">
              <a:noFill/>
              <a:miter lim="800000"/>
              <a:headEnd/>
              <a:tailEnd/>
            </a:ln>
          </p:spPr>
          <p:txBody>
            <a:bodyPr wrap="square">
              <a:spAutoFit/>
            </a:bodyPr>
            <a:lstStyle/>
            <a:p>
              <a:pPr algn="ctr">
                <a:defRPr/>
              </a:pPr>
              <a:r>
                <a:rPr lang="en-US" sz="2000" dirty="0">
                  <a:solidFill>
                    <a:schemeClr val="bg1">
                      <a:lumMod val="50000"/>
                    </a:schemeClr>
                  </a:solidFill>
                  <a:latin typeface="+mj-lt"/>
                </a:rPr>
                <a:t>(Direction of field can be found with iron filings or compass</a:t>
              </a:r>
            </a:p>
            <a:p>
              <a:pPr algn="ctr">
                <a:defRPr/>
              </a:pPr>
              <a:r>
                <a:rPr lang="en-US" sz="2000" dirty="0">
                  <a:solidFill>
                    <a:schemeClr val="bg1">
                      <a:lumMod val="50000"/>
                    </a:schemeClr>
                  </a:solidFill>
                  <a:latin typeface="+mj-lt"/>
                  <a:hlinkClick r:id="rId3"/>
                </a:rPr>
                <a:t>https://www.youtube.com/watch?v=JInPz340iDQ</a:t>
              </a:r>
              <a:r>
                <a:rPr lang="en-US" sz="2000" dirty="0">
                  <a:solidFill>
                    <a:schemeClr val="bg1">
                      <a:lumMod val="50000"/>
                    </a:schemeClr>
                  </a:solidFill>
                  <a:latin typeface="+mj-lt"/>
                </a:rPr>
                <a:t>)</a:t>
              </a:r>
            </a:p>
          </p:txBody>
        </p:sp>
        <p:pic>
          <p:nvPicPr>
            <p:cNvPr id="3" name="Picture 2"/>
            <p:cNvPicPr>
              <a:picLocks noChangeAspect="1"/>
            </p:cNvPicPr>
            <p:nvPr/>
          </p:nvPicPr>
          <p:blipFill rotWithShape="1">
            <a:blip r:embed="rId4"/>
            <a:srcRect l="19512" t="19341" r="19512" b="17575"/>
            <a:stretch/>
          </p:blipFill>
          <p:spPr>
            <a:xfrm>
              <a:off x="776068" y="3145455"/>
              <a:ext cx="2438400" cy="1418337"/>
            </a:xfrm>
            <a:prstGeom prst="rect">
              <a:avLst/>
            </a:prstGeom>
          </p:spPr>
        </p:pic>
        <p:grpSp>
          <p:nvGrpSpPr>
            <p:cNvPr id="40" name="Group 39"/>
            <p:cNvGrpSpPr/>
            <p:nvPr/>
          </p:nvGrpSpPr>
          <p:grpSpPr>
            <a:xfrm>
              <a:off x="3366868" y="3039792"/>
              <a:ext cx="2438401" cy="1585059"/>
              <a:chOff x="3619499" y="3505200"/>
              <a:chExt cx="2438401" cy="1585059"/>
            </a:xfrm>
          </p:grpSpPr>
          <p:pic>
            <p:nvPicPr>
              <p:cNvPr id="11" name="Picture 10"/>
              <p:cNvPicPr>
                <a:picLocks noChangeAspect="1"/>
              </p:cNvPicPr>
              <p:nvPr/>
            </p:nvPicPr>
            <p:blipFill rotWithShape="1">
              <a:blip r:embed="rId5"/>
              <a:srcRect l="19522" t="20181" r="18009" b="14536"/>
              <a:stretch/>
            </p:blipFill>
            <p:spPr>
              <a:xfrm>
                <a:off x="3619499" y="3657600"/>
                <a:ext cx="2438401" cy="1432659"/>
              </a:xfrm>
              <a:prstGeom prst="rect">
                <a:avLst/>
              </a:prstGeom>
            </p:spPr>
          </p:pic>
          <p:cxnSp>
            <p:nvCxnSpPr>
              <p:cNvPr id="37" name="Straight Arrow Connector 36"/>
              <p:cNvCxnSpPr/>
              <p:nvPr/>
            </p:nvCxnSpPr>
            <p:spPr>
              <a:xfrm>
                <a:off x="4847492" y="3505200"/>
                <a:ext cx="0" cy="685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39" name="Picture 38"/>
            <p:cNvPicPr>
              <a:picLocks noChangeAspect="1"/>
            </p:cNvPicPr>
            <p:nvPr/>
          </p:nvPicPr>
          <p:blipFill rotWithShape="1">
            <a:blip r:embed="rId6"/>
            <a:srcRect l="20171" t="19986" r="17359" b="15384"/>
            <a:stretch/>
          </p:blipFill>
          <p:spPr>
            <a:xfrm>
              <a:off x="5957668" y="3201726"/>
              <a:ext cx="2438400" cy="1418337"/>
            </a:xfrm>
            <a:prstGeom prst="rect">
              <a:avLst/>
            </a:prstGeom>
          </p:spPr>
        </p:pic>
      </p:grpSp>
      <p:sp>
        <p:nvSpPr>
          <p:cNvPr id="47" name="Content Placeholder 2"/>
          <p:cNvSpPr txBox="1">
            <a:spLocks/>
          </p:cNvSpPr>
          <p:nvPr/>
        </p:nvSpPr>
        <p:spPr bwMode="auto">
          <a:xfrm>
            <a:off x="1995268" y="4716192"/>
            <a:ext cx="8458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Wire passes through a cardboard sheet sprinkled with iron filing</a:t>
            </a:r>
          </a:p>
          <a:p>
            <a:r>
              <a:rPr lang="en-US" sz="2200" dirty="0"/>
              <a:t>Turn on current (pointing down the wire in this diagram)</a:t>
            </a:r>
          </a:p>
          <a:p>
            <a:pPr>
              <a:spcAft>
                <a:spcPts val="1200"/>
              </a:spcAft>
            </a:pPr>
            <a:r>
              <a:rPr lang="en-US" sz="2200" dirty="0"/>
              <a:t>Iron filings form a </a:t>
            </a:r>
            <a:r>
              <a:rPr lang="en-US" sz="2200" b="1" dirty="0"/>
              <a:t>circular</a:t>
            </a:r>
            <a:r>
              <a:rPr lang="en-US" sz="2200" dirty="0"/>
              <a:t> pattern</a:t>
            </a:r>
          </a:p>
          <a:p>
            <a:pPr marL="0" indent="0" algn="ctr">
              <a:buNone/>
            </a:pPr>
            <a:endParaRPr lang="en-US" sz="2200" dirty="0"/>
          </a:p>
        </p:txBody>
      </p:sp>
      <p:sp>
        <p:nvSpPr>
          <p:cNvPr id="41" name="TextBox 40"/>
          <p:cNvSpPr txBox="1"/>
          <p:nvPr/>
        </p:nvSpPr>
        <p:spPr bwMode="auto">
          <a:xfrm>
            <a:off x="2071468" y="6096001"/>
            <a:ext cx="8291732" cy="461665"/>
          </a:xfrm>
          <a:prstGeom prst="rect">
            <a:avLst/>
          </a:prstGeom>
          <a:solidFill>
            <a:schemeClr val="bg1">
              <a:lumMod val="75000"/>
            </a:schemeClr>
          </a:solidFill>
          <a:ln w="9525">
            <a:solidFill>
              <a:schemeClr val="tx1"/>
            </a:solidFill>
            <a:miter lim="800000"/>
            <a:headEnd/>
            <a:tailEnd/>
          </a:ln>
        </p:spPr>
        <p:txBody>
          <a:bodyPr wrap="square" rtlCol="0">
            <a:spAutoFit/>
          </a:bodyPr>
          <a:lstStyle/>
          <a:p>
            <a:pPr algn="ctr"/>
            <a:r>
              <a:rPr lang="en-US" sz="2400" b="1" dirty="0"/>
              <a:t>i.e. magnetic field of a wire carrying a current is circular</a:t>
            </a:r>
            <a:endParaRPr lang="en-US" sz="2800" b="1" dirty="0"/>
          </a:p>
        </p:txBody>
      </p:sp>
      <p:sp>
        <p:nvSpPr>
          <p:cNvPr id="42" name="Slide Number Placeholder 41"/>
          <p:cNvSpPr>
            <a:spLocks noGrp="1"/>
          </p:cNvSpPr>
          <p:nvPr>
            <p:ph type="sldNum" sz="quarter" idx="12"/>
          </p:nvPr>
        </p:nvSpPr>
        <p:spPr/>
        <p:txBody>
          <a:bodyPr/>
          <a:lstStyle/>
          <a:p>
            <a:pPr>
              <a:defRPr/>
            </a:pPr>
            <a:fld id="{B386F29C-061E-47C1-A8AA-F42ADE5D6185}" type="slidenum">
              <a:rPr lang="en-US" smtClean="0"/>
              <a:pPr>
                <a:defRPr/>
              </a:pPr>
              <a:t>13</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7" grpId="0"/>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Magnetic Field of a Wire</a:t>
            </a:r>
          </a:p>
        </p:txBody>
      </p:sp>
      <p:sp>
        <p:nvSpPr>
          <p:cNvPr id="3" name="Content Placeholder 2"/>
          <p:cNvSpPr>
            <a:spLocks noGrp="1"/>
          </p:cNvSpPr>
          <p:nvPr>
            <p:ph idx="1"/>
          </p:nvPr>
        </p:nvSpPr>
        <p:spPr>
          <a:xfrm>
            <a:off x="2133600" y="1309049"/>
            <a:ext cx="8229600" cy="457199"/>
          </a:xfrm>
        </p:spPr>
        <p:txBody>
          <a:bodyPr/>
          <a:lstStyle/>
          <a:p>
            <a:r>
              <a:rPr lang="en-US" sz="2400" dirty="0"/>
              <a:t>Is the </a:t>
            </a:r>
            <a:r>
              <a:rPr lang="en-US" sz="2400" b="1" dirty="0"/>
              <a:t>direction</a:t>
            </a:r>
            <a:r>
              <a:rPr lang="en-US" sz="2400" dirty="0"/>
              <a:t> of the field of a wire CW or CCW?</a:t>
            </a:r>
            <a:endParaRPr lang="en-US" sz="2400" b="1" dirty="0"/>
          </a:p>
        </p:txBody>
      </p:sp>
      <p:sp>
        <p:nvSpPr>
          <p:cNvPr id="4" name="TextBox 3"/>
          <p:cNvSpPr txBox="1"/>
          <p:nvPr/>
        </p:nvSpPr>
        <p:spPr bwMode="auto">
          <a:xfrm>
            <a:off x="2247900" y="5055514"/>
            <a:ext cx="7353300" cy="430887"/>
          </a:xfrm>
          <a:prstGeom prst="rect">
            <a:avLst/>
          </a:prstGeom>
          <a:noFill/>
          <a:ln w="9525">
            <a:solidFill>
              <a:schemeClr val="tx1"/>
            </a:solidFill>
            <a:prstDash val="dash"/>
            <a:miter lim="800000"/>
            <a:headEnd/>
            <a:tailEnd/>
          </a:ln>
        </p:spPr>
        <p:txBody>
          <a:bodyPr wrap="square">
            <a:spAutoFit/>
          </a:bodyPr>
          <a:lstStyle/>
          <a:p>
            <a:pPr>
              <a:defRPr/>
            </a:pPr>
            <a:r>
              <a:rPr lang="en-US" sz="2200" dirty="0">
                <a:latin typeface="+mj-lt"/>
              </a:rPr>
              <a:t>Field </a:t>
            </a:r>
            <a:r>
              <a:rPr lang="en-US" sz="2200" b="1" dirty="0">
                <a:solidFill>
                  <a:srgbClr val="FF0000"/>
                </a:solidFill>
                <a:latin typeface="+mj-lt"/>
              </a:rPr>
              <a:t>wraps around </a:t>
            </a:r>
            <a:r>
              <a:rPr lang="en-US" sz="2200" dirty="0">
                <a:latin typeface="+mj-lt"/>
              </a:rPr>
              <a:t>wire; therefore, 3D notation required:</a:t>
            </a:r>
          </a:p>
        </p:txBody>
      </p:sp>
      <p:sp>
        <p:nvSpPr>
          <p:cNvPr id="5" name="TextBox 4"/>
          <p:cNvSpPr txBox="1"/>
          <p:nvPr/>
        </p:nvSpPr>
        <p:spPr bwMode="auto">
          <a:xfrm>
            <a:off x="2170111" y="4400490"/>
            <a:ext cx="4140202" cy="400110"/>
          </a:xfrm>
          <a:prstGeom prst="rect">
            <a:avLst/>
          </a:prstGeom>
          <a:solidFill>
            <a:schemeClr val="bg1">
              <a:lumMod val="75000"/>
            </a:schemeClr>
          </a:solidFill>
          <a:ln w="9525">
            <a:solidFill>
              <a:schemeClr val="tx1"/>
            </a:solidFill>
            <a:miter lim="800000"/>
            <a:headEnd/>
            <a:tailEnd/>
          </a:ln>
        </p:spPr>
        <p:txBody>
          <a:bodyPr wrap="square">
            <a:spAutoFit/>
          </a:bodyPr>
          <a:lstStyle/>
          <a:p>
            <a:pPr algn="ctr">
              <a:defRPr/>
            </a:pPr>
            <a:r>
              <a:rPr lang="en-US" sz="2000" dirty="0">
                <a:latin typeface="+mj-lt"/>
              </a:rPr>
              <a:t>Current flowing out of page: </a:t>
            </a:r>
            <a:r>
              <a:rPr lang="en-US" sz="2000" b="1" dirty="0">
                <a:latin typeface="+mj-lt"/>
              </a:rPr>
              <a:t>CCW</a:t>
            </a:r>
          </a:p>
        </p:txBody>
      </p:sp>
      <p:grpSp>
        <p:nvGrpSpPr>
          <p:cNvPr id="7" name="Group 7"/>
          <p:cNvGrpSpPr>
            <a:grpSpLocks/>
          </p:cNvGrpSpPr>
          <p:nvPr/>
        </p:nvGrpSpPr>
        <p:grpSpPr bwMode="auto">
          <a:xfrm>
            <a:off x="5668962" y="5703889"/>
            <a:ext cx="274638" cy="274637"/>
            <a:chOff x="4101341" y="5930141"/>
            <a:chExt cx="274320" cy="274320"/>
          </a:xfrm>
        </p:grpSpPr>
        <p:sp>
          <p:nvSpPr>
            <p:cNvPr id="9" name="Oval 8"/>
            <p:cNvSpPr/>
            <p:nvPr/>
          </p:nvSpPr>
          <p:spPr>
            <a:xfrm>
              <a:off x="4101341" y="5930141"/>
              <a:ext cx="274319"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4201237" y="6030038"/>
              <a:ext cx="74527" cy="745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Oval 7"/>
          <p:cNvSpPr/>
          <p:nvPr/>
        </p:nvSpPr>
        <p:spPr bwMode="auto">
          <a:xfrm>
            <a:off x="6362701" y="5803901"/>
            <a:ext cx="74613" cy="746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 name="Group 3"/>
          <p:cNvGrpSpPr>
            <a:grpSpLocks/>
          </p:cNvGrpSpPr>
          <p:nvPr/>
        </p:nvGrpSpPr>
        <p:grpSpPr bwMode="auto">
          <a:xfrm>
            <a:off x="5668714" y="6346825"/>
            <a:ext cx="274887" cy="274638"/>
            <a:chOff x="3895106" y="5047013"/>
            <a:chExt cx="274320" cy="274320"/>
          </a:xfrm>
        </p:grpSpPr>
        <p:sp>
          <p:nvSpPr>
            <p:cNvPr id="16" name="Oval 15"/>
            <p:cNvSpPr/>
            <p:nvPr/>
          </p:nvSpPr>
          <p:spPr>
            <a:xfrm>
              <a:off x="3895106" y="5047013"/>
              <a:ext cx="274071"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 name="Straight Connector 16"/>
            <p:cNvCxnSpPr/>
            <p:nvPr/>
          </p:nvCxnSpPr>
          <p:spPr>
            <a:xfrm flipH="1">
              <a:off x="3941048" y="5092998"/>
              <a:ext cx="182186" cy="1823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a:off x="3940966" y="5093079"/>
              <a:ext cx="182351" cy="1821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3"/>
          <p:cNvGrpSpPr>
            <a:grpSpLocks/>
          </p:cNvGrpSpPr>
          <p:nvPr/>
        </p:nvGrpSpPr>
        <p:grpSpPr bwMode="auto">
          <a:xfrm>
            <a:off x="6310147" y="6392862"/>
            <a:ext cx="182729" cy="182565"/>
            <a:chOff x="3941089" y="5092997"/>
            <a:chExt cx="182353" cy="182353"/>
          </a:xfrm>
        </p:grpSpPr>
        <p:cxnSp>
          <p:nvCxnSpPr>
            <p:cNvPr id="14" name="Straight Connector 13"/>
            <p:cNvCxnSpPr/>
            <p:nvPr/>
          </p:nvCxnSpPr>
          <p:spPr>
            <a:xfrm flipH="1">
              <a:off x="3941256" y="5092999"/>
              <a:ext cx="182186" cy="182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a:off x="3941174" y="5093081"/>
              <a:ext cx="182350" cy="1821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34"/>
          <p:cNvGrpSpPr>
            <a:grpSpLocks/>
          </p:cNvGrpSpPr>
          <p:nvPr/>
        </p:nvGrpSpPr>
        <p:grpSpPr bwMode="auto">
          <a:xfrm>
            <a:off x="1908174" y="5586352"/>
            <a:ext cx="3913188" cy="1627823"/>
            <a:chOff x="-331788" y="5610189"/>
            <a:chExt cx="3913188" cy="1627658"/>
          </a:xfrm>
        </p:grpSpPr>
        <p:sp>
          <p:nvSpPr>
            <p:cNvPr id="20" name="TextBox 19"/>
            <p:cNvSpPr txBox="1"/>
            <p:nvPr/>
          </p:nvSpPr>
          <p:spPr bwMode="auto">
            <a:xfrm>
              <a:off x="-90488" y="5610189"/>
              <a:ext cx="3671888" cy="677039"/>
            </a:xfrm>
            <a:prstGeom prst="rect">
              <a:avLst/>
            </a:prstGeom>
            <a:noFill/>
            <a:ln w="9525">
              <a:noFill/>
              <a:miter lim="800000"/>
              <a:headEnd/>
              <a:tailEnd/>
            </a:ln>
          </p:spPr>
          <p:txBody>
            <a:bodyPr wrap="square">
              <a:spAutoFit/>
            </a:bodyPr>
            <a:lstStyle/>
            <a:p>
              <a:pPr algn="ctr">
                <a:defRPr/>
              </a:pPr>
              <a:r>
                <a:rPr lang="en-US" sz="2000" dirty="0">
                  <a:latin typeface="+mj-lt"/>
                </a:rPr>
                <a:t>Out of Page</a:t>
              </a:r>
            </a:p>
            <a:p>
              <a:pPr algn="ctr">
                <a:defRPr/>
              </a:pPr>
              <a:r>
                <a:rPr lang="en-US" dirty="0">
                  <a:latin typeface="+mj-lt"/>
                </a:rPr>
                <a:t>(arrow pointing towards observer)</a:t>
              </a:r>
            </a:p>
          </p:txBody>
        </p:sp>
        <p:sp>
          <p:nvSpPr>
            <p:cNvPr id="23" name="TextBox 22"/>
            <p:cNvSpPr txBox="1"/>
            <p:nvPr/>
          </p:nvSpPr>
          <p:spPr bwMode="auto">
            <a:xfrm>
              <a:off x="-331788" y="6253062"/>
              <a:ext cx="3860800" cy="984785"/>
            </a:xfrm>
            <a:prstGeom prst="rect">
              <a:avLst/>
            </a:prstGeom>
            <a:noFill/>
            <a:ln w="9525">
              <a:noFill/>
              <a:miter lim="800000"/>
              <a:headEnd/>
              <a:tailEnd/>
            </a:ln>
          </p:spPr>
          <p:txBody>
            <a:bodyPr wrap="square">
              <a:spAutoFit/>
            </a:bodyPr>
            <a:lstStyle/>
            <a:p>
              <a:pPr algn="ctr">
                <a:defRPr/>
              </a:pPr>
              <a:r>
                <a:rPr lang="en-US" sz="2000" dirty="0">
                  <a:latin typeface="+mj-lt"/>
                </a:rPr>
                <a:t>Into Page</a:t>
              </a:r>
            </a:p>
            <a:p>
              <a:pPr algn="ctr">
                <a:defRPr/>
              </a:pPr>
              <a:r>
                <a:rPr lang="en-US" dirty="0"/>
                <a:t>(arrow pointing away from observer)</a:t>
              </a:r>
            </a:p>
            <a:p>
              <a:pPr algn="ctr">
                <a:defRPr/>
              </a:pPr>
              <a:endParaRPr lang="en-US" sz="2000" dirty="0">
                <a:latin typeface="+mj-lt"/>
              </a:endParaRPr>
            </a:p>
          </p:txBody>
        </p:sp>
      </p:grpSp>
      <p:sp>
        <p:nvSpPr>
          <p:cNvPr id="24" name="TextBox 23"/>
          <p:cNvSpPr txBox="1"/>
          <p:nvPr/>
        </p:nvSpPr>
        <p:spPr bwMode="auto">
          <a:xfrm>
            <a:off x="6734176" y="5610225"/>
            <a:ext cx="2333625" cy="400110"/>
          </a:xfrm>
          <a:prstGeom prst="rect">
            <a:avLst/>
          </a:prstGeom>
          <a:noFill/>
          <a:ln w="9525">
            <a:noFill/>
            <a:miter lim="800000"/>
            <a:headEnd/>
            <a:tailEnd/>
          </a:ln>
        </p:spPr>
        <p:txBody>
          <a:bodyPr>
            <a:spAutoFit/>
          </a:bodyPr>
          <a:lstStyle/>
          <a:p>
            <a:pPr>
              <a:defRPr/>
            </a:pPr>
            <a:r>
              <a:rPr lang="en-US" sz="2000" dirty="0">
                <a:latin typeface="+mj-lt"/>
              </a:rPr>
              <a:t>(point of arrow)</a:t>
            </a:r>
          </a:p>
        </p:txBody>
      </p:sp>
      <p:grpSp>
        <p:nvGrpSpPr>
          <p:cNvPr id="25" name="Group 37"/>
          <p:cNvGrpSpPr>
            <a:grpSpLocks/>
          </p:cNvGrpSpPr>
          <p:nvPr/>
        </p:nvGrpSpPr>
        <p:grpSpPr bwMode="auto">
          <a:xfrm>
            <a:off x="6734176" y="5603876"/>
            <a:ext cx="3636963" cy="1054099"/>
            <a:chOff x="5210175" y="5603875"/>
            <a:chExt cx="3636963" cy="1054100"/>
          </a:xfrm>
        </p:grpSpPr>
        <p:pic>
          <p:nvPicPr>
            <p:cNvPr id="26" name="Picture 2" descr="C:\Documents and Settings\djc321\My Documents\My Pictures\Microsoft Clip Organizer\j041752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688" y="5603875"/>
              <a:ext cx="10604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bwMode="auto">
            <a:xfrm>
              <a:off x="5210175" y="6253164"/>
              <a:ext cx="2752725" cy="400110"/>
            </a:xfrm>
            <a:prstGeom prst="rect">
              <a:avLst/>
            </a:prstGeom>
            <a:noFill/>
            <a:ln w="9525">
              <a:noFill/>
              <a:miter lim="800000"/>
              <a:headEnd/>
              <a:tailEnd/>
            </a:ln>
          </p:spPr>
          <p:txBody>
            <a:bodyPr>
              <a:spAutoFit/>
            </a:bodyPr>
            <a:lstStyle/>
            <a:p>
              <a:pPr>
                <a:defRPr/>
              </a:pPr>
              <a:r>
                <a:rPr lang="en-US" sz="2000" dirty="0">
                  <a:latin typeface="+mj-lt"/>
                </a:rPr>
                <a:t>(feathers of arrow)</a:t>
              </a:r>
            </a:p>
          </p:txBody>
        </p:sp>
      </p:grpSp>
      <p:grpSp>
        <p:nvGrpSpPr>
          <p:cNvPr id="63" name="Group 62"/>
          <p:cNvGrpSpPr/>
          <p:nvPr/>
        </p:nvGrpSpPr>
        <p:grpSpPr>
          <a:xfrm>
            <a:off x="3195314" y="1981201"/>
            <a:ext cx="2214887" cy="2214887"/>
            <a:chOff x="1494108" y="1981200"/>
            <a:chExt cx="2468292" cy="2468292"/>
          </a:xfrm>
        </p:grpSpPr>
        <p:grpSp>
          <p:nvGrpSpPr>
            <p:cNvPr id="45" name="Group 44"/>
            <p:cNvGrpSpPr/>
            <p:nvPr/>
          </p:nvGrpSpPr>
          <p:grpSpPr>
            <a:xfrm>
              <a:off x="1494108" y="1981200"/>
              <a:ext cx="2468292" cy="2468292"/>
              <a:chOff x="1494108" y="2027508"/>
              <a:chExt cx="2468292" cy="2468292"/>
            </a:xfrm>
          </p:grpSpPr>
          <p:grpSp>
            <p:nvGrpSpPr>
              <p:cNvPr id="30" name="Group 7"/>
              <p:cNvGrpSpPr>
                <a:grpSpLocks/>
              </p:cNvGrpSpPr>
              <p:nvPr/>
            </p:nvGrpSpPr>
            <p:grpSpPr bwMode="auto">
              <a:xfrm>
                <a:off x="2608007" y="3123473"/>
                <a:ext cx="274638" cy="274637"/>
                <a:chOff x="4101341" y="5930141"/>
                <a:chExt cx="274320" cy="274320"/>
              </a:xfrm>
            </p:grpSpPr>
            <p:sp>
              <p:nvSpPr>
                <p:cNvPr id="32" name="Oval 31"/>
                <p:cNvSpPr/>
                <p:nvPr/>
              </p:nvSpPr>
              <p:spPr>
                <a:xfrm>
                  <a:off x="4101341" y="5930141"/>
                  <a:ext cx="274319"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4201237" y="6030038"/>
                  <a:ext cx="74527" cy="745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2" name="Oval 41"/>
              <p:cNvSpPr/>
              <p:nvPr/>
            </p:nvSpPr>
            <p:spPr>
              <a:xfrm>
                <a:off x="2209800" y="2743200"/>
                <a:ext cx="1028700" cy="102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790700" y="2324100"/>
                <a:ext cx="1866900" cy="1866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494108" y="2027508"/>
                <a:ext cx="2468292" cy="24682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2590800" y="1981200"/>
              <a:ext cx="137454" cy="744168"/>
              <a:chOff x="2590800" y="1981200"/>
              <a:chExt cx="137454" cy="744168"/>
            </a:xfrm>
          </p:grpSpPr>
          <p:cxnSp>
            <p:nvCxnSpPr>
              <p:cNvPr id="55" name="Straight Arrow Connector 54"/>
              <p:cNvCxnSpPr>
                <a:stCxn id="44" idx="0"/>
              </p:cNvCxnSpPr>
              <p:nvPr/>
            </p:nvCxnSpPr>
            <p:spPr>
              <a:xfrm flipH="1">
                <a:off x="2608007" y="1981200"/>
                <a:ext cx="1202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590800" y="2286000"/>
                <a:ext cx="1202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2590800" y="2725368"/>
                <a:ext cx="1202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64" name="Group 63"/>
          <p:cNvGrpSpPr/>
          <p:nvPr/>
        </p:nvGrpSpPr>
        <p:grpSpPr>
          <a:xfrm>
            <a:off x="7437709" y="1971472"/>
            <a:ext cx="2214887" cy="2223616"/>
            <a:chOff x="5396132" y="1971472"/>
            <a:chExt cx="2468292" cy="2478020"/>
          </a:xfrm>
        </p:grpSpPr>
        <p:grpSp>
          <p:nvGrpSpPr>
            <p:cNvPr id="53" name="Group 52"/>
            <p:cNvGrpSpPr/>
            <p:nvPr/>
          </p:nvGrpSpPr>
          <p:grpSpPr>
            <a:xfrm>
              <a:off x="5396132" y="1981200"/>
              <a:ext cx="2468292" cy="2468292"/>
              <a:chOff x="5396132" y="1981200"/>
              <a:chExt cx="2468292" cy="2468292"/>
            </a:xfrm>
          </p:grpSpPr>
          <p:grpSp>
            <p:nvGrpSpPr>
              <p:cNvPr id="35" name="Group 3"/>
              <p:cNvGrpSpPr>
                <a:grpSpLocks/>
              </p:cNvGrpSpPr>
              <p:nvPr/>
            </p:nvGrpSpPr>
            <p:grpSpPr bwMode="auto">
              <a:xfrm>
                <a:off x="6506913" y="3086166"/>
                <a:ext cx="274887" cy="274638"/>
                <a:chOff x="3895106" y="5047013"/>
                <a:chExt cx="274320" cy="274320"/>
              </a:xfrm>
            </p:grpSpPr>
            <p:sp>
              <p:nvSpPr>
                <p:cNvPr id="39" name="Oval 38"/>
                <p:cNvSpPr/>
                <p:nvPr/>
              </p:nvSpPr>
              <p:spPr>
                <a:xfrm>
                  <a:off x="3895106" y="5047013"/>
                  <a:ext cx="274071"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0" name="Straight Connector 39"/>
                <p:cNvCxnSpPr/>
                <p:nvPr/>
              </p:nvCxnSpPr>
              <p:spPr>
                <a:xfrm flipH="1">
                  <a:off x="3941048" y="5092998"/>
                  <a:ext cx="182186" cy="1823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a:off x="3940966" y="5093079"/>
                  <a:ext cx="182351" cy="1821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5396132" y="1981200"/>
                <a:ext cx="2468292" cy="2468292"/>
                <a:chOff x="1494108" y="2027508"/>
                <a:chExt cx="2468292" cy="2468292"/>
              </a:xfrm>
            </p:grpSpPr>
            <p:sp>
              <p:nvSpPr>
                <p:cNvPr id="48" name="Oval 47"/>
                <p:cNvSpPr/>
                <p:nvPr/>
              </p:nvSpPr>
              <p:spPr>
                <a:xfrm>
                  <a:off x="2209800" y="2743200"/>
                  <a:ext cx="1028700" cy="102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90700" y="2324100"/>
                  <a:ext cx="1866900" cy="1866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494108" y="2027508"/>
                  <a:ext cx="2468292" cy="24682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p:cNvGrpSpPr/>
            <p:nvPr/>
          </p:nvGrpSpPr>
          <p:grpSpPr>
            <a:xfrm flipH="1">
              <a:off x="6629400" y="1971472"/>
              <a:ext cx="171606" cy="744168"/>
              <a:chOff x="2590800" y="1981200"/>
              <a:chExt cx="137454" cy="744168"/>
            </a:xfrm>
          </p:grpSpPr>
          <p:cxnSp>
            <p:nvCxnSpPr>
              <p:cNvPr id="60" name="Straight Arrow Connector 59"/>
              <p:cNvCxnSpPr/>
              <p:nvPr/>
            </p:nvCxnSpPr>
            <p:spPr>
              <a:xfrm flipH="1">
                <a:off x="2608007" y="1981200"/>
                <a:ext cx="1202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2590800" y="2286000"/>
                <a:ext cx="1202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2590800" y="2725368"/>
                <a:ext cx="1202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5" name="TextBox 64"/>
          <p:cNvSpPr txBox="1"/>
          <p:nvPr/>
        </p:nvSpPr>
        <p:spPr bwMode="auto">
          <a:xfrm>
            <a:off x="6680198" y="4400490"/>
            <a:ext cx="3835402" cy="400110"/>
          </a:xfrm>
          <a:prstGeom prst="rect">
            <a:avLst/>
          </a:prstGeom>
          <a:solidFill>
            <a:schemeClr val="bg1">
              <a:lumMod val="75000"/>
            </a:schemeClr>
          </a:solidFill>
          <a:ln w="9525">
            <a:solidFill>
              <a:schemeClr val="tx1"/>
            </a:solidFill>
            <a:miter lim="800000"/>
            <a:headEnd/>
            <a:tailEnd/>
          </a:ln>
        </p:spPr>
        <p:txBody>
          <a:bodyPr wrap="square">
            <a:spAutoFit/>
          </a:bodyPr>
          <a:lstStyle/>
          <a:p>
            <a:pPr algn="ctr">
              <a:defRPr/>
            </a:pPr>
            <a:r>
              <a:rPr lang="en-US" sz="2000" dirty="0">
                <a:latin typeface="+mj-lt"/>
              </a:rPr>
              <a:t>Current flowing into page: </a:t>
            </a:r>
            <a:r>
              <a:rPr lang="en-US" sz="2000" b="1" dirty="0">
                <a:latin typeface="+mj-lt"/>
              </a:rPr>
              <a:t>CW</a:t>
            </a:r>
          </a:p>
        </p:txBody>
      </p:sp>
      <p:sp>
        <p:nvSpPr>
          <p:cNvPr id="66" name="Slide Number Placeholder 65"/>
          <p:cNvSpPr>
            <a:spLocks noGrp="1"/>
          </p:cNvSpPr>
          <p:nvPr>
            <p:ph type="sldNum" sz="quarter" idx="12"/>
          </p:nvPr>
        </p:nvSpPr>
        <p:spPr/>
        <p:txBody>
          <a:bodyPr/>
          <a:lstStyle/>
          <a:p>
            <a:pPr>
              <a:defRPr/>
            </a:pPr>
            <a:fld id="{B386F29C-061E-47C1-A8AA-F42ADE5D6185}" type="slidenum">
              <a:rPr lang="en-US" smtClean="0"/>
              <a:pPr>
                <a:defRPr/>
              </a:pPr>
              <a:t>14</a:t>
            </a:fld>
            <a:endParaRPr lang="en-US"/>
          </a:p>
        </p:txBody>
      </p:sp>
    </p:spTree>
    <p:custDataLst>
      <p:tags r:id="rId1"/>
    </p:custDataLst>
    <p:extLst>
      <p:ext uri="{BB962C8B-B14F-4D97-AF65-F5344CB8AC3E}">
        <p14:creationId xmlns:p14="http://schemas.microsoft.com/office/powerpoint/2010/main" val="223993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Right-hand Rule: Grip Rule</a:t>
            </a:r>
          </a:p>
        </p:txBody>
      </p:sp>
      <p:sp>
        <p:nvSpPr>
          <p:cNvPr id="3" name="Content Placeholder 2"/>
          <p:cNvSpPr>
            <a:spLocks noGrp="1"/>
          </p:cNvSpPr>
          <p:nvPr>
            <p:ph idx="1"/>
          </p:nvPr>
        </p:nvSpPr>
        <p:spPr>
          <a:xfrm>
            <a:off x="2667000" y="1309049"/>
            <a:ext cx="7162800" cy="457199"/>
          </a:xfrm>
        </p:spPr>
        <p:txBody>
          <a:bodyPr/>
          <a:lstStyle/>
          <a:p>
            <a:r>
              <a:rPr lang="en-US" sz="2400" dirty="0"/>
              <a:t>Used to find direction of magnetic field of a wire</a:t>
            </a:r>
            <a:endParaRPr lang="en-US" sz="2400" b="1" dirty="0"/>
          </a:p>
        </p:txBody>
      </p:sp>
      <p:grpSp>
        <p:nvGrpSpPr>
          <p:cNvPr id="63" name="Group 62"/>
          <p:cNvGrpSpPr/>
          <p:nvPr/>
        </p:nvGrpSpPr>
        <p:grpSpPr>
          <a:xfrm>
            <a:off x="3195314" y="2313567"/>
            <a:ext cx="2214887" cy="1550154"/>
            <a:chOff x="1494108" y="1981200"/>
            <a:chExt cx="2468292" cy="2468292"/>
          </a:xfrm>
          <a:scene3d>
            <a:camera prst="orthographicFront">
              <a:rot lat="0" lon="17699969" rev="0"/>
            </a:camera>
            <a:lightRig rig="threePt" dir="t"/>
          </a:scene3d>
        </p:grpSpPr>
        <p:grpSp>
          <p:nvGrpSpPr>
            <p:cNvPr id="45" name="Group 44"/>
            <p:cNvGrpSpPr/>
            <p:nvPr/>
          </p:nvGrpSpPr>
          <p:grpSpPr>
            <a:xfrm>
              <a:off x="1494108" y="1981200"/>
              <a:ext cx="2468292" cy="2468292"/>
              <a:chOff x="1494108" y="2027508"/>
              <a:chExt cx="2468292" cy="2468292"/>
            </a:xfrm>
          </p:grpSpPr>
          <p:sp>
            <p:nvSpPr>
              <p:cNvPr id="33" name="Oval 32"/>
              <p:cNvSpPr/>
              <p:nvPr/>
            </p:nvSpPr>
            <p:spPr bwMode="auto">
              <a:xfrm>
                <a:off x="2707997" y="3223476"/>
                <a:ext cx="74613" cy="7461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Oval 41"/>
              <p:cNvSpPr/>
              <p:nvPr/>
            </p:nvSpPr>
            <p:spPr>
              <a:xfrm>
                <a:off x="2209800" y="2743200"/>
                <a:ext cx="1028700" cy="10287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790700" y="2324100"/>
                <a:ext cx="1866900" cy="18669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494108" y="2027508"/>
                <a:ext cx="2468292" cy="246829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2590800" y="1981200"/>
              <a:ext cx="137454" cy="744168"/>
              <a:chOff x="2590800" y="1981200"/>
              <a:chExt cx="137454" cy="744168"/>
            </a:xfrm>
          </p:grpSpPr>
          <p:cxnSp>
            <p:nvCxnSpPr>
              <p:cNvPr id="55" name="Straight Arrow Connector 54"/>
              <p:cNvCxnSpPr>
                <a:stCxn id="44" idx="0"/>
              </p:cNvCxnSpPr>
              <p:nvPr/>
            </p:nvCxnSpPr>
            <p:spPr>
              <a:xfrm flipH="1">
                <a:off x="2608007" y="1981200"/>
                <a:ext cx="1202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590800" y="2286000"/>
                <a:ext cx="1202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2590800" y="2725368"/>
                <a:ext cx="1202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1" name="Slide Number Placeholder 20"/>
          <p:cNvSpPr>
            <a:spLocks noGrp="1"/>
          </p:cNvSpPr>
          <p:nvPr>
            <p:ph type="sldNum" sz="quarter" idx="12"/>
          </p:nvPr>
        </p:nvSpPr>
        <p:spPr/>
        <p:txBody>
          <a:bodyPr/>
          <a:lstStyle/>
          <a:p>
            <a:pPr>
              <a:defRPr/>
            </a:pPr>
            <a:fld id="{B386F29C-061E-47C1-A8AA-F42ADE5D6185}" type="slidenum">
              <a:rPr lang="en-US" smtClean="0"/>
              <a:pPr>
                <a:defRPr/>
              </a:pPr>
              <a:t>15</a:t>
            </a:fld>
            <a:endParaRPr lang="en-US"/>
          </a:p>
        </p:txBody>
      </p:sp>
      <p:cxnSp>
        <p:nvCxnSpPr>
          <p:cNvPr id="29" name="Straight Connector 28"/>
          <p:cNvCxnSpPr/>
          <p:nvPr/>
        </p:nvCxnSpPr>
        <p:spPr>
          <a:xfrm flipH="1">
            <a:off x="2514600" y="2702256"/>
            <a:ext cx="3429000" cy="802306"/>
          </a:xfrm>
          <a:prstGeom prst="line">
            <a:avLst/>
          </a:prstGeom>
          <a:ln w="76200">
            <a:solidFill>
              <a:schemeClr val="tx1"/>
            </a:solidFill>
          </a:ln>
          <a:scene3d>
            <a:camera prst="orthographicFront">
              <a:rot lat="0" lon="21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2590800" y="3013038"/>
            <a:ext cx="870656" cy="163820"/>
          </a:xfrm>
          <a:prstGeom prst="straightConnector1">
            <a:avLst/>
          </a:prstGeom>
          <a:ln w="38100">
            <a:tailEnd type="triangle"/>
          </a:ln>
          <a:scene3d>
            <a:camera prst="orthographicFront">
              <a:rot lat="0" lon="3000000" rev="0"/>
            </a:camera>
            <a:lightRig rig="threePt" dir="t"/>
          </a:scene3d>
        </p:spPr>
        <p:style>
          <a:lnRef idx="1">
            <a:schemeClr val="accent2"/>
          </a:lnRef>
          <a:fillRef idx="0">
            <a:schemeClr val="accent2"/>
          </a:fillRef>
          <a:effectRef idx="0">
            <a:schemeClr val="accent2"/>
          </a:effectRef>
          <a:fontRef idx="minor">
            <a:schemeClr val="tx1"/>
          </a:fontRef>
        </p:style>
      </p:cxnSp>
      <p:sp>
        <p:nvSpPr>
          <p:cNvPr id="66" name="TextBox 65"/>
          <p:cNvSpPr txBox="1"/>
          <p:nvPr/>
        </p:nvSpPr>
        <p:spPr bwMode="auto">
          <a:xfrm>
            <a:off x="2857500" y="2667001"/>
            <a:ext cx="342900" cy="430887"/>
          </a:xfrm>
          <a:prstGeom prst="rect">
            <a:avLst/>
          </a:prstGeom>
          <a:noFill/>
          <a:ln w="9525">
            <a:noFill/>
            <a:prstDash val="dash"/>
            <a:miter lim="800000"/>
            <a:headEnd/>
            <a:tailEnd/>
          </a:ln>
        </p:spPr>
        <p:txBody>
          <a:bodyPr wrap="square">
            <a:spAutoFit/>
          </a:bodyPr>
          <a:lstStyle/>
          <a:p>
            <a:pPr>
              <a:defRPr/>
            </a:pPr>
            <a:r>
              <a:rPr lang="en-US" sz="2200" dirty="0">
                <a:solidFill>
                  <a:srgbClr val="FF0000"/>
                </a:solidFill>
                <a:latin typeface="Times New Roman" panose="02020603050405020304" pitchFamily="18" charset="0"/>
                <a:cs typeface="Times New Roman" panose="02020603050405020304" pitchFamily="18" charset="0"/>
              </a:rPr>
              <a:t>I</a:t>
            </a:r>
          </a:p>
        </p:txBody>
      </p:sp>
      <p:pic>
        <p:nvPicPr>
          <p:cNvPr id="227330" name="Picture 2" descr="Image result for Right Hand Grip Rule Ex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042" y="1828801"/>
            <a:ext cx="3974389" cy="30861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2590800" y="4970384"/>
            <a:ext cx="7168630" cy="1354217"/>
          </a:xfrm>
          <a:prstGeom prst="rect">
            <a:avLst/>
          </a:prstGeom>
          <a:solidFill>
            <a:schemeClr val="bg1">
              <a:lumMod val="75000"/>
            </a:schemeClr>
          </a:solidFill>
          <a:ln w="9525">
            <a:solidFill>
              <a:schemeClr val="tx1"/>
            </a:solidFill>
            <a:miter lim="800000"/>
            <a:headEnd/>
            <a:tailEnd/>
          </a:ln>
        </p:spPr>
        <p:txBody>
          <a:bodyPr wrap="square">
            <a:spAutoFit/>
          </a:bodyPr>
          <a:lstStyle/>
          <a:p>
            <a:pPr marL="342900" indent="-342900">
              <a:spcAft>
                <a:spcPts val="600"/>
              </a:spcAft>
              <a:buFont typeface="Arial" panose="020B0604020202020204" pitchFamily="34" charset="0"/>
              <a:buChar char="•"/>
              <a:defRPr/>
            </a:pPr>
            <a:r>
              <a:rPr lang="en-US" sz="2400" dirty="0">
                <a:latin typeface="+mj-lt"/>
              </a:rPr>
              <a:t>Grip wire with </a:t>
            </a:r>
            <a:r>
              <a:rPr lang="en-US" sz="2400" b="1" dirty="0">
                <a:latin typeface="+mj-lt"/>
              </a:rPr>
              <a:t>right</a:t>
            </a:r>
            <a:r>
              <a:rPr lang="en-US" sz="2400" dirty="0">
                <a:latin typeface="+mj-lt"/>
              </a:rPr>
              <a:t> hand</a:t>
            </a:r>
          </a:p>
          <a:p>
            <a:pPr marL="342900" indent="-342900">
              <a:spcAft>
                <a:spcPts val="600"/>
              </a:spcAft>
              <a:buFont typeface="Arial" panose="020B0604020202020204" pitchFamily="34" charset="0"/>
              <a:buChar char="•"/>
              <a:defRPr/>
            </a:pPr>
            <a:r>
              <a:rPr lang="en-US" sz="2400" dirty="0">
                <a:latin typeface="+mj-lt"/>
              </a:rPr>
              <a:t>Point </a:t>
            </a:r>
            <a:r>
              <a:rPr lang="en-US" sz="2400" b="1" dirty="0">
                <a:latin typeface="+mj-lt"/>
              </a:rPr>
              <a:t>thumb</a:t>
            </a:r>
            <a:r>
              <a:rPr lang="en-US" sz="2400" dirty="0">
                <a:latin typeface="+mj-lt"/>
              </a:rPr>
              <a:t> in direction of current</a:t>
            </a:r>
          </a:p>
          <a:p>
            <a:pPr marL="342900" indent="-342900">
              <a:spcAft>
                <a:spcPts val="600"/>
              </a:spcAft>
              <a:buFont typeface="Arial" panose="020B0604020202020204" pitchFamily="34" charset="0"/>
              <a:buChar char="•"/>
              <a:defRPr/>
            </a:pPr>
            <a:r>
              <a:rPr lang="en-US" sz="2400" dirty="0">
                <a:latin typeface="+mj-lt"/>
              </a:rPr>
              <a:t>Curl of </a:t>
            </a:r>
            <a:r>
              <a:rPr lang="en-US" sz="2400" b="1" dirty="0">
                <a:latin typeface="+mj-lt"/>
              </a:rPr>
              <a:t>fingers</a:t>
            </a:r>
            <a:r>
              <a:rPr lang="en-US" sz="2400" dirty="0">
                <a:latin typeface="+mj-lt"/>
              </a:rPr>
              <a:t> represents direction of field</a:t>
            </a:r>
          </a:p>
        </p:txBody>
      </p:sp>
    </p:spTree>
    <p:custDataLst>
      <p:tags r:id="rId1"/>
    </p:custDataLst>
    <p:extLst>
      <p:ext uri="{BB962C8B-B14F-4D97-AF65-F5344CB8AC3E}">
        <p14:creationId xmlns:p14="http://schemas.microsoft.com/office/powerpoint/2010/main" val="12061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Finding Direction of B Field from Field Lines </a:t>
            </a:r>
          </a:p>
        </p:txBody>
      </p:sp>
      <p:sp>
        <p:nvSpPr>
          <p:cNvPr id="3" name="Content Placeholder 2"/>
          <p:cNvSpPr>
            <a:spLocks noGrp="1"/>
          </p:cNvSpPr>
          <p:nvPr>
            <p:ph idx="1"/>
          </p:nvPr>
        </p:nvSpPr>
        <p:spPr>
          <a:xfrm>
            <a:off x="1905000" y="1524002"/>
            <a:ext cx="8686800" cy="973183"/>
          </a:xfrm>
        </p:spPr>
        <p:txBody>
          <a:bodyPr/>
          <a:lstStyle/>
          <a:p>
            <a:r>
              <a:rPr lang="en-US" sz="2400" dirty="0"/>
              <a:t>Draw tangent to field lines at chosen point</a:t>
            </a:r>
          </a:p>
          <a:p>
            <a:r>
              <a:rPr lang="en-US" sz="2400" dirty="0"/>
              <a:t>Direction of tangent shows direction of B field at that point</a:t>
            </a:r>
          </a:p>
        </p:txBody>
      </p:sp>
      <p:sp>
        <p:nvSpPr>
          <p:cNvPr id="21" name="Slide Number Placeholder 20"/>
          <p:cNvSpPr>
            <a:spLocks noGrp="1"/>
          </p:cNvSpPr>
          <p:nvPr>
            <p:ph type="sldNum" sz="quarter" idx="12"/>
          </p:nvPr>
        </p:nvSpPr>
        <p:spPr/>
        <p:txBody>
          <a:bodyPr/>
          <a:lstStyle/>
          <a:p>
            <a:pPr>
              <a:defRPr/>
            </a:pPr>
            <a:fld id="{B386F29C-061E-47C1-A8AA-F42ADE5D6185}" type="slidenum">
              <a:rPr lang="en-US" smtClean="0"/>
              <a:pPr>
                <a:defRPr/>
              </a:pPr>
              <a:t>16</a:t>
            </a:fld>
            <a:endParaRPr lang="en-US"/>
          </a:p>
        </p:txBody>
      </p:sp>
      <p:sp>
        <p:nvSpPr>
          <p:cNvPr id="20" name="TextBox 19"/>
          <p:cNvSpPr txBox="1"/>
          <p:nvPr/>
        </p:nvSpPr>
        <p:spPr bwMode="auto">
          <a:xfrm>
            <a:off x="2209800" y="5867401"/>
            <a:ext cx="7772400" cy="830997"/>
          </a:xfrm>
          <a:prstGeom prst="rect">
            <a:avLst/>
          </a:prstGeom>
          <a:solidFill>
            <a:schemeClr val="bg1">
              <a:lumMod val="75000"/>
            </a:schemeClr>
          </a:solidFill>
          <a:ln w="9525">
            <a:noFill/>
            <a:miter lim="800000"/>
            <a:headEnd/>
            <a:tailEnd/>
          </a:ln>
        </p:spPr>
        <p:txBody>
          <a:bodyPr wrap="square">
            <a:spAutoFit/>
          </a:bodyPr>
          <a:lstStyle/>
          <a:p>
            <a:pPr marL="342900" indent="-342900">
              <a:buFont typeface="Arial" panose="020B0604020202020204" pitchFamily="34" charset="0"/>
              <a:buChar char="•"/>
              <a:defRPr/>
            </a:pPr>
            <a:r>
              <a:rPr lang="en-US" sz="2400" dirty="0">
                <a:latin typeface="+mj-lt"/>
              </a:rPr>
              <a:t>Field is </a:t>
            </a:r>
            <a:r>
              <a:rPr lang="en-US" sz="2400" b="1" dirty="0">
                <a:latin typeface="+mj-lt"/>
              </a:rPr>
              <a:t>perpendicular</a:t>
            </a:r>
            <a:r>
              <a:rPr lang="en-US" sz="2400" dirty="0">
                <a:latin typeface="+mj-lt"/>
              </a:rPr>
              <a:t> to both </a:t>
            </a:r>
            <a:r>
              <a:rPr lang="en-US" sz="2400" b="1" dirty="0">
                <a:latin typeface="+mj-lt"/>
              </a:rPr>
              <a:t>current</a:t>
            </a:r>
            <a:r>
              <a:rPr lang="en-US" sz="2400" dirty="0">
                <a:latin typeface="+mj-lt"/>
              </a:rPr>
              <a:t> and </a:t>
            </a:r>
            <a:r>
              <a:rPr lang="en-US" sz="2400" b="1" dirty="0">
                <a:latin typeface="+mj-lt"/>
              </a:rPr>
              <a:t>radius</a:t>
            </a:r>
          </a:p>
          <a:p>
            <a:pPr>
              <a:defRPr/>
            </a:pPr>
            <a:r>
              <a:rPr lang="en-US" sz="2400" dirty="0">
                <a:latin typeface="+mj-lt"/>
              </a:rPr>
              <a:t>(i.e. field, current and radius are </a:t>
            </a:r>
            <a:r>
              <a:rPr lang="en-US" sz="2400" i="1" dirty="0">
                <a:latin typeface="+mj-lt"/>
              </a:rPr>
              <a:t>mutually perpendicular</a:t>
            </a:r>
            <a:r>
              <a:rPr lang="en-US" sz="2400" dirty="0">
                <a:latin typeface="+mj-lt"/>
              </a:rPr>
              <a:t>)</a:t>
            </a:r>
          </a:p>
        </p:txBody>
      </p:sp>
      <p:grpSp>
        <p:nvGrpSpPr>
          <p:cNvPr id="16" name="Group 15"/>
          <p:cNvGrpSpPr/>
          <p:nvPr/>
        </p:nvGrpSpPr>
        <p:grpSpPr>
          <a:xfrm>
            <a:off x="6553200" y="3276600"/>
            <a:ext cx="3429000" cy="1600200"/>
            <a:chOff x="5638800" y="2997954"/>
            <a:chExt cx="3429000" cy="1600200"/>
          </a:xfrm>
        </p:grpSpPr>
        <p:grpSp>
          <p:nvGrpSpPr>
            <p:cNvPr id="4" name="Group 3"/>
            <p:cNvGrpSpPr/>
            <p:nvPr/>
          </p:nvGrpSpPr>
          <p:grpSpPr>
            <a:xfrm>
              <a:off x="5638800" y="2997954"/>
              <a:ext cx="3429000" cy="1600200"/>
              <a:chOff x="5638800" y="2997954"/>
              <a:chExt cx="3429000" cy="1600200"/>
            </a:xfrm>
          </p:grpSpPr>
          <p:grpSp>
            <p:nvGrpSpPr>
              <p:cNvPr id="63" name="Group 62"/>
              <p:cNvGrpSpPr/>
              <p:nvPr/>
            </p:nvGrpSpPr>
            <p:grpSpPr>
              <a:xfrm>
                <a:off x="6319513" y="3048000"/>
                <a:ext cx="2214887" cy="1550154"/>
                <a:chOff x="1494108" y="1981200"/>
                <a:chExt cx="2468292" cy="2468292"/>
              </a:xfrm>
              <a:scene3d>
                <a:camera prst="orthographicFront">
                  <a:rot lat="0" lon="17699969" rev="0"/>
                </a:camera>
                <a:lightRig rig="threePt" dir="t"/>
              </a:scene3d>
            </p:grpSpPr>
            <p:grpSp>
              <p:nvGrpSpPr>
                <p:cNvPr id="45" name="Group 44"/>
                <p:cNvGrpSpPr/>
                <p:nvPr/>
              </p:nvGrpSpPr>
              <p:grpSpPr>
                <a:xfrm>
                  <a:off x="1494108" y="1981200"/>
                  <a:ext cx="2468292" cy="2468292"/>
                  <a:chOff x="1494108" y="2027508"/>
                  <a:chExt cx="2468292" cy="2468292"/>
                </a:xfrm>
              </p:grpSpPr>
              <p:sp>
                <p:nvSpPr>
                  <p:cNvPr id="33" name="Oval 32"/>
                  <p:cNvSpPr/>
                  <p:nvPr/>
                </p:nvSpPr>
                <p:spPr bwMode="auto">
                  <a:xfrm>
                    <a:off x="2707997" y="3223476"/>
                    <a:ext cx="74613" cy="74613"/>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Oval 41"/>
                  <p:cNvSpPr/>
                  <p:nvPr/>
                </p:nvSpPr>
                <p:spPr>
                  <a:xfrm>
                    <a:off x="2209800" y="2743200"/>
                    <a:ext cx="1028700" cy="1028700"/>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1790700" y="2324100"/>
                    <a:ext cx="1866900" cy="1866900"/>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494108" y="2027508"/>
                    <a:ext cx="2468292" cy="2468292"/>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2590800" y="1981200"/>
                  <a:ext cx="137454" cy="744168"/>
                  <a:chOff x="2590800" y="1981200"/>
                  <a:chExt cx="137454" cy="744168"/>
                </a:xfrm>
              </p:grpSpPr>
              <p:cxnSp>
                <p:nvCxnSpPr>
                  <p:cNvPr id="55" name="Straight Arrow Connector 54"/>
                  <p:cNvCxnSpPr>
                    <a:stCxn id="44" idx="0"/>
                  </p:cNvCxnSpPr>
                  <p:nvPr/>
                </p:nvCxnSpPr>
                <p:spPr>
                  <a:xfrm flipH="1">
                    <a:off x="2608007" y="1981200"/>
                    <a:ext cx="1202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590800" y="2286000"/>
                    <a:ext cx="1202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2590800" y="2725368"/>
                    <a:ext cx="1202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29" name="Straight Connector 28"/>
              <p:cNvCxnSpPr/>
              <p:nvPr/>
            </p:nvCxnSpPr>
            <p:spPr>
              <a:xfrm flipH="1">
                <a:off x="5638800" y="3436689"/>
                <a:ext cx="3429000" cy="802306"/>
              </a:xfrm>
              <a:prstGeom prst="line">
                <a:avLst/>
              </a:prstGeom>
              <a:ln w="76200">
                <a:solidFill>
                  <a:schemeClr val="tx1"/>
                </a:solidFill>
              </a:ln>
              <a:scene3d>
                <a:camera prst="orthographicFront">
                  <a:rot lat="0" lon="21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7587544" y="3417421"/>
                <a:ext cx="870656" cy="163820"/>
              </a:xfrm>
              <a:prstGeom prst="straightConnector1">
                <a:avLst/>
              </a:prstGeom>
              <a:ln w="38100">
                <a:tailEnd type="triangle"/>
              </a:ln>
              <a:scene3d>
                <a:camera prst="orthographicFront">
                  <a:rot lat="0" lon="3000000" rev="0"/>
                </a:camera>
                <a:lightRig rig="threePt" dir="t"/>
              </a:scene3d>
            </p:spPr>
            <p:style>
              <a:lnRef idx="1">
                <a:schemeClr val="accent2"/>
              </a:lnRef>
              <a:fillRef idx="0">
                <a:schemeClr val="accent2"/>
              </a:fillRef>
              <a:effectRef idx="0">
                <a:schemeClr val="accent2"/>
              </a:effectRef>
              <a:fontRef idx="minor">
                <a:schemeClr val="tx1"/>
              </a:fontRef>
            </p:style>
          </p:cxnSp>
          <p:sp>
            <p:nvSpPr>
              <p:cNvPr id="66" name="TextBox 65"/>
              <p:cNvSpPr txBox="1"/>
              <p:nvPr/>
            </p:nvSpPr>
            <p:spPr bwMode="auto">
              <a:xfrm>
                <a:off x="7854244" y="2997954"/>
                <a:ext cx="342900" cy="430887"/>
              </a:xfrm>
              <a:prstGeom prst="rect">
                <a:avLst/>
              </a:prstGeom>
              <a:noFill/>
              <a:ln w="9525">
                <a:noFill/>
                <a:prstDash val="dash"/>
                <a:miter lim="800000"/>
                <a:headEnd/>
                <a:tailEnd/>
              </a:ln>
            </p:spPr>
            <p:txBody>
              <a:bodyPr wrap="square">
                <a:spAutoFit/>
              </a:bodyPr>
              <a:lstStyle/>
              <a:p>
                <a:pPr>
                  <a:defRPr/>
                </a:pPr>
                <a:r>
                  <a:rPr lang="en-US" sz="2200" dirty="0">
                    <a:solidFill>
                      <a:srgbClr val="FF0000"/>
                    </a:solidFill>
                    <a:latin typeface="Times New Roman" panose="02020603050405020304" pitchFamily="18" charset="0"/>
                    <a:cs typeface="Times New Roman" panose="02020603050405020304" pitchFamily="18" charset="0"/>
                  </a:rPr>
                  <a:t>I</a:t>
                </a:r>
              </a:p>
            </p:txBody>
          </p:sp>
        </p:grpSp>
        <p:cxnSp>
          <p:nvCxnSpPr>
            <p:cNvPr id="7" name="Straight Arrow Connector 6"/>
            <p:cNvCxnSpPr/>
            <p:nvPr/>
          </p:nvCxnSpPr>
          <p:spPr>
            <a:xfrm flipH="1" flipV="1">
              <a:off x="7100248" y="3247916"/>
              <a:ext cx="340356" cy="51024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705600" y="3220620"/>
              <a:ext cx="394648" cy="53139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271514" y="2890514"/>
            <a:ext cx="2214887" cy="2214887"/>
            <a:chOff x="1494108" y="1981200"/>
            <a:chExt cx="2468292" cy="2468292"/>
          </a:xfrm>
        </p:grpSpPr>
        <p:grpSp>
          <p:nvGrpSpPr>
            <p:cNvPr id="30" name="Group 29"/>
            <p:cNvGrpSpPr/>
            <p:nvPr/>
          </p:nvGrpSpPr>
          <p:grpSpPr>
            <a:xfrm>
              <a:off x="1494108" y="1981200"/>
              <a:ext cx="2468292" cy="2468292"/>
              <a:chOff x="1494108" y="2027508"/>
              <a:chExt cx="2468292" cy="2468292"/>
            </a:xfrm>
          </p:grpSpPr>
          <p:grpSp>
            <p:nvGrpSpPr>
              <p:cNvPr id="36" name="Group 7"/>
              <p:cNvGrpSpPr>
                <a:grpSpLocks/>
              </p:cNvGrpSpPr>
              <p:nvPr/>
            </p:nvGrpSpPr>
            <p:grpSpPr bwMode="auto">
              <a:xfrm>
                <a:off x="2608007" y="3123473"/>
                <a:ext cx="274638" cy="274637"/>
                <a:chOff x="4101341" y="5930141"/>
                <a:chExt cx="274320" cy="274320"/>
              </a:xfrm>
            </p:grpSpPr>
            <p:sp>
              <p:nvSpPr>
                <p:cNvPr id="41" name="Oval 40"/>
                <p:cNvSpPr/>
                <p:nvPr/>
              </p:nvSpPr>
              <p:spPr>
                <a:xfrm>
                  <a:off x="4101341" y="5930141"/>
                  <a:ext cx="274319" cy="27432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Oval 45"/>
                <p:cNvSpPr/>
                <p:nvPr/>
              </p:nvSpPr>
              <p:spPr>
                <a:xfrm>
                  <a:off x="4201237" y="6030038"/>
                  <a:ext cx="74527" cy="74527"/>
                </a:xfrm>
                <a:prstGeom prst="ellipse">
                  <a:avLst/>
                </a:prstGeom>
                <a:solidFill>
                  <a:srgbClr val="FF000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7" name="Oval 36"/>
              <p:cNvSpPr/>
              <p:nvPr/>
            </p:nvSpPr>
            <p:spPr>
              <a:xfrm>
                <a:off x="2209800" y="2743200"/>
                <a:ext cx="1028700" cy="10287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790700" y="2324100"/>
                <a:ext cx="1866900" cy="18669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494108" y="2027508"/>
                <a:ext cx="2468292" cy="246829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590800" y="1981200"/>
              <a:ext cx="137454" cy="744168"/>
              <a:chOff x="2590800" y="1981200"/>
              <a:chExt cx="137454" cy="744168"/>
            </a:xfrm>
          </p:grpSpPr>
          <p:cxnSp>
            <p:nvCxnSpPr>
              <p:cNvPr id="32" name="Straight Arrow Connector 31"/>
              <p:cNvCxnSpPr>
                <a:stCxn id="40" idx="0"/>
              </p:cNvCxnSpPr>
              <p:nvPr/>
            </p:nvCxnSpPr>
            <p:spPr>
              <a:xfrm flipH="1">
                <a:off x="2608007" y="1981200"/>
                <a:ext cx="120247" cy="0"/>
              </a:xfrm>
              <a:prstGeom prst="straightConnector1">
                <a:avLst/>
              </a:prstGeom>
              <a:ln w="762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590800" y="2286000"/>
                <a:ext cx="120247" cy="0"/>
              </a:xfrm>
              <a:prstGeom prst="straightConnector1">
                <a:avLst/>
              </a:prstGeom>
              <a:ln w="762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590800" y="2725368"/>
                <a:ext cx="120247" cy="0"/>
              </a:xfrm>
              <a:prstGeom prst="straightConnector1">
                <a:avLst/>
              </a:prstGeom>
              <a:ln w="762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cxnSp>
        <p:nvCxnSpPr>
          <p:cNvPr id="47" name="Straight Arrow Connector 46"/>
          <p:cNvCxnSpPr/>
          <p:nvPr/>
        </p:nvCxnSpPr>
        <p:spPr>
          <a:xfrm flipH="1">
            <a:off x="3352800" y="4014962"/>
            <a:ext cx="990600" cy="32843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312384" y="4336324"/>
            <a:ext cx="448712" cy="115007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bwMode="auto">
          <a:xfrm>
            <a:off x="7543800" y="3302914"/>
            <a:ext cx="342900" cy="430887"/>
          </a:xfrm>
          <a:prstGeom prst="rect">
            <a:avLst/>
          </a:prstGeom>
          <a:noFill/>
          <a:ln w="9525">
            <a:noFill/>
            <a:prstDash val="dash"/>
            <a:miter lim="800000"/>
            <a:headEnd/>
            <a:tailEnd/>
          </a:ln>
        </p:spPr>
        <p:txBody>
          <a:bodyPr wrap="square">
            <a:spAutoFit/>
          </a:bodyPr>
          <a:lstStyle/>
          <a:p>
            <a:pPr>
              <a:defRPr/>
            </a:pPr>
            <a:r>
              <a:rPr lang="en-US" sz="2200" dirty="0">
                <a:solidFill>
                  <a:schemeClr val="tx2"/>
                </a:solidFill>
                <a:latin typeface="Times New Roman" panose="02020603050405020304" pitchFamily="18" charset="0"/>
                <a:cs typeface="Times New Roman" panose="02020603050405020304" pitchFamily="18" charset="0"/>
              </a:rPr>
              <a:t>B</a:t>
            </a:r>
          </a:p>
        </p:txBody>
      </p:sp>
      <p:sp>
        <p:nvSpPr>
          <p:cNvPr id="50" name="TextBox 49"/>
          <p:cNvSpPr txBox="1"/>
          <p:nvPr/>
        </p:nvSpPr>
        <p:spPr bwMode="auto">
          <a:xfrm>
            <a:off x="3124200" y="4750714"/>
            <a:ext cx="342900" cy="430887"/>
          </a:xfrm>
          <a:prstGeom prst="rect">
            <a:avLst/>
          </a:prstGeom>
          <a:noFill/>
          <a:ln w="9525">
            <a:noFill/>
            <a:prstDash val="dash"/>
            <a:miter lim="800000"/>
            <a:headEnd/>
            <a:tailEnd/>
          </a:ln>
        </p:spPr>
        <p:txBody>
          <a:bodyPr wrap="square">
            <a:spAutoFit/>
          </a:bodyPr>
          <a:lstStyle/>
          <a:p>
            <a:pPr>
              <a:defRPr/>
            </a:pPr>
            <a:r>
              <a:rPr lang="en-US" sz="2200" dirty="0">
                <a:solidFill>
                  <a:schemeClr val="tx2"/>
                </a:solidFill>
                <a:latin typeface="Times New Roman" panose="02020603050405020304" pitchFamily="18" charset="0"/>
                <a:cs typeface="Times New Roman" panose="02020603050405020304" pitchFamily="18" charset="0"/>
              </a:rPr>
              <a:t>B</a:t>
            </a:r>
          </a:p>
        </p:txBody>
      </p:sp>
      <p:sp>
        <p:nvSpPr>
          <p:cNvPr id="51" name="TextBox 50"/>
          <p:cNvSpPr txBox="1"/>
          <p:nvPr/>
        </p:nvSpPr>
        <p:spPr bwMode="auto">
          <a:xfrm>
            <a:off x="3619500" y="3760114"/>
            <a:ext cx="342900" cy="461665"/>
          </a:xfrm>
          <a:prstGeom prst="rect">
            <a:avLst/>
          </a:prstGeom>
          <a:noFill/>
          <a:ln w="9525">
            <a:noFill/>
            <a:prstDash val="dash"/>
            <a:miter lim="800000"/>
            <a:headEnd/>
            <a:tailEnd/>
          </a:ln>
        </p:spPr>
        <p:txBody>
          <a:bodyPr wrap="square">
            <a:spAutoFit/>
          </a:bodyPr>
          <a:lstStyle/>
          <a:p>
            <a:pPr>
              <a:defRPr/>
            </a:pPr>
            <a:r>
              <a:rPr lang="en-US" sz="2400" dirty="0">
                <a:solidFill>
                  <a:srgbClr val="00B050"/>
                </a:solidFill>
                <a:latin typeface="Times New Roman" panose="02020603050405020304" pitchFamily="18" charset="0"/>
                <a:cs typeface="Times New Roman" panose="02020603050405020304" pitchFamily="18" charset="0"/>
              </a:rPr>
              <a:t>r</a:t>
            </a:r>
          </a:p>
        </p:txBody>
      </p:sp>
      <p:sp>
        <p:nvSpPr>
          <p:cNvPr id="52" name="TextBox 51"/>
          <p:cNvSpPr txBox="1"/>
          <p:nvPr/>
        </p:nvSpPr>
        <p:spPr bwMode="auto">
          <a:xfrm>
            <a:off x="7979392" y="3670266"/>
            <a:ext cx="342900" cy="461665"/>
          </a:xfrm>
          <a:prstGeom prst="rect">
            <a:avLst/>
          </a:prstGeom>
          <a:noFill/>
          <a:ln w="9525">
            <a:noFill/>
            <a:prstDash val="dash"/>
            <a:miter lim="800000"/>
            <a:headEnd/>
            <a:tailEnd/>
          </a:ln>
        </p:spPr>
        <p:txBody>
          <a:bodyPr wrap="square">
            <a:spAutoFit/>
          </a:bodyPr>
          <a:lstStyle/>
          <a:p>
            <a:pPr>
              <a:defRPr/>
            </a:pPr>
            <a:r>
              <a:rPr lang="en-US" sz="2400" dirty="0">
                <a:solidFill>
                  <a:srgbClr val="00B050"/>
                </a:solidFill>
                <a:latin typeface="Times New Roman" panose="02020603050405020304" pitchFamily="18" charset="0"/>
                <a:cs typeface="Times New Roman" panose="02020603050405020304" pitchFamily="18" charset="0"/>
              </a:rPr>
              <a:t>r</a:t>
            </a:r>
          </a:p>
        </p:txBody>
      </p:sp>
      <p:sp>
        <p:nvSpPr>
          <p:cNvPr id="5" name="Rectangle 4"/>
          <p:cNvSpPr/>
          <p:nvPr/>
        </p:nvSpPr>
        <p:spPr>
          <a:xfrm rot="20441921">
            <a:off x="3369727" y="4335374"/>
            <a:ext cx="225432" cy="2258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26B4390-8B91-4122-9A9F-46AF2B532493}"/>
                  </a:ext>
                </a:extLst>
              </p14:cNvPr>
              <p14:cNvContentPartPr/>
              <p14:nvPr/>
            </p14:nvContentPartPr>
            <p14:xfrm>
              <a:off x="3289320" y="3187800"/>
              <a:ext cx="5404320" cy="1225800"/>
            </p14:xfrm>
          </p:contentPart>
        </mc:Choice>
        <mc:Fallback xmlns="">
          <p:pic>
            <p:nvPicPr>
              <p:cNvPr id="6" name="Ink 5">
                <a:extLst>
                  <a:ext uri="{FF2B5EF4-FFF2-40B4-BE49-F238E27FC236}">
                    <a16:creationId xmlns:a16="http://schemas.microsoft.com/office/drawing/2014/main" id="{326B4390-8B91-4122-9A9F-46AF2B532493}"/>
                  </a:ext>
                </a:extLst>
              </p:cNvPr>
              <p:cNvPicPr/>
              <p:nvPr/>
            </p:nvPicPr>
            <p:blipFill>
              <a:blip r:embed="rId4"/>
              <a:stretch>
                <a:fillRect/>
              </a:stretch>
            </p:blipFill>
            <p:spPr>
              <a:xfrm>
                <a:off x="3279960" y="3178440"/>
                <a:ext cx="5423040" cy="1244520"/>
              </a:xfrm>
              <a:prstGeom prst="rect">
                <a:avLst/>
              </a:prstGeom>
            </p:spPr>
          </p:pic>
        </mc:Fallback>
      </mc:AlternateContent>
    </p:spTree>
    <p:custDataLst>
      <p:tags r:id="rId1"/>
    </p:custDataLst>
    <p:extLst>
      <p:ext uri="{BB962C8B-B14F-4D97-AF65-F5344CB8AC3E}">
        <p14:creationId xmlns:p14="http://schemas.microsoft.com/office/powerpoint/2010/main" val="13072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0"/>
            <a:ext cx="8229600" cy="1143000"/>
          </a:xfrm>
        </p:spPr>
        <p:txBody>
          <a:bodyPr/>
          <a:lstStyle/>
          <a:p>
            <a:r>
              <a:rPr lang="en-US" dirty="0">
                <a:latin typeface="Arial" charset="0"/>
                <a:cs typeface="Arial" charset="0"/>
              </a:rPr>
              <a:t>Example 1</a:t>
            </a:r>
          </a:p>
        </p:txBody>
      </p:sp>
      <p:grpSp>
        <p:nvGrpSpPr>
          <p:cNvPr id="68" name="Group 67"/>
          <p:cNvGrpSpPr/>
          <p:nvPr/>
        </p:nvGrpSpPr>
        <p:grpSpPr>
          <a:xfrm>
            <a:off x="1981201" y="1196769"/>
            <a:ext cx="3936857" cy="3129343"/>
            <a:chOff x="338190" y="4750502"/>
            <a:chExt cx="1041029" cy="827497"/>
          </a:xfrm>
        </p:grpSpPr>
        <p:sp>
          <p:nvSpPr>
            <p:cNvPr id="11" name="Oval 10"/>
            <p:cNvSpPr/>
            <p:nvPr/>
          </p:nvSpPr>
          <p:spPr bwMode="auto">
            <a:xfrm>
              <a:off x="868520" y="5303361"/>
              <a:ext cx="274638" cy="2746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bwMode="auto">
            <a:xfrm>
              <a:off x="968533" y="5403374"/>
              <a:ext cx="74612" cy="746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46" name="TextBox 39"/>
            <p:cNvSpPr txBox="1">
              <a:spLocks noChangeArrowheads="1"/>
            </p:cNvSpPr>
            <p:nvPr/>
          </p:nvSpPr>
          <p:spPr bwMode="auto">
            <a:xfrm>
              <a:off x="998219" y="5220938"/>
              <a:ext cx="381000" cy="21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800" b="1" i="1" dirty="0">
                  <a:solidFill>
                    <a:srgbClr val="FF0000"/>
                  </a:solidFill>
                  <a:latin typeface="Times New Roman" pitchFamily="18" charset="0"/>
                  <a:cs typeface="Times New Roman" pitchFamily="18" charset="0"/>
                </a:rPr>
                <a:t>I</a:t>
              </a:r>
            </a:p>
          </p:txBody>
        </p:sp>
        <p:sp>
          <p:nvSpPr>
            <p:cNvPr id="32" name="TextBox 31"/>
            <p:cNvSpPr txBox="1"/>
            <p:nvPr/>
          </p:nvSpPr>
          <p:spPr bwMode="auto">
            <a:xfrm>
              <a:off x="968533" y="4750502"/>
              <a:ext cx="228600" cy="138356"/>
            </a:xfrm>
            <a:prstGeom prst="rect">
              <a:avLst/>
            </a:prstGeom>
            <a:noFill/>
            <a:ln w="9525">
              <a:noFill/>
              <a:miter lim="800000"/>
              <a:headEnd/>
              <a:tailEnd/>
            </a:ln>
          </p:spPr>
          <p:txBody>
            <a:bodyPr wrap="square" rtlCol="0">
              <a:spAutoFit/>
            </a:bodyPr>
            <a:lstStyle/>
            <a:p>
              <a:pPr algn="ctr"/>
              <a:r>
                <a:rPr lang="en-US" sz="2800" dirty="0">
                  <a:latin typeface="+mj-lt"/>
                </a:rPr>
                <a:t>1</a:t>
              </a:r>
            </a:p>
          </p:txBody>
        </p:sp>
        <p:sp>
          <p:nvSpPr>
            <p:cNvPr id="33" name="Rectangle 32"/>
            <p:cNvSpPr>
              <a:spLocks noChangeAspect="1"/>
            </p:cNvSpPr>
            <p:nvPr/>
          </p:nvSpPr>
          <p:spPr>
            <a:xfrm>
              <a:off x="338190" y="5394960"/>
              <a:ext cx="91440" cy="9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a:spLocks noChangeAspect="1"/>
            </p:cNvSpPr>
            <p:nvPr/>
          </p:nvSpPr>
          <p:spPr>
            <a:xfrm>
              <a:off x="960119" y="4765611"/>
              <a:ext cx="91440" cy="9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bwMode="auto">
            <a:xfrm>
              <a:off x="376600" y="5339630"/>
              <a:ext cx="228600" cy="138356"/>
            </a:xfrm>
            <a:prstGeom prst="rect">
              <a:avLst/>
            </a:prstGeom>
            <a:noFill/>
            <a:ln w="9525">
              <a:noFill/>
              <a:miter lim="800000"/>
              <a:headEnd/>
              <a:tailEnd/>
            </a:ln>
          </p:spPr>
          <p:txBody>
            <a:bodyPr wrap="square" rtlCol="0">
              <a:spAutoFit/>
            </a:bodyPr>
            <a:lstStyle/>
            <a:p>
              <a:pPr algn="ctr"/>
              <a:r>
                <a:rPr lang="en-US" sz="2800" dirty="0">
                  <a:latin typeface="+mj-lt"/>
                </a:rPr>
                <a:t>2</a:t>
              </a:r>
            </a:p>
          </p:txBody>
        </p:sp>
      </p:gr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17</a:t>
            </a:fld>
            <a:endParaRPr lang="en-US"/>
          </a:p>
        </p:txBody>
      </p:sp>
      <p:sp>
        <p:nvSpPr>
          <p:cNvPr id="15" name="Oval 14"/>
          <p:cNvSpPr/>
          <p:nvPr/>
        </p:nvSpPr>
        <p:spPr bwMode="auto">
          <a:xfrm>
            <a:off x="2126455" y="1434416"/>
            <a:ext cx="4737784" cy="4737784"/>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Arrow Connector 3"/>
          <p:cNvCxnSpPr/>
          <p:nvPr/>
        </p:nvCxnSpPr>
        <p:spPr>
          <a:xfrm flipH="1">
            <a:off x="2514601" y="1434416"/>
            <a:ext cx="213252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5" idx="2"/>
          </p:cNvCxnSpPr>
          <p:nvPr/>
        </p:nvCxnSpPr>
        <p:spPr>
          <a:xfrm>
            <a:off x="2126455" y="3803308"/>
            <a:ext cx="0" cy="206409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7239072" y="1518295"/>
            <a:ext cx="3048000" cy="4462760"/>
          </a:xfrm>
          <a:prstGeom prst="rect">
            <a:avLst/>
          </a:prstGeom>
          <a:noFill/>
          <a:ln w="9525">
            <a:solidFill>
              <a:schemeClr val="tx1"/>
            </a:solidFill>
            <a:prstDash val="sysDash"/>
            <a:miter lim="800000"/>
            <a:headEnd/>
            <a:tailEnd/>
          </a:ln>
        </p:spPr>
        <p:txBody>
          <a:bodyPr wrap="square" rtlCol="0">
            <a:spAutoFit/>
          </a:bodyPr>
          <a:lstStyle/>
          <a:p>
            <a:pPr marL="342900" indent="-342900">
              <a:spcAft>
                <a:spcPts val="1200"/>
              </a:spcAft>
              <a:buFont typeface="Arial" panose="020B0604020202020204" pitchFamily="34" charset="0"/>
              <a:buChar char="•"/>
            </a:pPr>
            <a:r>
              <a:rPr lang="en-US" sz="2400" dirty="0">
                <a:latin typeface="+mj-lt"/>
              </a:rPr>
              <a:t>Draw circular field lines extending up to points 1 and 2</a:t>
            </a:r>
          </a:p>
          <a:p>
            <a:pPr marL="342900" indent="-342900">
              <a:spcAft>
                <a:spcPts val="1200"/>
              </a:spcAft>
              <a:buFont typeface="Arial" panose="020B0604020202020204" pitchFamily="34" charset="0"/>
              <a:buChar char="•"/>
            </a:pPr>
            <a:r>
              <a:rPr lang="en-US" sz="2400" dirty="0">
                <a:latin typeface="+mj-lt"/>
              </a:rPr>
              <a:t>Draw arrows on the circle pointing in the correct direction of field (i.e. using right-hand grip rule)</a:t>
            </a:r>
          </a:p>
          <a:p>
            <a:pPr marL="342900" indent="-342900">
              <a:spcAft>
                <a:spcPts val="1200"/>
              </a:spcAft>
              <a:buFont typeface="Arial" panose="020B0604020202020204" pitchFamily="34" charset="0"/>
              <a:buChar char="•"/>
            </a:pPr>
            <a:r>
              <a:rPr lang="en-US" sz="2400" dirty="0">
                <a:latin typeface="+mj-lt"/>
              </a:rPr>
              <a:t>Draw tangents at points 1 and 2</a:t>
            </a:r>
          </a:p>
        </p:txBody>
      </p:sp>
      <p:grpSp>
        <p:nvGrpSpPr>
          <p:cNvPr id="20" name="Group 19"/>
          <p:cNvGrpSpPr/>
          <p:nvPr/>
        </p:nvGrpSpPr>
        <p:grpSpPr>
          <a:xfrm>
            <a:off x="2690282" y="1981201"/>
            <a:ext cx="2872318" cy="4060781"/>
            <a:chOff x="1166282" y="1981200"/>
            <a:chExt cx="2872318" cy="4060781"/>
          </a:xfrm>
        </p:grpSpPr>
        <p:cxnSp>
          <p:nvCxnSpPr>
            <p:cNvPr id="16" name="Straight Arrow Connector 15"/>
            <p:cNvCxnSpPr/>
            <p:nvPr/>
          </p:nvCxnSpPr>
          <p:spPr>
            <a:xfrm flipV="1">
              <a:off x="3705463" y="5894696"/>
              <a:ext cx="333137" cy="14728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166282" y="1981200"/>
              <a:ext cx="281518" cy="26200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08353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0"/>
            <a:ext cx="8229600" cy="1143000"/>
          </a:xfrm>
        </p:spPr>
        <p:txBody>
          <a:bodyPr/>
          <a:lstStyle/>
          <a:p>
            <a:r>
              <a:rPr lang="en-US" dirty="0">
                <a:latin typeface="Arial" charset="0"/>
                <a:cs typeface="Arial" charset="0"/>
              </a:rPr>
              <a:t>Example 2</a:t>
            </a:r>
          </a:p>
        </p:txBody>
      </p:sp>
      <p:grpSp>
        <p:nvGrpSpPr>
          <p:cNvPr id="3" name="Group 2"/>
          <p:cNvGrpSpPr>
            <a:grpSpLocks noChangeAspect="1"/>
          </p:cNvGrpSpPr>
          <p:nvPr/>
        </p:nvGrpSpPr>
        <p:grpSpPr>
          <a:xfrm>
            <a:off x="1503218" y="914401"/>
            <a:ext cx="9144000" cy="5859063"/>
            <a:chOff x="5638800" y="4400550"/>
            <a:chExt cx="3200400" cy="2050672"/>
          </a:xfrm>
        </p:grpSpPr>
        <p:grpSp>
          <p:nvGrpSpPr>
            <p:cNvPr id="63" name="Group 62"/>
            <p:cNvGrpSpPr/>
            <p:nvPr/>
          </p:nvGrpSpPr>
          <p:grpSpPr>
            <a:xfrm>
              <a:off x="7794914" y="4400550"/>
              <a:ext cx="304800" cy="183127"/>
              <a:chOff x="7794914" y="4400550"/>
              <a:chExt cx="304800" cy="183127"/>
            </a:xfrm>
          </p:grpSpPr>
          <p:sp>
            <p:nvSpPr>
              <p:cNvPr id="53" name="Rectangle 52"/>
              <p:cNvSpPr>
                <a:spLocks noChangeAspect="1"/>
              </p:cNvSpPr>
              <p:nvPr/>
            </p:nvSpPr>
            <p:spPr>
              <a:xfrm>
                <a:off x="7794914" y="4453890"/>
                <a:ext cx="91440" cy="9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bwMode="auto">
              <a:xfrm>
                <a:off x="7871114" y="4400550"/>
                <a:ext cx="228600" cy="183127"/>
              </a:xfrm>
              <a:prstGeom prst="rect">
                <a:avLst/>
              </a:prstGeom>
              <a:noFill/>
              <a:ln w="9525">
                <a:noFill/>
                <a:miter lim="800000"/>
                <a:headEnd/>
                <a:tailEnd/>
              </a:ln>
            </p:spPr>
            <p:txBody>
              <a:bodyPr wrap="square" rtlCol="0">
                <a:spAutoFit/>
              </a:bodyPr>
              <a:lstStyle/>
              <a:p>
                <a:pPr algn="ctr"/>
                <a:r>
                  <a:rPr lang="en-US" sz="2800" dirty="0">
                    <a:latin typeface="+mj-lt"/>
                  </a:rPr>
                  <a:t>3</a:t>
                </a:r>
              </a:p>
            </p:txBody>
          </p:sp>
        </p:grpSp>
        <p:grpSp>
          <p:nvGrpSpPr>
            <p:cNvPr id="64" name="Group 63"/>
            <p:cNvGrpSpPr/>
            <p:nvPr/>
          </p:nvGrpSpPr>
          <p:grpSpPr>
            <a:xfrm>
              <a:off x="6370320" y="6267450"/>
              <a:ext cx="320040" cy="183772"/>
              <a:chOff x="6370320" y="6267450"/>
              <a:chExt cx="320040" cy="183772"/>
            </a:xfrm>
          </p:grpSpPr>
          <p:sp>
            <p:nvSpPr>
              <p:cNvPr id="57" name="Rectangle 56"/>
              <p:cNvSpPr>
                <a:spLocks noChangeAspect="1"/>
              </p:cNvSpPr>
              <p:nvPr/>
            </p:nvSpPr>
            <p:spPr>
              <a:xfrm>
                <a:off x="6598920" y="6267450"/>
                <a:ext cx="91440" cy="91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bwMode="auto">
              <a:xfrm>
                <a:off x="6370320" y="6268095"/>
                <a:ext cx="228600" cy="183127"/>
              </a:xfrm>
              <a:prstGeom prst="rect">
                <a:avLst/>
              </a:prstGeom>
              <a:noFill/>
              <a:ln w="9525">
                <a:noFill/>
                <a:miter lim="800000"/>
                <a:headEnd/>
                <a:tailEnd/>
              </a:ln>
            </p:spPr>
            <p:txBody>
              <a:bodyPr wrap="square" rtlCol="0">
                <a:spAutoFit/>
              </a:bodyPr>
              <a:lstStyle/>
              <a:p>
                <a:pPr algn="ctr"/>
                <a:r>
                  <a:rPr lang="en-US" sz="2800" dirty="0">
                    <a:latin typeface="+mj-lt"/>
                  </a:rPr>
                  <a:t>4</a:t>
                </a:r>
              </a:p>
            </p:txBody>
          </p:sp>
        </p:grpSp>
        <p:grpSp>
          <p:nvGrpSpPr>
            <p:cNvPr id="4" name="Group 3"/>
            <p:cNvGrpSpPr/>
            <p:nvPr/>
          </p:nvGrpSpPr>
          <p:grpSpPr>
            <a:xfrm>
              <a:off x="5638800" y="5268251"/>
              <a:ext cx="3200400" cy="334672"/>
              <a:chOff x="5638800" y="5542571"/>
              <a:chExt cx="3200400" cy="334672"/>
            </a:xfrm>
          </p:grpSpPr>
          <p:grpSp>
            <p:nvGrpSpPr>
              <p:cNvPr id="2" name="Group 1"/>
              <p:cNvGrpSpPr/>
              <p:nvPr/>
            </p:nvGrpSpPr>
            <p:grpSpPr>
              <a:xfrm>
                <a:off x="6134100" y="5542571"/>
                <a:ext cx="2209800" cy="290849"/>
                <a:chOff x="6324600" y="5542571"/>
                <a:chExt cx="2209800" cy="290849"/>
              </a:xfrm>
            </p:grpSpPr>
            <p:cxnSp>
              <p:nvCxnSpPr>
                <p:cNvPr id="20" name="Straight Arrow Connector 19"/>
                <p:cNvCxnSpPr/>
                <p:nvPr/>
              </p:nvCxnSpPr>
              <p:spPr bwMode="auto">
                <a:xfrm>
                  <a:off x="6705600" y="5714206"/>
                  <a:ext cx="1828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384" name="TextBox 20"/>
                <p:cNvSpPr txBox="1">
                  <a:spLocks noChangeArrowheads="1"/>
                </p:cNvSpPr>
                <p:nvPr/>
              </p:nvSpPr>
              <p:spPr bwMode="auto">
                <a:xfrm>
                  <a:off x="6324600" y="5542571"/>
                  <a:ext cx="381000" cy="290849"/>
                </a:xfrm>
                <a:prstGeom prst="rect">
                  <a:avLst/>
                </a:prstGeom>
                <a:noFill/>
                <a:ln w="9525">
                  <a:noFill/>
                  <a:miter lim="800000"/>
                  <a:headEnd/>
                  <a:tailEnd/>
                </a:ln>
              </p:spPr>
              <p:txBody>
                <a:bodyPr>
                  <a:spAutoFit/>
                </a:bodyPr>
                <a:lstStyle/>
                <a:p>
                  <a:pPr algn="ctr">
                    <a:defRPr/>
                  </a:pPr>
                  <a:r>
                    <a:rPr lang="en-US" sz="4800" b="1" i="1" dirty="0">
                      <a:solidFill>
                        <a:srgbClr val="FF0000"/>
                      </a:solidFill>
                      <a:latin typeface="Times New Roman" pitchFamily="18" charset="0"/>
                      <a:cs typeface="Times New Roman" pitchFamily="18" charset="0"/>
                    </a:rPr>
                    <a:t>I</a:t>
                  </a:r>
                </a:p>
              </p:txBody>
            </p:sp>
          </p:grpSp>
          <p:grpSp>
            <p:nvGrpSpPr>
              <p:cNvPr id="51" name="Group 50"/>
              <p:cNvGrpSpPr/>
              <p:nvPr/>
            </p:nvGrpSpPr>
            <p:grpSpPr>
              <a:xfrm>
                <a:off x="5638800" y="5552758"/>
                <a:ext cx="3200400" cy="324485"/>
                <a:chOff x="5638800" y="5542915"/>
                <a:chExt cx="3200400" cy="324485"/>
              </a:xfrm>
            </p:grpSpPr>
            <p:cxnSp>
              <p:nvCxnSpPr>
                <p:cNvPr id="24" name="Straight Connector 23"/>
                <p:cNvCxnSpPr/>
                <p:nvPr/>
              </p:nvCxnSpPr>
              <p:spPr bwMode="auto">
                <a:xfrm>
                  <a:off x="5638800" y="5867400"/>
                  <a:ext cx="3200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auto">
                <a:xfrm>
                  <a:off x="5638800" y="5542915"/>
                  <a:ext cx="3200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5" name="Slide Number Placeholder 4"/>
          <p:cNvSpPr>
            <a:spLocks noGrp="1"/>
          </p:cNvSpPr>
          <p:nvPr>
            <p:ph type="sldNum" sz="quarter" idx="12"/>
          </p:nvPr>
        </p:nvSpPr>
        <p:spPr/>
        <p:txBody>
          <a:bodyPr/>
          <a:lstStyle/>
          <a:p>
            <a:pPr>
              <a:defRPr/>
            </a:pPr>
            <a:fld id="{B386F29C-061E-47C1-A8AA-F42ADE5D6185}" type="slidenum">
              <a:rPr lang="en-US" smtClean="0"/>
              <a:pPr>
                <a:defRPr/>
              </a:pPr>
              <a:t>18</a:t>
            </a:fld>
            <a:endParaRPr lang="en-US"/>
          </a:p>
        </p:txBody>
      </p:sp>
      <p:pic>
        <p:nvPicPr>
          <p:cNvPr id="230402" name="Picture 2" descr="http://tse1.mm.bing.net/th?&amp;id=OIP.M0e599af1ca51db3aca87a7c9a12dc13co0&amp;w=274&amp;h=148&amp;c=0&amp;pid=1.9&amp;rs=0&amp;p=0&amp;r=0"/>
          <p:cNvPicPr>
            <a:picLocks noChangeAspect="1" noChangeArrowheads="1"/>
          </p:cNvPicPr>
          <p:nvPr/>
        </p:nvPicPr>
        <p:blipFill rotWithShape="1">
          <a:blip r:embed="rId3">
            <a:extLst>
              <a:ext uri="{28A0092B-C50C-407E-A947-70E740481C1C}">
                <a14:useLocalDpi xmlns:a14="http://schemas.microsoft.com/office/drawing/2010/main" val="0"/>
              </a:ext>
            </a:extLst>
          </a:blip>
          <a:srcRect l="34520" t="24664" r="29622" b="30698"/>
          <a:stretch/>
        </p:blipFill>
        <p:spPr bwMode="auto">
          <a:xfrm rot="10800000">
            <a:off x="4792684" y="3124201"/>
            <a:ext cx="2522517" cy="1532131"/>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p:cNvSpPr/>
          <p:nvPr/>
        </p:nvSpPr>
        <p:spPr bwMode="auto">
          <a:xfrm flipH="1" flipV="1">
            <a:off x="7716981" y="1108365"/>
            <a:ext cx="155042" cy="1550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0" name="Group 3"/>
          <p:cNvGrpSpPr>
            <a:grpSpLocks/>
          </p:cNvGrpSpPr>
          <p:nvPr/>
        </p:nvGrpSpPr>
        <p:grpSpPr bwMode="auto">
          <a:xfrm>
            <a:off x="4292085" y="6294436"/>
            <a:ext cx="182729" cy="182565"/>
            <a:chOff x="3941089" y="5092997"/>
            <a:chExt cx="182353" cy="182353"/>
          </a:xfrm>
        </p:grpSpPr>
        <p:cxnSp>
          <p:nvCxnSpPr>
            <p:cNvPr id="41" name="Straight Connector 40"/>
            <p:cNvCxnSpPr/>
            <p:nvPr/>
          </p:nvCxnSpPr>
          <p:spPr>
            <a:xfrm flipH="1">
              <a:off x="3941256" y="5092999"/>
              <a:ext cx="182186" cy="18235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a:off x="3941174" y="5093081"/>
              <a:ext cx="182350" cy="18218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bwMode="auto">
          <a:xfrm>
            <a:off x="8382001" y="990601"/>
            <a:ext cx="2090057" cy="1015663"/>
          </a:xfrm>
          <a:prstGeom prst="rect">
            <a:avLst/>
          </a:prstGeom>
          <a:noFill/>
          <a:ln w="9525">
            <a:solidFill>
              <a:schemeClr val="tx1"/>
            </a:solidFill>
            <a:prstDash val="dash"/>
            <a:miter lim="800000"/>
            <a:headEnd/>
            <a:tailEnd/>
          </a:ln>
        </p:spPr>
        <p:txBody>
          <a:bodyPr wrap="square" rtlCol="0">
            <a:spAutoFit/>
          </a:bodyPr>
          <a:lstStyle/>
          <a:p>
            <a:pPr algn="ctr"/>
            <a:r>
              <a:rPr lang="en-US" sz="2000" dirty="0">
                <a:latin typeface="+mj-lt"/>
              </a:rPr>
              <a:t>Field at point 3 is pointing </a:t>
            </a:r>
            <a:r>
              <a:rPr lang="en-US" sz="2000" b="1" dirty="0">
                <a:latin typeface="+mj-lt"/>
              </a:rPr>
              <a:t>out of</a:t>
            </a:r>
            <a:r>
              <a:rPr lang="en-US" sz="2000" dirty="0">
                <a:latin typeface="+mj-lt"/>
              </a:rPr>
              <a:t> the page</a:t>
            </a:r>
            <a:endParaRPr lang="en-US" sz="2800" dirty="0">
              <a:latin typeface="+mj-lt"/>
            </a:endParaRPr>
          </a:p>
        </p:txBody>
      </p:sp>
      <p:sp>
        <p:nvSpPr>
          <p:cNvPr id="47" name="TextBox 46"/>
          <p:cNvSpPr txBox="1"/>
          <p:nvPr/>
        </p:nvSpPr>
        <p:spPr bwMode="auto">
          <a:xfrm>
            <a:off x="1737757" y="5242918"/>
            <a:ext cx="2090057" cy="1015663"/>
          </a:xfrm>
          <a:prstGeom prst="rect">
            <a:avLst/>
          </a:prstGeom>
          <a:noFill/>
          <a:ln w="9525">
            <a:solidFill>
              <a:schemeClr val="tx1"/>
            </a:solidFill>
            <a:prstDash val="dash"/>
            <a:miter lim="800000"/>
            <a:headEnd/>
            <a:tailEnd/>
          </a:ln>
        </p:spPr>
        <p:txBody>
          <a:bodyPr wrap="square" rtlCol="0">
            <a:spAutoFit/>
          </a:bodyPr>
          <a:lstStyle/>
          <a:p>
            <a:pPr algn="ctr"/>
            <a:r>
              <a:rPr lang="en-US" sz="2000" dirty="0">
                <a:latin typeface="+mj-lt"/>
              </a:rPr>
              <a:t>Field at point 4 is pointing </a:t>
            </a:r>
            <a:r>
              <a:rPr lang="en-US" sz="2000" b="1" dirty="0">
                <a:latin typeface="+mj-lt"/>
              </a:rPr>
              <a:t>into</a:t>
            </a:r>
            <a:r>
              <a:rPr lang="en-US" sz="2000" dirty="0">
                <a:latin typeface="+mj-lt"/>
              </a:rPr>
              <a:t> the page</a:t>
            </a:r>
            <a:endParaRPr lang="en-US" sz="2800" dirty="0">
              <a:latin typeface="+mj-lt"/>
            </a:endParaRPr>
          </a:p>
        </p:txBody>
      </p:sp>
      <p:grpSp>
        <p:nvGrpSpPr>
          <p:cNvPr id="25" name="Group 24"/>
          <p:cNvGrpSpPr/>
          <p:nvPr/>
        </p:nvGrpSpPr>
        <p:grpSpPr>
          <a:xfrm>
            <a:off x="2133600" y="1219200"/>
            <a:ext cx="8534400" cy="5715000"/>
            <a:chOff x="609600" y="1219200"/>
            <a:chExt cx="8534400" cy="5715000"/>
          </a:xfrm>
        </p:grpSpPr>
        <p:grpSp>
          <p:nvGrpSpPr>
            <p:cNvPr id="22" name="Group 21"/>
            <p:cNvGrpSpPr/>
            <p:nvPr/>
          </p:nvGrpSpPr>
          <p:grpSpPr>
            <a:xfrm>
              <a:off x="3429000" y="1219200"/>
              <a:ext cx="5715000" cy="5715000"/>
              <a:chOff x="3429000" y="1219200"/>
              <a:chExt cx="5715000" cy="5715000"/>
            </a:xfrm>
          </p:grpSpPr>
          <p:sp>
            <p:nvSpPr>
              <p:cNvPr id="7" name="Oval 6"/>
              <p:cNvSpPr/>
              <p:nvPr/>
            </p:nvSpPr>
            <p:spPr>
              <a:xfrm>
                <a:off x="3429000" y="1219200"/>
                <a:ext cx="5715000" cy="5715000"/>
              </a:xfrm>
              <a:prstGeom prst="ellipse">
                <a:avLst/>
              </a:prstGeom>
              <a:noFill/>
              <a:ln w="57150">
                <a:solidFill>
                  <a:schemeClr val="tx1"/>
                </a:solidFill>
                <a:prstDash val="dash"/>
              </a:ln>
              <a:effectLst>
                <a:glow rad="25400">
                  <a:schemeClr val="accent1">
                    <a:alpha val="40000"/>
                  </a:schemeClr>
                </a:glow>
                <a:softEdge rad="0"/>
              </a:effectLst>
              <a:scene3d>
                <a:camera prst="orthographicFront">
                  <a:rot lat="0" lon="51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V="1">
                <a:off x="6539345" y="2902530"/>
                <a:ext cx="13855" cy="2978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019800" y="4648200"/>
                <a:ext cx="0" cy="304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477000" y="5798130"/>
                <a:ext cx="13855" cy="2978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609600" y="1905000"/>
              <a:ext cx="4495800" cy="4495800"/>
              <a:chOff x="609600" y="1905000"/>
              <a:chExt cx="4495800" cy="4495800"/>
            </a:xfrm>
          </p:grpSpPr>
          <p:sp>
            <p:nvSpPr>
              <p:cNvPr id="21" name="Oval 20"/>
              <p:cNvSpPr/>
              <p:nvPr/>
            </p:nvSpPr>
            <p:spPr>
              <a:xfrm>
                <a:off x="609600" y="1905000"/>
                <a:ext cx="4495800" cy="4495800"/>
              </a:xfrm>
              <a:prstGeom prst="ellipse">
                <a:avLst/>
              </a:prstGeom>
              <a:noFill/>
              <a:ln w="57150">
                <a:solidFill>
                  <a:schemeClr val="tx1"/>
                </a:solidFill>
                <a:prstDash val="dash"/>
              </a:ln>
              <a:effectLst>
                <a:glow rad="25400">
                  <a:schemeClr val="accent1">
                    <a:alpha val="40000"/>
                  </a:schemeClr>
                </a:glow>
                <a:softEdge rad="0"/>
              </a:effectLst>
              <a:scene3d>
                <a:camera prst="orthographicFront">
                  <a:rot lat="0" lon="51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p:cNvCxnSpPr/>
              <p:nvPr/>
            </p:nvCxnSpPr>
            <p:spPr>
              <a:xfrm flipV="1">
                <a:off x="3041075" y="3054930"/>
                <a:ext cx="13855" cy="2978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632365" y="4572000"/>
                <a:ext cx="0" cy="304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2667000" y="1932710"/>
                <a:ext cx="261257" cy="31993"/>
              </a:xfrm>
              <a:prstGeom prst="straightConnector1">
                <a:avLst/>
              </a:prstGeom>
              <a:ln w="57150">
                <a:tailEnd type="triangle"/>
              </a:ln>
              <a:scene3d>
                <a:camera prst="orthographicFront">
                  <a:rot lat="0" lon="19799962" rev="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2999510" y="5541820"/>
                <a:ext cx="13855" cy="2978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262047473"/>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152400"/>
            <a:ext cx="8229600" cy="1143000"/>
          </a:xfrm>
        </p:spPr>
        <p:txBody>
          <a:bodyPr/>
          <a:lstStyle/>
          <a:p>
            <a:r>
              <a:rPr lang="en-US" b="1" dirty="0">
                <a:latin typeface="Arial" charset="0"/>
                <a:cs typeface="Arial" charset="0"/>
              </a:rPr>
              <a:t>Magnitude</a:t>
            </a:r>
            <a:r>
              <a:rPr lang="en-US" dirty="0">
                <a:latin typeface="Arial" charset="0"/>
                <a:cs typeface="Arial" charset="0"/>
              </a:rPr>
              <a:t> of Field of a Wire</a:t>
            </a:r>
          </a:p>
        </p:txBody>
      </p:sp>
      <p:sp>
        <p:nvSpPr>
          <p:cNvPr id="7" name="TextBox 6"/>
          <p:cNvSpPr txBox="1"/>
          <p:nvPr/>
        </p:nvSpPr>
        <p:spPr bwMode="auto">
          <a:xfrm>
            <a:off x="2362200" y="1371600"/>
            <a:ext cx="7696200" cy="1107996"/>
          </a:xfrm>
          <a:prstGeom prst="rect">
            <a:avLst/>
          </a:prstGeom>
          <a:noFill/>
          <a:ln w="9525">
            <a:solidFill>
              <a:schemeClr val="tx1"/>
            </a:solidFill>
            <a:prstDash val="dash"/>
            <a:miter lim="800000"/>
            <a:headEnd/>
            <a:tailEnd/>
          </a:ln>
        </p:spPr>
        <p:txBody>
          <a:bodyPr wrap="square">
            <a:spAutoFit/>
          </a:bodyPr>
          <a:lstStyle/>
          <a:p>
            <a:pPr>
              <a:defRPr/>
            </a:pPr>
            <a:r>
              <a:rPr lang="en-US" sz="2200" dirty="0"/>
              <a:t>Magnitude of magnetic field (B) depends on:</a:t>
            </a:r>
            <a:endParaRPr lang="en-US" sz="2200" b="1" dirty="0">
              <a:solidFill>
                <a:srgbClr val="FF0000"/>
              </a:solidFill>
              <a:latin typeface="+mj-lt"/>
            </a:endParaRPr>
          </a:p>
          <a:p>
            <a:pPr marL="800100" lvl="1" indent="-342900">
              <a:buFont typeface="Arial" panose="020B0604020202020204" pitchFamily="34" charset="0"/>
              <a:buChar char="•"/>
              <a:defRPr/>
            </a:pPr>
            <a:r>
              <a:rPr lang="en-US" sz="2200" b="1" dirty="0">
                <a:solidFill>
                  <a:srgbClr val="FF0000"/>
                </a:solidFill>
                <a:latin typeface="+mj-lt"/>
              </a:rPr>
              <a:t>Current  (I)			</a:t>
            </a:r>
            <a:r>
              <a:rPr lang="en-US" sz="2200" dirty="0">
                <a:solidFill>
                  <a:schemeClr val="bg1">
                    <a:lumMod val="50000"/>
                  </a:schemeClr>
                </a:solidFill>
                <a:latin typeface="+mj-lt"/>
              </a:rPr>
              <a:t>(higher </a:t>
            </a:r>
            <a:r>
              <a:rPr lang="en-US" sz="2200" dirty="0">
                <a:solidFill>
                  <a:schemeClr val="bg1">
                    <a:lumMod val="50000"/>
                  </a:schemeClr>
                </a:solidFill>
                <a:latin typeface="Times New Roman" panose="02020603050405020304" pitchFamily="18" charset="0"/>
                <a:cs typeface="Times New Roman" panose="02020603050405020304" pitchFamily="18" charset="0"/>
              </a:rPr>
              <a:t>I</a:t>
            </a:r>
            <a:r>
              <a:rPr lang="en-US" sz="2200" dirty="0">
                <a:solidFill>
                  <a:schemeClr val="bg1">
                    <a:lumMod val="50000"/>
                  </a:schemeClr>
                </a:solidFill>
                <a:latin typeface="+mj-lt"/>
              </a:rPr>
              <a:t>  =&gt;  larger B)</a:t>
            </a:r>
          </a:p>
          <a:p>
            <a:pPr marL="800100" lvl="1" indent="-342900">
              <a:buFont typeface="Arial" panose="020B0604020202020204" pitchFamily="34" charset="0"/>
              <a:buChar char="•"/>
              <a:defRPr/>
            </a:pPr>
            <a:r>
              <a:rPr lang="en-US" sz="2200" b="1" dirty="0">
                <a:solidFill>
                  <a:srgbClr val="FF0000"/>
                </a:solidFill>
              </a:rPr>
              <a:t>Distance from wire (r)	</a:t>
            </a:r>
            <a:r>
              <a:rPr lang="en-US" sz="2200" dirty="0">
                <a:solidFill>
                  <a:schemeClr val="bg1">
                    <a:lumMod val="50000"/>
                  </a:schemeClr>
                </a:solidFill>
              </a:rPr>
              <a:t>(larger r  =&gt;  smaller B)</a:t>
            </a:r>
            <a:endParaRPr lang="en-US" sz="2200" b="1" dirty="0">
              <a:solidFill>
                <a:schemeClr val="bg1">
                  <a:lumMod val="50000"/>
                </a:schemeClr>
              </a:solidFill>
            </a:endParaRPr>
          </a:p>
        </p:txBody>
      </p:sp>
      <p:graphicFrame>
        <p:nvGraphicFramePr>
          <p:cNvPr id="11" name="Object 4"/>
          <p:cNvGraphicFramePr>
            <a:graphicFrameLocks noChangeAspect="1"/>
          </p:cNvGraphicFramePr>
          <p:nvPr>
            <p:extLst>
              <p:ext uri="{D42A27DB-BD31-4B8C-83A1-F6EECF244321}">
                <p14:modId xmlns:p14="http://schemas.microsoft.com/office/powerpoint/2010/main" val="140439817"/>
              </p:ext>
            </p:extLst>
          </p:nvPr>
        </p:nvGraphicFramePr>
        <p:xfrm>
          <a:off x="4991101" y="3741738"/>
          <a:ext cx="2168525" cy="1177925"/>
        </p:xfrm>
        <a:graphic>
          <a:graphicData uri="http://schemas.openxmlformats.org/presentationml/2006/ole">
            <mc:AlternateContent xmlns:mc="http://schemas.openxmlformats.org/markup-compatibility/2006">
              <mc:Choice xmlns:v="urn:schemas-microsoft-com:vml" Requires="v">
                <p:oleObj spid="_x0000_s15593" name="Equation" r:id="rId4" imgW="723586" imgH="393529" progId="Equation.3">
                  <p:embed/>
                </p:oleObj>
              </mc:Choice>
              <mc:Fallback>
                <p:oleObj name="Equation" r:id="rId4" imgW="723586" imgH="393529" progId="Equation.3">
                  <p:embed/>
                  <p:pic>
                    <p:nvPicPr>
                      <p:cNvPr id="0" name="Picture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101" y="3741738"/>
                        <a:ext cx="2168525" cy="117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6"/>
          <p:cNvGrpSpPr>
            <a:grpSpLocks/>
          </p:cNvGrpSpPr>
          <p:nvPr/>
        </p:nvGrpSpPr>
        <p:grpSpPr bwMode="auto">
          <a:xfrm>
            <a:off x="1828801" y="2884487"/>
            <a:ext cx="4085431" cy="1742858"/>
            <a:chOff x="2467769" y="2905232"/>
            <a:chExt cx="4085431" cy="1743017"/>
          </a:xfrm>
        </p:grpSpPr>
        <p:sp>
          <p:nvSpPr>
            <p:cNvPr id="13" name="Rounded Rectangle 12"/>
            <p:cNvSpPr/>
            <p:nvPr/>
          </p:nvSpPr>
          <p:spPr>
            <a:xfrm>
              <a:off x="5638800" y="4114800"/>
              <a:ext cx="914400" cy="533449"/>
            </a:xfrm>
            <a:prstGeom prst="roundRect">
              <a:avLst/>
            </a:prstGeom>
            <a:noFill/>
            <a:ln>
              <a:solidFill>
                <a:srgbClr val="293F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Connector 13"/>
            <p:cNvCxnSpPr>
              <a:endCxn id="15" idx="3"/>
            </p:cNvCxnSpPr>
            <p:nvPr/>
          </p:nvCxnSpPr>
          <p:spPr>
            <a:xfrm flipH="1" flipV="1">
              <a:off x="5515769" y="3505363"/>
              <a:ext cx="228600" cy="60806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bwMode="auto">
            <a:xfrm>
              <a:off x="2467769" y="2905232"/>
              <a:ext cx="3048000" cy="1200260"/>
            </a:xfrm>
            <a:prstGeom prst="rect">
              <a:avLst/>
            </a:prstGeom>
            <a:noFill/>
            <a:ln w="25400">
              <a:solidFill>
                <a:srgbClr val="293F6F"/>
              </a:solidFill>
              <a:miter lim="800000"/>
              <a:headEnd/>
              <a:tailEnd/>
            </a:ln>
          </p:spPr>
          <p:txBody>
            <a:bodyPr>
              <a:spAutoFit/>
            </a:bodyPr>
            <a:lstStyle/>
            <a:p>
              <a:pPr algn="ctr">
                <a:defRPr/>
              </a:pPr>
              <a:r>
                <a:rPr lang="en-US" sz="2400" b="1" dirty="0">
                  <a:solidFill>
                    <a:srgbClr val="293F6F"/>
                  </a:solidFill>
                </a:rPr>
                <a:t>Strength</a:t>
              </a:r>
              <a:r>
                <a:rPr lang="en-US" sz="2400" dirty="0"/>
                <a:t> of </a:t>
              </a:r>
              <a:r>
                <a:rPr lang="en-US" sz="2400" dirty="0">
                  <a:latin typeface="+mj-lt"/>
                </a:rPr>
                <a:t>Mag. Field at </a:t>
              </a:r>
              <a:r>
                <a:rPr lang="en-US" sz="2400" b="1" dirty="0">
                  <a:solidFill>
                    <a:srgbClr val="293F6F"/>
                  </a:solidFill>
                  <a:latin typeface="+mj-lt"/>
                </a:rPr>
                <a:t>a distance </a:t>
              </a:r>
              <a:r>
                <a:rPr lang="en-US" sz="2400" dirty="0">
                  <a:latin typeface="+mj-lt"/>
                </a:rPr>
                <a:t>from a long wire</a:t>
              </a:r>
            </a:p>
          </p:txBody>
        </p:sp>
      </p:grpSp>
      <p:grpSp>
        <p:nvGrpSpPr>
          <p:cNvPr id="3" name="Group 17"/>
          <p:cNvGrpSpPr>
            <a:grpSpLocks/>
          </p:cNvGrpSpPr>
          <p:nvPr/>
        </p:nvGrpSpPr>
        <p:grpSpPr bwMode="auto">
          <a:xfrm>
            <a:off x="6837362" y="4503738"/>
            <a:ext cx="3810000" cy="906463"/>
            <a:chOff x="4953000" y="5181600"/>
            <a:chExt cx="3581400" cy="908419"/>
          </a:xfrm>
        </p:grpSpPr>
        <p:sp>
          <p:nvSpPr>
            <p:cNvPr id="17" name="Rounded Rectangle 16"/>
            <p:cNvSpPr/>
            <p:nvPr/>
          </p:nvSpPr>
          <p:spPr>
            <a:xfrm>
              <a:off x="4953000" y="5181600"/>
              <a:ext cx="228315" cy="381822"/>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 name="Straight Connector 17"/>
            <p:cNvCxnSpPr>
              <a:stCxn id="17" idx="3"/>
              <a:endCxn id="19" idx="1"/>
            </p:cNvCxnSpPr>
            <p:nvPr/>
          </p:nvCxnSpPr>
          <p:spPr>
            <a:xfrm>
              <a:off x="5181315" y="5372511"/>
              <a:ext cx="487965" cy="300685"/>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bwMode="auto">
            <a:xfrm>
              <a:off x="5669280" y="5257964"/>
              <a:ext cx="2865120" cy="832055"/>
            </a:xfrm>
            <a:prstGeom prst="rect">
              <a:avLst/>
            </a:prstGeom>
            <a:noFill/>
            <a:ln w="25400">
              <a:solidFill>
                <a:schemeClr val="accent5">
                  <a:lumMod val="75000"/>
                </a:schemeClr>
              </a:solidFill>
              <a:miter lim="800000"/>
              <a:headEnd/>
              <a:tailEnd/>
            </a:ln>
          </p:spPr>
          <p:txBody>
            <a:bodyPr>
              <a:spAutoFit/>
            </a:bodyPr>
            <a:lstStyle/>
            <a:p>
              <a:pPr algn="ctr">
                <a:defRPr/>
              </a:pPr>
              <a:r>
                <a:rPr lang="en-US" sz="2400" b="1" dirty="0">
                  <a:solidFill>
                    <a:schemeClr val="accent5">
                      <a:lumMod val="75000"/>
                    </a:schemeClr>
                  </a:solidFill>
                  <a:latin typeface="+mj-lt"/>
                </a:rPr>
                <a:t>Perpendicular Distance from wire</a:t>
              </a:r>
              <a:endParaRPr lang="en-US" sz="2400" dirty="0">
                <a:solidFill>
                  <a:schemeClr val="accent5">
                    <a:lumMod val="75000"/>
                  </a:schemeClr>
                </a:solidFill>
                <a:latin typeface="+mj-lt"/>
              </a:endParaRPr>
            </a:p>
          </p:txBody>
        </p:sp>
      </p:grpSp>
      <p:grpSp>
        <p:nvGrpSpPr>
          <p:cNvPr id="9" name="Group 30"/>
          <p:cNvGrpSpPr>
            <a:grpSpLocks/>
          </p:cNvGrpSpPr>
          <p:nvPr/>
        </p:nvGrpSpPr>
        <p:grpSpPr bwMode="auto">
          <a:xfrm>
            <a:off x="6837362" y="3589338"/>
            <a:ext cx="3429000" cy="830263"/>
            <a:chOff x="4114800" y="4191000"/>
            <a:chExt cx="3429000" cy="830997"/>
          </a:xfrm>
        </p:grpSpPr>
        <p:sp>
          <p:nvSpPr>
            <p:cNvPr id="21" name="Rounded Rectangle 20"/>
            <p:cNvSpPr/>
            <p:nvPr/>
          </p:nvSpPr>
          <p:spPr>
            <a:xfrm>
              <a:off x="4114800" y="4343535"/>
              <a:ext cx="228600" cy="53387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traight Connector 21"/>
            <p:cNvCxnSpPr>
              <a:stCxn id="21" idx="3"/>
              <a:endCxn id="23" idx="1"/>
            </p:cNvCxnSpPr>
            <p:nvPr/>
          </p:nvCxnSpPr>
          <p:spPr>
            <a:xfrm flipV="1">
              <a:off x="4343400" y="4607293"/>
              <a:ext cx="457200" cy="3178"/>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bwMode="auto">
            <a:xfrm>
              <a:off x="4800600" y="4191000"/>
              <a:ext cx="2743200" cy="830997"/>
            </a:xfrm>
            <a:prstGeom prst="rect">
              <a:avLst/>
            </a:prstGeom>
            <a:noFill/>
            <a:ln w="25400">
              <a:solidFill>
                <a:schemeClr val="accent6">
                  <a:lumMod val="75000"/>
                </a:schemeClr>
              </a:solidFill>
              <a:miter lim="800000"/>
              <a:headEnd/>
              <a:tailEnd/>
            </a:ln>
          </p:spPr>
          <p:txBody>
            <a:bodyPr>
              <a:spAutoFit/>
            </a:bodyPr>
            <a:lstStyle/>
            <a:p>
              <a:pPr algn="ctr">
                <a:defRPr/>
              </a:pPr>
              <a:r>
                <a:rPr lang="en-US" sz="2400" b="1" dirty="0">
                  <a:solidFill>
                    <a:schemeClr val="accent6">
                      <a:lumMod val="75000"/>
                    </a:schemeClr>
                  </a:solidFill>
                  <a:latin typeface="+mj-lt"/>
                </a:rPr>
                <a:t>Current </a:t>
              </a:r>
              <a:r>
                <a:rPr lang="en-US" sz="2400" dirty="0">
                  <a:latin typeface="+mj-lt"/>
                </a:rPr>
                <a:t>passing through wire</a:t>
              </a:r>
            </a:p>
          </p:txBody>
        </p:sp>
      </p:grpSp>
      <p:grpSp>
        <p:nvGrpSpPr>
          <p:cNvPr id="10" name="Group 30"/>
          <p:cNvGrpSpPr>
            <a:grpSpLocks/>
          </p:cNvGrpSpPr>
          <p:nvPr/>
        </p:nvGrpSpPr>
        <p:grpSpPr bwMode="auto">
          <a:xfrm>
            <a:off x="5618162" y="2903537"/>
            <a:ext cx="4038600" cy="1447800"/>
            <a:chOff x="2743200" y="3352800"/>
            <a:chExt cx="4038600" cy="1447800"/>
          </a:xfrm>
        </p:grpSpPr>
        <p:sp>
          <p:nvSpPr>
            <p:cNvPr id="40" name="Rounded Rectangle 39"/>
            <p:cNvSpPr/>
            <p:nvPr/>
          </p:nvSpPr>
          <p:spPr>
            <a:xfrm>
              <a:off x="3505200" y="4267200"/>
              <a:ext cx="381000" cy="533400"/>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1" name="Straight Connector 40"/>
            <p:cNvCxnSpPr>
              <a:stCxn id="40" idx="0"/>
              <a:endCxn id="42" idx="2"/>
            </p:cNvCxnSpPr>
            <p:nvPr/>
          </p:nvCxnSpPr>
          <p:spPr>
            <a:xfrm rot="5400000" flipH="1" flipV="1">
              <a:off x="4002881" y="3507582"/>
              <a:ext cx="452437" cy="106680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bwMode="auto">
            <a:xfrm>
              <a:off x="2743200" y="3352800"/>
              <a:ext cx="4038600" cy="461963"/>
            </a:xfrm>
            <a:prstGeom prst="rect">
              <a:avLst/>
            </a:prstGeom>
            <a:noFill/>
            <a:ln w="25400">
              <a:solidFill>
                <a:srgbClr val="008000"/>
              </a:solidFill>
              <a:miter lim="800000"/>
              <a:headEnd/>
              <a:tailEnd/>
            </a:ln>
          </p:spPr>
          <p:txBody>
            <a:bodyPr>
              <a:spAutoFit/>
            </a:bodyPr>
            <a:lstStyle/>
            <a:p>
              <a:pPr algn="ctr">
                <a:defRPr/>
              </a:pPr>
              <a:r>
                <a:rPr lang="en-US" sz="2400" b="1" dirty="0">
                  <a:solidFill>
                    <a:srgbClr val="008000"/>
                  </a:solidFill>
                  <a:latin typeface="+mj-lt"/>
                </a:rPr>
                <a:t>Permeability of space</a:t>
              </a:r>
              <a:endParaRPr lang="en-US" sz="2400" dirty="0">
                <a:solidFill>
                  <a:srgbClr val="008000"/>
                </a:solidFill>
                <a:latin typeface="+mj-lt"/>
              </a:endParaRPr>
            </a:p>
          </p:txBody>
        </p:sp>
      </p:grpSp>
      <mc:AlternateContent xmlns:mc="http://schemas.openxmlformats.org/markup-compatibility/2006" xmlns:a14="http://schemas.microsoft.com/office/drawing/2010/main">
        <mc:Choice Requires="a14">
          <p:sp>
            <p:nvSpPr>
              <p:cNvPr id="54" name="TextBox 53"/>
              <p:cNvSpPr txBox="1"/>
              <p:nvPr/>
            </p:nvSpPr>
            <p:spPr bwMode="auto">
              <a:xfrm>
                <a:off x="2199564" y="5715001"/>
                <a:ext cx="7630236" cy="830997"/>
              </a:xfrm>
              <a:prstGeom prst="rect">
                <a:avLst/>
              </a:prstGeom>
              <a:solidFill>
                <a:schemeClr val="bg1">
                  <a:lumMod val="75000"/>
                </a:schemeClr>
              </a:solidFill>
              <a:ln w="9525">
                <a:noFill/>
                <a:miter lim="800000"/>
                <a:headEnd/>
                <a:tailEnd/>
              </a:ln>
            </p:spPr>
            <p:txBody>
              <a:bodyPr wrap="square">
                <a:spAutoFit/>
              </a:bodyPr>
              <a:lstStyle/>
              <a:p>
                <a:pPr marL="342900" indent="-342900">
                  <a:buFont typeface="Arial" panose="020B0604020202020204" pitchFamily="34" charset="0"/>
                  <a:buChar char="•"/>
                  <a:defRPr/>
                </a:pPr>
                <a:r>
                  <a:rPr lang="en-US" sz="2400" b="1" dirty="0">
                    <a:latin typeface="+mj-lt"/>
                  </a:rPr>
                  <a:t>Permeability</a:t>
                </a:r>
                <a:r>
                  <a:rPr lang="en-US" sz="2400" dirty="0">
                    <a:latin typeface="+mj-lt"/>
                  </a:rPr>
                  <a:t> </a:t>
                </a:r>
                <a14:m>
                  <m:oMath xmlns:m="http://schemas.openxmlformats.org/officeDocument/2006/math">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0</m:t>
                        </m:r>
                      </m:sub>
                    </m:sSub>
                    <m:r>
                      <a:rPr lang="en-US" sz="2400" i="1">
                        <a:latin typeface="Cambria Math" panose="02040503050406030204" pitchFamily="18" charset="0"/>
                      </a:rPr>
                      <m:t>)</m:t>
                    </m:r>
                  </m:oMath>
                </a14:m>
                <a:r>
                  <a:rPr lang="en-US" sz="2400" dirty="0">
                    <a:latin typeface="+mj-lt"/>
                  </a:rPr>
                  <a:t> measures how hard it is to make magnetic field in space (</a:t>
                </a:r>
                <a:r>
                  <a:rPr lang="en-US" sz="2400" i="1" dirty="0">
                    <a:latin typeface="Symbol" pitchFamily="18" charset="2"/>
                  </a:rPr>
                  <a:t>m</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 = 4 </a:t>
                </a:r>
                <a:r>
                  <a:rPr lang="en-US" sz="2400" dirty="0">
                    <a:latin typeface="Symbol" pitchFamily="18" charset="2"/>
                  </a:rPr>
                  <a:t>p</a:t>
                </a:r>
                <a:r>
                  <a:rPr lang="en-US" sz="2400" dirty="0">
                    <a:latin typeface="Times New Roman" pitchFamily="18" charset="0"/>
                    <a:cs typeface="Times New Roman" pitchFamily="18" charset="0"/>
                  </a:rPr>
                  <a:t> × 10</a:t>
                </a:r>
                <a:r>
                  <a:rPr lang="en-US" sz="2400" baseline="30000" dirty="0">
                    <a:latin typeface="Times New Roman" pitchFamily="18" charset="0"/>
                    <a:cs typeface="Times New Roman" pitchFamily="18" charset="0"/>
                  </a:rPr>
                  <a:t>–7</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t>
                </a:r>
                <a:r>
                  <a:rPr lang="en-US" sz="2400" baseline="30000" dirty="0" err="1">
                    <a:latin typeface="Times New Roman" pitchFamily="18" charset="0"/>
                    <a:cs typeface="Times New Roman" pitchFamily="18" charset="0"/>
                  </a:rPr>
                  <a:t>.</a:t>
                </a:r>
                <a:r>
                  <a:rPr lang="en-US" sz="2400" dirty="0" err="1">
                    <a:latin typeface="Times New Roman" pitchFamily="18" charset="0"/>
                    <a:cs typeface="Times New Roman" pitchFamily="18" charset="0"/>
                  </a:rPr>
                  <a:t>m</a:t>
                </a:r>
                <a:r>
                  <a:rPr lang="en-US" sz="2400" dirty="0">
                    <a:latin typeface="Times New Roman" pitchFamily="18" charset="0"/>
                    <a:cs typeface="Times New Roman" pitchFamily="18" charset="0"/>
                  </a:rPr>
                  <a:t>/A</a:t>
                </a:r>
                <a:r>
                  <a:rPr lang="en-US" sz="2400" b="1" dirty="0">
                    <a:latin typeface="+mj-lt"/>
                  </a:rPr>
                  <a:t>)</a:t>
                </a:r>
                <a:endParaRPr lang="en-US" sz="2400" b="1" dirty="0">
                  <a:solidFill>
                    <a:srgbClr val="FF0000"/>
                  </a:solidFill>
                  <a:latin typeface="Times New Roman" pitchFamily="18" charset="0"/>
                  <a:cs typeface="Times New Roman"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bwMode="auto">
              <a:xfrm>
                <a:off x="2199564" y="5715001"/>
                <a:ext cx="7630236" cy="830997"/>
              </a:xfrm>
              <a:prstGeom prst="rect">
                <a:avLst/>
              </a:prstGeom>
              <a:blipFill>
                <a:blip r:embed="rId8"/>
                <a:stretch>
                  <a:fillRect l="-1118" t="-5147" b="-15441"/>
                </a:stretch>
              </a:blipFill>
              <a:ln w="9525">
                <a:noFill/>
                <a:miter lim="800000"/>
                <a:headEnd/>
                <a:tailEnd/>
              </a:ln>
            </p:spPr>
            <p:txBody>
              <a:bodyPr/>
              <a:lstStyle/>
              <a:p>
                <a:r>
                  <a:rPr lang="en-US">
                    <a:noFill/>
                  </a:rPr>
                  <a:t> </a:t>
                </a:r>
              </a:p>
            </p:txBody>
          </p:sp>
        </mc:Fallback>
      </mc:AlternateContent>
      <p:sp>
        <p:nvSpPr>
          <p:cNvPr id="16" name="Slide Number Placeholder 15"/>
          <p:cNvSpPr>
            <a:spLocks noGrp="1"/>
          </p:cNvSpPr>
          <p:nvPr>
            <p:ph type="sldNum" sz="quarter" idx="12"/>
          </p:nvPr>
        </p:nvSpPr>
        <p:spPr/>
        <p:txBody>
          <a:bodyPr/>
          <a:lstStyle/>
          <a:p>
            <a:pPr>
              <a:defRPr/>
            </a:pPr>
            <a:fld id="{B386F29C-061E-47C1-A8AA-F42ADE5D6185}" type="slidenum">
              <a:rPr lang="en-US" smtClean="0"/>
              <a:pPr>
                <a:defRPr/>
              </a:pPr>
              <a:t>19</a:t>
            </a:fld>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atin typeface="Arial" charset="0"/>
                <a:cs typeface="Arial" charset="0"/>
              </a:rPr>
              <a:t>Lodestones and Compasses</a:t>
            </a:r>
          </a:p>
        </p:txBody>
      </p:sp>
      <p:grpSp>
        <p:nvGrpSpPr>
          <p:cNvPr id="2" name="Group 11"/>
          <p:cNvGrpSpPr>
            <a:grpSpLocks/>
          </p:cNvGrpSpPr>
          <p:nvPr/>
        </p:nvGrpSpPr>
        <p:grpSpPr bwMode="auto">
          <a:xfrm>
            <a:off x="1600200" y="4038600"/>
            <a:ext cx="8356600" cy="2946400"/>
            <a:chOff x="76200" y="4038600"/>
            <a:chExt cx="8356600" cy="2946400"/>
          </a:xfrm>
        </p:grpSpPr>
        <p:pic>
          <p:nvPicPr>
            <p:cNvPr id="3082" name="Picture 4" descr="C:\Documents and Settings\djc321\Local Settings\Temporary Internet Files\Content.IE5\KHMRK9AV\MP91021631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038600"/>
              <a:ext cx="29464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bwMode="auto">
            <a:xfrm>
              <a:off x="76200" y="5253038"/>
              <a:ext cx="5105400" cy="830262"/>
            </a:xfrm>
            <a:prstGeom prst="rect">
              <a:avLst/>
            </a:prstGeom>
            <a:noFill/>
            <a:ln w="9525">
              <a:noFill/>
              <a:miter lim="800000"/>
              <a:headEnd/>
              <a:tailEnd/>
            </a:ln>
          </p:spPr>
          <p:txBody>
            <a:bodyPr>
              <a:spAutoFit/>
            </a:bodyPr>
            <a:lstStyle/>
            <a:p>
              <a:pPr algn="ctr">
                <a:defRPr/>
              </a:pPr>
              <a:r>
                <a:rPr lang="en-US" sz="2400" dirty="0">
                  <a:latin typeface="+mj-lt"/>
                </a:rPr>
                <a:t>By 1119 first compass was made with a lodestone</a:t>
              </a:r>
            </a:p>
          </p:txBody>
        </p:sp>
      </p:grpSp>
      <p:grpSp>
        <p:nvGrpSpPr>
          <p:cNvPr id="3076" name="Group 6"/>
          <p:cNvGrpSpPr>
            <a:grpSpLocks/>
          </p:cNvGrpSpPr>
          <p:nvPr/>
        </p:nvGrpSpPr>
        <p:grpSpPr bwMode="auto">
          <a:xfrm>
            <a:off x="1524000" y="1700213"/>
            <a:ext cx="4572000" cy="3300328"/>
            <a:chOff x="-1" y="1295400"/>
            <a:chExt cx="5146717" cy="3714339"/>
          </a:xfrm>
        </p:grpSpPr>
        <p:pic>
          <p:nvPicPr>
            <p:cNvPr id="308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295400"/>
              <a:ext cx="514671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37678" y="4723970"/>
              <a:ext cx="4671360" cy="285769"/>
            </a:xfrm>
            <a:prstGeom prst="rect">
              <a:avLst/>
            </a:prstGeom>
          </p:spPr>
          <p:txBody>
            <a:bodyPr>
              <a:spAutoFit/>
            </a:bodyPr>
            <a:lstStyle/>
            <a:p>
              <a:pPr>
                <a:defRPr/>
              </a:pPr>
              <a:r>
                <a:rPr lang="en-US" sz="1050" dirty="0"/>
                <a:t>http://en.wikipedia.org/wiki/File:Magnetite_Lodestone.jpg</a:t>
              </a:r>
            </a:p>
          </p:txBody>
        </p:sp>
      </p:grpSp>
      <p:sp>
        <p:nvSpPr>
          <p:cNvPr id="8" name="TextBox 7"/>
          <p:cNvSpPr txBox="1"/>
          <p:nvPr/>
        </p:nvSpPr>
        <p:spPr bwMode="auto">
          <a:xfrm>
            <a:off x="6248400" y="1828801"/>
            <a:ext cx="4419600" cy="830263"/>
          </a:xfrm>
          <a:prstGeom prst="rect">
            <a:avLst/>
          </a:prstGeom>
          <a:noFill/>
          <a:ln w="9525">
            <a:noFill/>
            <a:miter lim="800000"/>
            <a:headEnd/>
            <a:tailEnd/>
          </a:ln>
        </p:spPr>
        <p:txBody>
          <a:bodyPr>
            <a:spAutoFit/>
          </a:bodyPr>
          <a:lstStyle/>
          <a:p>
            <a:pPr algn="ctr">
              <a:defRPr/>
            </a:pPr>
            <a:r>
              <a:rPr lang="en-US" sz="2400" dirty="0">
                <a:latin typeface="+mj-lt"/>
              </a:rPr>
              <a:t>Lodestones can interact with other materials in odd ways</a:t>
            </a:r>
          </a:p>
        </p:txBody>
      </p:sp>
      <p:sp>
        <p:nvSpPr>
          <p:cNvPr id="9" name="TextBox 8"/>
          <p:cNvSpPr txBox="1"/>
          <p:nvPr/>
        </p:nvSpPr>
        <p:spPr bwMode="auto">
          <a:xfrm>
            <a:off x="6248400" y="3055938"/>
            <a:ext cx="4419600" cy="830262"/>
          </a:xfrm>
          <a:prstGeom prst="rect">
            <a:avLst/>
          </a:prstGeom>
          <a:noFill/>
          <a:ln w="9525">
            <a:noFill/>
            <a:miter lim="800000"/>
            <a:headEnd/>
            <a:tailEnd/>
          </a:ln>
        </p:spPr>
        <p:txBody>
          <a:bodyPr>
            <a:spAutoFit/>
          </a:bodyPr>
          <a:lstStyle/>
          <a:p>
            <a:pPr algn="ctr">
              <a:defRPr/>
            </a:pPr>
            <a:r>
              <a:rPr lang="en-US" sz="2400" b="1" dirty="0">
                <a:solidFill>
                  <a:srgbClr val="FF0000"/>
                </a:solidFill>
                <a:latin typeface="+mj-lt"/>
              </a:rPr>
              <a:t>Attract some</a:t>
            </a:r>
            <a:r>
              <a:rPr lang="en-US" sz="2400" dirty="0">
                <a:latin typeface="+mj-lt"/>
              </a:rPr>
              <a:t> metals like iron and nickel</a:t>
            </a:r>
          </a:p>
        </p:txBody>
      </p:sp>
      <p:sp>
        <p:nvSpPr>
          <p:cNvPr id="11" name="TextBox 10"/>
          <p:cNvSpPr txBox="1"/>
          <p:nvPr/>
        </p:nvSpPr>
        <p:spPr bwMode="auto">
          <a:xfrm>
            <a:off x="1600200" y="6027738"/>
            <a:ext cx="5105400" cy="830262"/>
          </a:xfrm>
          <a:prstGeom prst="rect">
            <a:avLst/>
          </a:prstGeom>
          <a:noFill/>
          <a:ln w="9525">
            <a:noFill/>
            <a:miter lim="800000"/>
            <a:headEnd/>
            <a:tailEnd/>
          </a:ln>
        </p:spPr>
        <p:txBody>
          <a:bodyPr>
            <a:spAutoFit/>
          </a:bodyPr>
          <a:lstStyle/>
          <a:p>
            <a:pPr algn="ctr">
              <a:defRPr/>
            </a:pPr>
            <a:r>
              <a:rPr lang="en-US" sz="2400" dirty="0">
                <a:latin typeface="+mj-lt"/>
              </a:rPr>
              <a:t>Free to rotate lodestone always points same way</a:t>
            </a:r>
          </a:p>
        </p:txBody>
      </p:sp>
      <p:sp>
        <p:nvSpPr>
          <p:cNvPr id="3" name="Slide Number Placeholder 2"/>
          <p:cNvSpPr>
            <a:spLocks noGrp="1"/>
          </p:cNvSpPr>
          <p:nvPr>
            <p:ph type="sldNum" sz="quarter" idx="12"/>
          </p:nvPr>
        </p:nvSpPr>
        <p:spPr/>
        <p:txBody>
          <a:bodyPr/>
          <a:lstStyle/>
          <a:p>
            <a:pPr>
              <a:defRPr/>
            </a:pPr>
            <a:fld id="{B386F29C-061E-47C1-A8AA-F42ADE5D6185}" type="slidenum">
              <a:rPr lang="en-US" smtClean="0"/>
              <a:pPr>
                <a:defRPr/>
              </a:pPr>
              <a:t>2</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32" name="Group 227331"/>
          <p:cNvGrpSpPr/>
          <p:nvPr/>
        </p:nvGrpSpPr>
        <p:grpSpPr>
          <a:xfrm>
            <a:off x="5368293" y="1716293"/>
            <a:ext cx="5412218" cy="5412210"/>
            <a:chOff x="3844293" y="1716293"/>
            <a:chExt cx="5412218" cy="5412210"/>
          </a:xfrm>
        </p:grpSpPr>
        <p:grpSp>
          <p:nvGrpSpPr>
            <p:cNvPr id="75" name="Group 74"/>
            <p:cNvGrpSpPr/>
            <p:nvPr/>
          </p:nvGrpSpPr>
          <p:grpSpPr>
            <a:xfrm>
              <a:off x="3844293" y="1716293"/>
              <a:ext cx="5412218" cy="5412210"/>
              <a:chOff x="3844293" y="1716293"/>
              <a:chExt cx="5412218" cy="5412210"/>
            </a:xfrm>
          </p:grpSpPr>
          <p:sp>
            <p:nvSpPr>
              <p:cNvPr id="54" name="Oval 53"/>
              <p:cNvSpPr/>
              <p:nvPr/>
            </p:nvSpPr>
            <p:spPr bwMode="auto">
              <a:xfrm flipH="1">
                <a:off x="3844293" y="1716293"/>
                <a:ext cx="5412218" cy="5412210"/>
              </a:xfrm>
              <a:prstGeom prst="ellipse">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72" name="Group 71"/>
              <p:cNvGrpSpPr/>
              <p:nvPr/>
            </p:nvGrpSpPr>
            <p:grpSpPr>
              <a:xfrm>
                <a:off x="5998029" y="3736260"/>
                <a:ext cx="1088571" cy="951867"/>
                <a:chOff x="5998029" y="3736260"/>
                <a:chExt cx="1088571" cy="951867"/>
              </a:xfrm>
            </p:grpSpPr>
            <p:sp>
              <p:nvSpPr>
                <p:cNvPr id="59" name="TextBox 20"/>
                <p:cNvSpPr txBox="1">
                  <a:spLocks noChangeArrowheads="1"/>
                </p:cNvSpPr>
                <p:nvPr/>
              </p:nvSpPr>
              <p:spPr bwMode="auto">
                <a:xfrm>
                  <a:off x="5998029" y="3736260"/>
                  <a:ext cx="1088571" cy="461665"/>
                </a:xfrm>
                <a:prstGeom prst="rect">
                  <a:avLst/>
                </a:prstGeom>
                <a:noFill/>
                <a:ln w="9525">
                  <a:noFill/>
                  <a:miter lim="800000"/>
                  <a:headEnd/>
                  <a:tailEnd/>
                </a:ln>
              </p:spPr>
              <p:txBody>
                <a:bodyPr>
                  <a:spAutoFit/>
                </a:bodyPr>
                <a:lstStyle/>
                <a:p>
                  <a:pPr algn="ctr">
                    <a:defRPr/>
                  </a:pPr>
                  <a:r>
                    <a:rPr lang="en-US" sz="2400" b="1" dirty="0">
                      <a:solidFill>
                        <a:srgbClr val="FF0000"/>
                      </a:solidFill>
                      <a:latin typeface="Times New Roman" pitchFamily="18" charset="0"/>
                      <a:cs typeface="Times New Roman" pitchFamily="18" charset="0"/>
                    </a:rPr>
                    <a:t>I</a:t>
                  </a:r>
                  <a:r>
                    <a:rPr lang="en-US" sz="2400" b="1" baseline="-25000" dirty="0">
                      <a:solidFill>
                        <a:srgbClr val="FF0000"/>
                      </a:solidFill>
                      <a:latin typeface="Times New Roman" pitchFamily="18" charset="0"/>
                      <a:cs typeface="Times New Roman" pitchFamily="18" charset="0"/>
                    </a:rPr>
                    <a:t>3</a:t>
                  </a:r>
                </a:p>
              </p:txBody>
            </p:sp>
            <p:sp>
              <p:nvSpPr>
                <p:cNvPr id="52" name="Oval 51"/>
                <p:cNvSpPr/>
                <p:nvPr/>
              </p:nvSpPr>
              <p:spPr bwMode="auto">
                <a:xfrm>
                  <a:off x="6303820" y="4170220"/>
                  <a:ext cx="517907" cy="5179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t>
                  </a:r>
                </a:p>
              </p:txBody>
            </p:sp>
          </p:grpSp>
        </p:grpSp>
        <p:sp>
          <p:nvSpPr>
            <p:cNvPr id="151" name="Oval 150"/>
            <p:cNvSpPr/>
            <p:nvPr/>
          </p:nvSpPr>
          <p:spPr bwMode="auto">
            <a:xfrm>
              <a:off x="6504296" y="4355098"/>
              <a:ext cx="140702" cy="1407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9" name="Rectangle 78"/>
          <p:cNvSpPr/>
          <p:nvPr/>
        </p:nvSpPr>
        <p:spPr>
          <a:xfrm>
            <a:off x="1524000" y="5029200"/>
            <a:ext cx="9144000" cy="1828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p:txBody>
          <a:bodyPr/>
          <a:lstStyle/>
          <a:p>
            <a:r>
              <a:rPr lang="en-US" b="1" dirty="0"/>
              <a:t>Combining B Fields</a:t>
            </a:r>
          </a:p>
        </p:txBody>
      </p:sp>
      <p:sp>
        <p:nvSpPr>
          <p:cNvPr id="3" name="Content Placeholder 2"/>
          <p:cNvSpPr>
            <a:spLocks noGrp="1"/>
          </p:cNvSpPr>
          <p:nvPr>
            <p:ph idx="1"/>
          </p:nvPr>
        </p:nvSpPr>
        <p:spPr>
          <a:xfrm>
            <a:off x="2133600" y="1309049"/>
            <a:ext cx="8229600" cy="1358975"/>
          </a:xfrm>
          <a:solidFill>
            <a:schemeClr val="bg1"/>
          </a:solidFill>
          <a:ln>
            <a:solidFill>
              <a:schemeClr val="bg1"/>
            </a:solidFill>
          </a:ln>
        </p:spPr>
        <p:txBody>
          <a:bodyPr/>
          <a:lstStyle/>
          <a:p>
            <a:r>
              <a:rPr lang="en-US" sz="2400" dirty="0"/>
              <a:t>Find B field contribution of each source</a:t>
            </a:r>
          </a:p>
          <a:p>
            <a:r>
              <a:rPr lang="en-US" sz="2400" dirty="0"/>
              <a:t>Combine all B fields by vector summation </a:t>
            </a:r>
          </a:p>
          <a:p>
            <a:pPr marL="0" indent="0">
              <a:buNone/>
            </a:pPr>
            <a:r>
              <a:rPr lang="en-US" sz="2400" dirty="0"/>
              <a:t>	(i.e. head-to-tail or summing </a:t>
            </a:r>
            <a:r>
              <a:rPr lang="en-US" sz="2400" dirty="0" err="1"/>
              <a:t>x,y</a:t>
            </a:r>
            <a:r>
              <a:rPr lang="en-US" sz="2400" dirty="0"/>
              <a:t> components)</a:t>
            </a:r>
          </a:p>
        </p:txBody>
      </p:sp>
      <p:sp>
        <p:nvSpPr>
          <p:cNvPr id="21" name="Slide Number Placeholder 20"/>
          <p:cNvSpPr>
            <a:spLocks noGrp="1"/>
          </p:cNvSpPr>
          <p:nvPr>
            <p:ph type="sldNum" sz="quarter" idx="12"/>
          </p:nvPr>
        </p:nvSpPr>
        <p:spPr/>
        <p:txBody>
          <a:bodyPr/>
          <a:lstStyle/>
          <a:p>
            <a:pPr>
              <a:defRPr/>
            </a:pPr>
            <a:fld id="{B386F29C-061E-47C1-A8AA-F42ADE5D6185}" type="slidenum">
              <a:rPr lang="en-US" smtClean="0"/>
              <a:pPr>
                <a:defRPr/>
              </a:pPr>
              <a:t>20</a:t>
            </a:fld>
            <a:endParaRPr lang="en-US"/>
          </a:p>
        </p:txBody>
      </p:sp>
      <p:sp>
        <p:nvSpPr>
          <p:cNvPr id="28" name="Rectangle 27"/>
          <p:cNvSpPr>
            <a:spLocks noChangeAspect="1"/>
          </p:cNvSpPr>
          <p:nvPr/>
        </p:nvSpPr>
        <p:spPr>
          <a:xfrm>
            <a:off x="5347855" y="3713764"/>
            <a:ext cx="172436" cy="1724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3555160" y="2863121"/>
            <a:ext cx="1880374" cy="1880374"/>
            <a:chOff x="2031160" y="2863121"/>
            <a:chExt cx="1880374" cy="1880374"/>
          </a:xfrm>
        </p:grpSpPr>
        <p:sp>
          <p:nvSpPr>
            <p:cNvPr id="31" name="Oval 30"/>
            <p:cNvSpPr/>
            <p:nvPr/>
          </p:nvSpPr>
          <p:spPr bwMode="auto">
            <a:xfrm flipH="1">
              <a:off x="2031160" y="2863121"/>
              <a:ext cx="1880374" cy="1880374"/>
            </a:xfrm>
            <a:prstGeom prst="ellipse">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1" name="Group 40"/>
            <p:cNvGrpSpPr/>
            <p:nvPr/>
          </p:nvGrpSpPr>
          <p:grpSpPr>
            <a:xfrm>
              <a:off x="2209800" y="3119735"/>
              <a:ext cx="1088571" cy="956795"/>
              <a:chOff x="2209800" y="3119735"/>
              <a:chExt cx="1088571" cy="956795"/>
            </a:xfrm>
          </p:grpSpPr>
          <p:sp>
            <p:nvSpPr>
              <p:cNvPr id="23" name="Oval 22"/>
              <p:cNvSpPr/>
              <p:nvPr/>
            </p:nvSpPr>
            <p:spPr bwMode="auto">
              <a:xfrm>
                <a:off x="2743200" y="3558623"/>
                <a:ext cx="517907" cy="51790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bwMode="auto">
              <a:xfrm>
                <a:off x="2940267" y="3740730"/>
                <a:ext cx="140702" cy="14070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TextBox 20"/>
              <p:cNvSpPr txBox="1">
                <a:spLocks noChangeArrowheads="1"/>
              </p:cNvSpPr>
              <p:nvPr/>
            </p:nvSpPr>
            <p:spPr bwMode="auto">
              <a:xfrm>
                <a:off x="2209800" y="3119735"/>
                <a:ext cx="1088571" cy="461665"/>
              </a:xfrm>
              <a:prstGeom prst="rect">
                <a:avLst/>
              </a:prstGeom>
              <a:noFill/>
              <a:ln w="9525">
                <a:noFill/>
                <a:miter lim="800000"/>
                <a:headEnd/>
                <a:tailEnd/>
              </a:ln>
            </p:spPr>
            <p:txBody>
              <a:bodyPr>
                <a:spAutoFit/>
              </a:bodyPr>
              <a:lstStyle/>
              <a:p>
                <a:pPr algn="ctr">
                  <a:defRPr/>
                </a:pPr>
                <a:r>
                  <a:rPr lang="en-US" sz="2400" b="1" dirty="0">
                    <a:solidFill>
                      <a:schemeClr val="tx2"/>
                    </a:solidFill>
                    <a:latin typeface="Times New Roman" pitchFamily="18" charset="0"/>
                    <a:cs typeface="Times New Roman" pitchFamily="18" charset="0"/>
                  </a:rPr>
                  <a:t>I</a:t>
                </a:r>
                <a:r>
                  <a:rPr lang="en-US" sz="2400" b="1" baseline="-25000" dirty="0">
                    <a:solidFill>
                      <a:schemeClr val="tx2"/>
                    </a:solidFill>
                    <a:latin typeface="Times New Roman" pitchFamily="18" charset="0"/>
                    <a:cs typeface="Times New Roman" pitchFamily="18" charset="0"/>
                  </a:rPr>
                  <a:t>1</a:t>
                </a:r>
              </a:p>
            </p:txBody>
          </p:sp>
        </p:grpSp>
      </p:grpSp>
      <p:grpSp>
        <p:nvGrpSpPr>
          <p:cNvPr id="74" name="Group 73"/>
          <p:cNvGrpSpPr/>
          <p:nvPr/>
        </p:nvGrpSpPr>
        <p:grpSpPr>
          <a:xfrm>
            <a:off x="5252206" y="3576935"/>
            <a:ext cx="1224795" cy="1305460"/>
            <a:chOff x="3728205" y="3576935"/>
            <a:chExt cx="1224795" cy="1305460"/>
          </a:xfrm>
        </p:grpSpPr>
        <p:sp>
          <p:nvSpPr>
            <p:cNvPr id="48" name="Oval 47"/>
            <p:cNvSpPr/>
            <p:nvPr/>
          </p:nvSpPr>
          <p:spPr bwMode="auto">
            <a:xfrm flipH="1">
              <a:off x="3728205" y="3657600"/>
              <a:ext cx="1224795" cy="1224795"/>
            </a:xfrm>
            <a:prstGeom prst="ellipse">
              <a:avLst/>
            </a:prstGeom>
            <a:noFill/>
            <a:ln w="127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0" name="Group 69"/>
            <p:cNvGrpSpPr/>
            <p:nvPr/>
          </p:nvGrpSpPr>
          <p:grpSpPr>
            <a:xfrm>
              <a:off x="3788229" y="3576935"/>
              <a:ext cx="1088571" cy="958792"/>
              <a:chOff x="3788229" y="3576935"/>
              <a:chExt cx="1088571" cy="958792"/>
            </a:xfrm>
          </p:grpSpPr>
          <p:sp>
            <p:nvSpPr>
              <p:cNvPr id="46" name="Oval 45"/>
              <p:cNvSpPr/>
              <p:nvPr/>
            </p:nvSpPr>
            <p:spPr bwMode="auto">
              <a:xfrm>
                <a:off x="4094020" y="4017820"/>
                <a:ext cx="517907" cy="517907"/>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t>
                </a:r>
              </a:p>
            </p:txBody>
          </p:sp>
          <p:sp>
            <p:nvSpPr>
              <p:cNvPr id="47" name="Oval 46"/>
              <p:cNvSpPr/>
              <p:nvPr/>
            </p:nvSpPr>
            <p:spPr bwMode="auto">
              <a:xfrm>
                <a:off x="4291087" y="4199927"/>
                <a:ext cx="140702" cy="140702"/>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TextBox 20"/>
              <p:cNvSpPr txBox="1">
                <a:spLocks noChangeArrowheads="1"/>
              </p:cNvSpPr>
              <p:nvPr/>
            </p:nvSpPr>
            <p:spPr bwMode="auto">
              <a:xfrm>
                <a:off x="3788229" y="3576935"/>
                <a:ext cx="1088571" cy="461665"/>
              </a:xfrm>
              <a:prstGeom prst="rect">
                <a:avLst/>
              </a:prstGeom>
              <a:noFill/>
              <a:ln w="9525">
                <a:noFill/>
                <a:miter lim="800000"/>
                <a:headEnd/>
                <a:tailEnd/>
              </a:ln>
            </p:spPr>
            <p:txBody>
              <a:bodyPr>
                <a:spAutoFit/>
              </a:bodyPr>
              <a:lstStyle/>
              <a:p>
                <a:pPr algn="ctr">
                  <a:defRPr/>
                </a:pPr>
                <a:r>
                  <a:rPr lang="en-US" sz="2400" b="1" dirty="0">
                    <a:solidFill>
                      <a:srgbClr val="008000"/>
                    </a:solidFill>
                    <a:latin typeface="Times New Roman" pitchFamily="18" charset="0"/>
                    <a:cs typeface="Times New Roman" pitchFamily="18" charset="0"/>
                  </a:rPr>
                  <a:t>I</a:t>
                </a:r>
                <a:r>
                  <a:rPr lang="en-US" sz="2400" b="1" baseline="-25000" dirty="0">
                    <a:solidFill>
                      <a:srgbClr val="008000"/>
                    </a:solidFill>
                    <a:latin typeface="Times New Roman" pitchFamily="18" charset="0"/>
                    <a:cs typeface="Times New Roman" pitchFamily="18" charset="0"/>
                  </a:rPr>
                  <a:t>2</a:t>
                </a:r>
              </a:p>
            </p:txBody>
          </p:sp>
        </p:grpSp>
      </p:grpSp>
      <p:grpSp>
        <p:nvGrpSpPr>
          <p:cNvPr id="65" name="Group 64"/>
          <p:cNvGrpSpPr/>
          <p:nvPr/>
        </p:nvGrpSpPr>
        <p:grpSpPr>
          <a:xfrm>
            <a:off x="4654504" y="2789544"/>
            <a:ext cx="1088571" cy="1020457"/>
            <a:chOff x="3130503" y="2782851"/>
            <a:chExt cx="1088571" cy="1020457"/>
          </a:xfrm>
        </p:grpSpPr>
        <p:cxnSp>
          <p:nvCxnSpPr>
            <p:cNvPr id="34" name="Straight Arrow Connector 33"/>
            <p:cNvCxnSpPr>
              <a:stCxn id="31" idx="2"/>
            </p:cNvCxnSpPr>
            <p:nvPr/>
          </p:nvCxnSpPr>
          <p:spPr>
            <a:xfrm flipH="1" flipV="1">
              <a:off x="3910073" y="2971800"/>
              <a:ext cx="1461" cy="83150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20"/>
            <p:cNvSpPr txBox="1">
              <a:spLocks noChangeArrowheads="1"/>
            </p:cNvSpPr>
            <p:nvPr/>
          </p:nvSpPr>
          <p:spPr bwMode="auto">
            <a:xfrm>
              <a:off x="3130503" y="2782851"/>
              <a:ext cx="1088571" cy="461665"/>
            </a:xfrm>
            <a:prstGeom prst="rect">
              <a:avLst/>
            </a:prstGeom>
            <a:noFill/>
            <a:ln w="9525">
              <a:noFill/>
              <a:miter lim="800000"/>
              <a:headEnd/>
              <a:tailEnd/>
            </a:ln>
          </p:spPr>
          <p:txBody>
            <a:bodyPr>
              <a:spAutoFit/>
            </a:bodyPr>
            <a:lstStyle/>
            <a:p>
              <a:pPr algn="ctr">
                <a:defRPr/>
              </a:pPr>
              <a:r>
                <a:rPr lang="en-US" sz="2400" b="1" dirty="0">
                  <a:solidFill>
                    <a:schemeClr val="tx2"/>
                  </a:solidFill>
                  <a:latin typeface="Times New Roman" pitchFamily="18" charset="0"/>
                  <a:cs typeface="Times New Roman" pitchFamily="18" charset="0"/>
                </a:rPr>
                <a:t>B</a:t>
              </a:r>
              <a:r>
                <a:rPr lang="en-US" sz="2400" b="1" baseline="-25000" dirty="0">
                  <a:solidFill>
                    <a:schemeClr val="tx2"/>
                  </a:solidFill>
                  <a:latin typeface="Times New Roman" pitchFamily="18" charset="0"/>
                  <a:cs typeface="Times New Roman" pitchFamily="18" charset="0"/>
                </a:rPr>
                <a:t>1</a:t>
              </a:r>
            </a:p>
          </p:txBody>
        </p:sp>
      </p:grpSp>
      <p:grpSp>
        <p:nvGrpSpPr>
          <p:cNvPr id="76" name="Group 75"/>
          <p:cNvGrpSpPr/>
          <p:nvPr/>
        </p:nvGrpSpPr>
        <p:grpSpPr>
          <a:xfrm>
            <a:off x="3864430" y="3803309"/>
            <a:ext cx="1571105" cy="1001757"/>
            <a:chOff x="2340429" y="3803308"/>
            <a:chExt cx="1571105" cy="1001757"/>
          </a:xfrm>
        </p:grpSpPr>
        <p:cxnSp>
          <p:nvCxnSpPr>
            <p:cNvPr id="49" name="Straight Arrow Connector 48"/>
            <p:cNvCxnSpPr>
              <a:stCxn id="31" idx="2"/>
            </p:cNvCxnSpPr>
            <p:nvPr/>
          </p:nvCxnSpPr>
          <p:spPr>
            <a:xfrm flipH="1">
              <a:off x="2964880" y="3803308"/>
              <a:ext cx="946654" cy="68164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20"/>
            <p:cNvSpPr txBox="1">
              <a:spLocks noChangeArrowheads="1"/>
            </p:cNvSpPr>
            <p:nvPr/>
          </p:nvSpPr>
          <p:spPr bwMode="auto">
            <a:xfrm>
              <a:off x="2340429" y="4343400"/>
              <a:ext cx="1088571" cy="461665"/>
            </a:xfrm>
            <a:prstGeom prst="rect">
              <a:avLst/>
            </a:prstGeom>
            <a:noFill/>
            <a:ln w="9525">
              <a:noFill/>
              <a:miter lim="800000"/>
              <a:headEnd/>
              <a:tailEnd/>
            </a:ln>
          </p:spPr>
          <p:txBody>
            <a:bodyPr>
              <a:spAutoFit/>
            </a:bodyPr>
            <a:lstStyle/>
            <a:p>
              <a:pPr algn="ctr">
                <a:defRPr/>
              </a:pPr>
              <a:r>
                <a:rPr lang="en-US" sz="2400" b="1" dirty="0">
                  <a:solidFill>
                    <a:srgbClr val="008000"/>
                  </a:solidFill>
                  <a:latin typeface="Times New Roman" pitchFamily="18" charset="0"/>
                  <a:cs typeface="Times New Roman" pitchFamily="18" charset="0"/>
                </a:rPr>
                <a:t>B</a:t>
              </a:r>
              <a:r>
                <a:rPr lang="en-US" sz="2400" b="1" baseline="-25000" dirty="0">
                  <a:solidFill>
                    <a:srgbClr val="008000"/>
                  </a:solidFill>
                  <a:latin typeface="Times New Roman" pitchFamily="18" charset="0"/>
                  <a:cs typeface="Times New Roman" pitchFamily="18" charset="0"/>
                </a:rPr>
                <a:t>2</a:t>
              </a:r>
            </a:p>
          </p:txBody>
        </p:sp>
      </p:grpSp>
      <p:grpSp>
        <p:nvGrpSpPr>
          <p:cNvPr id="77" name="Group 76"/>
          <p:cNvGrpSpPr/>
          <p:nvPr/>
        </p:nvGrpSpPr>
        <p:grpSpPr>
          <a:xfrm>
            <a:off x="4626430" y="3810001"/>
            <a:ext cx="1088571" cy="849357"/>
            <a:chOff x="3102429" y="3803308"/>
            <a:chExt cx="1088571" cy="849357"/>
          </a:xfrm>
        </p:grpSpPr>
        <p:cxnSp>
          <p:nvCxnSpPr>
            <p:cNvPr id="64" name="Straight Arrow Connector 63"/>
            <p:cNvCxnSpPr/>
            <p:nvPr/>
          </p:nvCxnSpPr>
          <p:spPr>
            <a:xfrm flipH="1">
              <a:off x="3771625" y="3803308"/>
              <a:ext cx="138448" cy="4901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20"/>
            <p:cNvSpPr txBox="1">
              <a:spLocks noChangeArrowheads="1"/>
            </p:cNvSpPr>
            <p:nvPr/>
          </p:nvSpPr>
          <p:spPr bwMode="auto">
            <a:xfrm>
              <a:off x="3102429" y="4191000"/>
              <a:ext cx="1088571" cy="461665"/>
            </a:xfrm>
            <a:prstGeom prst="rect">
              <a:avLst/>
            </a:prstGeom>
            <a:noFill/>
            <a:ln w="9525">
              <a:noFill/>
              <a:miter lim="800000"/>
              <a:headEnd/>
              <a:tailEnd/>
            </a:ln>
          </p:spPr>
          <p:txBody>
            <a:bodyPr>
              <a:spAutoFit/>
            </a:bodyPr>
            <a:lstStyle/>
            <a:p>
              <a:pPr algn="ctr">
                <a:defRPr/>
              </a:pPr>
              <a:r>
                <a:rPr lang="en-US" sz="2400" b="1" dirty="0">
                  <a:solidFill>
                    <a:srgbClr val="FF0000"/>
                  </a:solidFill>
                  <a:latin typeface="Times New Roman" pitchFamily="18" charset="0"/>
                  <a:cs typeface="Times New Roman" pitchFamily="18" charset="0"/>
                </a:rPr>
                <a:t>B</a:t>
              </a:r>
              <a:r>
                <a:rPr lang="en-US" sz="2400" b="1" baseline="-25000" dirty="0">
                  <a:solidFill>
                    <a:srgbClr val="FF0000"/>
                  </a:solidFill>
                  <a:latin typeface="Times New Roman" pitchFamily="18" charset="0"/>
                  <a:cs typeface="Times New Roman" pitchFamily="18" charset="0"/>
                </a:rPr>
                <a:t>3</a:t>
              </a:r>
            </a:p>
          </p:txBody>
        </p:sp>
      </p:grpSp>
      <p:grpSp>
        <p:nvGrpSpPr>
          <p:cNvPr id="103" name="Group 102"/>
          <p:cNvGrpSpPr/>
          <p:nvPr/>
        </p:nvGrpSpPr>
        <p:grpSpPr>
          <a:xfrm>
            <a:off x="1752599" y="5061040"/>
            <a:ext cx="2593082" cy="1732362"/>
            <a:chOff x="4572000" y="5254369"/>
            <a:chExt cx="2017302" cy="1347700"/>
          </a:xfrm>
        </p:grpSpPr>
        <p:grpSp>
          <p:nvGrpSpPr>
            <p:cNvPr id="104" name="Group 103"/>
            <p:cNvGrpSpPr/>
            <p:nvPr/>
          </p:nvGrpSpPr>
          <p:grpSpPr>
            <a:xfrm>
              <a:off x="4572000" y="5254369"/>
              <a:ext cx="1176675" cy="1347700"/>
              <a:chOff x="5119851" y="5254369"/>
              <a:chExt cx="1176675" cy="1347700"/>
            </a:xfrm>
          </p:grpSpPr>
          <p:grpSp>
            <p:nvGrpSpPr>
              <p:cNvPr id="106" name="Group 105"/>
              <p:cNvGrpSpPr/>
              <p:nvPr/>
            </p:nvGrpSpPr>
            <p:grpSpPr>
              <a:xfrm>
                <a:off x="5562600" y="5254369"/>
                <a:ext cx="685800" cy="642888"/>
                <a:chOff x="3009551" y="2782851"/>
                <a:chExt cx="1088571" cy="1020457"/>
              </a:xfrm>
            </p:grpSpPr>
            <p:cxnSp>
              <p:nvCxnSpPr>
                <p:cNvPr id="113" name="Straight Arrow Connector 112"/>
                <p:cNvCxnSpPr/>
                <p:nvPr/>
              </p:nvCxnSpPr>
              <p:spPr>
                <a:xfrm flipH="1" flipV="1">
                  <a:off x="3910073" y="2971800"/>
                  <a:ext cx="1461" cy="83150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20"/>
                <p:cNvSpPr txBox="1">
                  <a:spLocks noChangeArrowheads="1"/>
                </p:cNvSpPr>
                <p:nvPr/>
              </p:nvSpPr>
              <p:spPr bwMode="auto">
                <a:xfrm>
                  <a:off x="3009551" y="2782851"/>
                  <a:ext cx="1088571" cy="570087"/>
                </a:xfrm>
                <a:prstGeom prst="rect">
                  <a:avLst/>
                </a:prstGeom>
                <a:noFill/>
                <a:ln w="9525">
                  <a:noFill/>
                  <a:miter lim="800000"/>
                  <a:headEnd/>
                  <a:tailEnd/>
                </a:ln>
              </p:spPr>
              <p:txBody>
                <a:bodyPr>
                  <a:spAutoFit/>
                </a:bodyPr>
                <a:lstStyle/>
                <a:p>
                  <a:pPr algn="ctr">
                    <a:defRPr/>
                  </a:pPr>
                  <a:r>
                    <a:rPr lang="en-US" sz="2400" b="1" dirty="0">
                      <a:solidFill>
                        <a:schemeClr val="tx2"/>
                      </a:solidFill>
                      <a:latin typeface="Times New Roman" pitchFamily="18" charset="0"/>
                      <a:cs typeface="Times New Roman" pitchFamily="18" charset="0"/>
                    </a:rPr>
                    <a:t>B</a:t>
                  </a:r>
                  <a:r>
                    <a:rPr lang="en-US" sz="2400" b="1" baseline="-25000" dirty="0">
                      <a:solidFill>
                        <a:schemeClr val="tx2"/>
                      </a:solidFill>
                      <a:latin typeface="Times New Roman" pitchFamily="18" charset="0"/>
                      <a:cs typeface="Times New Roman" pitchFamily="18" charset="0"/>
                    </a:rPr>
                    <a:t>1</a:t>
                  </a:r>
                </a:p>
              </p:txBody>
            </p:sp>
          </p:grpSp>
          <p:grpSp>
            <p:nvGrpSpPr>
              <p:cNvPr id="107" name="Group 106"/>
              <p:cNvGrpSpPr/>
              <p:nvPr/>
            </p:nvGrpSpPr>
            <p:grpSpPr>
              <a:xfrm>
                <a:off x="5610726" y="5908821"/>
                <a:ext cx="685800" cy="603401"/>
                <a:chOff x="3102429" y="3803308"/>
                <a:chExt cx="1088571" cy="957779"/>
              </a:xfrm>
            </p:grpSpPr>
            <p:cxnSp>
              <p:nvCxnSpPr>
                <p:cNvPr id="111" name="Straight Arrow Connector 110"/>
                <p:cNvCxnSpPr/>
                <p:nvPr/>
              </p:nvCxnSpPr>
              <p:spPr>
                <a:xfrm flipH="1">
                  <a:off x="3771625" y="3803308"/>
                  <a:ext cx="138448" cy="4901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20"/>
                <p:cNvSpPr txBox="1">
                  <a:spLocks noChangeArrowheads="1"/>
                </p:cNvSpPr>
                <p:nvPr/>
              </p:nvSpPr>
              <p:spPr bwMode="auto">
                <a:xfrm>
                  <a:off x="3102429" y="4191000"/>
                  <a:ext cx="1088571" cy="570087"/>
                </a:xfrm>
                <a:prstGeom prst="rect">
                  <a:avLst/>
                </a:prstGeom>
                <a:noFill/>
                <a:ln w="9525">
                  <a:noFill/>
                  <a:miter lim="800000"/>
                  <a:headEnd/>
                  <a:tailEnd/>
                </a:ln>
              </p:spPr>
              <p:txBody>
                <a:bodyPr>
                  <a:spAutoFit/>
                </a:bodyPr>
                <a:lstStyle/>
                <a:p>
                  <a:pPr algn="ctr">
                    <a:defRPr/>
                  </a:pPr>
                  <a:r>
                    <a:rPr lang="en-US" sz="2400" b="1" dirty="0">
                      <a:solidFill>
                        <a:srgbClr val="FF0000"/>
                      </a:solidFill>
                      <a:latin typeface="Times New Roman" pitchFamily="18" charset="0"/>
                      <a:cs typeface="Times New Roman" pitchFamily="18" charset="0"/>
                    </a:rPr>
                    <a:t>B</a:t>
                  </a:r>
                  <a:r>
                    <a:rPr lang="en-US" sz="2400" b="1" baseline="-25000" dirty="0">
                      <a:solidFill>
                        <a:srgbClr val="FF0000"/>
                      </a:solidFill>
                      <a:latin typeface="Times New Roman" pitchFamily="18" charset="0"/>
                      <a:cs typeface="Times New Roman" pitchFamily="18" charset="0"/>
                    </a:rPr>
                    <a:t>3</a:t>
                  </a:r>
                </a:p>
              </p:txBody>
            </p:sp>
          </p:grpSp>
          <p:grpSp>
            <p:nvGrpSpPr>
              <p:cNvPr id="108" name="Group 107"/>
              <p:cNvGrpSpPr/>
              <p:nvPr/>
            </p:nvGrpSpPr>
            <p:grpSpPr>
              <a:xfrm>
                <a:off x="5119851" y="5902656"/>
                <a:ext cx="989797" cy="699413"/>
                <a:chOff x="2340429" y="3803308"/>
                <a:chExt cx="1571105" cy="1110179"/>
              </a:xfrm>
            </p:grpSpPr>
            <p:cxnSp>
              <p:nvCxnSpPr>
                <p:cNvPr id="109" name="Straight Arrow Connector 108"/>
                <p:cNvCxnSpPr/>
                <p:nvPr/>
              </p:nvCxnSpPr>
              <p:spPr>
                <a:xfrm flipH="1">
                  <a:off x="2964880" y="3803308"/>
                  <a:ext cx="946654" cy="68164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20"/>
                <p:cNvSpPr txBox="1">
                  <a:spLocks noChangeArrowheads="1"/>
                </p:cNvSpPr>
                <p:nvPr/>
              </p:nvSpPr>
              <p:spPr bwMode="auto">
                <a:xfrm>
                  <a:off x="2340429" y="4343400"/>
                  <a:ext cx="1088571" cy="570087"/>
                </a:xfrm>
                <a:prstGeom prst="rect">
                  <a:avLst/>
                </a:prstGeom>
                <a:noFill/>
                <a:ln w="9525">
                  <a:noFill/>
                  <a:miter lim="800000"/>
                  <a:headEnd/>
                  <a:tailEnd/>
                </a:ln>
              </p:spPr>
              <p:txBody>
                <a:bodyPr>
                  <a:spAutoFit/>
                </a:bodyPr>
                <a:lstStyle/>
                <a:p>
                  <a:pPr algn="ctr">
                    <a:defRPr/>
                  </a:pPr>
                  <a:r>
                    <a:rPr lang="en-US" sz="2400" b="1" dirty="0">
                      <a:solidFill>
                        <a:srgbClr val="008000"/>
                      </a:solidFill>
                      <a:latin typeface="Times New Roman" pitchFamily="18" charset="0"/>
                      <a:cs typeface="Times New Roman" pitchFamily="18" charset="0"/>
                    </a:rPr>
                    <a:t>B</a:t>
                  </a:r>
                  <a:r>
                    <a:rPr lang="en-US" sz="2400" b="1" baseline="-25000" dirty="0">
                      <a:solidFill>
                        <a:srgbClr val="008000"/>
                      </a:solidFill>
                      <a:latin typeface="Times New Roman" pitchFamily="18" charset="0"/>
                      <a:cs typeface="Times New Roman" pitchFamily="18" charset="0"/>
                    </a:rPr>
                    <a:t>2</a:t>
                  </a:r>
                </a:p>
              </p:txBody>
            </p:sp>
          </p:grpSp>
        </p:grpSp>
        <p:sp>
          <p:nvSpPr>
            <p:cNvPr id="105" name="TextBox 104"/>
            <p:cNvSpPr txBox="1"/>
            <p:nvPr/>
          </p:nvSpPr>
          <p:spPr bwMode="auto">
            <a:xfrm>
              <a:off x="5520484" y="5714142"/>
              <a:ext cx="1068818" cy="407042"/>
            </a:xfrm>
            <a:prstGeom prst="rect">
              <a:avLst/>
            </a:prstGeom>
            <a:noFill/>
            <a:ln w="9525">
              <a:noFill/>
              <a:miter lim="800000"/>
              <a:headEnd/>
              <a:tailEnd/>
            </a:ln>
          </p:spPr>
          <p:txBody>
            <a:bodyPr wrap="square" rtlCol="0">
              <a:spAutoFit/>
            </a:bodyPr>
            <a:lstStyle/>
            <a:p>
              <a:pPr algn="ctr"/>
              <a:r>
                <a:rPr lang="en-US" sz="2800" dirty="0">
                  <a:latin typeface="+mj-lt"/>
                </a:rPr>
                <a:t>=</a:t>
              </a:r>
            </a:p>
          </p:txBody>
        </p:sp>
      </p:grpSp>
      <p:grpSp>
        <p:nvGrpSpPr>
          <p:cNvPr id="227331" name="Group 227330"/>
          <p:cNvGrpSpPr/>
          <p:nvPr/>
        </p:nvGrpSpPr>
        <p:grpSpPr>
          <a:xfrm>
            <a:off x="5410201" y="5184286"/>
            <a:ext cx="4855969" cy="1521314"/>
            <a:chOff x="3886200" y="5184286"/>
            <a:chExt cx="4855969" cy="1521314"/>
          </a:xfrm>
        </p:grpSpPr>
        <mc:AlternateContent xmlns:mc="http://schemas.openxmlformats.org/markup-compatibility/2006" xmlns:a14="http://schemas.microsoft.com/office/drawing/2010/main">
          <mc:Choice Requires="a14">
            <p:sp>
              <p:nvSpPr>
                <p:cNvPr id="5" name="TextBox 4"/>
                <p:cNvSpPr txBox="1"/>
                <p:nvPr/>
              </p:nvSpPr>
              <p:spPr bwMode="auto">
                <a:xfrm>
                  <a:off x="4876800" y="5184286"/>
                  <a:ext cx="3865369" cy="1521314"/>
                </a:xfrm>
                <a:prstGeom prst="rect">
                  <a:avLst/>
                </a:prstGeom>
                <a:solidFill>
                  <a:schemeClr val="bg1"/>
                </a:solidFill>
                <a:ln w="9525">
                  <a:solidFill>
                    <a:schemeClr val="tx1"/>
                  </a:solidFill>
                  <a:miter lim="800000"/>
                  <a:headEnd/>
                  <a:tailEnd/>
                </a:ln>
              </p:spPr>
              <p:txBody>
                <a:bodyPr wrap="square">
                  <a:spAutoFit/>
                </a:bodyPr>
                <a:lstStyle/>
                <a:p>
                  <a:pPr>
                    <a:spcAft>
                      <a:spcPts val="600"/>
                    </a:spcAft>
                    <a:defRPr/>
                  </a:pPr>
                  <a14:m>
                    <m:oMathPara xmlns:m="http://schemas.openxmlformats.org/officeDocument/2006/math">
                      <m:oMathParaPr>
                        <m:jc m:val="center"/>
                      </m:oMathParaPr>
                      <m:oMath xmlns:m="http://schemas.openxmlformats.org/officeDocument/2006/math">
                        <m:acc>
                          <m:accPr>
                            <m:chr m:val="⃗"/>
                            <m:ctrlPr>
                              <a:rPr lang="en-US" sz="2400" b="1" i="1">
                                <a:latin typeface="Cambria Math" panose="02040503050406030204" pitchFamily="18" charset="0"/>
                              </a:rPr>
                            </m:ctrlPr>
                          </m:accPr>
                          <m:e>
                            <m:sSub>
                              <m:sSubPr>
                                <m:ctrlPr>
                                  <a:rPr lang="en-US" sz="2400" b="1" i="1">
                                    <a:latin typeface="Cambria Math" panose="02040503050406030204" pitchFamily="18" charset="0"/>
                                  </a:rPr>
                                </m:ctrlPr>
                              </m:sSubPr>
                              <m:e>
                                <m:r>
                                  <a:rPr lang="en-US" sz="2400" b="1" i="1">
                                    <a:latin typeface="Cambria Math" panose="02040503050406030204" pitchFamily="18" charset="0"/>
                                  </a:rPr>
                                  <m:t>𝑩</m:t>
                                </m:r>
                              </m:e>
                              <m:sub>
                                <m:r>
                                  <a:rPr lang="en-US" sz="2400" b="1" i="1">
                                    <a:latin typeface="Cambria Math" panose="02040503050406030204" pitchFamily="18" charset="0"/>
                                  </a:rPr>
                                  <m:t>𝒏𝒆𝒕</m:t>
                                </m:r>
                              </m:sub>
                            </m:sSub>
                          </m:e>
                        </m:acc>
                        <m:r>
                          <a:rPr lang="en-US" sz="2400" b="1" i="1">
                            <a:latin typeface="Cambria Math" panose="02040503050406030204" pitchFamily="18" charset="0"/>
                          </a:rPr>
                          <m:t>= </m:t>
                        </m:r>
                        <m:acc>
                          <m:accPr>
                            <m:chr m:val="⃗"/>
                            <m:ctrlPr>
                              <a:rPr lang="en-US" sz="2400" b="1" i="1">
                                <a:latin typeface="Cambria Math" panose="02040503050406030204" pitchFamily="18" charset="0"/>
                              </a:rPr>
                            </m:ctrlPr>
                          </m:accPr>
                          <m:e>
                            <m:sSub>
                              <m:sSubPr>
                                <m:ctrlPr>
                                  <a:rPr lang="en-US" sz="2400" b="1" i="1">
                                    <a:latin typeface="Cambria Math" panose="02040503050406030204" pitchFamily="18" charset="0"/>
                                  </a:rPr>
                                </m:ctrlPr>
                              </m:sSubPr>
                              <m:e>
                                <m:r>
                                  <a:rPr lang="en-US" sz="2400" b="1" i="1">
                                    <a:latin typeface="Cambria Math" panose="02040503050406030204" pitchFamily="18" charset="0"/>
                                  </a:rPr>
                                  <m:t>𝑩</m:t>
                                </m:r>
                              </m:e>
                              <m:sub>
                                <m:r>
                                  <a:rPr lang="en-US" sz="2400" b="1" i="1">
                                    <a:latin typeface="Cambria Math" panose="02040503050406030204" pitchFamily="18" charset="0"/>
                                  </a:rPr>
                                  <m:t>𝟏</m:t>
                                </m:r>
                              </m:sub>
                            </m:sSub>
                          </m:e>
                        </m:acc>
                        <m:r>
                          <a:rPr lang="en-US" sz="2400" b="1" i="1">
                            <a:latin typeface="Cambria Math" panose="02040503050406030204" pitchFamily="18" charset="0"/>
                          </a:rPr>
                          <m:t> +</m:t>
                        </m:r>
                        <m:acc>
                          <m:accPr>
                            <m:chr m:val="⃗"/>
                            <m:ctrlPr>
                              <a:rPr lang="en-US" sz="2400" b="1" i="1">
                                <a:latin typeface="Cambria Math" panose="02040503050406030204" pitchFamily="18" charset="0"/>
                              </a:rPr>
                            </m:ctrlPr>
                          </m:accPr>
                          <m:e>
                            <m:sSub>
                              <m:sSubPr>
                                <m:ctrlPr>
                                  <a:rPr lang="en-US" sz="2400" b="1" i="1">
                                    <a:latin typeface="Cambria Math" panose="02040503050406030204" pitchFamily="18" charset="0"/>
                                  </a:rPr>
                                </m:ctrlPr>
                              </m:sSubPr>
                              <m:e>
                                <m:r>
                                  <a:rPr lang="en-US" sz="2400" b="1" i="1">
                                    <a:latin typeface="Cambria Math" panose="02040503050406030204" pitchFamily="18" charset="0"/>
                                  </a:rPr>
                                  <m:t>𝑩</m:t>
                                </m:r>
                              </m:e>
                              <m:sub>
                                <m:r>
                                  <a:rPr lang="en-US" sz="2400" b="1" i="1">
                                    <a:latin typeface="Cambria Math" panose="02040503050406030204" pitchFamily="18" charset="0"/>
                                  </a:rPr>
                                  <m:t>𝟐</m:t>
                                </m:r>
                              </m:sub>
                            </m:sSub>
                          </m:e>
                        </m:acc>
                        <m:r>
                          <a:rPr lang="en-US" sz="2400" b="1">
                            <a:latin typeface="Cambria Math" panose="02040503050406030204" pitchFamily="18" charset="0"/>
                          </a:rPr>
                          <m:t> +</m:t>
                        </m:r>
                        <m:acc>
                          <m:accPr>
                            <m:chr m:val="⃗"/>
                            <m:ctrlPr>
                              <a:rPr lang="en-US" sz="2400" b="1" i="1">
                                <a:latin typeface="Cambria Math" panose="02040503050406030204" pitchFamily="18" charset="0"/>
                              </a:rPr>
                            </m:ctrlPr>
                          </m:accPr>
                          <m:e>
                            <m:sSub>
                              <m:sSubPr>
                                <m:ctrlPr>
                                  <a:rPr lang="en-US" sz="2400" b="1" i="1">
                                    <a:latin typeface="Cambria Math" panose="02040503050406030204" pitchFamily="18" charset="0"/>
                                  </a:rPr>
                                </m:ctrlPr>
                              </m:sSubPr>
                              <m:e>
                                <m:r>
                                  <a:rPr lang="en-US" sz="2400" b="1" i="1">
                                    <a:latin typeface="Cambria Math" panose="02040503050406030204" pitchFamily="18" charset="0"/>
                                  </a:rPr>
                                  <m:t>𝑩</m:t>
                                </m:r>
                              </m:e>
                              <m:sub>
                                <m:r>
                                  <a:rPr lang="en-US" sz="2400" b="1" i="1">
                                    <a:latin typeface="Cambria Math" panose="02040503050406030204" pitchFamily="18" charset="0"/>
                                  </a:rPr>
                                  <m:t>𝟑</m:t>
                                </m:r>
                              </m:sub>
                            </m:sSub>
                          </m:e>
                        </m:acc>
                      </m:oMath>
                    </m:oMathPara>
                  </a14:m>
                  <a:endParaRPr lang="en-US" sz="2400" b="1" dirty="0">
                    <a:latin typeface="+mj-lt"/>
                  </a:endParaRPr>
                </a:p>
                <a:p>
                  <a:pPr>
                    <a:spcAft>
                      <a:spcPts val="600"/>
                    </a:spcAft>
                    <a:defRPr/>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𝑛𝑒𝑡</m:t>
                            </m:r>
                            <m:r>
                              <a:rPr lang="en-US" sz="2400" i="1">
                                <a:latin typeface="Cambria Math" panose="02040503050406030204" pitchFamily="18" charset="0"/>
                              </a:rPr>
                              <m:t>,</m:t>
                            </m:r>
                            <m:r>
                              <a:rPr lang="en-US" sz="2400" i="1">
                                <a:latin typeface="Cambria Math" panose="02040503050406030204" pitchFamily="18" charset="0"/>
                              </a:rPr>
                              <m:t>𝑥</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1,</m:t>
                            </m:r>
                            <m:r>
                              <a:rPr lang="en-US" sz="2400" i="1">
                                <a:latin typeface="Cambria Math" panose="02040503050406030204" pitchFamily="18" charset="0"/>
                              </a:rPr>
                              <m:t>𝑥</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2,</m:t>
                            </m:r>
                            <m:r>
                              <a:rPr lang="en-US" sz="2400" i="1">
                                <a:latin typeface="Cambria Math" panose="02040503050406030204" pitchFamily="18" charset="0"/>
                              </a:rPr>
                              <m:t>𝑥</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3,</m:t>
                            </m:r>
                            <m:r>
                              <a:rPr lang="en-US" sz="2400" i="1">
                                <a:latin typeface="Cambria Math" panose="02040503050406030204" pitchFamily="18" charset="0"/>
                              </a:rPr>
                              <m:t>𝑥</m:t>
                            </m:r>
                          </m:sub>
                        </m:sSub>
                      </m:oMath>
                    </m:oMathPara>
                  </a14:m>
                  <a:endParaRPr lang="en-US" sz="2400" dirty="0">
                    <a:latin typeface="+mj-lt"/>
                  </a:endParaRPr>
                </a:p>
                <a:p>
                  <a:pPr>
                    <a:spcAft>
                      <a:spcPts val="600"/>
                    </a:spcAft>
                    <a:defRPr/>
                  </a:pPr>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𝑛𝑒𝑡</m:t>
                            </m:r>
                            <m:r>
                              <a:rPr lang="en-US" sz="2400" i="1">
                                <a:latin typeface="Cambria Math" panose="02040503050406030204" pitchFamily="18" charset="0"/>
                              </a:rPr>
                              <m:t>,</m:t>
                            </m:r>
                            <m:r>
                              <a:rPr lang="en-US" sz="2400" i="1">
                                <a:latin typeface="Cambria Math" panose="02040503050406030204" pitchFamily="18" charset="0"/>
                              </a:rPr>
                              <m:t>𝑦</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1,</m:t>
                            </m:r>
                            <m:r>
                              <a:rPr lang="en-US" sz="2400" i="1">
                                <a:latin typeface="Cambria Math" panose="02040503050406030204" pitchFamily="18" charset="0"/>
                              </a:rPr>
                              <m:t>𝑦</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2,</m:t>
                            </m:r>
                            <m:r>
                              <a:rPr lang="en-US" sz="2400" i="1">
                                <a:latin typeface="Cambria Math" panose="02040503050406030204" pitchFamily="18" charset="0"/>
                              </a:rPr>
                              <m:t>𝑦</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3,</m:t>
                            </m:r>
                            <m:r>
                              <a:rPr lang="en-US" sz="2400" i="1">
                                <a:latin typeface="Cambria Math" panose="02040503050406030204" pitchFamily="18" charset="0"/>
                              </a:rPr>
                              <m:t>𝑦</m:t>
                            </m:r>
                          </m:sub>
                        </m:sSub>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bwMode="auto">
                <a:xfrm>
                  <a:off x="4876800" y="5184286"/>
                  <a:ext cx="3865369" cy="1521314"/>
                </a:xfrm>
                <a:prstGeom prst="rect">
                  <a:avLst/>
                </a:prstGeom>
                <a:blipFill>
                  <a:blip r:embed="rId5"/>
                  <a:stretch>
                    <a:fillRect/>
                  </a:stretch>
                </a:blipFill>
                <a:ln w="9525">
                  <a:solidFill>
                    <a:schemeClr val="tx1"/>
                  </a:solidFill>
                  <a:miter lim="800000"/>
                  <a:headEnd/>
                  <a:tailEnd/>
                </a:ln>
              </p:spPr>
              <p:txBody>
                <a:bodyPr/>
                <a:lstStyle/>
                <a:p>
                  <a:r>
                    <a:rPr lang="en-US">
                      <a:noFill/>
                    </a:rPr>
                    <a:t> </a:t>
                  </a:r>
                </a:p>
              </p:txBody>
            </p:sp>
          </mc:Fallback>
        </mc:AlternateContent>
        <p:sp>
          <p:nvSpPr>
            <p:cNvPr id="130" name="TextBox 129"/>
            <p:cNvSpPr txBox="1"/>
            <p:nvPr/>
          </p:nvSpPr>
          <p:spPr bwMode="auto">
            <a:xfrm>
              <a:off x="3886200" y="5725180"/>
              <a:ext cx="1068818" cy="523220"/>
            </a:xfrm>
            <a:prstGeom prst="rect">
              <a:avLst/>
            </a:prstGeom>
            <a:noFill/>
            <a:ln w="9525">
              <a:noFill/>
              <a:miter lim="800000"/>
              <a:headEnd/>
              <a:tailEnd/>
            </a:ln>
          </p:spPr>
          <p:txBody>
            <a:bodyPr wrap="square" rtlCol="0">
              <a:spAutoFit/>
            </a:bodyPr>
            <a:lstStyle/>
            <a:p>
              <a:pPr algn="ctr"/>
              <a:r>
                <a:rPr lang="en-US" sz="2800" dirty="0">
                  <a:latin typeface="+mj-lt"/>
                </a:rPr>
                <a:t>=</a:t>
              </a:r>
            </a:p>
          </p:txBody>
        </p:sp>
      </p:grpSp>
      <p:grpSp>
        <p:nvGrpSpPr>
          <p:cNvPr id="227329" name="Group 227328"/>
          <p:cNvGrpSpPr/>
          <p:nvPr/>
        </p:nvGrpSpPr>
        <p:grpSpPr>
          <a:xfrm>
            <a:off x="4269574" y="5257800"/>
            <a:ext cx="1216827" cy="1466216"/>
            <a:chOff x="2745573" y="5257800"/>
            <a:chExt cx="1216827" cy="1466216"/>
          </a:xfrm>
        </p:grpSpPr>
        <p:grpSp>
          <p:nvGrpSpPr>
            <p:cNvPr id="227328" name="Group 227327"/>
            <p:cNvGrpSpPr/>
            <p:nvPr/>
          </p:nvGrpSpPr>
          <p:grpSpPr>
            <a:xfrm>
              <a:off x="2745573" y="5257800"/>
              <a:ext cx="1138609" cy="1262703"/>
              <a:chOff x="2297999" y="5257800"/>
              <a:chExt cx="1138609" cy="1262703"/>
            </a:xfrm>
          </p:grpSpPr>
          <p:grpSp>
            <p:nvGrpSpPr>
              <p:cNvPr id="116" name="Group 115"/>
              <p:cNvGrpSpPr/>
              <p:nvPr/>
            </p:nvGrpSpPr>
            <p:grpSpPr>
              <a:xfrm>
                <a:off x="2297999" y="5257800"/>
                <a:ext cx="1131001" cy="1262703"/>
                <a:chOff x="5440317" y="5359758"/>
                <a:chExt cx="675732" cy="754419"/>
              </a:xfrm>
            </p:grpSpPr>
            <p:cxnSp>
              <p:nvCxnSpPr>
                <p:cNvPr id="125" name="Straight Arrow Connector 124"/>
                <p:cNvCxnSpPr/>
                <p:nvPr/>
              </p:nvCxnSpPr>
              <p:spPr>
                <a:xfrm flipH="1" flipV="1">
                  <a:off x="6115129" y="5359758"/>
                  <a:ext cx="920" cy="52385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a:off x="5440317" y="5805391"/>
                  <a:ext cx="87222" cy="3087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a:off x="5513254" y="5385261"/>
                  <a:ext cx="596393" cy="42943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7" name="Straight Arrow Connector 126"/>
              <p:cNvCxnSpPr/>
              <p:nvPr/>
            </p:nvCxnSpPr>
            <p:spPr>
              <a:xfrm flipH="1">
                <a:off x="2297999" y="6139231"/>
                <a:ext cx="1138609" cy="381272"/>
              </a:xfrm>
              <a:prstGeom prst="straightConnector1">
                <a:avLst/>
              </a:prstGeom>
              <a:ln w="57150">
                <a:prstDash val="sysDot"/>
                <a:tailEnd type="triangle"/>
              </a:ln>
            </p:spPr>
            <p:style>
              <a:lnRef idx="1">
                <a:schemeClr val="dk1"/>
              </a:lnRef>
              <a:fillRef idx="0">
                <a:schemeClr val="dk1"/>
              </a:fillRef>
              <a:effectRef idx="0">
                <a:schemeClr val="dk1"/>
              </a:effectRef>
              <a:fontRef idx="minor">
                <a:schemeClr val="tx1"/>
              </a:fontRef>
            </p:style>
          </p:cxnSp>
        </p:grpSp>
        <p:sp>
          <p:nvSpPr>
            <p:cNvPr id="131" name="TextBox 20"/>
            <p:cNvSpPr txBox="1">
              <a:spLocks noChangeArrowheads="1"/>
            </p:cNvSpPr>
            <p:nvPr/>
          </p:nvSpPr>
          <p:spPr bwMode="auto">
            <a:xfrm>
              <a:off x="3276600" y="6262351"/>
              <a:ext cx="685800" cy="461665"/>
            </a:xfrm>
            <a:prstGeom prst="rect">
              <a:avLst/>
            </a:prstGeom>
            <a:noFill/>
            <a:ln w="9525">
              <a:noFill/>
              <a:miter lim="800000"/>
              <a:headEnd/>
              <a:tailEnd/>
            </a:ln>
          </p:spPr>
          <p:txBody>
            <a:bodyPr>
              <a:spAutoFit/>
            </a:bodyPr>
            <a:lstStyle/>
            <a:p>
              <a:pPr algn="ctr">
                <a:defRPr/>
              </a:pPr>
              <a:r>
                <a:rPr lang="en-US" sz="2400" b="1" dirty="0" err="1">
                  <a:latin typeface="Times New Roman" pitchFamily="18" charset="0"/>
                  <a:cs typeface="Times New Roman" pitchFamily="18" charset="0"/>
                </a:rPr>
                <a:t>B</a:t>
              </a:r>
              <a:r>
                <a:rPr lang="en-US" sz="2400" b="1" baseline="-25000" dirty="0" err="1">
                  <a:latin typeface="Times New Roman" pitchFamily="18" charset="0"/>
                  <a:cs typeface="Times New Roman" pitchFamily="18" charset="0"/>
                </a:rPr>
                <a:t>net</a:t>
              </a:r>
              <a:endParaRPr lang="en-US" sz="2400" b="1" baseline="-25000" dirty="0">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253076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3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73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7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bwMode="auto">
          <a:xfrm>
            <a:off x="2286000" y="3200400"/>
            <a:ext cx="4648200" cy="3416300"/>
          </a:xfrm>
          <a:prstGeom prst="rect">
            <a:avLst/>
          </a:prstGeom>
          <a:noFill/>
          <a:ln w="9525">
            <a:noFill/>
            <a:miter lim="800000"/>
            <a:headEnd/>
            <a:tailEnd/>
          </a:ln>
        </p:spPr>
        <p:txBody>
          <a:bodyPr>
            <a:spAutoFit/>
          </a:bodyPr>
          <a:lstStyle/>
          <a:p>
            <a:pPr>
              <a:defRPr/>
            </a:pPr>
            <a:r>
              <a:rPr lang="en-US" sz="2400" dirty="0">
                <a:latin typeface="+mj-lt"/>
              </a:rPr>
              <a:t>a. </a:t>
            </a:r>
          </a:p>
          <a:p>
            <a:pPr>
              <a:defRPr/>
            </a:pPr>
            <a:endParaRPr lang="en-US" sz="2400" dirty="0">
              <a:latin typeface="+mj-lt"/>
            </a:endParaRPr>
          </a:p>
          <a:p>
            <a:pPr>
              <a:defRPr/>
            </a:pPr>
            <a:r>
              <a:rPr lang="en-US" sz="2400" dirty="0">
                <a:latin typeface="+mj-lt"/>
              </a:rPr>
              <a:t>b.</a:t>
            </a:r>
          </a:p>
          <a:p>
            <a:pPr>
              <a:defRPr/>
            </a:pPr>
            <a:endParaRPr lang="en-US" sz="2400" dirty="0">
              <a:latin typeface="+mj-lt"/>
            </a:endParaRPr>
          </a:p>
          <a:p>
            <a:pPr>
              <a:defRPr/>
            </a:pPr>
            <a:r>
              <a:rPr lang="en-US" sz="2400" dirty="0">
                <a:latin typeface="+mj-lt"/>
              </a:rPr>
              <a:t>c.</a:t>
            </a:r>
          </a:p>
          <a:p>
            <a:pPr>
              <a:defRPr/>
            </a:pPr>
            <a:endParaRPr lang="en-US" sz="2400" dirty="0">
              <a:latin typeface="+mj-lt"/>
            </a:endParaRPr>
          </a:p>
          <a:p>
            <a:pPr>
              <a:defRPr/>
            </a:pPr>
            <a:r>
              <a:rPr lang="en-US" sz="2400" dirty="0">
                <a:latin typeface="+mj-lt"/>
              </a:rPr>
              <a:t>d.</a:t>
            </a:r>
          </a:p>
          <a:p>
            <a:pPr>
              <a:defRPr/>
            </a:pPr>
            <a:endParaRPr lang="en-US" sz="2400" dirty="0">
              <a:latin typeface="+mj-lt"/>
            </a:endParaRPr>
          </a:p>
          <a:p>
            <a:pPr>
              <a:defRPr/>
            </a:pPr>
            <a:r>
              <a:rPr lang="en-US" sz="2400" dirty="0">
                <a:latin typeface="+mj-lt"/>
              </a:rPr>
              <a:t>e. Magnetic field is zero there</a:t>
            </a:r>
          </a:p>
        </p:txBody>
      </p:sp>
      <p:sp>
        <p:nvSpPr>
          <p:cNvPr id="16387" name="Title 1"/>
          <p:cNvSpPr>
            <a:spLocks noGrp="1"/>
          </p:cNvSpPr>
          <p:nvPr>
            <p:ph type="title"/>
          </p:nvPr>
        </p:nvSpPr>
        <p:spPr>
          <a:xfrm>
            <a:off x="1905000" y="228600"/>
            <a:ext cx="8229600" cy="1143000"/>
          </a:xfrm>
        </p:spPr>
        <p:txBody>
          <a:bodyPr/>
          <a:lstStyle/>
          <a:p>
            <a:r>
              <a:rPr lang="en-US" sz="3600" dirty="0">
                <a:latin typeface="Arial" charset="0"/>
                <a:cs typeface="Arial" charset="0"/>
              </a:rPr>
              <a:t>Finding </a:t>
            </a:r>
            <a:r>
              <a:rPr lang="en-US" sz="3600" b="1" dirty="0">
                <a:latin typeface="Arial" charset="0"/>
                <a:cs typeface="Arial" charset="0"/>
              </a:rPr>
              <a:t>Direction</a:t>
            </a:r>
            <a:r>
              <a:rPr lang="en-US" sz="3600" dirty="0">
                <a:latin typeface="Arial" charset="0"/>
                <a:cs typeface="Arial" charset="0"/>
              </a:rPr>
              <a:t> of Field with Multiple Wires Present: </a:t>
            </a:r>
            <a:r>
              <a:rPr lang="en-US" sz="3600" i="1" dirty="0">
                <a:latin typeface="Arial" charset="0"/>
                <a:cs typeface="Arial" charset="0"/>
              </a:rPr>
              <a:t>Example 1</a:t>
            </a:r>
          </a:p>
        </p:txBody>
      </p:sp>
      <p:sp>
        <p:nvSpPr>
          <p:cNvPr id="19" name="Rectangle 18"/>
          <p:cNvSpPr>
            <a:spLocks noChangeAspect="1"/>
          </p:cNvSpPr>
          <p:nvPr/>
        </p:nvSpPr>
        <p:spPr bwMode="auto">
          <a:xfrm>
            <a:off x="6781800" y="3565525"/>
            <a:ext cx="2012950" cy="20129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3"/>
          <p:cNvGrpSpPr>
            <a:grpSpLocks/>
          </p:cNvGrpSpPr>
          <p:nvPr/>
        </p:nvGrpSpPr>
        <p:grpSpPr bwMode="auto">
          <a:xfrm>
            <a:off x="8656639" y="5440362"/>
            <a:ext cx="274637" cy="274638"/>
            <a:chOff x="3895106" y="5047013"/>
            <a:chExt cx="274071" cy="274320"/>
          </a:xfrm>
          <a:solidFill>
            <a:schemeClr val="bg1"/>
          </a:solidFill>
        </p:grpSpPr>
        <p:sp>
          <p:nvSpPr>
            <p:cNvPr id="25" name="Oval 24"/>
            <p:cNvSpPr/>
            <p:nvPr/>
          </p:nvSpPr>
          <p:spPr>
            <a:xfrm>
              <a:off x="3895106" y="5047013"/>
              <a:ext cx="274071" cy="27432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6" name="Straight Connector 25"/>
            <p:cNvCxnSpPr/>
            <p:nvPr/>
          </p:nvCxnSpPr>
          <p:spPr>
            <a:xfrm flipH="1">
              <a:off x="3941048" y="5092998"/>
              <a:ext cx="182186" cy="182351"/>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a:off x="3940966" y="5093079"/>
              <a:ext cx="182351" cy="182186"/>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391" name="Group 27"/>
          <p:cNvGrpSpPr>
            <a:grpSpLocks/>
          </p:cNvGrpSpPr>
          <p:nvPr/>
        </p:nvGrpSpPr>
        <p:grpSpPr bwMode="auto">
          <a:xfrm>
            <a:off x="8656639" y="3429000"/>
            <a:ext cx="274637" cy="274638"/>
            <a:chOff x="5668962" y="3657600"/>
            <a:chExt cx="274638" cy="274638"/>
          </a:xfrm>
        </p:grpSpPr>
        <p:sp>
          <p:nvSpPr>
            <p:cNvPr id="14" name="Oval 13"/>
            <p:cNvSpPr/>
            <p:nvPr/>
          </p:nvSpPr>
          <p:spPr bwMode="auto">
            <a:xfrm>
              <a:off x="5668962" y="3657600"/>
              <a:ext cx="274638" cy="2746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bwMode="auto">
            <a:xfrm>
              <a:off x="5768974" y="3757613"/>
              <a:ext cx="74613" cy="746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 name="Oval 28"/>
          <p:cNvSpPr/>
          <p:nvPr/>
        </p:nvSpPr>
        <p:spPr bwMode="auto">
          <a:xfrm>
            <a:off x="7751764" y="4535489"/>
            <a:ext cx="73025" cy="730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52"/>
          <p:cNvGrpSpPr>
            <a:grpSpLocks/>
          </p:cNvGrpSpPr>
          <p:nvPr/>
        </p:nvGrpSpPr>
        <p:grpSpPr bwMode="auto">
          <a:xfrm>
            <a:off x="7026275" y="4265614"/>
            <a:ext cx="1676400" cy="828675"/>
            <a:chOff x="5502275" y="4265613"/>
            <a:chExt cx="1676400" cy="828675"/>
          </a:xfrm>
        </p:grpSpPr>
        <p:sp>
          <p:nvSpPr>
            <p:cNvPr id="30" name="TextBox 29"/>
            <p:cNvSpPr txBox="1"/>
            <p:nvPr/>
          </p:nvSpPr>
          <p:spPr bwMode="auto">
            <a:xfrm>
              <a:off x="5502275" y="4724400"/>
              <a:ext cx="1676400" cy="369888"/>
            </a:xfrm>
            <a:prstGeom prst="rect">
              <a:avLst/>
            </a:prstGeom>
            <a:noFill/>
            <a:ln w="9525">
              <a:noFill/>
              <a:miter lim="800000"/>
              <a:headEnd/>
              <a:tailEnd/>
            </a:ln>
          </p:spPr>
          <p:txBody>
            <a:bodyPr>
              <a:spAutoFit/>
            </a:bodyPr>
            <a:lstStyle/>
            <a:p>
              <a:pPr algn="ctr">
                <a:defRPr/>
              </a:pPr>
              <a:r>
                <a:rPr lang="en-US" dirty="0">
                  <a:latin typeface="+mj-lt"/>
                </a:rPr>
                <a:t>Direction of   ?</a:t>
              </a:r>
            </a:p>
          </p:txBody>
        </p:sp>
        <p:graphicFrame>
          <p:nvGraphicFramePr>
            <p:cNvPr id="16423" name="Object 4"/>
            <p:cNvGraphicFramePr>
              <a:graphicFrameLocks noChangeAspect="1"/>
            </p:cNvGraphicFramePr>
            <p:nvPr/>
          </p:nvGraphicFramePr>
          <p:xfrm>
            <a:off x="5807075" y="4265613"/>
            <a:ext cx="455613" cy="569912"/>
          </p:xfrm>
          <a:graphic>
            <a:graphicData uri="http://schemas.openxmlformats.org/presentationml/2006/ole">
              <mc:AlternateContent xmlns:mc="http://schemas.openxmlformats.org/markup-compatibility/2006">
                <mc:Choice xmlns:v="urn:schemas-microsoft-com:vml" Requires="v">
                  <p:oleObj spid="_x0000_s233873" name="Equation" r:id="rId4" imgW="152334" imgH="190417" progId="Equation.3">
                    <p:embed/>
                  </p:oleObj>
                </mc:Choice>
                <mc:Fallback>
                  <p:oleObj name="Equation" r:id="rId4" imgW="152334" imgH="190417" progId="Equation.3">
                    <p:embed/>
                    <p:pic>
                      <p:nvPicPr>
                        <p:cNvPr id="1642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075" y="4265613"/>
                          <a:ext cx="455613"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33" name="Straight Arrow Connector 32"/>
          <p:cNvCxnSpPr>
            <a:cxnSpLocks/>
          </p:cNvCxnSpPr>
          <p:nvPr/>
        </p:nvCxnSpPr>
        <p:spPr>
          <a:xfrm rot="5400000" flipH="1" flipV="1">
            <a:off x="2476500" y="3619500"/>
            <a:ext cx="685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rot="16200000" flipH="1">
            <a:off x="3009900" y="4610100"/>
            <a:ext cx="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p:cNvCxnSpPr>
          <p:nvPr/>
        </p:nvCxnSpPr>
        <p:spPr>
          <a:xfrm rot="5400000" flipV="1">
            <a:off x="2476500" y="4381500"/>
            <a:ext cx="685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p:cNvCxnSpPr>
          <p:nvPr/>
        </p:nvCxnSpPr>
        <p:spPr>
          <a:xfrm rot="5400000">
            <a:off x="3009900" y="5295900"/>
            <a:ext cx="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286000" y="4724400"/>
            <a:ext cx="12192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58"/>
          <p:cNvGrpSpPr>
            <a:grpSpLocks/>
          </p:cNvGrpSpPr>
          <p:nvPr/>
        </p:nvGrpSpPr>
        <p:grpSpPr bwMode="auto">
          <a:xfrm>
            <a:off x="6705600" y="2143125"/>
            <a:ext cx="3511550" cy="2844800"/>
            <a:chOff x="5181600" y="2143633"/>
            <a:chExt cx="3511041" cy="2843784"/>
          </a:xfrm>
        </p:grpSpPr>
        <p:grpSp>
          <p:nvGrpSpPr>
            <p:cNvPr id="16416" name="Group 19"/>
            <p:cNvGrpSpPr>
              <a:grpSpLocks noChangeAspect="1"/>
            </p:cNvGrpSpPr>
            <p:nvPr/>
          </p:nvGrpSpPr>
          <p:grpSpPr bwMode="auto">
            <a:xfrm flipH="1">
              <a:off x="5848253" y="2143633"/>
              <a:ext cx="2844388" cy="2843784"/>
              <a:chOff x="304800" y="4800599"/>
              <a:chExt cx="1219460" cy="1219400"/>
            </a:xfrm>
          </p:grpSpPr>
          <p:sp>
            <p:nvSpPr>
              <p:cNvPr id="36" name="Arc 35"/>
              <p:cNvSpPr/>
              <p:nvPr/>
            </p:nvSpPr>
            <p:spPr>
              <a:xfrm rot="10800000">
                <a:off x="304800" y="4800599"/>
                <a:ext cx="1219460" cy="1219400"/>
              </a:xfrm>
              <a:prstGeom prst="arc">
                <a:avLst>
                  <a:gd name="adj1" fmla="val 16200000"/>
                  <a:gd name="adj2" fmla="val 16199368"/>
                </a:avLst>
              </a:prstGeom>
              <a:ln w="38100">
                <a:solidFill>
                  <a:srgbClr val="A67A00"/>
                </a:solidFill>
                <a:headEnd type="none"/>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Arc 36"/>
              <p:cNvSpPr/>
              <p:nvPr/>
            </p:nvSpPr>
            <p:spPr>
              <a:xfrm rot="5400000">
                <a:off x="304830" y="4800569"/>
                <a:ext cx="1219400" cy="1219460"/>
              </a:xfrm>
              <a:prstGeom prst="arc">
                <a:avLst>
                  <a:gd name="adj1" fmla="val 16200000"/>
                  <a:gd name="adj2" fmla="val 16199368"/>
                </a:avLst>
              </a:prstGeom>
              <a:ln w="38100">
                <a:solidFill>
                  <a:srgbClr val="A67A00"/>
                </a:solidFill>
                <a:headEnd type="none"/>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Arc 37"/>
              <p:cNvSpPr/>
              <p:nvPr/>
            </p:nvSpPr>
            <p:spPr>
              <a:xfrm>
                <a:off x="304800" y="4800599"/>
                <a:ext cx="1219460" cy="1219400"/>
              </a:xfrm>
              <a:prstGeom prst="arc">
                <a:avLst>
                  <a:gd name="adj1" fmla="val 16200000"/>
                  <a:gd name="adj2" fmla="val 16199368"/>
                </a:avLst>
              </a:prstGeom>
              <a:ln w="38100">
                <a:solidFill>
                  <a:srgbClr val="A67A00"/>
                </a:solidFill>
                <a:headEnd type="none"/>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 name="Arc 40"/>
              <p:cNvSpPr/>
              <p:nvPr/>
            </p:nvSpPr>
            <p:spPr>
              <a:xfrm rot="16200000">
                <a:off x="304830" y="4800569"/>
                <a:ext cx="1219400" cy="1219460"/>
              </a:xfrm>
              <a:prstGeom prst="arc">
                <a:avLst>
                  <a:gd name="adj1" fmla="val 16200000"/>
                  <a:gd name="adj2" fmla="val 16199368"/>
                </a:avLst>
              </a:prstGeom>
              <a:noFill/>
              <a:ln w="38100">
                <a:solidFill>
                  <a:srgbClr val="A67A00"/>
                </a:solidFill>
                <a:headEnd type="none"/>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aphicFrame>
          <p:nvGraphicFramePr>
            <p:cNvPr id="16417" name="Object 19"/>
            <p:cNvGraphicFramePr>
              <a:graphicFrameLocks noChangeAspect="1"/>
            </p:cNvGraphicFramePr>
            <p:nvPr/>
          </p:nvGraphicFramePr>
          <p:xfrm>
            <a:off x="5181600" y="2989284"/>
            <a:ext cx="519112" cy="515938"/>
          </p:xfrm>
          <a:graphic>
            <a:graphicData uri="http://schemas.openxmlformats.org/presentationml/2006/ole">
              <mc:AlternateContent xmlns:mc="http://schemas.openxmlformats.org/markup-compatibility/2006">
                <mc:Choice xmlns:v="urn:schemas-microsoft-com:vml" Requires="v">
                  <p:oleObj spid="_x0000_s233874" name="Equation" r:id="rId6" imgW="253780" imgH="253780" progId="Equation.3">
                    <p:embed/>
                  </p:oleObj>
                </mc:Choice>
                <mc:Fallback>
                  <p:oleObj name="Equation" r:id="rId6" imgW="253780" imgH="253780" progId="Equation.3">
                    <p:embed/>
                    <p:pic>
                      <p:nvPicPr>
                        <p:cNvPr id="16417"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2989284"/>
                          <a:ext cx="519112"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57"/>
          <p:cNvGrpSpPr>
            <a:grpSpLocks/>
          </p:cNvGrpSpPr>
          <p:nvPr/>
        </p:nvGrpSpPr>
        <p:grpSpPr bwMode="auto">
          <a:xfrm>
            <a:off x="6781800" y="3565525"/>
            <a:ext cx="2012950" cy="2012950"/>
            <a:chOff x="5258435" y="3566160"/>
            <a:chExt cx="2011680" cy="2011680"/>
          </a:xfrm>
        </p:grpSpPr>
        <p:cxnSp>
          <p:nvCxnSpPr>
            <p:cNvPr id="55" name="Straight Connector 54"/>
            <p:cNvCxnSpPr/>
            <p:nvPr/>
          </p:nvCxnSpPr>
          <p:spPr>
            <a:xfrm>
              <a:off x="5258435" y="4572000"/>
              <a:ext cx="20116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264275" y="3566160"/>
              <a:ext cx="0" cy="2011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63"/>
          <p:cNvGrpSpPr>
            <a:grpSpLocks/>
          </p:cNvGrpSpPr>
          <p:nvPr/>
        </p:nvGrpSpPr>
        <p:grpSpPr bwMode="auto">
          <a:xfrm>
            <a:off x="7788275" y="4572000"/>
            <a:ext cx="655638" cy="973138"/>
            <a:chOff x="6264276" y="4572000"/>
            <a:chExt cx="655636" cy="973138"/>
          </a:xfrm>
        </p:grpSpPr>
        <p:cxnSp>
          <p:nvCxnSpPr>
            <p:cNvPr id="28" name="Straight Arrow Connector 27"/>
            <p:cNvCxnSpPr>
              <a:cxnSpLocks noChangeAspect="1"/>
            </p:cNvCxnSpPr>
            <p:nvPr/>
          </p:nvCxnSpPr>
          <p:spPr>
            <a:xfrm rot="10800000" flipH="1" flipV="1">
              <a:off x="6264276" y="4572000"/>
              <a:ext cx="639761" cy="6397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413" name="Object 21"/>
            <p:cNvGraphicFramePr>
              <a:graphicFrameLocks noChangeAspect="1"/>
            </p:cNvGraphicFramePr>
            <p:nvPr/>
          </p:nvGraphicFramePr>
          <p:xfrm>
            <a:off x="6400800" y="5029200"/>
            <a:ext cx="519112" cy="515938"/>
          </p:xfrm>
          <a:graphic>
            <a:graphicData uri="http://schemas.openxmlformats.org/presentationml/2006/ole">
              <mc:AlternateContent xmlns:mc="http://schemas.openxmlformats.org/markup-compatibility/2006">
                <mc:Choice xmlns:v="urn:schemas-microsoft-com:vml" Requires="v">
                  <p:oleObj spid="_x0000_s233875" name="Equation" r:id="rId8" imgW="253780" imgH="253780" progId="Equation.3">
                    <p:embed/>
                  </p:oleObj>
                </mc:Choice>
                <mc:Fallback>
                  <p:oleObj name="Equation" r:id="rId8" imgW="253780" imgH="253780" progId="Equation.3">
                    <p:embed/>
                    <p:pic>
                      <p:nvPicPr>
                        <p:cNvPr id="16413"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029200"/>
                          <a:ext cx="519112"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62"/>
          <p:cNvGrpSpPr>
            <a:grpSpLocks/>
          </p:cNvGrpSpPr>
          <p:nvPr/>
        </p:nvGrpSpPr>
        <p:grpSpPr bwMode="auto">
          <a:xfrm>
            <a:off x="7772400" y="3657600"/>
            <a:ext cx="655638" cy="914400"/>
            <a:chOff x="6248400" y="3657600"/>
            <a:chExt cx="655955" cy="914400"/>
          </a:xfrm>
        </p:grpSpPr>
        <p:cxnSp>
          <p:nvCxnSpPr>
            <p:cNvPr id="24" name="Straight Arrow Connector 23"/>
            <p:cNvCxnSpPr>
              <a:cxnSpLocks noChangeAspect="1"/>
            </p:cNvCxnSpPr>
            <p:nvPr/>
          </p:nvCxnSpPr>
          <p:spPr>
            <a:xfrm rot="5400000" flipH="1" flipV="1">
              <a:off x="6264438" y="3932082"/>
              <a:ext cx="639762" cy="640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411" name="Object 22"/>
            <p:cNvGraphicFramePr>
              <a:graphicFrameLocks noChangeAspect="1"/>
            </p:cNvGraphicFramePr>
            <p:nvPr/>
          </p:nvGraphicFramePr>
          <p:xfrm>
            <a:off x="6248400" y="3657600"/>
            <a:ext cx="544513" cy="490538"/>
          </p:xfrm>
          <a:graphic>
            <a:graphicData uri="http://schemas.openxmlformats.org/presentationml/2006/ole">
              <mc:AlternateContent xmlns:mc="http://schemas.openxmlformats.org/markup-compatibility/2006">
                <mc:Choice xmlns:v="urn:schemas-microsoft-com:vml" Requires="v">
                  <p:oleObj spid="_x0000_s233876" name="Equation" r:id="rId9" imgW="266469" imgH="241091" progId="Equation.3">
                    <p:embed/>
                  </p:oleObj>
                </mc:Choice>
                <mc:Fallback>
                  <p:oleObj name="Equation" r:id="rId9" imgW="266469" imgH="241091" progId="Equation.3">
                    <p:embed/>
                    <p:pic>
                      <p:nvPicPr>
                        <p:cNvPr id="16411" name="Object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3657600"/>
                          <a:ext cx="544513"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 65"/>
          <p:cNvGrpSpPr>
            <a:grpSpLocks/>
          </p:cNvGrpSpPr>
          <p:nvPr/>
        </p:nvGrpSpPr>
        <p:grpSpPr bwMode="auto">
          <a:xfrm>
            <a:off x="7086600" y="4156075"/>
            <a:ext cx="3130550" cy="2844800"/>
            <a:chOff x="5562600" y="4156583"/>
            <a:chExt cx="3130041" cy="2843784"/>
          </a:xfrm>
        </p:grpSpPr>
        <p:grpSp>
          <p:nvGrpSpPr>
            <p:cNvPr id="16404" name="Group 19"/>
            <p:cNvGrpSpPr>
              <a:grpSpLocks noChangeAspect="1"/>
            </p:cNvGrpSpPr>
            <p:nvPr/>
          </p:nvGrpSpPr>
          <p:grpSpPr bwMode="auto">
            <a:xfrm>
              <a:off x="5848859" y="4156583"/>
              <a:ext cx="2843782" cy="2843784"/>
              <a:chOff x="304800" y="4800599"/>
              <a:chExt cx="1219200" cy="1219400"/>
            </a:xfrm>
          </p:grpSpPr>
          <p:sp>
            <p:nvSpPr>
              <p:cNvPr id="49" name="Arc 48"/>
              <p:cNvSpPr/>
              <p:nvPr/>
            </p:nvSpPr>
            <p:spPr>
              <a:xfrm rot="10800000">
                <a:off x="304562" y="4800599"/>
                <a:ext cx="1219438" cy="1219400"/>
              </a:xfrm>
              <a:prstGeom prst="arc">
                <a:avLst>
                  <a:gd name="adj1" fmla="val 16200000"/>
                  <a:gd name="adj2" fmla="val 16199368"/>
                </a:avLst>
              </a:prstGeom>
              <a:ln w="38100">
                <a:solidFill>
                  <a:srgbClr val="293F6F"/>
                </a:solidFill>
                <a:headEnd type="none"/>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Arc 49"/>
              <p:cNvSpPr/>
              <p:nvPr/>
            </p:nvSpPr>
            <p:spPr>
              <a:xfrm rot="5400000">
                <a:off x="304581" y="4800580"/>
                <a:ext cx="1219400" cy="1219438"/>
              </a:xfrm>
              <a:prstGeom prst="arc">
                <a:avLst>
                  <a:gd name="adj1" fmla="val 16200000"/>
                  <a:gd name="adj2" fmla="val 16199368"/>
                </a:avLst>
              </a:prstGeom>
              <a:ln w="38100">
                <a:solidFill>
                  <a:srgbClr val="293F6F"/>
                </a:solidFill>
                <a:headEnd type="none"/>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 name="Arc 50"/>
              <p:cNvSpPr/>
              <p:nvPr/>
            </p:nvSpPr>
            <p:spPr>
              <a:xfrm>
                <a:off x="304562" y="4800599"/>
                <a:ext cx="1219438" cy="1219400"/>
              </a:xfrm>
              <a:prstGeom prst="arc">
                <a:avLst>
                  <a:gd name="adj1" fmla="val 16200000"/>
                  <a:gd name="adj2" fmla="val 16199368"/>
                </a:avLst>
              </a:prstGeom>
              <a:ln w="38100">
                <a:solidFill>
                  <a:srgbClr val="293F6F"/>
                </a:solidFill>
                <a:headEnd type="none"/>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2" name="Arc 51"/>
              <p:cNvSpPr/>
              <p:nvPr/>
            </p:nvSpPr>
            <p:spPr>
              <a:xfrm rot="16200000">
                <a:off x="304581" y="4800580"/>
                <a:ext cx="1219400" cy="1219438"/>
              </a:xfrm>
              <a:prstGeom prst="arc">
                <a:avLst>
                  <a:gd name="adj1" fmla="val 16200000"/>
                  <a:gd name="adj2" fmla="val 16199368"/>
                </a:avLst>
              </a:prstGeom>
              <a:ln w="38100">
                <a:solidFill>
                  <a:srgbClr val="293F6F"/>
                </a:solidFill>
                <a:headEnd type="none"/>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aphicFrame>
          <p:nvGraphicFramePr>
            <p:cNvPr id="16405" name="Object 23"/>
            <p:cNvGraphicFramePr>
              <a:graphicFrameLocks noChangeAspect="1"/>
            </p:cNvGraphicFramePr>
            <p:nvPr/>
          </p:nvGraphicFramePr>
          <p:xfrm>
            <a:off x="5562600" y="6367462"/>
            <a:ext cx="544513" cy="490538"/>
          </p:xfrm>
          <a:graphic>
            <a:graphicData uri="http://schemas.openxmlformats.org/presentationml/2006/ole">
              <mc:AlternateContent xmlns:mc="http://schemas.openxmlformats.org/markup-compatibility/2006">
                <mc:Choice xmlns:v="urn:schemas-microsoft-com:vml" Requires="v">
                  <p:oleObj spid="_x0000_s233877" name="Equation" r:id="rId11" imgW="266469" imgH="241091" progId="Equation.3">
                    <p:embed/>
                  </p:oleObj>
                </mc:Choice>
                <mc:Fallback>
                  <p:oleObj name="Equation" r:id="rId11" imgW="266469" imgH="241091" progId="Equation.3">
                    <p:embed/>
                    <p:pic>
                      <p:nvPicPr>
                        <p:cNvPr id="16405"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6367462"/>
                          <a:ext cx="544513"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 name="Slide Number Placeholder 2"/>
          <p:cNvSpPr>
            <a:spLocks noGrp="1"/>
          </p:cNvSpPr>
          <p:nvPr>
            <p:ph type="sldNum" sz="quarter" idx="12"/>
          </p:nvPr>
        </p:nvSpPr>
        <p:spPr/>
        <p:txBody>
          <a:bodyPr/>
          <a:lstStyle/>
          <a:p>
            <a:pPr>
              <a:defRPr/>
            </a:pPr>
            <a:fld id="{B386F29C-061E-47C1-A8AA-F42ADE5D6185}" type="slidenum">
              <a:rPr lang="en-US" smtClean="0"/>
              <a:pPr>
                <a:defRPr/>
              </a:pPr>
              <a:t>21</a:t>
            </a:fld>
            <a:endParaRPr lang="en-US"/>
          </a:p>
        </p:txBody>
      </p:sp>
      <p:grpSp>
        <p:nvGrpSpPr>
          <p:cNvPr id="16" name="Group 15"/>
          <p:cNvGrpSpPr/>
          <p:nvPr/>
        </p:nvGrpSpPr>
        <p:grpSpPr>
          <a:xfrm>
            <a:off x="4191001" y="4208463"/>
            <a:ext cx="1433513" cy="944563"/>
            <a:chOff x="2667000" y="4208462"/>
            <a:chExt cx="1433513" cy="944563"/>
          </a:xfrm>
        </p:grpSpPr>
        <p:grpSp>
          <p:nvGrpSpPr>
            <p:cNvPr id="7" name="Group 6"/>
            <p:cNvGrpSpPr/>
            <p:nvPr/>
          </p:nvGrpSpPr>
          <p:grpSpPr>
            <a:xfrm>
              <a:off x="2667000" y="4208462"/>
              <a:ext cx="1433513" cy="944563"/>
              <a:chOff x="2209800" y="4132262"/>
              <a:chExt cx="1433513" cy="944563"/>
            </a:xfrm>
          </p:grpSpPr>
          <p:grpSp>
            <p:nvGrpSpPr>
              <p:cNvPr id="46" name="Group 63"/>
              <p:cNvGrpSpPr>
                <a:grpSpLocks/>
              </p:cNvGrpSpPr>
              <p:nvPr/>
            </p:nvGrpSpPr>
            <p:grpSpPr bwMode="auto">
              <a:xfrm>
                <a:off x="2849565" y="4343400"/>
                <a:ext cx="793748" cy="733425"/>
                <a:chOff x="6888170" y="3868738"/>
                <a:chExt cx="793746" cy="733425"/>
              </a:xfrm>
            </p:grpSpPr>
            <p:cxnSp>
              <p:nvCxnSpPr>
                <p:cNvPr id="47" name="Straight Arrow Connector 46"/>
                <p:cNvCxnSpPr>
                  <a:cxnSpLocks noChangeAspect="1"/>
                </p:cNvCxnSpPr>
                <p:nvPr/>
              </p:nvCxnSpPr>
              <p:spPr>
                <a:xfrm rot="10800000" flipH="1" flipV="1">
                  <a:off x="6888170" y="3962400"/>
                  <a:ext cx="639761" cy="639763"/>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8" name="Object 21"/>
                <p:cNvGraphicFramePr>
                  <a:graphicFrameLocks noChangeAspect="1"/>
                </p:cNvGraphicFramePr>
                <p:nvPr/>
              </p:nvGraphicFramePr>
              <p:xfrm>
                <a:off x="7162804" y="3868738"/>
                <a:ext cx="519112" cy="515938"/>
              </p:xfrm>
              <a:graphic>
                <a:graphicData uri="http://schemas.openxmlformats.org/presentationml/2006/ole">
                  <mc:AlternateContent xmlns:mc="http://schemas.openxmlformats.org/markup-compatibility/2006">
                    <mc:Choice xmlns:v="urn:schemas-microsoft-com:vml" Requires="v">
                      <p:oleObj spid="_x0000_s233878" name="Equation" r:id="rId8" imgW="253780" imgH="253780" progId="Equation.3">
                        <p:embed/>
                      </p:oleObj>
                    </mc:Choice>
                    <mc:Fallback>
                      <p:oleObj name="Equation" r:id="rId8" imgW="253780" imgH="253780" progId="Equation.3">
                        <p:embed/>
                        <p:pic>
                          <p:nvPicPr>
                            <p:cNvPr id="48"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4" y="3868738"/>
                              <a:ext cx="519112"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3" name="Group 62"/>
              <p:cNvGrpSpPr>
                <a:grpSpLocks/>
              </p:cNvGrpSpPr>
              <p:nvPr/>
            </p:nvGrpSpPr>
            <p:grpSpPr bwMode="auto">
              <a:xfrm>
                <a:off x="2209800" y="4132262"/>
                <a:ext cx="655638" cy="914400"/>
                <a:chOff x="6248400" y="3657600"/>
                <a:chExt cx="655955" cy="914400"/>
              </a:xfrm>
            </p:grpSpPr>
            <p:cxnSp>
              <p:nvCxnSpPr>
                <p:cNvPr id="54" name="Straight Arrow Connector 53"/>
                <p:cNvCxnSpPr>
                  <a:cxnSpLocks noChangeAspect="1"/>
                </p:cNvCxnSpPr>
                <p:nvPr/>
              </p:nvCxnSpPr>
              <p:spPr>
                <a:xfrm rot="5400000" flipH="1" flipV="1">
                  <a:off x="6264438" y="3932082"/>
                  <a:ext cx="639762" cy="640072"/>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6" name="Object 22"/>
                <p:cNvGraphicFramePr>
                  <a:graphicFrameLocks noChangeAspect="1"/>
                </p:cNvGraphicFramePr>
                <p:nvPr/>
              </p:nvGraphicFramePr>
              <p:xfrm>
                <a:off x="6248400" y="3657600"/>
                <a:ext cx="544513" cy="490538"/>
              </p:xfrm>
              <a:graphic>
                <a:graphicData uri="http://schemas.openxmlformats.org/presentationml/2006/ole">
                  <mc:AlternateContent xmlns:mc="http://schemas.openxmlformats.org/markup-compatibility/2006">
                    <mc:Choice xmlns:v="urn:schemas-microsoft-com:vml" Requires="v">
                      <p:oleObj spid="_x0000_s233879" name="Equation" r:id="rId9" imgW="266469" imgH="241091" progId="Equation.3">
                        <p:embed/>
                      </p:oleObj>
                    </mc:Choice>
                    <mc:Fallback>
                      <p:oleObj name="Equation" r:id="rId9" imgW="266469" imgH="241091" progId="Equation.3">
                        <p:embed/>
                        <p:pic>
                          <p:nvPicPr>
                            <p:cNvPr id="56" name="Object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3657600"/>
                              <a:ext cx="544513"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cxnSp>
          <p:nvCxnSpPr>
            <p:cNvPr id="13" name="Straight Arrow Connector 12"/>
            <p:cNvCxnSpPr/>
            <p:nvPr/>
          </p:nvCxnSpPr>
          <p:spPr>
            <a:xfrm>
              <a:off x="2723819" y="5107936"/>
              <a:ext cx="1127125" cy="0"/>
            </a:xfrm>
            <a:prstGeom prst="straightConnector1">
              <a:avLst/>
            </a:prstGeom>
            <a:ln w="571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bwMode="auto">
          <a:xfrm>
            <a:off x="685800" y="1447800"/>
            <a:ext cx="10972800" cy="1200329"/>
          </a:xfrm>
          <a:prstGeom prst="rect">
            <a:avLst/>
          </a:prstGeom>
          <a:solidFill>
            <a:schemeClr val="bg1"/>
          </a:solidFill>
          <a:ln w="9525">
            <a:noFill/>
            <a:miter lim="800000"/>
            <a:headEnd/>
            <a:tailEnd/>
          </a:ln>
        </p:spPr>
        <p:txBody>
          <a:bodyPr wrap="square">
            <a:spAutoFit/>
          </a:bodyPr>
          <a:lstStyle/>
          <a:p>
            <a:pPr>
              <a:defRPr/>
            </a:pPr>
            <a:r>
              <a:rPr lang="en-US" sz="2400" dirty="0">
                <a:latin typeface="+mj-lt"/>
              </a:rPr>
              <a:t>The two wires shown have the </a:t>
            </a:r>
            <a:r>
              <a:rPr lang="en-US" sz="2400" b="1" dirty="0">
                <a:latin typeface="+mj-lt"/>
              </a:rPr>
              <a:t>same current </a:t>
            </a:r>
            <a:r>
              <a:rPr lang="en-US" sz="2400" dirty="0">
                <a:latin typeface="+mj-lt"/>
              </a:rPr>
              <a:t>flowing through them and are located at the corners of a square.  What is the direction of the magnetic field at the square’s </a:t>
            </a:r>
            <a:r>
              <a:rPr lang="en-US" sz="2400" b="1" dirty="0">
                <a:latin typeface="+mj-lt"/>
              </a:rPr>
              <a:t>center</a:t>
            </a:r>
            <a:r>
              <a:rPr lang="en-US" sz="2400" dirty="0">
                <a:latin typeface="+mj-lt"/>
              </a:rPr>
              <a:t>?</a:t>
            </a:r>
          </a:p>
        </p:txBody>
      </p:sp>
    </p:spTree>
    <p:custDataLst>
      <p:tags r:id="rId2"/>
    </p:custDataLst>
    <p:extLst>
      <p:ext uri="{BB962C8B-B14F-4D97-AF65-F5344CB8AC3E}">
        <p14:creationId xmlns:p14="http://schemas.microsoft.com/office/powerpoint/2010/main" val="2926841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3600" dirty="0">
                <a:latin typeface="Arial" charset="0"/>
                <a:cs typeface="Arial" charset="0"/>
              </a:rPr>
              <a:t>Finding </a:t>
            </a:r>
            <a:r>
              <a:rPr lang="en-US" sz="3600" b="1" dirty="0">
                <a:latin typeface="Arial" charset="0"/>
                <a:cs typeface="Arial" charset="0"/>
              </a:rPr>
              <a:t>Magnitude</a:t>
            </a:r>
            <a:r>
              <a:rPr lang="en-US" sz="3600" dirty="0">
                <a:latin typeface="Arial" charset="0"/>
                <a:cs typeface="Arial" charset="0"/>
              </a:rPr>
              <a:t> of Field with Multiple Wires Present [1]</a:t>
            </a:r>
          </a:p>
        </p:txBody>
      </p:sp>
      <p:sp>
        <p:nvSpPr>
          <p:cNvPr id="5" name="TextBox 4"/>
          <p:cNvSpPr txBox="1"/>
          <p:nvPr/>
        </p:nvSpPr>
        <p:spPr bwMode="auto">
          <a:xfrm>
            <a:off x="228600" y="1600200"/>
            <a:ext cx="11582400" cy="830997"/>
          </a:xfrm>
          <a:prstGeom prst="rect">
            <a:avLst/>
          </a:prstGeom>
          <a:noFill/>
          <a:ln w="9525">
            <a:noFill/>
            <a:miter lim="800000"/>
            <a:headEnd/>
            <a:tailEnd/>
          </a:ln>
        </p:spPr>
        <p:txBody>
          <a:bodyPr wrap="square">
            <a:spAutoFit/>
          </a:bodyPr>
          <a:lstStyle/>
          <a:p>
            <a:pPr>
              <a:defRPr/>
            </a:pPr>
            <a:r>
              <a:rPr lang="en-US" sz="2400" dirty="0">
                <a:latin typeface="+mj-lt"/>
              </a:rPr>
              <a:t>If the two wires each carry </a:t>
            </a:r>
            <a:r>
              <a:rPr lang="en-US" sz="2400" b="1" dirty="0">
                <a:latin typeface="+mj-lt"/>
              </a:rPr>
              <a:t>2.0 A</a:t>
            </a:r>
            <a:r>
              <a:rPr lang="en-US" sz="2400" dirty="0">
                <a:latin typeface="+mj-lt"/>
              </a:rPr>
              <a:t> of current, and the square has sides that are </a:t>
            </a:r>
            <a:r>
              <a:rPr lang="en-US" sz="2400" b="1" dirty="0">
                <a:latin typeface="+mj-lt"/>
              </a:rPr>
              <a:t>15 cm </a:t>
            </a:r>
            <a:r>
              <a:rPr lang="en-US" sz="2400" dirty="0">
                <a:latin typeface="+mj-lt"/>
              </a:rPr>
              <a:t>long.  What is the magnitude of the field at the center?</a:t>
            </a:r>
          </a:p>
        </p:txBody>
      </p:sp>
      <p:sp>
        <p:nvSpPr>
          <p:cNvPr id="7" name="Rectangle 6"/>
          <p:cNvSpPr>
            <a:spLocks noChangeAspect="1"/>
          </p:cNvSpPr>
          <p:nvPr/>
        </p:nvSpPr>
        <p:spPr bwMode="auto">
          <a:xfrm>
            <a:off x="7543800" y="2879725"/>
            <a:ext cx="2012950" cy="20129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3"/>
          <p:cNvGrpSpPr>
            <a:grpSpLocks/>
          </p:cNvGrpSpPr>
          <p:nvPr/>
        </p:nvGrpSpPr>
        <p:grpSpPr bwMode="auto">
          <a:xfrm>
            <a:off x="9418639" y="4754562"/>
            <a:ext cx="274637" cy="274638"/>
            <a:chOff x="3895106" y="5047013"/>
            <a:chExt cx="274071" cy="274320"/>
          </a:xfrm>
          <a:solidFill>
            <a:schemeClr val="bg1"/>
          </a:solidFill>
        </p:grpSpPr>
        <p:sp>
          <p:nvSpPr>
            <p:cNvPr id="15" name="Oval 14"/>
            <p:cNvSpPr/>
            <p:nvPr/>
          </p:nvSpPr>
          <p:spPr>
            <a:xfrm>
              <a:off x="3895106" y="5047013"/>
              <a:ext cx="274071" cy="27432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 name="Straight Connector 15"/>
            <p:cNvCxnSpPr/>
            <p:nvPr/>
          </p:nvCxnSpPr>
          <p:spPr>
            <a:xfrm flipH="1">
              <a:off x="3941048" y="5092998"/>
              <a:ext cx="182186" cy="182351"/>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a:off x="3940966" y="5093079"/>
              <a:ext cx="182351" cy="182186"/>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414" name="Group 27"/>
          <p:cNvGrpSpPr>
            <a:grpSpLocks/>
          </p:cNvGrpSpPr>
          <p:nvPr/>
        </p:nvGrpSpPr>
        <p:grpSpPr bwMode="auto">
          <a:xfrm>
            <a:off x="9418639" y="2743200"/>
            <a:ext cx="274637" cy="274638"/>
            <a:chOff x="5668962" y="3657600"/>
            <a:chExt cx="274638" cy="274638"/>
          </a:xfrm>
        </p:grpSpPr>
        <p:sp>
          <p:nvSpPr>
            <p:cNvPr id="13" name="Oval 12"/>
            <p:cNvSpPr/>
            <p:nvPr/>
          </p:nvSpPr>
          <p:spPr bwMode="auto">
            <a:xfrm>
              <a:off x="5668962" y="3657600"/>
              <a:ext cx="274638" cy="2746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bwMode="auto">
            <a:xfrm>
              <a:off x="5768974" y="3757613"/>
              <a:ext cx="74613" cy="746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Oval 9"/>
          <p:cNvSpPr/>
          <p:nvPr/>
        </p:nvSpPr>
        <p:spPr bwMode="auto">
          <a:xfrm>
            <a:off x="8513764" y="3849689"/>
            <a:ext cx="73025" cy="730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p:nvSpPr>
        <p:spPr bwMode="auto">
          <a:xfrm>
            <a:off x="7543800" y="4038600"/>
            <a:ext cx="1409700" cy="369332"/>
          </a:xfrm>
          <a:prstGeom prst="rect">
            <a:avLst/>
          </a:prstGeom>
          <a:noFill/>
          <a:ln w="9525">
            <a:noFill/>
            <a:miter lim="800000"/>
            <a:headEnd/>
            <a:tailEnd/>
          </a:ln>
        </p:spPr>
        <p:txBody>
          <a:bodyPr>
            <a:spAutoFit/>
          </a:bodyPr>
          <a:lstStyle/>
          <a:p>
            <a:pPr algn="ctr">
              <a:defRPr/>
            </a:pPr>
            <a:r>
              <a:rPr lang="en-US" dirty="0">
                <a:latin typeface="+mj-lt"/>
              </a:rPr>
              <a:t>Magnitude?</a:t>
            </a:r>
          </a:p>
        </p:txBody>
      </p:sp>
      <p:graphicFrame>
        <p:nvGraphicFramePr>
          <p:cNvPr id="17417" name="Object 4"/>
          <p:cNvGraphicFramePr>
            <a:graphicFrameLocks noChangeAspect="1"/>
          </p:cNvGraphicFramePr>
          <p:nvPr/>
        </p:nvGraphicFramePr>
        <p:xfrm>
          <a:off x="8093076" y="3579813"/>
          <a:ext cx="455613" cy="569912"/>
        </p:xfrm>
        <a:graphic>
          <a:graphicData uri="http://schemas.openxmlformats.org/presentationml/2006/ole">
            <mc:AlternateContent xmlns:mc="http://schemas.openxmlformats.org/markup-compatibility/2006">
              <mc:Choice xmlns:v="urn:schemas-microsoft-com:vml" Requires="v">
                <p:oleObj spid="_x0000_s234612" name="Equation" r:id="rId4" imgW="152334" imgH="190417" progId="Equation.3">
                  <p:embed/>
                </p:oleObj>
              </mc:Choice>
              <mc:Fallback>
                <p:oleObj name="Equation" r:id="rId4" imgW="152334" imgH="190417" progId="Equation.3">
                  <p:embed/>
                  <p:pic>
                    <p:nvPicPr>
                      <p:cNvPr id="1741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3076" y="3579813"/>
                        <a:ext cx="455613"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bwMode="auto">
          <a:xfrm>
            <a:off x="552450" y="2823623"/>
            <a:ext cx="2819400" cy="1938338"/>
          </a:xfrm>
          <a:prstGeom prst="rect">
            <a:avLst/>
          </a:prstGeom>
          <a:noFill/>
          <a:ln w="9525">
            <a:noFill/>
            <a:miter lim="800000"/>
            <a:headEnd/>
            <a:tailEnd/>
          </a:ln>
        </p:spPr>
        <p:txBody>
          <a:bodyPr>
            <a:spAutoFit/>
          </a:bodyPr>
          <a:lstStyle/>
          <a:p>
            <a:pPr marL="457200" indent="-457200">
              <a:buFontTx/>
              <a:buAutoNum type="alphaLcPeriod"/>
              <a:defRPr/>
            </a:pPr>
            <a:r>
              <a:rPr lang="en-US" sz="2400" dirty="0"/>
              <a:t>2.7 × 10</a:t>
            </a:r>
            <a:r>
              <a:rPr lang="en-US" sz="2400" baseline="30000" dirty="0"/>
              <a:t>–6</a:t>
            </a:r>
            <a:r>
              <a:rPr lang="en-US" sz="2400" dirty="0"/>
              <a:t> T</a:t>
            </a:r>
          </a:p>
          <a:p>
            <a:pPr marL="457200" indent="-457200">
              <a:buFontTx/>
              <a:buAutoNum type="alphaLcPeriod"/>
              <a:defRPr/>
            </a:pPr>
            <a:r>
              <a:rPr lang="en-US" sz="2400" dirty="0">
                <a:latin typeface="+mj-lt"/>
              </a:rPr>
              <a:t>3.8 </a:t>
            </a:r>
            <a:r>
              <a:rPr lang="en-US" sz="2400" dirty="0"/>
              <a:t>× 10</a:t>
            </a:r>
            <a:r>
              <a:rPr lang="en-US" sz="2400" baseline="30000" dirty="0"/>
              <a:t>–6</a:t>
            </a:r>
            <a:r>
              <a:rPr lang="en-US" sz="2400" dirty="0"/>
              <a:t> T</a:t>
            </a:r>
          </a:p>
          <a:p>
            <a:pPr marL="457200" indent="-457200">
              <a:buFontTx/>
              <a:buAutoNum type="alphaLcPeriod"/>
              <a:defRPr/>
            </a:pPr>
            <a:r>
              <a:rPr lang="en-US" sz="2400" dirty="0"/>
              <a:t>5.4 × 10</a:t>
            </a:r>
            <a:r>
              <a:rPr lang="en-US" sz="2400" baseline="30000" dirty="0"/>
              <a:t>–6</a:t>
            </a:r>
            <a:r>
              <a:rPr lang="en-US" sz="2400" dirty="0"/>
              <a:t> T</a:t>
            </a:r>
          </a:p>
          <a:p>
            <a:pPr marL="457200" indent="-457200">
              <a:buFontTx/>
              <a:buAutoNum type="alphaLcPeriod"/>
              <a:defRPr/>
            </a:pPr>
            <a:r>
              <a:rPr lang="en-US" sz="2400" dirty="0">
                <a:latin typeface="+mj-lt"/>
              </a:rPr>
              <a:t>7.5</a:t>
            </a:r>
            <a:r>
              <a:rPr lang="en-US" sz="2400" dirty="0"/>
              <a:t> × 10</a:t>
            </a:r>
            <a:r>
              <a:rPr lang="en-US" sz="2400" baseline="30000" dirty="0"/>
              <a:t>–6</a:t>
            </a:r>
            <a:r>
              <a:rPr lang="en-US" sz="2400" dirty="0"/>
              <a:t> T</a:t>
            </a:r>
          </a:p>
          <a:p>
            <a:pPr marL="457200" indent="-457200">
              <a:buFontTx/>
              <a:buAutoNum type="alphaLcPeriod"/>
              <a:defRPr/>
            </a:pPr>
            <a:r>
              <a:rPr lang="en-US" sz="2400" dirty="0">
                <a:latin typeface="+mj-lt"/>
              </a:rPr>
              <a:t>1.0</a:t>
            </a:r>
            <a:r>
              <a:rPr lang="en-US" sz="2400" dirty="0"/>
              <a:t> × 10</a:t>
            </a:r>
            <a:r>
              <a:rPr lang="en-US" sz="2400" baseline="30000" dirty="0"/>
              <a:t>–5</a:t>
            </a:r>
            <a:r>
              <a:rPr lang="en-US" sz="2400" dirty="0"/>
              <a:t> T</a:t>
            </a:r>
            <a:endParaRPr lang="en-US" sz="2400" dirty="0">
              <a:latin typeface="+mj-lt"/>
            </a:endParaRPr>
          </a:p>
        </p:txBody>
      </p:sp>
      <mc:AlternateContent xmlns:mc="http://schemas.openxmlformats.org/markup-compatibility/2006" xmlns:a14="http://schemas.microsoft.com/office/drawing/2010/main">
        <mc:Choice Requires="a14">
          <p:sp>
            <p:nvSpPr>
              <p:cNvPr id="20" name="TextBox 19"/>
              <p:cNvSpPr txBox="1"/>
              <p:nvPr/>
            </p:nvSpPr>
            <p:spPr bwMode="auto">
              <a:xfrm>
                <a:off x="1981201" y="5115990"/>
                <a:ext cx="6669089" cy="599010"/>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200" dirty="0">
                    <a:latin typeface="+mj-lt"/>
                  </a:rPr>
                  <a:t>Find magnitude of field from one wire </a:t>
                </a:r>
                <a14:m>
                  <m:oMath xmlns:m="http://schemas.openxmlformats.org/officeDocument/2006/math">
                    <m:d>
                      <m:dPr>
                        <m:ctrlPr>
                          <a:rPr lang="en-US" sz="2200" i="1">
                            <a:latin typeface="Cambria Math" panose="02040503050406030204" pitchFamily="18" charset="0"/>
                          </a:rPr>
                        </m:ctrlPr>
                      </m:dPr>
                      <m:e>
                        <m:r>
                          <a:rPr lang="en-US" sz="2200" i="1">
                            <a:latin typeface="Cambria Math" panose="02040503050406030204" pitchFamily="18" charset="0"/>
                          </a:rPr>
                          <m:t>𝐵</m:t>
                        </m:r>
                        <m:r>
                          <a:rPr lang="en-US" sz="2200" i="1">
                            <a:latin typeface="Cambria Math" panose="02040503050406030204" pitchFamily="18" charset="0"/>
                          </a:rPr>
                          <m:t>= </m:t>
                        </m:r>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𝜇</m:t>
                                </m:r>
                              </m:e>
                              <m:sub>
                                <m:r>
                                  <a:rPr lang="en-US" sz="2200" i="1">
                                    <a:latin typeface="Cambria Math" panose="02040503050406030204" pitchFamily="18" charset="0"/>
                                  </a:rPr>
                                  <m:t>0</m:t>
                                </m:r>
                              </m:sub>
                            </m:sSub>
                            <m:r>
                              <a:rPr lang="en-US" sz="2200" i="1">
                                <a:latin typeface="Cambria Math" panose="02040503050406030204" pitchFamily="18" charset="0"/>
                              </a:rPr>
                              <m:t>𝐼</m:t>
                            </m:r>
                          </m:num>
                          <m:den>
                            <m:r>
                              <a:rPr lang="en-US" sz="2200" i="1">
                                <a:latin typeface="Cambria Math" panose="02040503050406030204" pitchFamily="18" charset="0"/>
                              </a:rPr>
                              <m:t>2</m:t>
                            </m:r>
                            <m:r>
                              <a:rPr lang="en-US" sz="2200" i="1">
                                <a:latin typeface="Cambria Math" panose="02040503050406030204" pitchFamily="18" charset="0"/>
                              </a:rPr>
                              <m:t>𝜋</m:t>
                            </m:r>
                            <m:r>
                              <a:rPr lang="en-US" sz="2200" i="1">
                                <a:latin typeface="Cambria Math" panose="02040503050406030204" pitchFamily="18" charset="0"/>
                              </a:rPr>
                              <m:t>𝑟</m:t>
                            </m:r>
                          </m:den>
                        </m:f>
                      </m:e>
                    </m:d>
                  </m:oMath>
                </a14:m>
                <a:endParaRPr lang="en-US" sz="2200" dirty="0">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bwMode="auto">
              <a:xfrm>
                <a:off x="1981201" y="5115990"/>
                <a:ext cx="6669089" cy="599010"/>
              </a:xfrm>
              <a:prstGeom prst="rect">
                <a:avLst/>
              </a:prstGeom>
              <a:blipFill>
                <a:blip r:embed="rId8"/>
                <a:stretch>
                  <a:fillRect l="-1005" b="-6061"/>
                </a:stretch>
              </a:blipFill>
              <a:ln w="9525">
                <a:noFill/>
                <a:miter lim="800000"/>
                <a:headEnd/>
                <a:tailEnd/>
              </a:ln>
            </p:spPr>
            <p:txBody>
              <a:bodyPr/>
              <a:lstStyle/>
              <a:p>
                <a:r>
                  <a:rPr lang="en-US">
                    <a:noFill/>
                  </a:rPr>
                  <a:t> </a:t>
                </a:r>
              </a:p>
            </p:txBody>
          </p:sp>
        </mc:Fallback>
      </mc:AlternateContent>
      <p:sp>
        <p:nvSpPr>
          <p:cNvPr id="21" name="TextBox 20"/>
          <p:cNvSpPr txBox="1"/>
          <p:nvPr/>
        </p:nvSpPr>
        <p:spPr bwMode="auto">
          <a:xfrm>
            <a:off x="1986294" y="5665114"/>
            <a:ext cx="7726363" cy="430887"/>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200" dirty="0">
                <a:latin typeface="+mj-lt"/>
              </a:rPr>
              <a:t>Need distance from center of square to corner</a:t>
            </a:r>
          </a:p>
        </p:txBody>
      </p:sp>
      <p:grpSp>
        <p:nvGrpSpPr>
          <p:cNvPr id="4" name="Group 24"/>
          <p:cNvGrpSpPr>
            <a:grpSpLocks/>
          </p:cNvGrpSpPr>
          <p:nvPr/>
        </p:nvGrpSpPr>
        <p:grpSpPr bwMode="auto">
          <a:xfrm>
            <a:off x="8550276" y="2879726"/>
            <a:ext cx="1006475" cy="1006475"/>
            <a:chOff x="6264910" y="3565525"/>
            <a:chExt cx="1005840" cy="1005840"/>
          </a:xfrm>
        </p:grpSpPr>
        <p:sp>
          <p:nvSpPr>
            <p:cNvPr id="22" name="Right Triangle 21"/>
            <p:cNvSpPr/>
            <p:nvPr/>
          </p:nvSpPr>
          <p:spPr>
            <a:xfrm flipH="1">
              <a:off x="6264910" y="3565525"/>
              <a:ext cx="1005840" cy="1005840"/>
            </a:xfrm>
            <a:prstGeom prst="rtTriangl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23" name="TextBox 23"/>
            <p:cNvSpPr txBox="1">
              <a:spLocks noChangeArrowheads="1"/>
            </p:cNvSpPr>
            <p:nvPr/>
          </p:nvSpPr>
          <p:spPr bwMode="auto">
            <a:xfrm>
              <a:off x="6553200" y="3733800"/>
              <a:ext cx="22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a:latin typeface="Times New Roman" pitchFamily="18" charset="0"/>
                  <a:cs typeface="Times New Roman" pitchFamily="18" charset="0"/>
                </a:rPr>
                <a:t>r</a:t>
              </a:r>
            </a:p>
          </p:txBody>
        </p:sp>
      </p:grpSp>
      <p:sp>
        <p:nvSpPr>
          <p:cNvPr id="3" name="Slide Number Placeholder 2"/>
          <p:cNvSpPr>
            <a:spLocks noGrp="1"/>
          </p:cNvSpPr>
          <p:nvPr>
            <p:ph type="sldNum" sz="quarter" idx="12"/>
          </p:nvPr>
        </p:nvSpPr>
        <p:spPr/>
        <p:txBody>
          <a:bodyPr/>
          <a:lstStyle/>
          <a:p>
            <a:pPr>
              <a:defRPr/>
            </a:pPr>
            <a:fld id="{B386F29C-061E-47C1-A8AA-F42ADE5D6185}" type="slidenum">
              <a:rPr lang="en-US" smtClean="0"/>
              <a:pPr>
                <a:defRPr/>
              </a:pPr>
              <a:t>22</a:t>
            </a:fld>
            <a:endParaRPr lang="en-US"/>
          </a:p>
        </p:txBody>
      </p:sp>
      <p:graphicFrame>
        <p:nvGraphicFramePr>
          <p:cNvPr id="23" name="Object 15"/>
          <p:cNvGraphicFramePr>
            <a:graphicFrameLocks noChangeAspect="1"/>
          </p:cNvGraphicFramePr>
          <p:nvPr>
            <p:extLst>
              <p:ext uri="{D42A27DB-BD31-4B8C-83A1-F6EECF244321}">
                <p14:modId xmlns:p14="http://schemas.microsoft.com/office/powerpoint/2010/main" val="3618152376"/>
              </p:ext>
            </p:extLst>
          </p:nvPr>
        </p:nvGraphicFramePr>
        <p:xfrm>
          <a:off x="3371850" y="6148388"/>
          <a:ext cx="4794250" cy="557212"/>
        </p:xfrm>
        <a:graphic>
          <a:graphicData uri="http://schemas.openxmlformats.org/presentationml/2006/ole">
            <mc:AlternateContent xmlns:mc="http://schemas.openxmlformats.org/markup-compatibility/2006">
              <mc:Choice xmlns:v="urn:schemas-microsoft-com:vml" Requires="v">
                <p:oleObj spid="_x0000_s234613" name="Equation" r:id="rId9" imgW="2400120" imgH="279360" progId="Equation.3">
                  <p:embed/>
                </p:oleObj>
              </mc:Choice>
              <mc:Fallback>
                <p:oleObj name="Equation" r:id="rId9" imgW="2400120" imgH="279360" progId="Equation.3">
                  <p:embed/>
                  <p:pic>
                    <p:nvPicPr>
                      <p:cNvPr id="23" name="Object 15"/>
                      <p:cNvPicPr>
                        <a:picLocks noChangeAspect="1" noChangeArrowheads="1"/>
                      </p:cNvPicPr>
                      <p:nvPr/>
                    </p:nvPicPr>
                    <p:blipFill>
                      <a:blip r:embed="rId10"/>
                      <a:srcRect/>
                      <a:stretch>
                        <a:fillRect/>
                      </a:stretch>
                    </p:blipFill>
                    <p:spPr bwMode="auto">
                      <a:xfrm>
                        <a:off x="3371850" y="6148388"/>
                        <a:ext cx="4794250" cy="557212"/>
                      </a:xfrm>
                      <a:prstGeom prst="rect">
                        <a:avLst/>
                      </a:prstGeom>
                      <a:noFill/>
                      <a:ln>
                        <a:solidFill>
                          <a:schemeClr val="tx1"/>
                        </a:solidFill>
                        <a:prstDash val="dash"/>
                      </a:ln>
                      <a:extLst/>
                    </p:spPr>
                  </p:pic>
                </p:oleObj>
              </mc:Fallback>
            </mc:AlternateContent>
          </a:graphicData>
        </a:graphic>
      </p:graphicFrame>
    </p:spTree>
    <p:custDataLst>
      <p:tags r:id="rId2"/>
    </p:custDataLst>
    <p:extLst>
      <p:ext uri="{BB962C8B-B14F-4D97-AF65-F5344CB8AC3E}">
        <p14:creationId xmlns:p14="http://schemas.microsoft.com/office/powerpoint/2010/main" val="4214461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600" dirty="0">
                <a:latin typeface="Arial" charset="0"/>
                <a:cs typeface="Arial" charset="0"/>
              </a:rPr>
              <a:t>Finding </a:t>
            </a:r>
            <a:r>
              <a:rPr lang="en-US" sz="3600" b="1" dirty="0">
                <a:latin typeface="Arial" charset="0"/>
                <a:cs typeface="Arial" charset="0"/>
              </a:rPr>
              <a:t>Magnitude</a:t>
            </a:r>
            <a:r>
              <a:rPr lang="en-US" sz="3600" dirty="0">
                <a:latin typeface="Arial" charset="0"/>
                <a:cs typeface="Arial" charset="0"/>
              </a:rPr>
              <a:t> of Field with Multiple Wires Present [2]</a:t>
            </a:r>
          </a:p>
        </p:txBody>
      </p:sp>
      <p:sp>
        <p:nvSpPr>
          <p:cNvPr id="5" name="TextBox 4"/>
          <p:cNvSpPr txBox="1"/>
          <p:nvPr/>
        </p:nvSpPr>
        <p:spPr bwMode="auto">
          <a:xfrm>
            <a:off x="381000" y="1600200"/>
            <a:ext cx="11582400" cy="830997"/>
          </a:xfrm>
          <a:prstGeom prst="rect">
            <a:avLst/>
          </a:prstGeom>
          <a:noFill/>
          <a:ln w="9525">
            <a:noFill/>
            <a:miter lim="800000"/>
            <a:headEnd/>
            <a:tailEnd/>
          </a:ln>
        </p:spPr>
        <p:txBody>
          <a:bodyPr wrap="square">
            <a:spAutoFit/>
          </a:bodyPr>
          <a:lstStyle/>
          <a:p>
            <a:pPr>
              <a:defRPr/>
            </a:pPr>
            <a:r>
              <a:rPr lang="en-US" sz="2400" dirty="0">
                <a:latin typeface="+mj-lt"/>
              </a:rPr>
              <a:t>If the two wires each carry </a:t>
            </a:r>
            <a:r>
              <a:rPr lang="en-US" sz="2400" b="1" dirty="0">
                <a:latin typeface="+mj-lt"/>
              </a:rPr>
              <a:t>2.0 A</a:t>
            </a:r>
            <a:r>
              <a:rPr lang="en-US" sz="2400" dirty="0">
                <a:latin typeface="+mj-lt"/>
              </a:rPr>
              <a:t> of current, and the square has sides that are </a:t>
            </a:r>
            <a:r>
              <a:rPr lang="en-US" sz="2400" b="1" dirty="0">
                <a:latin typeface="+mj-lt"/>
              </a:rPr>
              <a:t>15 cm </a:t>
            </a:r>
            <a:r>
              <a:rPr lang="en-US" sz="2400" dirty="0">
                <a:latin typeface="+mj-lt"/>
              </a:rPr>
              <a:t>long.  What is the magnitude of the field at the center?</a:t>
            </a:r>
          </a:p>
        </p:txBody>
      </p:sp>
      <p:sp>
        <p:nvSpPr>
          <p:cNvPr id="7" name="Rectangle 6"/>
          <p:cNvSpPr>
            <a:spLocks noChangeAspect="1"/>
          </p:cNvSpPr>
          <p:nvPr/>
        </p:nvSpPr>
        <p:spPr bwMode="auto">
          <a:xfrm>
            <a:off x="7604125" y="3184525"/>
            <a:ext cx="2012950" cy="20129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3"/>
          <p:cNvGrpSpPr>
            <a:grpSpLocks/>
          </p:cNvGrpSpPr>
          <p:nvPr/>
        </p:nvGrpSpPr>
        <p:grpSpPr bwMode="auto">
          <a:xfrm>
            <a:off x="9478964" y="5059362"/>
            <a:ext cx="274637" cy="274638"/>
            <a:chOff x="3895106" y="5047013"/>
            <a:chExt cx="274071" cy="274320"/>
          </a:xfrm>
          <a:solidFill>
            <a:schemeClr val="bg1"/>
          </a:solidFill>
        </p:grpSpPr>
        <p:sp>
          <p:nvSpPr>
            <p:cNvPr id="15" name="Oval 14"/>
            <p:cNvSpPr/>
            <p:nvPr/>
          </p:nvSpPr>
          <p:spPr>
            <a:xfrm>
              <a:off x="3895106" y="5047013"/>
              <a:ext cx="274071" cy="27432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 name="Straight Connector 15"/>
            <p:cNvCxnSpPr/>
            <p:nvPr/>
          </p:nvCxnSpPr>
          <p:spPr>
            <a:xfrm flipH="1">
              <a:off x="3941048" y="5092998"/>
              <a:ext cx="182186" cy="182351"/>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a:off x="3940966" y="5093079"/>
              <a:ext cx="182351" cy="182186"/>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438" name="Group 27"/>
          <p:cNvGrpSpPr>
            <a:grpSpLocks/>
          </p:cNvGrpSpPr>
          <p:nvPr/>
        </p:nvGrpSpPr>
        <p:grpSpPr bwMode="auto">
          <a:xfrm>
            <a:off x="9478964" y="3048000"/>
            <a:ext cx="274637" cy="274638"/>
            <a:chOff x="5668962" y="3657600"/>
            <a:chExt cx="274638" cy="274638"/>
          </a:xfrm>
        </p:grpSpPr>
        <p:sp>
          <p:nvSpPr>
            <p:cNvPr id="13" name="Oval 12"/>
            <p:cNvSpPr/>
            <p:nvPr/>
          </p:nvSpPr>
          <p:spPr bwMode="auto">
            <a:xfrm>
              <a:off x="5668962" y="3657600"/>
              <a:ext cx="274638" cy="2746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bwMode="auto">
            <a:xfrm>
              <a:off x="5768974" y="3757613"/>
              <a:ext cx="74613" cy="746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Oval 9"/>
          <p:cNvSpPr/>
          <p:nvPr/>
        </p:nvSpPr>
        <p:spPr bwMode="auto">
          <a:xfrm>
            <a:off x="8574089" y="4154489"/>
            <a:ext cx="73025" cy="730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8440" name="Object 4"/>
          <p:cNvGraphicFramePr>
            <a:graphicFrameLocks noChangeAspect="1"/>
          </p:cNvGraphicFramePr>
          <p:nvPr/>
        </p:nvGraphicFramePr>
        <p:xfrm>
          <a:off x="8153401" y="3884613"/>
          <a:ext cx="455613" cy="569912"/>
        </p:xfrm>
        <a:graphic>
          <a:graphicData uri="http://schemas.openxmlformats.org/presentationml/2006/ole">
            <mc:AlternateContent xmlns:mc="http://schemas.openxmlformats.org/markup-compatibility/2006">
              <mc:Choice xmlns:v="urn:schemas-microsoft-com:vml" Requires="v">
                <p:oleObj spid="_x0000_s235693" name="Equation" r:id="rId4" imgW="152334" imgH="190417" progId="Equation.3">
                  <p:embed/>
                </p:oleObj>
              </mc:Choice>
              <mc:Fallback>
                <p:oleObj name="Equation" r:id="rId4" imgW="152334" imgH="190417" progId="Equation.3">
                  <p:embed/>
                  <p:pic>
                    <p:nvPicPr>
                      <p:cNvPr id="1844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1" y="3884613"/>
                        <a:ext cx="455613"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bwMode="auto">
          <a:xfrm>
            <a:off x="341662" y="2830513"/>
            <a:ext cx="2819400" cy="1938338"/>
          </a:xfrm>
          <a:prstGeom prst="rect">
            <a:avLst/>
          </a:prstGeom>
          <a:noFill/>
          <a:ln w="9525">
            <a:noFill/>
            <a:miter lim="800000"/>
            <a:headEnd/>
            <a:tailEnd/>
          </a:ln>
        </p:spPr>
        <p:txBody>
          <a:bodyPr>
            <a:spAutoFit/>
          </a:bodyPr>
          <a:lstStyle/>
          <a:p>
            <a:pPr marL="457200" indent="-457200">
              <a:buFontTx/>
              <a:buAutoNum type="alphaLcPeriod"/>
              <a:defRPr/>
            </a:pPr>
            <a:r>
              <a:rPr lang="en-US" sz="2400" dirty="0"/>
              <a:t>2.7 × 10</a:t>
            </a:r>
            <a:r>
              <a:rPr lang="en-US" sz="2400" baseline="30000" dirty="0"/>
              <a:t>–6</a:t>
            </a:r>
            <a:r>
              <a:rPr lang="en-US" sz="2400" dirty="0"/>
              <a:t> T</a:t>
            </a:r>
          </a:p>
          <a:p>
            <a:pPr marL="457200" indent="-457200">
              <a:buFontTx/>
              <a:buAutoNum type="alphaLcPeriod"/>
              <a:defRPr/>
            </a:pPr>
            <a:r>
              <a:rPr lang="en-US" sz="2400" dirty="0">
                <a:latin typeface="+mj-lt"/>
              </a:rPr>
              <a:t>3.8 </a:t>
            </a:r>
            <a:r>
              <a:rPr lang="en-US" sz="2400" dirty="0"/>
              <a:t>× 10</a:t>
            </a:r>
            <a:r>
              <a:rPr lang="en-US" sz="2400" baseline="30000" dirty="0"/>
              <a:t>–6</a:t>
            </a:r>
            <a:r>
              <a:rPr lang="en-US" sz="2400" dirty="0"/>
              <a:t> T</a:t>
            </a:r>
          </a:p>
          <a:p>
            <a:pPr marL="457200" indent="-457200">
              <a:buFontTx/>
              <a:buAutoNum type="alphaLcPeriod"/>
              <a:defRPr/>
            </a:pPr>
            <a:r>
              <a:rPr lang="en-US" sz="2400" dirty="0"/>
              <a:t>5.4 × 10</a:t>
            </a:r>
            <a:r>
              <a:rPr lang="en-US" sz="2400" baseline="30000" dirty="0"/>
              <a:t>–6</a:t>
            </a:r>
            <a:r>
              <a:rPr lang="en-US" sz="2400" dirty="0"/>
              <a:t> T</a:t>
            </a:r>
          </a:p>
          <a:p>
            <a:pPr marL="457200" indent="-457200">
              <a:buFontTx/>
              <a:buAutoNum type="alphaLcPeriod"/>
              <a:defRPr/>
            </a:pPr>
            <a:r>
              <a:rPr lang="en-US" sz="2400" dirty="0">
                <a:latin typeface="+mj-lt"/>
              </a:rPr>
              <a:t>7.5</a:t>
            </a:r>
            <a:r>
              <a:rPr lang="en-US" sz="2400" dirty="0"/>
              <a:t> × 10</a:t>
            </a:r>
            <a:r>
              <a:rPr lang="en-US" sz="2400" baseline="30000" dirty="0"/>
              <a:t>–6</a:t>
            </a:r>
            <a:r>
              <a:rPr lang="en-US" sz="2400" dirty="0"/>
              <a:t> T</a:t>
            </a:r>
          </a:p>
          <a:p>
            <a:pPr marL="457200" indent="-457200">
              <a:buFontTx/>
              <a:buAutoNum type="alphaLcPeriod"/>
              <a:defRPr/>
            </a:pPr>
            <a:r>
              <a:rPr lang="en-US" sz="2400" dirty="0">
                <a:latin typeface="+mj-lt"/>
              </a:rPr>
              <a:t>1.0</a:t>
            </a:r>
            <a:r>
              <a:rPr lang="en-US" sz="2400" dirty="0"/>
              <a:t> × 10</a:t>
            </a:r>
            <a:r>
              <a:rPr lang="en-US" sz="2400" baseline="30000" dirty="0"/>
              <a:t>–5</a:t>
            </a:r>
            <a:r>
              <a:rPr lang="en-US" sz="2400" dirty="0"/>
              <a:t> T</a:t>
            </a:r>
            <a:endParaRPr lang="en-US" sz="2400" dirty="0">
              <a:latin typeface="+mj-lt"/>
            </a:endParaRPr>
          </a:p>
        </p:txBody>
      </p:sp>
      <p:sp>
        <p:nvSpPr>
          <p:cNvPr id="19" name="Rounded Rectangle 18"/>
          <p:cNvSpPr/>
          <p:nvPr/>
        </p:nvSpPr>
        <p:spPr>
          <a:xfrm>
            <a:off x="406750" y="3629027"/>
            <a:ext cx="2144712" cy="3444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TextBox 26"/>
          <p:cNvSpPr txBox="1"/>
          <p:nvPr/>
        </p:nvSpPr>
        <p:spPr bwMode="auto">
          <a:xfrm>
            <a:off x="4648200" y="3276601"/>
            <a:ext cx="1828800" cy="461963"/>
          </a:xfrm>
          <a:prstGeom prst="rect">
            <a:avLst/>
          </a:prstGeom>
          <a:noFill/>
          <a:ln w="9525">
            <a:solidFill>
              <a:schemeClr val="tx1"/>
            </a:solidFill>
            <a:prstDash val="dash"/>
            <a:miter lim="800000"/>
            <a:headEnd/>
            <a:tailEnd/>
          </a:ln>
        </p:spPr>
        <p:txBody>
          <a:bodyPr wrap="square">
            <a:spAutoFit/>
          </a:bodyPr>
          <a:lstStyle/>
          <a:p>
            <a:pPr>
              <a:defRPr/>
            </a:pPr>
            <a:r>
              <a:rPr lang="en-US" sz="2400" i="1" dirty="0">
                <a:latin typeface="Times New Roman" pitchFamily="18" charset="0"/>
                <a:cs typeface="Times New Roman" pitchFamily="18" charset="0"/>
              </a:rPr>
              <a:t>r</a:t>
            </a:r>
            <a:r>
              <a:rPr lang="en-US" sz="2400" dirty="0">
                <a:latin typeface="+mj-lt"/>
              </a:rPr>
              <a:t> = 0.106 m</a:t>
            </a:r>
            <a:endParaRPr lang="en-US" sz="2400" i="1" dirty="0">
              <a:latin typeface="+mj-lt"/>
            </a:endParaRPr>
          </a:p>
        </p:txBody>
      </p:sp>
      <p:sp>
        <p:nvSpPr>
          <p:cNvPr id="28" name="TextBox 27"/>
          <p:cNvSpPr txBox="1"/>
          <p:nvPr/>
        </p:nvSpPr>
        <p:spPr bwMode="auto">
          <a:xfrm>
            <a:off x="4343400" y="4997451"/>
            <a:ext cx="2209800" cy="461963"/>
          </a:xfrm>
          <a:prstGeom prst="rect">
            <a:avLst/>
          </a:prstGeom>
          <a:noFill/>
          <a:ln w="9525">
            <a:noFill/>
            <a:miter lim="800000"/>
            <a:headEnd/>
            <a:tailEnd/>
          </a:ln>
        </p:spPr>
        <p:txBody>
          <a:bodyPr>
            <a:spAutoFit/>
          </a:bodyPr>
          <a:lstStyle/>
          <a:p>
            <a:pPr>
              <a:defRPr/>
            </a:pPr>
            <a:r>
              <a:rPr lang="en-US" sz="2400" i="1"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1_wire</a:t>
            </a:r>
            <a:r>
              <a:rPr lang="en-US" sz="2400" dirty="0">
                <a:latin typeface="+mj-lt"/>
              </a:rPr>
              <a:t> = 3.8 </a:t>
            </a:r>
            <a:r>
              <a:rPr lang="en-US" sz="2400" dirty="0" err="1">
                <a:latin typeface="Symbol" pitchFamily="18" charset="2"/>
              </a:rPr>
              <a:t>m</a:t>
            </a:r>
            <a:r>
              <a:rPr lang="en-US" sz="2400" dirty="0" err="1">
                <a:latin typeface="+mj-lt"/>
              </a:rPr>
              <a:t>T</a:t>
            </a:r>
            <a:endParaRPr lang="en-US" sz="2400" i="1" dirty="0">
              <a:latin typeface="+mj-lt"/>
            </a:endParaRPr>
          </a:p>
        </p:txBody>
      </p:sp>
      <p:graphicFrame>
        <p:nvGraphicFramePr>
          <p:cNvPr id="43012" name="Object 3"/>
          <p:cNvGraphicFramePr>
            <a:graphicFrameLocks noChangeAspect="1"/>
          </p:cNvGraphicFramePr>
          <p:nvPr/>
        </p:nvGraphicFramePr>
        <p:xfrm>
          <a:off x="4702176" y="3976689"/>
          <a:ext cx="1622425" cy="784225"/>
        </p:xfrm>
        <a:graphic>
          <a:graphicData uri="http://schemas.openxmlformats.org/presentationml/2006/ole">
            <mc:AlternateContent xmlns:mc="http://schemas.openxmlformats.org/markup-compatibility/2006">
              <mc:Choice xmlns:v="urn:schemas-microsoft-com:vml" Requires="v">
                <p:oleObj spid="_x0000_s235694" name="Equation" r:id="rId6" imgW="812447" imgH="393529" progId="Equation.3">
                  <p:embed/>
                </p:oleObj>
              </mc:Choice>
              <mc:Fallback>
                <p:oleObj name="Equation" r:id="rId6" imgW="812447" imgH="393529" progId="Equation.3">
                  <p:embed/>
                  <p:pic>
                    <p:nvPicPr>
                      <p:cNvPr id="4301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2176" y="3976689"/>
                        <a:ext cx="1622425" cy="784225"/>
                      </a:xfrm>
                      <a:prstGeom prst="rect">
                        <a:avLst/>
                      </a:prstGeom>
                      <a:solidFill>
                        <a:schemeClr val="bg1">
                          <a:lumMod val="75000"/>
                        </a:schemeClr>
                      </a:solidFill>
                      <a:extLst/>
                    </p:spPr>
                  </p:pic>
                </p:oleObj>
              </mc:Fallback>
            </mc:AlternateContent>
          </a:graphicData>
        </a:graphic>
      </p:graphicFrame>
      <p:sp>
        <p:nvSpPr>
          <p:cNvPr id="29" name="TextBox 28"/>
          <p:cNvSpPr txBox="1"/>
          <p:nvPr/>
        </p:nvSpPr>
        <p:spPr bwMode="auto">
          <a:xfrm>
            <a:off x="4343400" y="5697538"/>
            <a:ext cx="5562600" cy="461962"/>
          </a:xfrm>
          <a:prstGeom prst="rect">
            <a:avLst/>
          </a:prstGeom>
          <a:noFill/>
          <a:ln w="9525">
            <a:noFill/>
            <a:miter lim="800000"/>
            <a:headEnd/>
            <a:tailEnd/>
          </a:ln>
        </p:spPr>
        <p:txBody>
          <a:bodyPr>
            <a:spAutoFit/>
          </a:bodyPr>
          <a:lstStyle/>
          <a:p>
            <a:pPr>
              <a:defRPr/>
            </a:pPr>
            <a:r>
              <a:rPr lang="en-US" sz="2400" i="1"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1_wire;x</a:t>
            </a:r>
            <a:r>
              <a:rPr lang="en-US" sz="2400" dirty="0">
                <a:latin typeface="+mj-lt"/>
              </a:rPr>
              <a:t> =</a:t>
            </a:r>
            <a:r>
              <a:rPr lang="en-US" sz="2400" i="1" dirty="0">
                <a:latin typeface="Times New Roman" pitchFamily="18" charset="0"/>
                <a:cs typeface="Times New Roman" pitchFamily="18" charset="0"/>
              </a:rPr>
              <a:t> B</a:t>
            </a:r>
            <a:r>
              <a:rPr lang="en-US" sz="2400" baseline="-25000" dirty="0">
                <a:latin typeface="Times New Roman" pitchFamily="18" charset="0"/>
                <a:cs typeface="Times New Roman" pitchFamily="18" charset="0"/>
              </a:rPr>
              <a:t>1_wire</a:t>
            </a:r>
            <a:r>
              <a:rPr lang="en-US" sz="2400" dirty="0">
                <a:latin typeface="+mj-lt"/>
              </a:rPr>
              <a:t> </a:t>
            </a:r>
            <a:r>
              <a:rPr lang="en-US" sz="2400" dirty="0" err="1">
                <a:latin typeface="+mj-lt"/>
              </a:rPr>
              <a:t>cos</a:t>
            </a:r>
            <a:r>
              <a:rPr lang="en-US" sz="2400" dirty="0">
                <a:latin typeface="+mj-lt"/>
              </a:rPr>
              <a:t>(45°) = 2.7 </a:t>
            </a:r>
            <a:r>
              <a:rPr lang="en-US" sz="2400" dirty="0" err="1">
                <a:latin typeface="Symbol" pitchFamily="18" charset="2"/>
              </a:rPr>
              <a:t>m</a:t>
            </a:r>
            <a:r>
              <a:rPr lang="en-US" sz="2400" dirty="0" err="1">
                <a:latin typeface="+mj-lt"/>
              </a:rPr>
              <a:t>T</a:t>
            </a:r>
            <a:endParaRPr lang="en-US" sz="2400" i="1" dirty="0">
              <a:latin typeface="+mj-lt"/>
            </a:endParaRPr>
          </a:p>
        </p:txBody>
      </p:sp>
      <p:sp>
        <p:nvSpPr>
          <p:cNvPr id="30" name="TextBox 29"/>
          <p:cNvSpPr txBox="1"/>
          <p:nvPr/>
        </p:nvSpPr>
        <p:spPr bwMode="auto">
          <a:xfrm>
            <a:off x="4648200" y="6396038"/>
            <a:ext cx="3962400" cy="461962"/>
          </a:xfrm>
          <a:prstGeom prst="rect">
            <a:avLst/>
          </a:prstGeom>
          <a:noFill/>
          <a:ln w="9525">
            <a:noFill/>
            <a:miter lim="800000"/>
            <a:headEnd/>
            <a:tailEnd/>
          </a:ln>
        </p:spPr>
        <p:txBody>
          <a:bodyPr wrap="square">
            <a:spAutoFit/>
          </a:bodyPr>
          <a:lstStyle/>
          <a:p>
            <a:pPr>
              <a:defRPr/>
            </a:pPr>
            <a:r>
              <a:rPr lang="en-US" sz="2400" i="1"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2_wires;x</a:t>
            </a:r>
            <a:r>
              <a:rPr lang="en-US" sz="2400" dirty="0">
                <a:latin typeface="+mj-lt"/>
              </a:rPr>
              <a:t> =</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2 </a:t>
            </a:r>
            <a:r>
              <a:rPr lang="en-US" sz="2400" i="1"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1_wire;x</a:t>
            </a:r>
            <a:r>
              <a:rPr lang="en-US" sz="2400" dirty="0">
                <a:latin typeface="+mj-lt"/>
              </a:rPr>
              <a:t> = 5.4 </a:t>
            </a:r>
            <a:r>
              <a:rPr lang="en-US" sz="2400" dirty="0" err="1">
                <a:latin typeface="Symbol" pitchFamily="18" charset="2"/>
              </a:rPr>
              <a:t>m</a:t>
            </a:r>
            <a:r>
              <a:rPr lang="en-US" sz="2400" dirty="0" err="1">
                <a:latin typeface="+mj-lt"/>
              </a:rPr>
              <a:t>T</a:t>
            </a:r>
            <a:endParaRPr lang="en-US" sz="2400" i="1" dirty="0">
              <a:latin typeface="+mj-lt"/>
            </a:endParaRPr>
          </a:p>
        </p:txBody>
      </p:sp>
      <p:grpSp>
        <p:nvGrpSpPr>
          <p:cNvPr id="8" name="Group 68"/>
          <p:cNvGrpSpPr>
            <a:grpSpLocks/>
          </p:cNvGrpSpPr>
          <p:nvPr/>
        </p:nvGrpSpPr>
        <p:grpSpPr bwMode="auto">
          <a:xfrm>
            <a:off x="1524000" y="4964114"/>
            <a:ext cx="5181600" cy="750887"/>
            <a:chOff x="0" y="4964043"/>
            <a:chExt cx="5181600" cy="762000"/>
          </a:xfrm>
        </p:grpSpPr>
        <p:sp>
          <p:nvSpPr>
            <p:cNvPr id="33" name="TextBox 32"/>
            <p:cNvSpPr txBox="1"/>
            <p:nvPr/>
          </p:nvSpPr>
          <p:spPr bwMode="auto">
            <a:xfrm>
              <a:off x="723900" y="4991429"/>
              <a:ext cx="1600200" cy="718504"/>
            </a:xfrm>
            <a:prstGeom prst="rect">
              <a:avLst/>
            </a:prstGeom>
            <a:noFill/>
            <a:ln w="9525">
              <a:noFill/>
              <a:miter lim="800000"/>
              <a:headEnd/>
              <a:tailEnd/>
            </a:ln>
          </p:spPr>
          <p:txBody>
            <a:bodyPr>
              <a:spAutoFit/>
            </a:bodyPr>
            <a:lstStyle/>
            <a:p>
              <a:pPr algn="ctr">
                <a:defRPr/>
              </a:pPr>
              <a:r>
                <a:rPr lang="en-US" sz="2000" dirty="0">
                  <a:latin typeface="+mj-lt"/>
                </a:rPr>
                <a:t>Magnitude</a:t>
              </a:r>
              <a:br>
                <a:rPr lang="en-US" sz="2000" dirty="0">
                  <a:latin typeface="+mj-lt"/>
                </a:rPr>
              </a:br>
              <a:r>
                <a:rPr lang="en-US" sz="2000" dirty="0">
                  <a:latin typeface="+mj-lt"/>
                </a:rPr>
                <a:t>(one wire)</a:t>
              </a:r>
            </a:p>
          </p:txBody>
        </p:sp>
        <p:sp>
          <p:nvSpPr>
            <p:cNvPr id="34" name="Rounded Rectangle 33"/>
            <p:cNvSpPr/>
            <p:nvPr/>
          </p:nvSpPr>
          <p:spPr>
            <a:xfrm>
              <a:off x="0" y="4964043"/>
              <a:ext cx="5181600" cy="762000"/>
            </a:xfrm>
            <a:prstGeom prst="roundRect">
              <a:avLst/>
            </a:prstGeom>
            <a:noFill/>
            <a:ln>
              <a:solidFill>
                <a:srgbClr val="293F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 name="Group 69"/>
          <p:cNvGrpSpPr>
            <a:grpSpLocks/>
          </p:cNvGrpSpPr>
          <p:nvPr/>
        </p:nvGrpSpPr>
        <p:grpSpPr bwMode="auto">
          <a:xfrm>
            <a:off x="1524000" y="5715000"/>
            <a:ext cx="7543800" cy="762000"/>
            <a:chOff x="0" y="5715000"/>
            <a:chExt cx="7543800" cy="762000"/>
          </a:xfrm>
        </p:grpSpPr>
        <p:sp>
          <p:nvSpPr>
            <p:cNvPr id="36" name="TextBox 35"/>
            <p:cNvSpPr txBox="1"/>
            <p:nvPr/>
          </p:nvSpPr>
          <p:spPr bwMode="auto">
            <a:xfrm>
              <a:off x="685800" y="5741988"/>
              <a:ext cx="1676400" cy="708025"/>
            </a:xfrm>
            <a:prstGeom prst="rect">
              <a:avLst/>
            </a:prstGeom>
            <a:noFill/>
            <a:ln w="9525">
              <a:noFill/>
              <a:miter lim="800000"/>
              <a:headEnd/>
              <a:tailEnd/>
            </a:ln>
          </p:spPr>
          <p:txBody>
            <a:bodyPr>
              <a:spAutoFit/>
            </a:bodyPr>
            <a:lstStyle/>
            <a:p>
              <a:pPr algn="ctr">
                <a:defRPr/>
              </a:pPr>
              <a:r>
                <a:rPr lang="en-US" sz="2000" dirty="0">
                  <a:latin typeface="+mj-lt"/>
                </a:rPr>
                <a:t>x-component</a:t>
              </a:r>
              <a:br>
                <a:rPr lang="en-US" sz="2000" dirty="0">
                  <a:latin typeface="+mj-lt"/>
                </a:rPr>
              </a:br>
              <a:r>
                <a:rPr lang="en-US" sz="2000" dirty="0">
                  <a:latin typeface="+mj-lt"/>
                </a:rPr>
                <a:t>(one wire)</a:t>
              </a:r>
            </a:p>
          </p:txBody>
        </p:sp>
        <p:sp>
          <p:nvSpPr>
            <p:cNvPr id="37" name="Rounded Rectangle 36"/>
            <p:cNvSpPr/>
            <p:nvPr/>
          </p:nvSpPr>
          <p:spPr>
            <a:xfrm>
              <a:off x="0" y="5715000"/>
              <a:ext cx="75438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2" name="Group 70"/>
          <p:cNvGrpSpPr>
            <a:grpSpLocks/>
          </p:cNvGrpSpPr>
          <p:nvPr/>
        </p:nvGrpSpPr>
        <p:grpSpPr bwMode="auto">
          <a:xfrm>
            <a:off x="1524000" y="6457950"/>
            <a:ext cx="6934200" cy="400050"/>
            <a:chOff x="0" y="6457890"/>
            <a:chExt cx="6934200" cy="400110"/>
          </a:xfrm>
        </p:grpSpPr>
        <p:sp>
          <p:nvSpPr>
            <p:cNvPr id="39" name="TextBox 38"/>
            <p:cNvSpPr txBox="1"/>
            <p:nvPr/>
          </p:nvSpPr>
          <p:spPr bwMode="auto">
            <a:xfrm>
              <a:off x="0" y="6457890"/>
              <a:ext cx="3048000" cy="400110"/>
            </a:xfrm>
            <a:prstGeom prst="rect">
              <a:avLst/>
            </a:prstGeom>
            <a:noFill/>
            <a:ln w="9525">
              <a:noFill/>
              <a:miter lim="800000"/>
              <a:headEnd/>
              <a:tailEnd/>
            </a:ln>
          </p:spPr>
          <p:txBody>
            <a:bodyPr>
              <a:spAutoFit/>
            </a:bodyPr>
            <a:lstStyle/>
            <a:p>
              <a:pPr algn="ctr">
                <a:defRPr/>
              </a:pPr>
              <a:r>
                <a:rPr lang="en-US" sz="2000" dirty="0">
                  <a:latin typeface="+mj-lt"/>
                </a:rPr>
                <a:t>magnitude (both wires)</a:t>
              </a:r>
            </a:p>
          </p:txBody>
        </p:sp>
        <p:sp>
          <p:nvSpPr>
            <p:cNvPr id="40" name="Rounded Rectangle 39"/>
            <p:cNvSpPr/>
            <p:nvPr/>
          </p:nvSpPr>
          <p:spPr>
            <a:xfrm>
              <a:off x="0" y="6476943"/>
              <a:ext cx="6934200" cy="3810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51" name="Group 63"/>
          <p:cNvGrpSpPr>
            <a:grpSpLocks/>
          </p:cNvGrpSpPr>
          <p:nvPr/>
        </p:nvGrpSpPr>
        <p:grpSpPr bwMode="auto">
          <a:xfrm>
            <a:off x="8610600" y="4191000"/>
            <a:ext cx="655638" cy="973138"/>
            <a:chOff x="6264276" y="4572000"/>
            <a:chExt cx="655636" cy="973138"/>
          </a:xfrm>
        </p:grpSpPr>
        <p:cxnSp>
          <p:nvCxnSpPr>
            <p:cNvPr id="41" name="Straight Arrow Connector 40"/>
            <p:cNvCxnSpPr>
              <a:cxnSpLocks noChangeAspect="1"/>
            </p:cNvCxnSpPr>
            <p:nvPr/>
          </p:nvCxnSpPr>
          <p:spPr>
            <a:xfrm rot="10800000" flipH="1" flipV="1">
              <a:off x="6264276" y="4572000"/>
              <a:ext cx="639761" cy="6397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457" name="Object 21"/>
            <p:cNvGraphicFramePr>
              <a:graphicFrameLocks noChangeAspect="1"/>
            </p:cNvGraphicFramePr>
            <p:nvPr/>
          </p:nvGraphicFramePr>
          <p:xfrm>
            <a:off x="6400800" y="5029200"/>
            <a:ext cx="519112" cy="515938"/>
          </p:xfrm>
          <a:graphic>
            <a:graphicData uri="http://schemas.openxmlformats.org/presentationml/2006/ole">
              <mc:AlternateContent xmlns:mc="http://schemas.openxmlformats.org/markup-compatibility/2006">
                <mc:Choice xmlns:v="urn:schemas-microsoft-com:vml" Requires="v">
                  <p:oleObj spid="_x0000_s235695" name="Equation" r:id="rId8" imgW="253780" imgH="253780" progId="Equation.3">
                    <p:embed/>
                  </p:oleObj>
                </mc:Choice>
                <mc:Fallback>
                  <p:oleObj name="Equation" r:id="rId8" imgW="253780" imgH="253780" progId="Equation.3">
                    <p:embed/>
                    <p:pic>
                      <p:nvPicPr>
                        <p:cNvPr id="18457"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5029200"/>
                          <a:ext cx="519112"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3" name="TextBox 42"/>
          <p:cNvSpPr txBox="1"/>
          <p:nvPr/>
        </p:nvSpPr>
        <p:spPr bwMode="auto">
          <a:xfrm>
            <a:off x="7508544" y="4343400"/>
            <a:ext cx="1409700" cy="369332"/>
          </a:xfrm>
          <a:prstGeom prst="rect">
            <a:avLst/>
          </a:prstGeom>
          <a:noFill/>
          <a:ln w="9525">
            <a:noFill/>
            <a:miter lim="800000"/>
            <a:headEnd/>
            <a:tailEnd/>
          </a:ln>
        </p:spPr>
        <p:txBody>
          <a:bodyPr>
            <a:spAutoFit/>
          </a:bodyPr>
          <a:lstStyle/>
          <a:p>
            <a:pPr algn="ctr">
              <a:defRPr/>
            </a:pPr>
            <a:r>
              <a:rPr lang="en-US" dirty="0">
                <a:latin typeface="+mj-lt"/>
              </a:rPr>
              <a:t>Magnitude?</a:t>
            </a:r>
          </a:p>
        </p:txBody>
      </p:sp>
      <p:grpSp>
        <p:nvGrpSpPr>
          <p:cNvPr id="18453" name="Group 24"/>
          <p:cNvGrpSpPr>
            <a:grpSpLocks/>
          </p:cNvGrpSpPr>
          <p:nvPr/>
        </p:nvGrpSpPr>
        <p:grpSpPr bwMode="auto">
          <a:xfrm>
            <a:off x="8610601" y="3184526"/>
            <a:ext cx="1006475" cy="1006475"/>
            <a:chOff x="6264910" y="3565525"/>
            <a:chExt cx="1005840" cy="1005840"/>
          </a:xfrm>
        </p:grpSpPr>
        <p:sp>
          <p:nvSpPr>
            <p:cNvPr id="45" name="Right Triangle 44"/>
            <p:cNvSpPr/>
            <p:nvPr/>
          </p:nvSpPr>
          <p:spPr>
            <a:xfrm flipH="1">
              <a:off x="6264910" y="3565525"/>
              <a:ext cx="1005840" cy="1005840"/>
            </a:xfrm>
            <a:prstGeom prst="rtTriangl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55" name="TextBox 23"/>
            <p:cNvSpPr txBox="1">
              <a:spLocks noChangeArrowheads="1"/>
            </p:cNvSpPr>
            <p:nvPr/>
          </p:nvSpPr>
          <p:spPr bwMode="auto">
            <a:xfrm>
              <a:off x="6553200" y="3733800"/>
              <a:ext cx="22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a:latin typeface="Times New Roman" pitchFamily="18" charset="0"/>
                  <a:cs typeface="Times New Roman" pitchFamily="18" charset="0"/>
                </a:rPr>
                <a:t>r</a:t>
              </a:r>
            </a:p>
          </p:txBody>
        </p:sp>
      </p:grpSp>
      <p:sp>
        <p:nvSpPr>
          <p:cNvPr id="3" name="Slide Number Placeholder 2"/>
          <p:cNvSpPr>
            <a:spLocks noGrp="1"/>
          </p:cNvSpPr>
          <p:nvPr>
            <p:ph type="sldNum" sz="quarter" idx="12"/>
          </p:nvPr>
        </p:nvSpPr>
        <p:spPr/>
        <p:txBody>
          <a:bodyPr/>
          <a:lstStyle/>
          <a:p>
            <a:pPr>
              <a:defRPr/>
            </a:pPr>
            <a:fld id="{B386F29C-061E-47C1-A8AA-F42ADE5D6185}" type="slidenum">
              <a:rPr lang="en-US" smtClean="0"/>
              <a:pPr>
                <a:defRPr/>
              </a:pPr>
              <a:t>23</a:t>
            </a:fld>
            <a:endParaRPr lang="en-US"/>
          </a:p>
        </p:txBody>
      </p:sp>
      <mc:AlternateContent xmlns:mc="http://schemas.openxmlformats.org/markup-compatibility/2006" xmlns:a14="http://schemas.microsoft.com/office/drawing/2010/main">
        <mc:Choice Requires="a14">
          <p:sp>
            <p:nvSpPr>
              <p:cNvPr id="38" name="TextBox 37"/>
              <p:cNvSpPr txBox="1"/>
              <p:nvPr/>
            </p:nvSpPr>
            <p:spPr bwMode="auto">
              <a:xfrm>
                <a:off x="8733476" y="4120248"/>
                <a:ext cx="519114" cy="375552"/>
              </a:xfrm>
              <a:prstGeom prst="rect">
                <a:avLst/>
              </a:prstGeom>
              <a:noFill/>
              <a:ln w="9525">
                <a:noFill/>
                <a:prstDash val="dash"/>
                <a:miter lim="800000"/>
                <a:headEnd/>
                <a:tailEnd/>
              </a:ln>
            </p:spPr>
            <p:txBody>
              <a:bodyPr wrap="square">
                <a:spAutoFit/>
              </a:bodyPr>
              <a:lstStyle/>
              <a:p>
                <a:pPr>
                  <a:defRPr/>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45</m:t>
                          </m:r>
                        </m:e>
                        <m:sup>
                          <m:r>
                            <a:rPr lang="en-US" b="0" i="1" smtClean="0">
                              <a:latin typeface="Cambria Math" panose="02040503050406030204" pitchFamily="18" charset="0"/>
                              <a:ea typeface="Cambria Math" panose="02040503050406030204" pitchFamily="18" charset="0"/>
                            </a:rPr>
                            <m:t>°</m:t>
                          </m:r>
                        </m:sup>
                      </m:sSup>
                    </m:oMath>
                  </m:oMathPara>
                </a14:m>
                <a:endParaRPr lang="en-US" i="1" dirty="0">
                  <a:latin typeface="+mj-lt"/>
                </a:endParaRPr>
              </a:p>
            </p:txBody>
          </p:sp>
        </mc:Choice>
        <mc:Fallback xmlns="">
          <p:sp>
            <p:nvSpPr>
              <p:cNvPr id="38" name="TextBox 37"/>
              <p:cNvSpPr txBox="1">
                <a:spLocks noRot="1" noChangeAspect="1" noMove="1" noResize="1" noEditPoints="1" noAdjustHandles="1" noChangeArrowheads="1" noChangeShapeType="1" noTextEdit="1"/>
              </p:cNvSpPr>
              <p:nvPr/>
            </p:nvSpPr>
            <p:spPr bwMode="auto">
              <a:xfrm>
                <a:off x="8733476" y="4120248"/>
                <a:ext cx="519114" cy="375552"/>
              </a:xfrm>
              <a:prstGeom prst="rect">
                <a:avLst/>
              </a:prstGeom>
              <a:blipFill>
                <a:blip r:embed="rId12"/>
                <a:stretch>
                  <a:fillRect/>
                </a:stretch>
              </a:blipFill>
              <a:ln w="9525">
                <a:noFill/>
                <a:prstDash val="dash"/>
                <a:miter lim="800000"/>
                <a:headEnd/>
                <a:tailEnd/>
              </a:ln>
            </p:spPr>
            <p:txBody>
              <a:bodyPr/>
              <a:lstStyle/>
              <a:p>
                <a:r>
                  <a:rPr lang="en-US">
                    <a:noFill/>
                  </a:rPr>
                  <a:t> </a:t>
                </a:r>
              </a:p>
            </p:txBody>
          </p:sp>
        </mc:Fallback>
      </mc:AlternateContent>
    </p:spTree>
    <p:custDataLst>
      <p:tags r:id="rId2"/>
    </p:custDataLst>
    <p:extLst>
      <p:ext uri="{BB962C8B-B14F-4D97-AF65-F5344CB8AC3E}">
        <p14:creationId xmlns:p14="http://schemas.microsoft.com/office/powerpoint/2010/main" val="3113180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bwMode="auto">
          <a:xfrm>
            <a:off x="2286000" y="3200400"/>
            <a:ext cx="4648200" cy="3416300"/>
          </a:xfrm>
          <a:prstGeom prst="rect">
            <a:avLst/>
          </a:prstGeom>
          <a:noFill/>
          <a:ln w="9525">
            <a:noFill/>
            <a:miter lim="800000"/>
            <a:headEnd/>
            <a:tailEnd/>
          </a:ln>
        </p:spPr>
        <p:txBody>
          <a:bodyPr>
            <a:spAutoFit/>
          </a:bodyPr>
          <a:lstStyle/>
          <a:p>
            <a:pPr>
              <a:defRPr/>
            </a:pPr>
            <a:r>
              <a:rPr lang="en-US" sz="2400" dirty="0">
                <a:latin typeface="+mj-lt"/>
              </a:rPr>
              <a:t>a. </a:t>
            </a:r>
          </a:p>
          <a:p>
            <a:pPr>
              <a:defRPr/>
            </a:pPr>
            <a:endParaRPr lang="en-US" sz="2400" dirty="0">
              <a:latin typeface="+mj-lt"/>
            </a:endParaRPr>
          </a:p>
          <a:p>
            <a:pPr>
              <a:defRPr/>
            </a:pPr>
            <a:r>
              <a:rPr lang="en-US" sz="2400" dirty="0">
                <a:latin typeface="+mj-lt"/>
              </a:rPr>
              <a:t>b.</a:t>
            </a:r>
          </a:p>
          <a:p>
            <a:pPr>
              <a:defRPr/>
            </a:pPr>
            <a:endParaRPr lang="en-US" sz="2400" dirty="0">
              <a:latin typeface="+mj-lt"/>
            </a:endParaRPr>
          </a:p>
          <a:p>
            <a:pPr>
              <a:defRPr/>
            </a:pPr>
            <a:r>
              <a:rPr lang="en-US" sz="2400" dirty="0">
                <a:latin typeface="+mj-lt"/>
              </a:rPr>
              <a:t>c.</a:t>
            </a:r>
          </a:p>
          <a:p>
            <a:pPr>
              <a:defRPr/>
            </a:pPr>
            <a:endParaRPr lang="en-US" sz="2400" dirty="0">
              <a:latin typeface="+mj-lt"/>
            </a:endParaRPr>
          </a:p>
          <a:p>
            <a:pPr>
              <a:defRPr/>
            </a:pPr>
            <a:r>
              <a:rPr lang="en-US" sz="2400" dirty="0">
                <a:latin typeface="+mj-lt"/>
              </a:rPr>
              <a:t>d.</a:t>
            </a:r>
          </a:p>
          <a:p>
            <a:pPr>
              <a:defRPr/>
            </a:pPr>
            <a:endParaRPr lang="en-US" sz="2400" dirty="0">
              <a:latin typeface="+mj-lt"/>
            </a:endParaRPr>
          </a:p>
          <a:p>
            <a:pPr>
              <a:defRPr/>
            </a:pPr>
            <a:r>
              <a:rPr lang="en-US" sz="2400" dirty="0">
                <a:latin typeface="+mj-lt"/>
              </a:rPr>
              <a:t>e. Magnetic field is zero there</a:t>
            </a:r>
          </a:p>
        </p:txBody>
      </p:sp>
      <p:sp>
        <p:nvSpPr>
          <p:cNvPr id="21507" name="Title 1"/>
          <p:cNvSpPr>
            <a:spLocks noGrp="1"/>
          </p:cNvSpPr>
          <p:nvPr>
            <p:ph type="title"/>
          </p:nvPr>
        </p:nvSpPr>
        <p:spPr>
          <a:xfrm>
            <a:off x="1905000" y="228600"/>
            <a:ext cx="8229600" cy="1143000"/>
          </a:xfrm>
        </p:spPr>
        <p:txBody>
          <a:bodyPr/>
          <a:lstStyle/>
          <a:p>
            <a:r>
              <a:rPr lang="en-US" sz="3600" dirty="0">
                <a:latin typeface="Arial" charset="0"/>
                <a:cs typeface="Arial" charset="0"/>
              </a:rPr>
              <a:t>Finding </a:t>
            </a:r>
            <a:r>
              <a:rPr lang="en-US" sz="3600" b="1" dirty="0">
                <a:latin typeface="Arial" charset="0"/>
                <a:cs typeface="Arial" charset="0"/>
              </a:rPr>
              <a:t>Direction</a:t>
            </a:r>
            <a:r>
              <a:rPr lang="en-US" sz="3600" dirty="0">
                <a:latin typeface="Arial" charset="0"/>
                <a:cs typeface="Arial" charset="0"/>
              </a:rPr>
              <a:t> of Field with Multiple Wires Present: </a:t>
            </a:r>
            <a:r>
              <a:rPr lang="en-US" sz="3600" i="1" dirty="0">
                <a:latin typeface="Arial" charset="0"/>
                <a:cs typeface="Arial" charset="0"/>
              </a:rPr>
              <a:t>Example 2</a:t>
            </a:r>
          </a:p>
        </p:txBody>
      </p:sp>
      <p:sp>
        <p:nvSpPr>
          <p:cNvPr id="5" name="TextBox 4"/>
          <p:cNvSpPr txBox="1"/>
          <p:nvPr/>
        </p:nvSpPr>
        <p:spPr bwMode="auto">
          <a:xfrm>
            <a:off x="381000" y="1524000"/>
            <a:ext cx="11353800" cy="1200329"/>
          </a:xfrm>
          <a:prstGeom prst="rect">
            <a:avLst/>
          </a:prstGeom>
          <a:noFill/>
          <a:ln w="9525">
            <a:noFill/>
            <a:miter lim="800000"/>
            <a:headEnd/>
            <a:tailEnd/>
          </a:ln>
        </p:spPr>
        <p:txBody>
          <a:bodyPr wrap="square">
            <a:spAutoFit/>
          </a:bodyPr>
          <a:lstStyle/>
          <a:p>
            <a:pPr>
              <a:defRPr/>
            </a:pPr>
            <a:r>
              <a:rPr lang="en-US" sz="2400" dirty="0">
                <a:latin typeface="+mj-lt"/>
              </a:rPr>
              <a:t>The two wires shown have the same current flowing through them and are located at the corners of a square.  What is the direction of the magnetic field at the square’s center?</a:t>
            </a:r>
          </a:p>
        </p:txBody>
      </p:sp>
      <p:sp>
        <p:nvSpPr>
          <p:cNvPr id="19" name="Rectangle 18"/>
          <p:cNvSpPr>
            <a:spLocks noChangeAspect="1"/>
          </p:cNvSpPr>
          <p:nvPr/>
        </p:nvSpPr>
        <p:spPr bwMode="auto">
          <a:xfrm>
            <a:off x="6781800" y="3565525"/>
            <a:ext cx="2012950" cy="20129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3"/>
          <p:cNvGrpSpPr>
            <a:grpSpLocks/>
          </p:cNvGrpSpPr>
          <p:nvPr/>
        </p:nvGrpSpPr>
        <p:grpSpPr bwMode="auto">
          <a:xfrm>
            <a:off x="8656639" y="3429000"/>
            <a:ext cx="274637" cy="274638"/>
            <a:chOff x="3895106" y="5047013"/>
            <a:chExt cx="274071" cy="274320"/>
          </a:xfrm>
          <a:solidFill>
            <a:schemeClr val="bg1"/>
          </a:solidFill>
        </p:grpSpPr>
        <p:sp>
          <p:nvSpPr>
            <p:cNvPr id="25" name="Oval 24"/>
            <p:cNvSpPr/>
            <p:nvPr/>
          </p:nvSpPr>
          <p:spPr>
            <a:xfrm>
              <a:off x="3895106" y="5047013"/>
              <a:ext cx="274071" cy="27432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6" name="Straight Connector 25"/>
            <p:cNvCxnSpPr/>
            <p:nvPr/>
          </p:nvCxnSpPr>
          <p:spPr>
            <a:xfrm flipH="1">
              <a:off x="3941048" y="5092998"/>
              <a:ext cx="182186" cy="182351"/>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a:off x="3940966" y="5093079"/>
              <a:ext cx="182351" cy="182186"/>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11" name="Group 27"/>
          <p:cNvGrpSpPr>
            <a:grpSpLocks/>
          </p:cNvGrpSpPr>
          <p:nvPr/>
        </p:nvGrpSpPr>
        <p:grpSpPr bwMode="auto">
          <a:xfrm>
            <a:off x="6645275" y="3429000"/>
            <a:ext cx="274638" cy="274638"/>
            <a:chOff x="5668962" y="3657600"/>
            <a:chExt cx="274638" cy="274638"/>
          </a:xfrm>
        </p:grpSpPr>
        <p:sp>
          <p:nvSpPr>
            <p:cNvPr id="14" name="Oval 13"/>
            <p:cNvSpPr/>
            <p:nvPr/>
          </p:nvSpPr>
          <p:spPr bwMode="auto">
            <a:xfrm>
              <a:off x="5668962" y="3657600"/>
              <a:ext cx="274638" cy="2746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bwMode="auto">
            <a:xfrm>
              <a:off x="5768975" y="3757613"/>
              <a:ext cx="74612" cy="746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 name="Oval 28"/>
          <p:cNvSpPr/>
          <p:nvPr/>
        </p:nvSpPr>
        <p:spPr bwMode="auto">
          <a:xfrm>
            <a:off x="7751764" y="4535489"/>
            <a:ext cx="73025" cy="730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52"/>
          <p:cNvGrpSpPr>
            <a:grpSpLocks/>
          </p:cNvGrpSpPr>
          <p:nvPr/>
        </p:nvGrpSpPr>
        <p:grpSpPr bwMode="auto">
          <a:xfrm>
            <a:off x="7026275" y="4265614"/>
            <a:ext cx="1676400" cy="828675"/>
            <a:chOff x="5502275" y="4265613"/>
            <a:chExt cx="1676400" cy="828675"/>
          </a:xfrm>
        </p:grpSpPr>
        <p:sp>
          <p:nvSpPr>
            <p:cNvPr id="30" name="TextBox 29"/>
            <p:cNvSpPr txBox="1"/>
            <p:nvPr/>
          </p:nvSpPr>
          <p:spPr bwMode="auto">
            <a:xfrm>
              <a:off x="5502275" y="4724400"/>
              <a:ext cx="1676400" cy="369888"/>
            </a:xfrm>
            <a:prstGeom prst="rect">
              <a:avLst/>
            </a:prstGeom>
            <a:noFill/>
            <a:ln w="9525">
              <a:noFill/>
              <a:miter lim="800000"/>
              <a:headEnd/>
              <a:tailEnd/>
            </a:ln>
          </p:spPr>
          <p:txBody>
            <a:bodyPr>
              <a:spAutoFit/>
            </a:bodyPr>
            <a:lstStyle/>
            <a:p>
              <a:pPr algn="ctr">
                <a:defRPr/>
              </a:pPr>
              <a:r>
                <a:rPr lang="en-US" dirty="0">
                  <a:latin typeface="+mj-lt"/>
                </a:rPr>
                <a:t>Direction of   ?</a:t>
              </a:r>
            </a:p>
          </p:txBody>
        </p:sp>
        <p:graphicFrame>
          <p:nvGraphicFramePr>
            <p:cNvPr id="21529" name="Object 4"/>
            <p:cNvGraphicFramePr>
              <a:graphicFrameLocks noChangeAspect="1"/>
            </p:cNvGraphicFramePr>
            <p:nvPr/>
          </p:nvGraphicFramePr>
          <p:xfrm>
            <a:off x="5807075" y="4265613"/>
            <a:ext cx="455613" cy="569912"/>
          </p:xfrm>
          <a:graphic>
            <a:graphicData uri="http://schemas.openxmlformats.org/presentationml/2006/ole">
              <mc:AlternateContent xmlns:mc="http://schemas.openxmlformats.org/markup-compatibility/2006">
                <mc:Choice xmlns:v="urn:schemas-microsoft-com:vml" Requires="v">
                  <p:oleObj spid="_x0000_s236717" name="Equation" r:id="rId4" imgW="152334" imgH="190417" progId="Equation.3">
                    <p:embed/>
                  </p:oleObj>
                </mc:Choice>
                <mc:Fallback>
                  <p:oleObj name="Equation" r:id="rId4" imgW="152334" imgH="190417" progId="Equation.3">
                    <p:embed/>
                    <p:pic>
                      <p:nvPicPr>
                        <p:cNvPr id="21529"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075" y="4265613"/>
                          <a:ext cx="455613"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33" name="Straight Arrow Connector 32"/>
          <p:cNvCxnSpPr>
            <a:cxnSpLocks/>
          </p:cNvCxnSpPr>
          <p:nvPr/>
        </p:nvCxnSpPr>
        <p:spPr>
          <a:xfrm rot="5400000" flipH="1" flipV="1">
            <a:off x="2476500" y="3619500"/>
            <a:ext cx="685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rot="16200000" flipH="1">
            <a:off x="3009900" y="4610100"/>
            <a:ext cx="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p:cNvCxnSpPr>
          <p:nvPr/>
        </p:nvCxnSpPr>
        <p:spPr>
          <a:xfrm rot="5400000" flipV="1">
            <a:off x="2476500" y="4381500"/>
            <a:ext cx="685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p:cNvCxnSpPr>
          <p:nvPr/>
        </p:nvCxnSpPr>
        <p:spPr>
          <a:xfrm rot="5400000">
            <a:off x="3009900" y="5295900"/>
            <a:ext cx="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286000" y="3276600"/>
            <a:ext cx="838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57"/>
          <p:cNvGrpSpPr>
            <a:grpSpLocks/>
          </p:cNvGrpSpPr>
          <p:nvPr/>
        </p:nvGrpSpPr>
        <p:grpSpPr bwMode="auto">
          <a:xfrm>
            <a:off x="6781800" y="3565525"/>
            <a:ext cx="2012950" cy="2012950"/>
            <a:chOff x="5258435" y="3566160"/>
            <a:chExt cx="2011680" cy="2011680"/>
          </a:xfrm>
        </p:grpSpPr>
        <p:cxnSp>
          <p:nvCxnSpPr>
            <p:cNvPr id="55" name="Straight Connector 54"/>
            <p:cNvCxnSpPr/>
            <p:nvPr/>
          </p:nvCxnSpPr>
          <p:spPr>
            <a:xfrm>
              <a:off x="5258435" y="4572000"/>
              <a:ext cx="20116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264275" y="3566160"/>
              <a:ext cx="0" cy="2011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37"/>
          <p:cNvGrpSpPr>
            <a:grpSpLocks/>
          </p:cNvGrpSpPr>
          <p:nvPr/>
        </p:nvGrpSpPr>
        <p:grpSpPr bwMode="auto">
          <a:xfrm>
            <a:off x="6781801" y="3932238"/>
            <a:ext cx="1006475" cy="639762"/>
            <a:chOff x="5257800" y="3932236"/>
            <a:chExt cx="1006475" cy="639763"/>
          </a:xfrm>
        </p:grpSpPr>
        <p:cxnSp>
          <p:nvCxnSpPr>
            <p:cNvPr id="28" name="Straight Arrow Connector 27"/>
            <p:cNvCxnSpPr>
              <a:cxnSpLocks noChangeAspect="1"/>
            </p:cNvCxnSpPr>
            <p:nvPr/>
          </p:nvCxnSpPr>
          <p:spPr bwMode="auto">
            <a:xfrm rot="10800000" flipH="1" flipV="1">
              <a:off x="5624513" y="3932236"/>
              <a:ext cx="639762" cy="639763"/>
            </a:xfrm>
            <a:prstGeom prst="straightConnector1">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21525" name="Object 21"/>
            <p:cNvGraphicFramePr>
              <a:graphicFrameLocks noChangeAspect="1"/>
            </p:cNvGraphicFramePr>
            <p:nvPr/>
          </p:nvGraphicFramePr>
          <p:xfrm>
            <a:off x="5257800" y="4038600"/>
            <a:ext cx="674687" cy="515938"/>
          </p:xfrm>
          <a:graphic>
            <a:graphicData uri="http://schemas.openxmlformats.org/presentationml/2006/ole">
              <mc:AlternateContent xmlns:mc="http://schemas.openxmlformats.org/markup-compatibility/2006">
                <mc:Choice xmlns:v="urn:schemas-microsoft-com:vml" Requires="v">
                  <p:oleObj spid="_x0000_s236718" name="Equation" r:id="rId6" imgW="330057" imgH="253890" progId="Equation.3">
                    <p:embed/>
                  </p:oleObj>
                </mc:Choice>
                <mc:Fallback>
                  <p:oleObj name="Equation" r:id="rId6" imgW="330057" imgH="253890" progId="Equation.3">
                    <p:embed/>
                    <p:pic>
                      <p:nvPicPr>
                        <p:cNvPr id="21525"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4038600"/>
                          <a:ext cx="674687"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62"/>
          <p:cNvGrpSpPr>
            <a:grpSpLocks/>
          </p:cNvGrpSpPr>
          <p:nvPr/>
        </p:nvGrpSpPr>
        <p:grpSpPr bwMode="auto">
          <a:xfrm>
            <a:off x="7772400" y="3644900"/>
            <a:ext cx="655638" cy="927100"/>
            <a:chOff x="6248400" y="3644900"/>
            <a:chExt cx="655955" cy="927099"/>
          </a:xfrm>
        </p:grpSpPr>
        <p:cxnSp>
          <p:nvCxnSpPr>
            <p:cNvPr id="24" name="Straight Arrow Connector 23"/>
            <p:cNvCxnSpPr>
              <a:cxnSpLocks noChangeAspect="1"/>
            </p:cNvCxnSpPr>
            <p:nvPr/>
          </p:nvCxnSpPr>
          <p:spPr>
            <a:xfrm rot="5400000" flipH="1" flipV="1">
              <a:off x="6264439" y="3932082"/>
              <a:ext cx="639761" cy="640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523" name="Object 22"/>
            <p:cNvGraphicFramePr>
              <a:graphicFrameLocks noChangeAspect="1"/>
            </p:cNvGraphicFramePr>
            <p:nvPr/>
          </p:nvGraphicFramePr>
          <p:xfrm>
            <a:off x="6248400" y="3644900"/>
            <a:ext cx="544776" cy="517525"/>
          </p:xfrm>
          <a:graphic>
            <a:graphicData uri="http://schemas.openxmlformats.org/presentationml/2006/ole">
              <mc:AlternateContent xmlns:mc="http://schemas.openxmlformats.org/markup-compatibility/2006">
                <mc:Choice xmlns:v="urn:schemas-microsoft-com:vml" Requires="v">
                  <p:oleObj spid="_x0000_s236719" name="Equation" r:id="rId8" imgW="266469" imgH="253780" progId="Equation.3">
                    <p:embed/>
                  </p:oleObj>
                </mc:Choice>
                <mc:Fallback>
                  <p:oleObj name="Equation" r:id="rId8" imgW="266469" imgH="253780" progId="Equation.3">
                    <p:embed/>
                    <p:pic>
                      <p:nvPicPr>
                        <p:cNvPr id="21523"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3644900"/>
                          <a:ext cx="544776"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 name="Slide Number Placeholder 2"/>
          <p:cNvSpPr>
            <a:spLocks noGrp="1"/>
          </p:cNvSpPr>
          <p:nvPr>
            <p:ph type="sldNum" sz="quarter" idx="12"/>
          </p:nvPr>
        </p:nvSpPr>
        <p:spPr/>
        <p:txBody>
          <a:bodyPr/>
          <a:lstStyle/>
          <a:p>
            <a:pPr>
              <a:defRPr/>
            </a:pPr>
            <a:fld id="{B386F29C-061E-47C1-A8AA-F42ADE5D6185}" type="slidenum">
              <a:rPr lang="en-US" smtClean="0"/>
              <a:pPr>
                <a:defRPr/>
              </a:pPr>
              <a:t>24</a:t>
            </a:fld>
            <a:endParaRPr lang="en-US"/>
          </a:p>
        </p:txBody>
      </p:sp>
    </p:spTree>
    <p:custDataLst>
      <p:tags r:id="rId2"/>
    </p:custDataLst>
    <p:extLst>
      <p:ext uri="{BB962C8B-B14F-4D97-AF65-F5344CB8AC3E}">
        <p14:creationId xmlns:p14="http://schemas.microsoft.com/office/powerpoint/2010/main" val="3309746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600" dirty="0">
                <a:latin typeface="Arial" charset="0"/>
                <a:cs typeface="Arial" charset="0"/>
              </a:rPr>
              <a:t>Finding </a:t>
            </a:r>
            <a:r>
              <a:rPr lang="en-US" sz="3600" b="1" dirty="0">
                <a:latin typeface="Arial" charset="0"/>
                <a:cs typeface="Arial" charset="0"/>
              </a:rPr>
              <a:t>Magnitude</a:t>
            </a:r>
            <a:r>
              <a:rPr lang="en-US" sz="3600" dirty="0">
                <a:latin typeface="Arial" charset="0"/>
                <a:cs typeface="Arial" charset="0"/>
              </a:rPr>
              <a:t> of Field with Multiple Wires Present [1]</a:t>
            </a:r>
          </a:p>
        </p:txBody>
      </p:sp>
      <p:sp>
        <p:nvSpPr>
          <p:cNvPr id="5" name="TextBox 4"/>
          <p:cNvSpPr txBox="1"/>
          <p:nvPr/>
        </p:nvSpPr>
        <p:spPr bwMode="auto">
          <a:xfrm>
            <a:off x="457200" y="1600200"/>
            <a:ext cx="11277600" cy="830997"/>
          </a:xfrm>
          <a:prstGeom prst="rect">
            <a:avLst/>
          </a:prstGeom>
          <a:noFill/>
          <a:ln w="9525">
            <a:noFill/>
            <a:miter lim="800000"/>
            <a:headEnd/>
            <a:tailEnd/>
          </a:ln>
        </p:spPr>
        <p:txBody>
          <a:bodyPr wrap="square">
            <a:spAutoFit/>
          </a:bodyPr>
          <a:lstStyle/>
          <a:p>
            <a:pPr>
              <a:defRPr/>
            </a:pPr>
            <a:r>
              <a:rPr lang="en-US" sz="2400" dirty="0">
                <a:latin typeface="+mj-lt"/>
              </a:rPr>
              <a:t>If the two wires each carry 2.0 A of current, and the square has sides that are 15 cm long.  What is the magnitude of the field at the center?</a:t>
            </a:r>
          </a:p>
        </p:txBody>
      </p:sp>
      <p:sp>
        <p:nvSpPr>
          <p:cNvPr id="7" name="Rectangle 6"/>
          <p:cNvSpPr>
            <a:spLocks noChangeAspect="1"/>
          </p:cNvSpPr>
          <p:nvPr/>
        </p:nvSpPr>
        <p:spPr bwMode="auto">
          <a:xfrm>
            <a:off x="6781800" y="3565525"/>
            <a:ext cx="2012950" cy="20129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bwMode="auto">
          <a:xfrm>
            <a:off x="7751764" y="4535489"/>
            <a:ext cx="73025" cy="730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p:nvSpPr>
        <p:spPr bwMode="auto">
          <a:xfrm>
            <a:off x="7026275" y="4724400"/>
            <a:ext cx="1676400" cy="369888"/>
          </a:xfrm>
          <a:prstGeom prst="rect">
            <a:avLst/>
          </a:prstGeom>
          <a:noFill/>
          <a:ln w="9525">
            <a:noFill/>
            <a:miter lim="800000"/>
            <a:headEnd/>
            <a:tailEnd/>
          </a:ln>
        </p:spPr>
        <p:txBody>
          <a:bodyPr>
            <a:spAutoFit/>
          </a:bodyPr>
          <a:lstStyle/>
          <a:p>
            <a:pPr algn="ctr">
              <a:defRPr/>
            </a:pPr>
            <a:r>
              <a:rPr lang="en-US" dirty="0">
                <a:latin typeface="+mj-lt"/>
              </a:rPr>
              <a:t>Magnitude of?</a:t>
            </a:r>
          </a:p>
        </p:txBody>
      </p:sp>
      <p:graphicFrame>
        <p:nvGraphicFramePr>
          <p:cNvPr id="23559" name="Object 4"/>
          <p:cNvGraphicFramePr>
            <a:graphicFrameLocks noChangeAspect="1"/>
          </p:cNvGraphicFramePr>
          <p:nvPr/>
        </p:nvGraphicFramePr>
        <p:xfrm>
          <a:off x="7331076" y="4265613"/>
          <a:ext cx="455613" cy="569912"/>
        </p:xfrm>
        <a:graphic>
          <a:graphicData uri="http://schemas.openxmlformats.org/presentationml/2006/ole">
            <mc:AlternateContent xmlns:mc="http://schemas.openxmlformats.org/markup-compatibility/2006">
              <mc:Choice xmlns:v="urn:schemas-microsoft-com:vml" Requires="v">
                <p:oleObj spid="_x0000_s237798" name="Equation" r:id="rId4" imgW="152334" imgH="190417" progId="Equation.3">
                  <p:embed/>
                </p:oleObj>
              </mc:Choice>
              <mc:Fallback>
                <p:oleObj name="Equation" r:id="rId4" imgW="152334" imgH="190417" progId="Equation.3">
                  <p:embed/>
                  <p:pic>
                    <p:nvPicPr>
                      <p:cNvPr id="23559"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1076" y="4265613"/>
                        <a:ext cx="455613"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bwMode="auto">
          <a:xfrm>
            <a:off x="408783" y="2863057"/>
            <a:ext cx="2819400" cy="1938338"/>
          </a:xfrm>
          <a:prstGeom prst="rect">
            <a:avLst/>
          </a:prstGeom>
          <a:noFill/>
          <a:ln w="9525">
            <a:noFill/>
            <a:miter lim="800000"/>
            <a:headEnd/>
            <a:tailEnd/>
          </a:ln>
        </p:spPr>
        <p:txBody>
          <a:bodyPr>
            <a:spAutoFit/>
          </a:bodyPr>
          <a:lstStyle/>
          <a:p>
            <a:pPr marL="457200" indent="-457200">
              <a:buFontTx/>
              <a:buAutoNum type="alphaLcPeriod"/>
              <a:defRPr/>
            </a:pPr>
            <a:r>
              <a:rPr lang="en-US" sz="2400" dirty="0"/>
              <a:t>2.7 × 10</a:t>
            </a:r>
            <a:r>
              <a:rPr lang="en-US" sz="2400" baseline="30000" dirty="0"/>
              <a:t>–6</a:t>
            </a:r>
            <a:r>
              <a:rPr lang="en-US" sz="2400" dirty="0"/>
              <a:t> T</a:t>
            </a:r>
          </a:p>
          <a:p>
            <a:pPr marL="457200" indent="-457200">
              <a:buFontTx/>
              <a:buAutoNum type="alphaLcPeriod"/>
              <a:defRPr/>
            </a:pPr>
            <a:r>
              <a:rPr lang="en-US" sz="2400" dirty="0">
                <a:latin typeface="+mj-lt"/>
              </a:rPr>
              <a:t>3.8 </a:t>
            </a:r>
            <a:r>
              <a:rPr lang="en-US" sz="2400" dirty="0"/>
              <a:t>× 10</a:t>
            </a:r>
            <a:r>
              <a:rPr lang="en-US" sz="2400" baseline="30000" dirty="0"/>
              <a:t>–6</a:t>
            </a:r>
            <a:r>
              <a:rPr lang="en-US" sz="2400" dirty="0"/>
              <a:t> T</a:t>
            </a:r>
          </a:p>
          <a:p>
            <a:pPr marL="457200" indent="-457200">
              <a:buFontTx/>
              <a:buAutoNum type="alphaLcPeriod"/>
              <a:defRPr/>
            </a:pPr>
            <a:r>
              <a:rPr lang="en-US" sz="2400" dirty="0"/>
              <a:t>5.4 × 10</a:t>
            </a:r>
            <a:r>
              <a:rPr lang="en-US" sz="2400" baseline="30000" dirty="0"/>
              <a:t>–6</a:t>
            </a:r>
            <a:r>
              <a:rPr lang="en-US" sz="2400" dirty="0"/>
              <a:t> T</a:t>
            </a:r>
          </a:p>
          <a:p>
            <a:pPr marL="457200" indent="-457200">
              <a:buFontTx/>
              <a:buAutoNum type="alphaLcPeriod"/>
              <a:defRPr/>
            </a:pPr>
            <a:r>
              <a:rPr lang="en-US" sz="2400" dirty="0">
                <a:latin typeface="+mj-lt"/>
              </a:rPr>
              <a:t>7.5</a:t>
            </a:r>
            <a:r>
              <a:rPr lang="en-US" sz="2400" dirty="0"/>
              <a:t> × 10</a:t>
            </a:r>
            <a:r>
              <a:rPr lang="en-US" sz="2400" baseline="30000" dirty="0"/>
              <a:t>–6</a:t>
            </a:r>
            <a:r>
              <a:rPr lang="en-US" sz="2400" dirty="0"/>
              <a:t> T</a:t>
            </a:r>
          </a:p>
          <a:p>
            <a:pPr marL="457200" indent="-457200">
              <a:buFontTx/>
              <a:buAutoNum type="alphaLcPeriod"/>
              <a:defRPr/>
            </a:pPr>
            <a:r>
              <a:rPr lang="en-US" sz="2400" dirty="0">
                <a:latin typeface="+mj-lt"/>
              </a:rPr>
              <a:t>1.0</a:t>
            </a:r>
            <a:r>
              <a:rPr lang="en-US" sz="2400" dirty="0"/>
              <a:t> × 10</a:t>
            </a:r>
            <a:r>
              <a:rPr lang="en-US" sz="2400" baseline="30000" dirty="0"/>
              <a:t>–5</a:t>
            </a:r>
            <a:r>
              <a:rPr lang="en-US" sz="2400" dirty="0"/>
              <a:t> T</a:t>
            </a:r>
            <a:endParaRPr lang="en-US" sz="2400" dirty="0">
              <a:latin typeface="+mj-lt"/>
            </a:endParaRPr>
          </a:p>
        </p:txBody>
      </p:sp>
      <p:sp>
        <p:nvSpPr>
          <p:cNvPr id="20" name="TextBox 19"/>
          <p:cNvSpPr txBox="1"/>
          <p:nvPr/>
        </p:nvSpPr>
        <p:spPr bwMode="auto">
          <a:xfrm>
            <a:off x="609600" y="5105401"/>
            <a:ext cx="5486400" cy="830263"/>
          </a:xfrm>
          <a:prstGeom prst="rect">
            <a:avLst/>
          </a:prstGeom>
          <a:noFill/>
          <a:ln w="9525">
            <a:noFill/>
            <a:miter lim="800000"/>
            <a:headEnd/>
            <a:tailEnd/>
          </a:ln>
        </p:spPr>
        <p:txBody>
          <a:bodyPr wrap="square">
            <a:spAutoFit/>
          </a:bodyPr>
          <a:lstStyle/>
          <a:p>
            <a:pPr algn="ctr">
              <a:defRPr/>
            </a:pPr>
            <a:r>
              <a:rPr lang="en-US" sz="2400" dirty="0">
                <a:latin typeface="+mj-lt"/>
              </a:rPr>
              <a:t>Find magnitude of field from one wire (say the right one)</a:t>
            </a:r>
          </a:p>
        </p:txBody>
      </p:sp>
      <p:sp>
        <p:nvSpPr>
          <p:cNvPr id="21" name="TextBox 20"/>
          <p:cNvSpPr txBox="1"/>
          <p:nvPr/>
        </p:nvSpPr>
        <p:spPr bwMode="auto">
          <a:xfrm>
            <a:off x="609600" y="6027738"/>
            <a:ext cx="5334000" cy="830262"/>
          </a:xfrm>
          <a:prstGeom prst="rect">
            <a:avLst/>
          </a:prstGeom>
          <a:noFill/>
          <a:ln w="9525">
            <a:noFill/>
            <a:miter lim="800000"/>
            <a:headEnd/>
            <a:tailEnd/>
          </a:ln>
        </p:spPr>
        <p:txBody>
          <a:bodyPr wrap="square">
            <a:spAutoFit/>
          </a:bodyPr>
          <a:lstStyle/>
          <a:p>
            <a:pPr algn="ctr">
              <a:defRPr/>
            </a:pPr>
            <a:r>
              <a:rPr lang="en-US" sz="2400" dirty="0">
                <a:latin typeface="+mj-lt"/>
              </a:rPr>
              <a:t>Need distance from center of square to corner</a:t>
            </a:r>
          </a:p>
        </p:txBody>
      </p:sp>
      <p:graphicFrame>
        <p:nvGraphicFramePr>
          <p:cNvPr id="23" name="Object 15"/>
          <p:cNvGraphicFramePr>
            <a:graphicFrameLocks noChangeAspect="1"/>
          </p:cNvGraphicFramePr>
          <p:nvPr>
            <p:extLst>
              <p:ext uri="{D42A27DB-BD31-4B8C-83A1-F6EECF244321}">
                <p14:modId xmlns:p14="http://schemas.microsoft.com/office/powerpoint/2010/main" val="4274505673"/>
              </p:ext>
            </p:extLst>
          </p:nvPr>
        </p:nvGraphicFramePr>
        <p:xfrm>
          <a:off x="5997267" y="6155591"/>
          <a:ext cx="4616450" cy="557212"/>
        </p:xfrm>
        <a:graphic>
          <a:graphicData uri="http://schemas.openxmlformats.org/presentationml/2006/ole">
            <mc:AlternateContent xmlns:mc="http://schemas.openxmlformats.org/markup-compatibility/2006">
              <mc:Choice xmlns:v="urn:schemas-microsoft-com:vml" Requires="v">
                <p:oleObj spid="_x0000_s237799" name="Equation" r:id="rId6" imgW="2311400" imgH="279400" progId="Equation.3">
                  <p:embed/>
                </p:oleObj>
              </mc:Choice>
              <mc:Fallback>
                <p:oleObj name="Equation" r:id="rId6" imgW="2311400" imgH="279400" progId="Equation.3">
                  <p:embed/>
                  <p:pic>
                    <p:nvPicPr>
                      <p:cNvPr id="23"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7267" y="6155591"/>
                        <a:ext cx="4616450" cy="55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4"/>
          <p:cNvGrpSpPr>
            <a:grpSpLocks/>
          </p:cNvGrpSpPr>
          <p:nvPr/>
        </p:nvGrpSpPr>
        <p:grpSpPr bwMode="auto">
          <a:xfrm>
            <a:off x="7788276" y="3565526"/>
            <a:ext cx="1006475" cy="1006475"/>
            <a:chOff x="6264910" y="3565525"/>
            <a:chExt cx="1005840" cy="1005840"/>
          </a:xfrm>
        </p:grpSpPr>
        <p:sp>
          <p:nvSpPr>
            <p:cNvPr id="22" name="Right Triangle 21"/>
            <p:cNvSpPr/>
            <p:nvPr/>
          </p:nvSpPr>
          <p:spPr>
            <a:xfrm flipH="1">
              <a:off x="6264910" y="3565525"/>
              <a:ext cx="1005840" cy="1005840"/>
            </a:xfrm>
            <a:prstGeom prst="rtTriangle">
              <a:avLst/>
            </a:prstGeom>
            <a:noFill/>
            <a:ln>
              <a:solidFill>
                <a:srgbClr val="6F00E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74" name="TextBox 23"/>
            <p:cNvSpPr txBox="1">
              <a:spLocks noChangeArrowheads="1"/>
            </p:cNvSpPr>
            <p:nvPr/>
          </p:nvSpPr>
          <p:spPr bwMode="auto">
            <a:xfrm>
              <a:off x="6553200" y="3733800"/>
              <a:ext cx="22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a:latin typeface="Times New Roman" pitchFamily="18" charset="0"/>
                  <a:cs typeface="Times New Roman" pitchFamily="18" charset="0"/>
                </a:rPr>
                <a:t>r</a:t>
              </a:r>
            </a:p>
          </p:txBody>
        </p:sp>
      </p:grpSp>
      <p:grpSp>
        <p:nvGrpSpPr>
          <p:cNvPr id="3" name="Group 3"/>
          <p:cNvGrpSpPr>
            <a:grpSpLocks/>
          </p:cNvGrpSpPr>
          <p:nvPr/>
        </p:nvGrpSpPr>
        <p:grpSpPr bwMode="auto">
          <a:xfrm>
            <a:off x="8656639" y="3429000"/>
            <a:ext cx="274637" cy="274638"/>
            <a:chOff x="3895106" y="5047013"/>
            <a:chExt cx="274071" cy="274320"/>
          </a:xfrm>
          <a:solidFill>
            <a:schemeClr val="bg1"/>
          </a:solidFill>
        </p:grpSpPr>
        <p:sp>
          <p:nvSpPr>
            <p:cNvPr id="27" name="Oval 26"/>
            <p:cNvSpPr/>
            <p:nvPr/>
          </p:nvSpPr>
          <p:spPr>
            <a:xfrm>
              <a:off x="3895106" y="5047013"/>
              <a:ext cx="274071" cy="27432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8" name="Straight Connector 27"/>
            <p:cNvCxnSpPr/>
            <p:nvPr/>
          </p:nvCxnSpPr>
          <p:spPr>
            <a:xfrm flipH="1">
              <a:off x="3941048" y="5092998"/>
              <a:ext cx="182186" cy="182351"/>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a:off x="3940966" y="5093079"/>
              <a:ext cx="182351" cy="182186"/>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566" name="Group 27"/>
          <p:cNvGrpSpPr>
            <a:grpSpLocks/>
          </p:cNvGrpSpPr>
          <p:nvPr/>
        </p:nvGrpSpPr>
        <p:grpSpPr bwMode="auto">
          <a:xfrm>
            <a:off x="6645275" y="3429000"/>
            <a:ext cx="274638" cy="274638"/>
            <a:chOff x="5668962" y="3657600"/>
            <a:chExt cx="274638" cy="274638"/>
          </a:xfrm>
        </p:grpSpPr>
        <p:sp>
          <p:nvSpPr>
            <p:cNvPr id="31" name="Oval 30"/>
            <p:cNvSpPr/>
            <p:nvPr/>
          </p:nvSpPr>
          <p:spPr bwMode="auto">
            <a:xfrm>
              <a:off x="5668962" y="3657600"/>
              <a:ext cx="274638" cy="2746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bwMode="auto">
            <a:xfrm>
              <a:off x="5768975" y="3757613"/>
              <a:ext cx="74612" cy="746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3567" name="Group 32"/>
          <p:cNvGrpSpPr>
            <a:grpSpLocks/>
          </p:cNvGrpSpPr>
          <p:nvPr/>
        </p:nvGrpSpPr>
        <p:grpSpPr bwMode="auto">
          <a:xfrm>
            <a:off x="6781801" y="3932238"/>
            <a:ext cx="1006475" cy="639762"/>
            <a:chOff x="5257800" y="3932236"/>
            <a:chExt cx="1006475" cy="639763"/>
          </a:xfrm>
        </p:grpSpPr>
        <p:cxnSp>
          <p:nvCxnSpPr>
            <p:cNvPr id="34" name="Straight Arrow Connector 33"/>
            <p:cNvCxnSpPr>
              <a:cxnSpLocks noChangeAspect="1"/>
            </p:cNvCxnSpPr>
            <p:nvPr/>
          </p:nvCxnSpPr>
          <p:spPr bwMode="auto">
            <a:xfrm rot="10800000" flipH="1" flipV="1">
              <a:off x="5624513" y="3932236"/>
              <a:ext cx="639762" cy="639763"/>
            </a:xfrm>
            <a:prstGeom prst="straightConnector1">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23570" name="Object 21"/>
            <p:cNvGraphicFramePr>
              <a:graphicFrameLocks noChangeAspect="1"/>
            </p:cNvGraphicFramePr>
            <p:nvPr/>
          </p:nvGraphicFramePr>
          <p:xfrm>
            <a:off x="5257800" y="4038600"/>
            <a:ext cx="674687" cy="515938"/>
          </p:xfrm>
          <a:graphic>
            <a:graphicData uri="http://schemas.openxmlformats.org/presentationml/2006/ole">
              <mc:AlternateContent xmlns:mc="http://schemas.openxmlformats.org/markup-compatibility/2006">
                <mc:Choice xmlns:v="urn:schemas-microsoft-com:vml" Requires="v">
                  <p:oleObj spid="_x0000_s237800" name="Equation" r:id="rId8" imgW="330057" imgH="253890" progId="Equation.3">
                    <p:embed/>
                  </p:oleObj>
                </mc:Choice>
                <mc:Fallback>
                  <p:oleObj name="Equation" r:id="rId8" imgW="330057" imgH="253890" progId="Equation.3">
                    <p:embed/>
                    <p:pic>
                      <p:nvPicPr>
                        <p:cNvPr id="2357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038600"/>
                          <a:ext cx="674687"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6" name="Object 3"/>
          <p:cNvGraphicFramePr>
            <a:graphicFrameLocks noChangeAspect="1"/>
          </p:cNvGraphicFramePr>
          <p:nvPr/>
        </p:nvGraphicFramePr>
        <p:xfrm>
          <a:off x="4660901" y="3048001"/>
          <a:ext cx="1444625" cy="784225"/>
        </p:xfrm>
        <a:graphic>
          <a:graphicData uri="http://schemas.openxmlformats.org/presentationml/2006/ole">
            <mc:AlternateContent xmlns:mc="http://schemas.openxmlformats.org/markup-compatibility/2006">
              <mc:Choice xmlns:v="urn:schemas-microsoft-com:vml" Requires="v">
                <p:oleObj spid="_x0000_s237801" name="Equation" r:id="rId10" imgW="723586" imgH="393529" progId="Equation.3">
                  <p:embed/>
                </p:oleObj>
              </mc:Choice>
              <mc:Fallback>
                <p:oleObj name="Equation" r:id="rId10" imgW="723586" imgH="393529" progId="Equation.3">
                  <p:embed/>
                  <p:pic>
                    <p:nvPicPr>
                      <p:cNvPr id="6"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60901" y="3048001"/>
                        <a:ext cx="1444625"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B386F29C-061E-47C1-A8AA-F42ADE5D6185}" type="slidenum">
              <a:rPr lang="en-US" smtClean="0"/>
              <a:pPr>
                <a:defRPr/>
              </a:pPr>
              <a:t>25</a:t>
            </a:fld>
            <a:endParaRPr lang="en-US"/>
          </a:p>
        </p:txBody>
      </p:sp>
    </p:spTree>
    <p:custDataLst>
      <p:tags r:id="rId2"/>
    </p:custDataLst>
    <p:extLst>
      <p:ext uri="{BB962C8B-B14F-4D97-AF65-F5344CB8AC3E}">
        <p14:creationId xmlns:p14="http://schemas.microsoft.com/office/powerpoint/2010/main" val="42836331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600" dirty="0">
                <a:latin typeface="Arial" charset="0"/>
                <a:cs typeface="Arial" charset="0"/>
              </a:rPr>
              <a:t>Finding Magnitude of Field with Multiple Wires Present [2]</a:t>
            </a:r>
          </a:p>
        </p:txBody>
      </p:sp>
      <p:sp>
        <p:nvSpPr>
          <p:cNvPr id="5" name="TextBox 4"/>
          <p:cNvSpPr txBox="1"/>
          <p:nvPr/>
        </p:nvSpPr>
        <p:spPr bwMode="auto">
          <a:xfrm>
            <a:off x="457200" y="1600200"/>
            <a:ext cx="11582400" cy="830997"/>
          </a:xfrm>
          <a:prstGeom prst="rect">
            <a:avLst/>
          </a:prstGeom>
          <a:noFill/>
          <a:ln w="9525">
            <a:noFill/>
            <a:miter lim="800000"/>
            <a:headEnd/>
            <a:tailEnd/>
          </a:ln>
        </p:spPr>
        <p:txBody>
          <a:bodyPr wrap="square">
            <a:spAutoFit/>
          </a:bodyPr>
          <a:lstStyle/>
          <a:p>
            <a:pPr>
              <a:defRPr/>
            </a:pPr>
            <a:r>
              <a:rPr lang="en-US" sz="2400" dirty="0">
                <a:latin typeface="+mj-lt"/>
              </a:rPr>
              <a:t>If the two wires each carry 2.0 A of current, and the square has sides that are 15 cm long.  What is the magnitude of the field at the center?</a:t>
            </a:r>
          </a:p>
        </p:txBody>
      </p:sp>
      <p:sp>
        <p:nvSpPr>
          <p:cNvPr id="7" name="Rectangle 6"/>
          <p:cNvSpPr>
            <a:spLocks noChangeAspect="1"/>
          </p:cNvSpPr>
          <p:nvPr/>
        </p:nvSpPr>
        <p:spPr bwMode="auto">
          <a:xfrm>
            <a:off x="6781800" y="3565525"/>
            <a:ext cx="2012950" cy="20129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bwMode="auto">
          <a:xfrm>
            <a:off x="7751764" y="4535489"/>
            <a:ext cx="73025" cy="730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p:nvSpPr>
        <p:spPr bwMode="auto">
          <a:xfrm>
            <a:off x="7026275" y="4724400"/>
            <a:ext cx="1676400" cy="369888"/>
          </a:xfrm>
          <a:prstGeom prst="rect">
            <a:avLst/>
          </a:prstGeom>
          <a:noFill/>
          <a:ln w="9525">
            <a:noFill/>
            <a:miter lim="800000"/>
            <a:headEnd/>
            <a:tailEnd/>
          </a:ln>
        </p:spPr>
        <p:txBody>
          <a:bodyPr>
            <a:spAutoFit/>
          </a:bodyPr>
          <a:lstStyle/>
          <a:p>
            <a:pPr algn="ctr">
              <a:defRPr/>
            </a:pPr>
            <a:r>
              <a:rPr lang="en-US" dirty="0">
                <a:latin typeface="+mj-lt"/>
              </a:rPr>
              <a:t>Magnitude of?</a:t>
            </a:r>
          </a:p>
        </p:txBody>
      </p:sp>
      <p:graphicFrame>
        <p:nvGraphicFramePr>
          <p:cNvPr id="24583" name="Object 4"/>
          <p:cNvGraphicFramePr>
            <a:graphicFrameLocks noChangeAspect="1"/>
          </p:cNvGraphicFramePr>
          <p:nvPr/>
        </p:nvGraphicFramePr>
        <p:xfrm>
          <a:off x="7331076" y="4265613"/>
          <a:ext cx="455613" cy="569912"/>
        </p:xfrm>
        <a:graphic>
          <a:graphicData uri="http://schemas.openxmlformats.org/presentationml/2006/ole">
            <mc:AlternateContent xmlns:mc="http://schemas.openxmlformats.org/markup-compatibility/2006">
              <mc:Choice xmlns:v="urn:schemas-microsoft-com:vml" Requires="v">
                <p:oleObj spid="_x0000_s238765" name="Equation" r:id="rId4" imgW="152334" imgH="190417" progId="Equation.3">
                  <p:embed/>
                </p:oleObj>
              </mc:Choice>
              <mc:Fallback>
                <p:oleObj name="Equation" r:id="rId4" imgW="152334" imgH="190417" progId="Equation.3">
                  <p:embed/>
                  <p:pic>
                    <p:nvPicPr>
                      <p:cNvPr id="2458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1076" y="4265613"/>
                        <a:ext cx="455613"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bwMode="auto">
          <a:xfrm>
            <a:off x="449296" y="2822196"/>
            <a:ext cx="2819400" cy="1938338"/>
          </a:xfrm>
          <a:prstGeom prst="rect">
            <a:avLst/>
          </a:prstGeom>
          <a:noFill/>
          <a:ln w="9525">
            <a:noFill/>
            <a:miter lim="800000"/>
            <a:headEnd/>
            <a:tailEnd/>
          </a:ln>
        </p:spPr>
        <p:txBody>
          <a:bodyPr>
            <a:spAutoFit/>
          </a:bodyPr>
          <a:lstStyle/>
          <a:p>
            <a:pPr marL="457200" indent="-457200">
              <a:buFontTx/>
              <a:buAutoNum type="alphaLcPeriod"/>
              <a:defRPr/>
            </a:pPr>
            <a:r>
              <a:rPr lang="en-US" sz="2400" dirty="0"/>
              <a:t>2.7 × 10</a:t>
            </a:r>
            <a:r>
              <a:rPr lang="en-US" sz="2400" baseline="30000" dirty="0"/>
              <a:t>–6</a:t>
            </a:r>
            <a:r>
              <a:rPr lang="en-US" sz="2400" dirty="0"/>
              <a:t> T</a:t>
            </a:r>
          </a:p>
          <a:p>
            <a:pPr marL="457200" indent="-457200">
              <a:buFontTx/>
              <a:buAutoNum type="alphaLcPeriod"/>
              <a:defRPr/>
            </a:pPr>
            <a:r>
              <a:rPr lang="en-US" sz="2400" dirty="0">
                <a:latin typeface="+mj-lt"/>
              </a:rPr>
              <a:t>3.8 </a:t>
            </a:r>
            <a:r>
              <a:rPr lang="en-US" sz="2400" dirty="0"/>
              <a:t>× 10</a:t>
            </a:r>
            <a:r>
              <a:rPr lang="en-US" sz="2400" baseline="30000" dirty="0"/>
              <a:t>–6</a:t>
            </a:r>
            <a:r>
              <a:rPr lang="en-US" sz="2400" dirty="0"/>
              <a:t> T</a:t>
            </a:r>
          </a:p>
          <a:p>
            <a:pPr marL="457200" indent="-457200">
              <a:buFontTx/>
              <a:buAutoNum type="alphaLcPeriod"/>
              <a:defRPr/>
            </a:pPr>
            <a:r>
              <a:rPr lang="en-US" sz="2400" dirty="0"/>
              <a:t>5.4 × 10</a:t>
            </a:r>
            <a:r>
              <a:rPr lang="en-US" sz="2400" baseline="30000" dirty="0"/>
              <a:t>–6</a:t>
            </a:r>
            <a:r>
              <a:rPr lang="en-US" sz="2400" dirty="0"/>
              <a:t> T</a:t>
            </a:r>
          </a:p>
          <a:p>
            <a:pPr marL="457200" indent="-457200">
              <a:buFontTx/>
              <a:buAutoNum type="alphaLcPeriod"/>
              <a:defRPr/>
            </a:pPr>
            <a:r>
              <a:rPr lang="en-US" sz="2400" dirty="0">
                <a:latin typeface="+mj-lt"/>
              </a:rPr>
              <a:t>7.5</a:t>
            </a:r>
            <a:r>
              <a:rPr lang="en-US" sz="2400" dirty="0"/>
              <a:t> × 10</a:t>
            </a:r>
            <a:r>
              <a:rPr lang="en-US" sz="2400" baseline="30000" dirty="0"/>
              <a:t>–6</a:t>
            </a:r>
            <a:r>
              <a:rPr lang="en-US" sz="2400" dirty="0"/>
              <a:t> T</a:t>
            </a:r>
          </a:p>
          <a:p>
            <a:pPr marL="457200" indent="-457200">
              <a:buFontTx/>
              <a:buAutoNum type="alphaLcPeriod"/>
              <a:defRPr/>
            </a:pPr>
            <a:r>
              <a:rPr lang="en-US" sz="2400" dirty="0">
                <a:latin typeface="+mj-lt"/>
              </a:rPr>
              <a:t>1.0</a:t>
            </a:r>
            <a:r>
              <a:rPr lang="en-US" sz="2400" dirty="0"/>
              <a:t> × 10</a:t>
            </a:r>
            <a:r>
              <a:rPr lang="en-US" sz="2400" baseline="30000" dirty="0"/>
              <a:t>–5</a:t>
            </a:r>
            <a:r>
              <a:rPr lang="en-US" sz="2400" dirty="0"/>
              <a:t> T</a:t>
            </a:r>
            <a:endParaRPr lang="en-US" sz="2400" dirty="0">
              <a:latin typeface="+mj-lt"/>
            </a:endParaRPr>
          </a:p>
        </p:txBody>
      </p:sp>
      <p:sp>
        <p:nvSpPr>
          <p:cNvPr id="19" name="Rounded Rectangle 18"/>
          <p:cNvSpPr/>
          <p:nvPr/>
        </p:nvSpPr>
        <p:spPr>
          <a:xfrm>
            <a:off x="514384" y="3620710"/>
            <a:ext cx="2144712" cy="3444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TextBox 26"/>
          <p:cNvSpPr txBox="1"/>
          <p:nvPr/>
        </p:nvSpPr>
        <p:spPr bwMode="auto">
          <a:xfrm>
            <a:off x="4572000" y="4110038"/>
            <a:ext cx="2209800" cy="461962"/>
          </a:xfrm>
          <a:prstGeom prst="rect">
            <a:avLst/>
          </a:prstGeom>
          <a:noFill/>
          <a:ln w="9525">
            <a:noFill/>
            <a:miter lim="800000"/>
            <a:headEnd/>
            <a:tailEnd/>
          </a:ln>
        </p:spPr>
        <p:txBody>
          <a:bodyPr>
            <a:spAutoFit/>
          </a:bodyPr>
          <a:lstStyle/>
          <a:p>
            <a:pPr>
              <a:defRPr/>
            </a:pPr>
            <a:r>
              <a:rPr lang="en-US" sz="2400" i="1" dirty="0">
                <a:latin typeface="Times New Roman" pitchFamily="18" charset="0"/>
                <a:cs typeface="Times New Roman" pitchFamily="18" charset="0"/>
              </a:rPr>
              <a:t>r</a:t>
            </a:r>
            <a:r>
              <a:rPr lang="en-US" sz="2400" dirty="0">
                <a:latin typeface="+mj-lt"/>
              </a:rPr>
              <a:t> = 0.106 m</a:t>
            </a:r>
            <a:endParaRPr lang="en-US" sz="2400" i="1" dirty="0">
              <a:latin typeface="+mj-lt"/>
            </a:endParaRPr>
          </a:p>
        </p:txBody>
      </p:sp>
      <p:sp>
        <p:nvSpPr>
          <p:cNvPr id="28" name="TextBox 27"/>
          <p:cNvSpPr txBox="1"/>
          <p:nvPr/>
        </p:nvSpPr>
        <p:spPr bwMode="auto">
          <a:xfrm>
            <a:off x="4572000" y="5113338"/>
            <a:ext cx="2209800" cy="461962"/>
          </a:xfrm>
          <a:prstGeom prst="rect">
            <a:avLst/>
          </a:prstGeom>
          <a:noFill/>
          <a:ln w="9525">
            <a:noFill/>
            <a:miter lim="800000"/>
            <a:headEnd/>
            <a:tailEnd/>
          </a:ln>
        </p:spPr>
        <p:txBody>
          <a:bodyPr>
            <a:spAutoFit/>
          </a:bodyPr>
          <a:lstStyle/>
          <a:p>
            <a:pPr>
              <a:defRPr/>
            </a:pPr>
            <a:r>
              <a:rPr lang="en-US" sz="2400" i="1"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right</a:t>
            </a:r>
            <a:r>
              <a:rPr lang="en-US" sz="2400" dirty="0">
                <a:latin typeface="+mj-lt"/>
              </a:rPr>
              <a:t> = 3.8 </a:t>
            </a:r>
            <a:r>
              <a:rPr lang="en-US" sz="2400" dirty="0" err="1">
                <a:latin typeface="Symbol" pitchFamily="18" charset="2"/>
              </a:rPr>
              <a:t>m</a:t>
            </a:r>
            <a:r>
              <a:rPr lang="en-US" sz="2400" dirty="0" err="1">
                <a:latin typeface="+mj-lt"/>
              </a:rPr>
              <a:t>T</a:t>
            </a:r>
            <a:endParaRPr lang="en-US" sz="2400" i="1" dirty="0">
              <a:latin typeface="+mj-lt"/>
            </a:endParaRPr>
          </a:p>
        </p:txBody>
      </p:sp>
      <p:graphicFrame>
        <p:nvGraphicFramePr>
          <p:cNvPr id="24588" name="Object 3"/>
          <p:cNvGraphicFramePr>
            <a:graphicFrameLocks noChangeAspect="1"/>
          </p:cNvGraphicFramePr>
          <p:nvPr/>
        </p:nvGraphicFramePr>
        <p:xfrm>
          <a:off x="4660901" y="3048001"/>
          <a:ext cx="1444625" cy="784225"/>
        </p:xfrm>
        <a:graphic>
          <a:graphicData uri="http://schemas.openxmlformats.org/presentationml/2006/ole">
            <mc:AlternateContent xmlns:mc="http://schemas.openxmlformats.org/markup-compatibility/2006">
              <mc:Choice xmlns:v="urn:schemas-microsoft-com:vml" Requires="v">
                <p:oleObj spid="_x0000_s238766" name="Equation" r:id="rId6" imgW="723586" imgH="393529" progId="Equation.3">
                  <p:embed/>
                </p:oleObj>
              </mc:Choice>
              <mc:Fallback>
                <p:oleObj name="Equation" r:id="rId6" imgW="723586" imgH="393529" progId="Equation.3">
                  <p:embed/>
                  <p:pic>
                    <p:nvPicPr>
                      <p:cNvPr id="24588"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0901" y="3048001"/>
                        <a:ext cx="1444625"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Box 28"/>
          <p:cNvSpPr txBox="1"/>
          <p:nvPr/>
        </p:nvSpPr>
        <p:spPr bwMode="auto">
          <a:xfrm>
            <a:off x="4572000" y="5865814"/>
            <a:ext cx="4572000" cy="460375"/>
          </a:xfrm>
          <a:prstGeom prst="rect">
            <a:avLst/>
          </a:prstGeom>
          <a:noFill/>
          <a:ln w="9525">
            <a:noFill/>
            <a:miter lim="800000"/>
            <a:headEnd/>
            <a:tailEnd/>
          </a:ln>
        </p:spPr>
        <p:txBody>
          <a:bodyPr>
            <a:spAutoFit/>
          </a:bodyPr>
          <a:lstStyle/>
          <a:p>
            <a:pPr>
              <a:defRPr/>
            </a:pPr>
            <a:r>
              <a:rPr lang="en-US" sz="2400" i="1" dirty="0" err="1">
                <a:latin typeface="Times New Roman" pitchFamily="18" charset="0"/>
                <a:cs typeface="Times New Roman" pitchFamily="18" charset="0"/>
              </a:rPr>
              <a:t>B</a:t>
            </a:r>
            <a:r>
              <a:rPr lang="en-US" sz="2400" baseline="-25000" dirty="0" err="1">
                <a:latin typeface="Times New Roman" pitchFamily="18" charset="0"/>
                <a:cs typeface="Times New Roman" pitchFamily="18" charset="0"/>
              </a:rPr>
              <a:t>right;y</a:t>
            </a:r>
            <a:r>
              <a:rPr lang="en-US" sz="2400" dirty="0">
                <a:latin typeface="+mj-lt"/>
              </a:rPr>
              <a:t> =</a:t>
            </a:r>
            <a:r>
              <a:rPr lang="en-US" sz="2400" i="1" dirty="0">
                <a:latin typeface="Times New Roman" pitchFamily="18" charset="0"/>
                <a:cs typeface="Times New Roman" pitchFamily="18" charset="0"/>
              </a:rPr>
              <a:t> B</a:t>
            </a:r>
            <a:r>
              <a:rPr lang="en-US" sz="2400" baseline="-25000" dirty="0">
                <a:latin typeface="Times New Roman" pitchFamily="18" charset="0"/>
                <a:cs typeface="Times New Roman" pitchFamily="18" charset="0"/>
              </a:rPr>
              <a:t>right</a:t>
            </a:r>
            <a:r>
              <a:rPr lang="en-US" sz="2400" dirty="0">
                <a:latin typeface="+mj-lt"/>
              </a:rPr>
              <a:t> sin(45°) = 2.7 </a:t>
            </a:r>
            <a:r>
              <a:rPr lang="en-US" sz="2400" dirty="0" err="1">
                <a:latin typeface="Symbol" pitchFamily="18" charset="2"/>
              </a:rPr>
              <a:t>m</a:t>
            </a:r>
            <a:r>
              <a:rPr lang="en-US" sz="2400" dirty="0" err="1">
                <a:latin typeface="+mj-lt"/>
              </a:rPr>
              <a:t>T</a:t>
            </a:r>
            <a:endParaRPr lang="en-US" sz="2400" i="1" dirty="0">
              <a:latin typeface="+mj-lt"/>
            </a:endParaRPr>
          </a:p>
        </p:txBody>
      </p:sp>
      <p:sp>
        <p:nvSpPr>
          <p:cNvPr id="30" name="TextBox 29"/>
          <p:cNvSpPr txBox="1"/>
          <p:nvPr/>
        </p:nvSpPr>
        <p:spPr bwMode="auto">
          <a:xfrm>
            <a:off x="4572000" y="6396038"/>
            <a:ext cx="3657600" cy="461962"/>
          </a:xfrm>
          <a:prstGeom prst="rect">
            <a:avLst/>
          </a:prstGeom>
          <a:noFill/>
          <a:ln w="9525">
            <a:noFill/>
            <a:miter lim="800000"/>
            <a:headEnd/>
            <a:tailEnd/>
          </a:ln>
        </p:spPr>
        <p:txBody>
          <a:bodyPr>
            <a:spAutoFit/>
          </a:bodyPr>
          <a:lstStyle/>
          <a:p>
            <a:pPr>
              <a:defRPr/>
            </a:pPr>
            <a:r>
              <a:rPr lang="en-US" sz="2400" i="1" dirty="0" err="1">
                <a:latin typeface="Times New Roman" pitchFamily="18" charset="0"/>
                <a:cs typeface="Times New Roman" pitchFamily="18" charset="0"/>
              </a:rPr>
              <a:t>B</a:t>
            </a:r>
            <a:r>
              <a:rPr lang="en-US" sz="2400" baseline="-25000" dirty="0" err="1">
                <a:latin typeface="Times New Roman" pitchFamily="18" charset="0"/>
                <a:cs typeface="Times New Roman" pitchFamily="18" charset="0"/>
              </a:rPr>
              <a:t>both</a:t>
            </a:r>
            <a:r>
              <a:rPr lang="en-US" sz="2400" dirty="0">
                <a:latin typeface="+mj-lt"/>
              </a:rPr>
              <a:t> =</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2 </a:t>
            </a:r>
            <a:r>
              <a:rPr lang="en-US" sz="2400" i="1" dirty="0" err="1">
                <a:latin typeface="Times New Roman" pitchFamily="18" charset="0"/>
                <a:cs typeface="Times New Roman" pitchFamily="18" charset="0"/>
              </a:rPr>
              <a:t>B</a:t>
            </a:r>
            <a:r>
              <a:rPr lang="en-US" sz="2400" baseline="-25000" dirty="0" err="1">
                <a:latin typeface="Times New Roman" pitchFamily="18" charset="0"/>
                <a:cs typeface="Times New Roman" pitchFamily="18" charset="0"/>
              </a:rPr>
              <a:t>right;y</a:t>
            </a:r>
            <a:r>
              <a:rPr lang="en-US" sz="2400" dirty="0">
                <a:latin typeface="+mj-lt"/>
              </a:rPr>
              <a:t> = 5.3 </a:t>
            </a:r>
            <a:r>
              <a:rPr lang="en-US" sz="2400" dirty="0" err="1">
                <a:latin typeface="Symbol" pitchFamily="18" charset="2"/>
              </a:rPr>
              <a:t>m</a:t>
            </a:r>
            <a:r>
              <a:rPr lang="en-US" sz="2400" dirty="0" err="1">
                <a:latin typeface="+mj-lt"/>
              </a:rPr>
              <a:t>T</a:t>
            </a:r>
            <a:endParaRPr lang="en-US" sz="2400" i="1" dirty="0">
              <a:latin typeface="+mj-lt"/>
            </a:endParaRPr>
          </a:p>
        </p:txBody>
      </p:sp>
      <p:grpSp>
        <p:nvGrpSpPr>
          <p:cNvPr id="2" name="Group 3"/>
          <p:cNvGrpSpPr>
            <a:grpSpLocks/>
          </p:cNvGrpSpPr>
          <p:nvPr/>
        </p:nvGrpSpPr>
        <p:grpSpPr bwMode="auto">
          <a:xfrm>
            <a:off x="8656639" y="3429000"/>
            <a:ext cx="274637" cy="274638"/>
            <a:chOff x="3895106" y="5047013"/>
            <a:chExt cx="274071" cy="274320"/>
          </a:xfrm>
          <a:solidFill>
            <a:schemeClr val="bg1"/>
          </a:solidFill>
        </p:grpSpPr>
        <p:sp>
          <p:nvSpPr>
            <p:cNvPr id="33" name="Oval 32"/>
            <p:cNvSpPr/>
            <p:nvPr/>
          </p:nvSpPr>
          <p:spPr>
            <a:xfrm>
              <a:off x="3895106" y="5047013"/>
              <a:ext cx="274071" cy="27432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flipH="1">
              <a:off x="3941048" y="5092998"/>
              <a:ext cx="182186" cy="182351"/>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3940966" y="5093079"/>
              <a:ext cx="182351" cy="182186"/>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592" name="Group 27"/>
          <p:cNvGrpSpPr>
            <a:grpSpLocks/>
          </p:cNvGrpSpPr>
          <p:nvPr/>
        </p:nvGrpSpPr>
        <p:grpSpPr bwMode="auto">
          <a:xfrm>
            <a:off x="6645275" y="3429000"/>
            <a:ext cx="274638" cy="274638"/>
            <a:chOff x="5668962" y="3657600"/>
            <a:chExt cx="274638" cy="274638"/>
          </a:xfrm>
        </p:grpSpPr>
        <p:sp>
          <p:nvSpPr>
            <p:cNvPr id="37" name="Oval 36"/>
            <p:cNvSpPr/>
            <p:nvPr/>
          </p:nvSpPr>
          <p:spPr bwMode="auto">
            <a:xfrm>
              <a:off x="5668962" y="3657600"/>
              <a:ext cx="274638" cy="2746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bwMode="auto">
            <a:xfrm>
              <a:off x="5768975" y="3757613"/>
              <a:ext cx="74612" cy="746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4593" name="Group 38"/>
          <p:cNvGrpSpPr>
            <a:grpSpLocks/>
          </p:cNvGrpSpPr>
          <p:nvPr/>
        </p:nvGrpSpPr>
        <p:grpSpPr bwMode="auto">
          <a:xfrm>
            <a:off x="6781801" y="3932238"/>
            <a:ext cx="1006475" cy="639762"/>
            <a:chOff x="5257800" y="3932236"/>
            <a:chExt cx="1006475" cy="639763"/>
          </a:xfrm>
        </p:grpSpPr>
        <p:cxnSp>
          <p:nvCxnSpPr>
            <p:cNvPr id="40" name="Straight Arrow Connector 39"/>
            <p:cNvCxnSpPr>
              <a:cxnSpLocks noChangeAspect="1"/>
            </p:cNvCxnSpPr>
            <p:nvPr/>
          </p:nvCxnSpPr>
          <p:spPr bwMode="auto">
            <a:xfrm rot="10800000" flipH="1" flipV="1">
              <a:off x="5624513" y="3932236"/>
              <a:ext cx="639762" cy="639763"/>
            </a:xfrm>
            <a:prstGeom prst="straightConnector1">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24607" name="Object 21"/>
            <p:cNvGraphicFramePr>
              <a:graphicFrameLocks noChangeAspect="1"/>
            </p:cNvGraphicFramePr>
            <p:nvPr/>
          </p:nvGraphicFramePr>
          <p:xfrm>
            <a:off x="5257800" y="4038600"/>
            <a:ext cx="674687" cy="515938"/>
          </p:xfrm>
          <a:graphic>
            <a:graphicData uri="http://schemas.openxmlformats.org/presentationml/2006/ole">
              <mc:AlternateContent xmlns:mc="http://schemas.openxmlformats.org/markup-compatibility/2006">
                <mc:Choice xmlns:v="urn:schemas-microsoft-com:vml" Requires="v">
                  <p:oleObj spid="_x0000_s238767" name="Equation" r:id="rId8" imgW="330057" imgH="253890" progId="Equation.3">
                    <p:embed/>
                  </p:oleObj>
                </mc:Choice>
                <mc:Fallback>
                  <p:oleObj name="Equation" r:id="rId8" imgW="330057" imgH="253890" progId="Equation.3">
                    <p:embed/>
                    <p:pic>
                      <p:nvPicPr>
                        <p:cNvPr id="24607"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038600"/>
                          <a:ext cx="674687"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4594" name="Group 24"/>
          <p:cNvGrpSpPr>
            <a:grpSpLocks/>
          </p:cNvGrpSpPr>
          <p:nvPr/>
        </p:nvGrpSpPr>
        <p:grpSpPr bwMode="auto">
          <a:xfrm>
            <a:off x="7788276" y="3565526"/>
            <a:ext cx="1006475" cy="1006475"/>
            <a:chOff x="6264910" y="3565525"/>
            <a:chExt cx="1005840" cy="1005840"/>
          </a:xfrm>
        </p:grpSpPr>
        <p:sp>
          <p:nvSpPr>
            <p:cNvPr id="43" name="Right Triangle 42"/>
            <p:cNvSpPr/>
            <p:nvPr/>
          </p:nvSpPr>
          <p:spPr>
            <a:xfrm flipH="1">
              <a:off x="6264910" y="3565525"/>
              <a:ext cx="1005840" cy="1005840"/>
            </a:xfrm>
            <a:prstGeom prst="rtTriangle">
              <a:avLst/>
            </a:prstGeom>
            <a:noFill/>
            <a:ln>
              <a:solidFill>
                <a:srgbClr val="6F00E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05" name="TextBox 23"/>
            <p:cNvSpPr txBox="1">
              <a:spLocks noChangeArrowheads="1"/>
            </p:cNvSpPr>
            <p:nvPr/>
          </p:nvSpPr>
          <p:spPr bwMode="auto">
            <a:xfrm>
              <a:off x="6553200" y="3733800"/>
              <a:ext cx="22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a:latin typeface="Times New Roman" pitchFamily="18" charset="0"/>
                  <a:cs typeface="Times New Roman" pitchFamily="18" charset="0"/>
                </a:rPr>
                <a:t>r</a:t>
              </a:r>
            </a:p>
          </p:txBody>
        </p:sp>
      </p:grpSp>
      <p:grpSp>
        <p:nvGrpSpPr>
          <p:cNvPr id="8" name="Group 68"/>
          <p:cNvGrpSpPr>
            <a:grpSpLocks/>
          </p:cNvGrpSpPr>
          <p:nvPr/>
        </p:nvGrpSpPr>
        <p:grpSpPr bwMode="auto">
          <a:xfrm>
            <a:off x="1524000" y="4964114"/>
            <a:ext cx="5181600" cy="750887"/>
            <a:chOff x="0" y="4964043"/>
            <a:chExt cx="5181600" cy="762000"/>
          </a:xfrm>
        </p:grpSpPr>
        <p:sp>
          <p:nvSpPr>
            <p:cNvPr id="47" name="TextBox 46"/>
            <p:cNvSpPr txBox="1"/>
            <p:nvPr/>
          </p:nvSpPr>
          <p:spPr bwMode="auto">
            <a:xfrm>
              <a:off x="723900" y="4991429"/>
              <a:ext cx="1600200" cy="718363"/>
            </a:xfrm>
            <a:prstGeom prst="rect">
              <a:avLst/>
            </a:prstGeom>
            <a:noFill/>
            <a:ln w="9525">
              <a:noFill/>
              <a:miter lim="800000"/>
              <a:headEnd/>
              <a:tailEnd/>
            </a:ln>
          </p:spPr>
          <p:txBody>
            <a:bodyPr>
              <a:spAutoFit/>
            </a:bodyPr>
            <a:lstStyle/>
            <a:p>
              <a:pPr algn="ctr">
                <a:defRPr/>
              </a:pPr>
              <a:r>
                <a:rPr lang="en-US" sz="2000" dirty="0">
                  <a:latin typeface="+mj-lt"/>
                </a:rPr>
                <a:t>Magnitude</a:t>
              </a:r>
              <a:br>
                <a:rPr lang="en-US" sz="2000" dirty="0">
                  <a:latin typeface="+mj-lt"/>
                </a:rPr>
              </a:br>
              <a:r>
                <a:rPr lang="en-US" sz="2000" dirty="0">
                  <a:latin typeface="+mj-lt"/>
                </a:rPr>
                <a:t>(right wire)</a:t>
              </a:r>
            </a:p>
          </p:txBody>
        </p:sp>
        <p:sp>
          <p:nvSpPr>
            <p:cNvPr id="63" name="Rounded Rectangle 62"/>
            <p:cNvSpPr/>
            <p:nvPr/>
          </p:nvSpPr>
          <p:spPr>
            <a:xfrm>
              <a:off x="0" y="4964043"/>
              <a:ext cx="5181600" cy="762000"/>
            </a:xfrm>
            <a:prstGeom prst="roundRect">
              <a:avLst/>
            </a:prstGeom>
            <a:noFill/>
            <a:ln>
              <a:solidFill>
                <a:srgbClr val="293F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 name="Group 69"/>
          <p:cNvGrpSpPr>
            <a:grpSpLocks/>
          </p:cNvGrpSpPr>
          <p:nvPr/>
        </p:nvGrpSpPr>
        <p:grpSpPr bwMode="auto">
          <a:xfrm>
            <a:off x="1524000" y="5715000"/>
            <a:ext cx="7543800" cy="762000"/>
            <a:chOff x="0" y="5715000"/>
            <a:chExt cx="7543800" cy="762000"/>
          </a:xfrm>
        </p:grpSpPr>
        <p:sp>
          <p:nvSpPr>
            <p:cNvPr id="49" name="TextBox 48"/>
            <p:cNvSpPr txBox="1"/>
            <p:nvPr/>
          </p:nvSpPr>
          <p:spPr bwMode="auto">
            <a:xfrm>
              <a:off x="685800" y="5741988"/>
              <a:ext cx="1676400" cy="708025"/>
            </a:xfrm>
            <a:prstGeom prst="rect">
              <a:avLst/>
            </a:prstGeom>
            <a:noFill/>
            <a:ln w="9525">
              <a:noFill/>
              <a:miter lim="800000"/>
              <a:headEnd/>
              <a:tailEnd/>
            </a:ln>
          </p:spPr>
          <p:txBody>
            <a:bodyPr>
              <a:spAutoFit/>
            </a:bodyPr>
            <a:lstStyle/>
            <a:p>
              <a:pPr algn="ctr">
                <a:defRPr/>
              </a:pPr>
              <a:r>
                <a:rPr lang="en-US" sz="2000" dirty="0">
                  <a:latin typeface="+mj-lt"/>
                </a:rPr>
                <a:t>y-component</a:t>
              </a:r>
              <a:br>
                <a:rPr lang="en-US" sz="2000" dirty="0">
                  <a:latin typeface="+mj-lt"/>
                </a:rPr>
              </a:br>
              <a:r>
                <a:rPr lang="en-US" sz="2000" dirty="0">
                  <a:latin typeface="+mj-lt"/>
                </a:rPr>
                <a:t>(right wire)</a:t>
              </a:r>
            </a:p>
          </p:txBody>
        </p:sp>
        <p:sp>
          <p:nvSpPr>
            <p:cNvPr id="64" name="Rounded Rectangle 63"/>
            <p:cNvSpPr/>
            <p:nvPr/>
          </p:nvSpPr>
          <p:spPr>
            <a:xfrm>
              <a:off x="0" y="5715000"/>
              <a:ext cx="75438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2" name="Group 70"/>
          <p:cNvGrpSpPr>
            <a:grpSpLocks/>
          </p:cNvGrpSpPr>
          <p:nvPr/>
        </p:nvGrpSpPr>
        <p:grpSpPr bwMode="auto">
          <a:xfrm>
            <a:off x="1524000" y="6457950"/>
            <a:ext cx="6934200" cy="400050"/>
            <a:chOff x="0" y="6457890"/>
            <a:chExt cx="6934200" cy="400110"/>
          </a:xfrm>
        </p:grpSpPr>
        <p:sp>
          <p:nvSpPr>
            <p:cNvPr id="55" name="TextBox 54"/>
            <p:cNvSpPr txBox="1"/>
            <p:nvPr/>
          </p:nvSpPr>
          <p:spPr bwMode="auto">
            <a:xfrm>
              <a:off x="0" y="6457890"/>
              <a:ext cx="3048000" cy="400110"/>
            </a:xfrm>
            <a:prstGeom prst="rect">
              <a:avLst/>
            </a:prstGeom>
            <a:noFill/>
            <a:ln w="9525">
              <a:noFill/>
              <a:miter lim="800000"/>
              <a:headEnd/>
              <a:tailEnd/>
            </a:ln>
          </p:spPr>
          <p:txBody>
            <a:bodyPr>
              <a:spAutoFit/>
            </a:bodyPr>
            <a:lstStyle/>
            <a:p>
              <a:pPr algn="ctr">
                <a:defRPr/>
              </a:pPr>
              <a:r>
                <a:rPr lang="en-US" sz="2000" dirty="0">
                  <a:latin typeface="+mj-lt"/>
                </a:rPr>
                <a:t>magnitude (both wires)</a:t>
              </a:r>
            </a:p>
          </p:txBody>
        </p:sp>
        <p:sp>
          <p:nvSpPr>
            <p:cNvPr id="65" name="Rounded Rectangle 64"/>
            <p:cNvSpPr/>
            <p:nvPr/>
          </p:nvSpPr>
          <p:spPr>
            <a:xfrm>
              <a:off x="0" y="6476943"/>
              <a:ext cx="6934200" cy="3810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Slide Number Placeholder 2"/>
          <p:cNvSpPr>
            <a:spLocks noGrp="1"/>
          </p:cNvSpPr>
          <p:nvPr>
            <p:ph type="sldNum" sz="quarter" idx="12"/>
          </p:nvPr>
        </p:nvSpPr>
        <p:spPr/>
        <p:txBody>
          <a:bodyPr/>
          <a:lstStyle/>
          <a:p>
            <a:pPr>
              <a:defRPr/>
            </a:pPr>
            <a:fld id="{B386F29C-061E-47C1-A8AA-F42ADE5D6185}" type="slidenum">
              <a:rPr lang="en-US" smtClean="0"/>
              <a:pPr>
                <a:defRPr/>
              </a:pPr>
              <a:t>26</a:t>
            </a:fld>
            <a:endParaRPr lang="en-US"/>
          </a:p>
        </p:txBody>
      </p:sp>
    </p:spTree>
    <p:custDataLst>
      <p:tags r:id="rId2"/>
    </p:custDataLst>
    <p:extLst>
      <p:ext uri="{BB962C8B-B14F-4D97-AF65-F5344CB8AC3E}">
        <p14:creationId xmlns:p14="http://schemas.microsoft.com/office/powerpoint/2010/main" val="1076506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p:bldP spid="29"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bwMode="auto">
          <a:xfrm>
            <a:off x="1227964" y="4899383"/>
            <a:ext cx="3276600" cy="1785104"/>
          </a:xfrm>
          <a:prstGeom prst="rect">
            <a:avLst/>
          </a:prstGeom>
          <a:noFill/>
          <a:ln w="9525">
            <a:noFill/>
            <a:miter lim="800000"/>
            <a:headEnd/>
            <a:tailEnd/>
          </a:ln>
        </p:spPr>
        <p:txBody>
          <a:bodyPr wrap="square">
            <a:spAutoFit/>
          </a:bodyPr>
          <a:lstStyle/>
          <a:p>
            <a:pPr>
              <a:defRPr/>
            </a:pPr>
            <a:r>
              <a:rPr lang="en-US" sz="2200" dirty="0">
                <a:latin typeface="+mj-lt"/>
              </a:rPr>
              <a:t>a.  East</a:t>
            </a:r>
          </a:p>
          <a:p>
            <a:pPr>
              <a:defRPr/>
            </a:pPr>
            <a:r>
              <a:rPr lang="en-US" sz="2200" dirty="0">
                <a:latin typeface="+mj-lt"/>
              </a:rPr>
              <a:t>b.  West</a:t>
            </a:r>
          </a:p>
          <a:p>
            <a:pPr>
              <a:defRPr/>
            </a:pPr>
            <a:r>
              <a:rPr lang="en-US" sz="2200" dirty="0">
                <a:latin typeface="+mj-lt"/>
              </a:rPr>
              <a:t>c.  Up</a:t>
            </a:r>
          </a:p>
          <a:p>
            <a:pPr>
              <a:defRPr/>
            </a:pPr>
            <a:r>
              <a:rPr lang="en-US" sz="2200" dirty="0">
                <a:latin typeface="+mj-lt"/>
              </a:rPr>
              <a:t>d.  Down</a:t>
            </a:r>
          </a:p>
          <a:p>
            <a:pPr>
              <a:defRPr/>
            </a:pPr>
            <a:r>
              <a:rPr lang="en-US" sz="2200" dirty="0">
                <a:latin typeface="+mj-lt"/>
              </a:rPr>
              <a:t>e.  Magnetic field is zero</a:t>
            </a:r>
          </a:p>
        </p:txBody>
      </p:sp>
      <p:sp>
        <p:nvSpPr>
          <p:cNvPr id="16387" name="Title 1"/>
          <p:cNvSpPr>
            <a:spLocks noGrp="1"/>
          </p:cNvSpPr>
          <p:nvPr>
            <p:ph type="title"/>
          </p:nvPr>
        </p:nvSpPr>
        <p:spPr>
          <a:xfrm>
            <a:off x="4800600" y="228600"/>
            <a:ext cx="6163436" cy="1752600"/>
          </a:xfrm>
        </p:spPr>
        <p:txBody>
          <a:bodyPr>
            <a:normAutofit fontScale="90000"/>
          </a:bodyPr>
          <a:lstStyle/>
          <a:p>
            <a:r>
              <a:rPr lang="en-US" b="1" dirty="0">
                <a:latin typeface="Arial" charset="0"/>
                <a:cs typeface="Arial" charset="0"/>
              </a:rPr>
              <a:t>Magnetic Field Created By Power Lines [1]</a:t>
            </a:r>
          </a:p>
        </p:txBody>
      </p:sp>
      <p:sp>
        <p:nvSpPr>
          <p:cNvPr id="5" name="TextBox 4"/>
          <p:cNvSpPr txBox="1"/>
          <p:nvPr/>
        </p:nvSpPr>
        <p:spPr bwMode="auto">
          <a:xfrm>
            <a:off x="152400" y="2111277"/>
            <a:ext cx="11811000" cy="1785104"/>
          </a:xfrm>
          <a:prstGeom prst="rect">
            <a:avLst/>
          </a:prstGeom>
          <a:noFill/>
          <a:ln w="9525">
            <a:noFill/>
            <a:miter lim="800000"/>
            <a:headEnd/>
            <a:tailEnd/>
          </a:ln>
        </p:spPr>
        <p:txBody>
          <a:bodyPr wrap="square">
            <a:spAutoFit/>
          </a:bodyPr>
          <a:lstStyle/>
          <a:p>
            <a:pPr>
              <a:defRPr/>
            </a:pPr>
            <a:r>
              <a:rPr lang="en-US" sz="2200" dirty="0"/>
              <a:t>Your new apartment is great, but it’s under a high tension power line, and you’re worried about the magnetic field created by the wires.   The tower has two wires </a:t>
            </a:r>
            <a:r>
              <a:rPr lang="en-US" sz="2200" b="1" dirty="0"/>
              <a:t>4 m</a:t>
            </a:r>
            <a:r>
              <a:rPr lang="en-US" sz="2200" dirty="0"/>
              <a:t> apart, each carries a current of </a:t>
            </a:r>
            <a:r>
              <a:rPr lang="en-US" sz="2200" b="1" dirty="0"/>
              <a:t>340 A</a:t>
            </a:r>
            <a:r>
              <a:rPr lang="en-US" sz="2200" dirty="0"/>
              <a:t>, and your bed is </a:t>
            </a:r>
            <a:r>
              <a:rPr lang="en-US" sz="2200" b="1" dirty="0"/>
              <a:t>15 m</a:t>
            </a:r>
            <a:r>
              <a:rPr lang="en-US" sz="2200" dirty="0"/>
              <a:t> below their mid point. The wire on the west side of the tower </a:t>
            </a:r>
            <a:r>
              <a:rPr lang="en-US" sz="2200" b="1" dirty="0"/>
              <a:t>carries current north</a:t>
            </a:r>
            <a:r>
              <a:rPr lang="en-US" sz="2200" dirty="0"/>
              <a:t> and the wire on the east side of the tower, </a:t>
            </a:r>
            <a:r>
              <a:rPr lang="en-US" sz="2200" b="1" dirty="0"/>
              <a:t>carries a current south</a:t>
            </a:r>
            <a:r>
              <a:rPr lang="en-US" sz="2200" dirty="0"/>
              <a:t> (these are the geographic directions).  At your bed what is the …</a:t>
            </a:r>
          </a:p>
        </p:txBody>
      </p:sp>
      <p:pic>
        <p:nvPicPr>
          <p:cNvPr id="16682" name="Picture 298" descr="C:\Users\Dan\AppData\Local\Microsoft\Windows\Temporary Internet Files\Content.IE5\ARSWKB2Z\MP900442296[1].jpg"/>
          <p:cNvPicPr>
            <a:picLocks noChangeAspect="1" noChangeArrowheads="1"/>
          </p:cNvPicPr>
          <p:nvPr/>
        </p:nvPicPr>
        <p:blipFill>
          <a:blip r:embed="rId2" cstate="print"/>
          <a:srcRect/>
          <a:stretch>
            <a:fillRect/>
          </a:stretch>
        </p:blipFill>
        <p:spPr bwMode="auto">
          <a:xfrm>
            <a:off x="1820036" y="196778"/>
            <a:ext cx="2684528" cy="1784422"/>
          </a:xfrm>
          <a:prstGeom prst="rect">
            <a:avLst/>
          </a:prstGeom>
          <a:noFill/>
        </p:spPr>
      </p:pic>
      <p:sp>
        <p:nvSpPr>
          <p:cNvPr id="43" name="TextBox 42"/>
          <p:cNvSpPr txBox="1"/>
          <p:nvPr/>
        </p:nvSpPr>
        <p:spPr bwMode="auto">
          <a:xfrm>
            <a:off x="542164" y="4501001"/>
            <a:ext cx="5257800" cy="430887"/>
          </a:xfrm>
          <a:prstGeom prst="rect">
            <a:avLst/>
          </a:prstGeom>
          <a:noFill/>
          <a:ln w="9525">
            <a:noFill/>
            <a:miter lim="800000"/>
            <a:headEnd/>
            <a:tailEnd/>
          </a:ln>
        </p:spPr>
        <p:txBody>
          <a:bodyPr wrap="square" rtlCol="0">
            <a:spAutoFit/>
          </a:bodyPr>
          <a:lstStyle/>
          <a:p>
            <a:r>
              <a:rPr lang="en-US" sz="2200" dirty="0">
                <a:solidFill>
                  <a:srgbClr val="FF0000"/>
                </a:solidFill>
                <a:latin typeface="+mj-lt"/>
              </a:rPr>
              <a:t>(geographic) direction of the lines’ field?</a:t>
            </a:r>
          </a:p>
        </p:txBody>
      </p:sp>
      <p:sp>
        <p:nvSpPr>
          <p:cNvPr id="44" name="TextBox 43"/>
          <p:cNvSpPr txBox="1"/>
          <p:nvPr/>
        </p:nvSpPr>
        <p:spPr bwMode="auto">
          <a:xfrm>
            <a:off x="7154036" y="4441170"/>
            <a:ext cx="3810000" cy="430887"/>
          </a:xfrm>
          <a:prstGeom prst="rect">
            <a:avLst/>
          </a:prstGeom>
          <a:noFill/>
          <a:ln w="9525">
            <a:noFill/>
            <a:miter lim="800000"/>
            <a:headEnd/>
            <a:tailEnd/>
          </a:ln>
        </p:spPr>
        <p:txBody>
          <a:bodyPr wrap="square" rtlCol="0">
            <a:spAutoFit/>
          </a:bodyPr>
          <a:lstStyle/>
          <a:p>
            <a:r>
              <a:rPr lang="en-US" sz="2200" dirty="0">
                <a:solidFill>
                  <a:srgbClr val="00B050"/>
                </a:solidFill>
                <a:latin typeface="+mj-lt"/>
              </a:rPr>
              <a:t>magnitude of the lines’ field?</a:t>
            </a:r>
          </a:p>
        </p:txBody>
      </p:sp>
      <p:sp>
        <p:nvSpPr>
          <p:cNvPr id="45" name="TextBox 44"/>
          <p:cNvSpPr txBox="1"/>
          <p:nvPr/>
        </p:nvSpPr>
        <p:spPr bwMode="auto">
          <a:xfrm>
            <a:off x="7360224" y="4872056"/>
            <a:ext cx="2765612" cy="1785104"/>
          </a:xfrm>
          <a:prstGeom prst="rect">
            <a:avLst/>
          </a:prstGeom>
          <a:noFill/>
          <a:ln w="9525">
            <a:noFill/>
            <a:miter lim="800000"/>
            <a:headEnd/>
            <a:tailEnd/>
          </a:ln>
        </p:spPr>
        <p:txBody>
          <a:bodyPr wrap="square">
            <a:spAutoFit/>
          </a:bodyPr>
          <a:lstStyle/>
          <a:p>
            <a:pPr>
              <a:defRPr/>
            </a:pPr>
            <a:r>
              <a:rPr lang="en-US" sz="2200" dirty="0">
                <a:latin typeface="+mj-lt"/>
              </a:rPr>
              <a:t>a.</a:t>
            </a:r>
            <a:r>
              <a:rPr lang="en-US" sz="2200" dirty="0"/>
              <a:t> 2.38 × 10</a:t>
            </a:r>
            <a:r>
              <a:rPr lang="en-US" sz="2200" baseline="30000" dirty="0"/>
              <a:t>–6</a:t>
            </a:r>
            <a:r>
              <a:rPr lang="en-US" sz="2200" dirty="0"/>
              <a:t> T</a:t>
            </a:r>
            <a:r>
              <a:rPr lang="en-US" sz="2200" dirty="0">
                <a:latin typeface="+mj-lt"/>
              </a:rPr>
              <a:t>  </a:t>
            </a:r>
          </a:p>
          <a:p>
            <a:pPr>
              <a:defRPr/>
            </a:pPr>
            <a:r>
              <a:rPr lang="en-US" sz="2200" dirty="0">
                <a:latin typeface="+mj-lt"/>
              </a:rPr>
              <a:t>b. </a:t>
            </a:r>
            <a:r>
              <a:rPr lang="en-US" sz="2200" dirty="0"/>
              <a:t>1.80 × 10</a:t>
            </a:r>
            <a:r>
              <a:rPr lang="en-US" sz="2200" baseline="30000" dirty="0"/>
              <a:t>–5</a:t>
            </a:r>
            <a:r>
              <a:rPr lang="en-US" sz="2200" dirty="0"/>
              <a:t> T</a:t>
            </a:r>
          </a:p>
          <a:p>
            <a:pPr>
              <a:defRPr/>
            </a:pPr>
            <a:r>
              <a:rPr lang="en-US" sz="2200" dirty="0">
                <a:latin typeface="+mj-lt"/>
              </a:rPr>
              <a:t>c. </a:t>
            </a:r>
            <a:r>
              <a:rPr lang="en-US" sz="2200" dirty="0"/>
              <a:t>1.19 × 10</a:t>
            </a:r>
            <a:r>
              <a:rPr lang="en-US" sz="2200" baseline="30000" dirty="0"/>
              <a:t>–6</a:t>
            </a:r>
            <a:r>
              <a:rPr lang="en-US" sz="2200" dirty="0"/>
              <a:t> T </a:t>
            </a:r>
          </a:p>
          <a:p>
            <a:pPr>
              <a:defRPr/>
            </a:pPr>
            <a:r>
              <a:rPr lang="en-US" sz="2200" dirty="0"/>
              <a:t>d. 8.99 × 10</a:t>
            </a:r>
            <a:r>
              <a:rPr lang="en-US" sz="2200" baseline="30000" dirty="0"/>
              <a:t>–6</a:t>
            </a:r>
            <a:r>
              <a:rPr lang="en-US" sz="2200" dirty="0"/>
              <a:t> T</a:t>
            </a:r>
            <a:endParaRPr lang="en-US" sz="2200" dirty="0">
              <a:latin typeface="+mj-lt"/>
            </a:endParaRPr>
          </a:p>
          <a:p>
            <a:pPr>
              <a:defRPr/>
            </a:pPr>
            <a:r>
              <a:rPr lang="en-US" sz="2200" dirty="0">
                <a:latin typeface="+mj-lt"/>
              </a:rPr>
              <a:t>e. </a:t>
            </a:r>
            <a:r>
              <a:rPr lang="en-US" sz="2200" dirty="0"/>
              <a:t>8.00 × 10</a:t>
            </a:r>
            <a:r>
              <a:rPr lang="en-US" sz="2200" baseline="30000" dirty="0"/>
              <a:t>–6</a:t>
            </a:r>
            <a:r>
              <a:rPr lang="en-US" sz="2200" dirty="0"/>
              <a:t> T</a:t>
            </a:r>
            <a:endParaRPr lang="en-US" sz="2200" dirty="0">
              <a:latin typeface="+mj-lt"/>
            </a:endParaRPr>
          </a:p>
        </p:txBody>
      </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27</a:t>
            </a:fld>
            <a:endParaRPr lang="en-US"/>
          </a:p>
        </p:txBody>
      </p:sp>
    </p:spTree>
    <p:extLst>
      <p:ext uri="{BB962C8B-B14F-4D97-AF65-F5344CB8AC3E}">
        <p14:creationId xmlns:p14="http://schemas.microsoft.com/office/powerpoint/2010/main" val="1766227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bwMode="auto">
          <a:xfrm>
            <a:off x="342901" y="2783826"/>
            <a:ext cx="3619499" cy="1938992"/>
          </a:xfrm>
          <a:prstGeom prst="rect">
            <a:avLst/>
          </a:prstGeom>
          <a:noFill/>
          <a:ln w="9525">
            <a:noFill/>
            <a:miter lim="800000"/>
            <a:headEnd/>
            <a:tailEnd/>
          </a:ln>
        </p:spPr>
        <p:txBody>
          <a:bodyPr wrap="square">
            <a:spAutoFit/>
          </a:bodyPr>
          <a:lstStyle/>
          <a:p>
            <a:pPr>
              <a:defRPr/>
            </a:pPr>
            <a:r>
              <a:rPr lang="en-US" sz="2400" dirty="0">
                <a:latin typeface="+mj-lt"/>
              </a:rPr>
              <a:t>a.  East</a:t>
            </a:r>
          </a:p>
          <a:p>
            <a:pPr>
              <a:defRPr/>
            </a:pPr>
            <a:r>
              <a:rPr lang="en-US" sz="2400" dirty="0">
                <a:latin typeface="+mj-lt"/>
              </a:rPr>
              <a:t>b.  West</a:t>
            </a:r>
          </a:p>
          <a:p>
            <a:pPr>
              <a:defRPr/>
            </a:pPr>
            <a:r>
              <a:rPr lang="en-US" sz="2400" dirty="0">
                <a:latin typeface="+mj-lt"/>
              </a:rPr>
              <a:t>c.  Up</a:t>
            </a:r>
          </a:p>
          <a:p>
            <a:pPr>
              <a:defRPr/>
            </a:pPr>
            <a:r>
              <a:rPr lang="en-US" sz="2400" dirty="0">
                <a:latin typeface="+mj-lt"/>
              </a:rPr>
              <a:t>d.  Down</a:t>
            </a:r>
          </a:p>
          <a:p>
            <a:pPr>
              <a:defRPr/>
            </a:pPr>
            <a:r>
              <a:rPr lang="en-US" sz="2400" dirty="0">
                <a:latin typeface="+mj-lt"/>
              </a:rPr>
              <a:t>e.  Magnetic field is zero</a:t>
            </a:r>
          </a:p>
        </p:txBody>
      </p:sp>
      <p:sp>
        <p:nvSpPr>
          <p:cNvPr id="16387" name="Title 1"/>
          <p:cNvSpPr>
            <a:spLocks noGrp="1"/>
          </p:cNvSpPr>
          <p:nvPr>
            <p:ph type="title"/>
          </p:nvPr>
        </p:nvSpPr>
        <p:spPr>
          <a:xfrm>
            <a:off x="4800600" y="228600"/>
            <a:ext cx="6629400" cy="1752600"/>
          </a:xfrm>
        </p:spPr>
        <p:txBody>
          <a:bodyPr/>
          <a:lstStyle/>
          <a:p>
            <a:r>
              <a:rPr lang="en-US" sz="4000" b="1" dirty="0">
                <a:latin typeface="Arial" charset="0"/>
                <a:cs typeface="Arial" charset="0"/>
              </a:rPr>
              <a:t>Magnetic Field Created By Power Lines [2]</a:t>
            </a:r>
          </a:p>
        </p:txBody>
      </p:sp>
      <p:sp>
        <p:nvSpPr>
          <p:cNvPr id="22" name="Rounded Rectangle 21"/>
          <p:cNvSpPr/>
          <p:nvPr/>
        </p:nvSpPr>
        <p:spPr>
          <a:xfrm>
            <a:off x="342901" y="3897642"/>
            <a:ext cx="13716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682" name="Picture 298" descr="C:\Users\Dan\AppData\Local\Microsoft\Windows\Temporary Internet Files\Content.IE5\ARSWKB2Z\MP900442296[1].jpg"/>
          <p:cNvPicPr>
            <a:picLocks noChangeAspect="1" noChangeArrowheads="1"/>
          </p:cNvPicPr>
          <p:nvPr/>
        </p:nvPicPr>
        <p:blipFill>
          <a:blip r:embed="rId4" cstate="print"/>
          <a:srcRect/>
          <a:stretch>
            <a:fillRect/>
          </a:stretch>
        </p:blipFill>
        <p:spPr bwMode="auto">
          <a:xfrm>
            <a:off x="1820035" y="196777"/>
            <a:ext cx="2684530" cy="1784424"/>
          </a:xfrm>
          <a:prstGeom prst="rect">
            <a:avLst/>
          </a:prstGeom>
          <a:noFill/>
        </p:spPr>
      </p:pic>
      <p:sp>
        <p:nvSpPr>
          <p:cNvPr id="43" name="TextBox 42"/>
          <p:cNvSpPr txBox="1"/>
          <p:nvPr/>
        </p:nvSpPr>
        <p:spPr bwMode="auto">
          <a:xfrm>
            <a:off x="152400" y="2081419"/>
            <a:ext cx="8534400" cy="461665"/>
          </a:xfrm>
          <a:prstGeom prst="rect">
            <a:avLst/>
          </a:prstGeom>
          <a:noFill/>
          <a:ln w="9525">
            <a:noFill/>
            <a:miter lim="800000"/>
            <a:headEnd/>
            <a:tailEnd/>
          </a:ln>
        </p:spPr>
        <p:txBody>
          <a:bodyPr wrap="square" rtlCol="0">
            <a:spAutoFit/>
          </a:bodyPr>
          <a:lstStyle/>
          <a:p>
            <a:r>
              <a:rPr lang="en-US" sz="2400" dirty="0">
                <a:latin typeface="+mj-lt"/>
              </a:rPr>
              <a:t>What is the (geographic) direction of the lines’ field?</a:t>
            </a:r>
          </a:p>
        </p:txBody>
      </p:sp>
      <p:sp>
        <p:nvSpPr>
          <p:cNvPr id="11" name="TextBox 10"/>
          <p:cNvSpPr txBox="1"/>
          <p:nvPr/>
        </p:nvSpPr>
        <p:spPr bwMode="auto">
          <a:xfrm>
            <a:off x="5410200" y="2540913"/>
            <a:ext cx="5410200" cy="400110"/>
          </a:xfrm>
          <a:prstGeom prst="rect">
            <a:avLst/>
          </a:prstGeom>
          <a:noFill/>
          <a:ln w="9525">
            <a:noFill/>
            <a:miter lim="800000"/>
            <a:headEnd/>
            <a:tailEnd/>
          </a:ln>
        </p:spPr>
        <p:txBody>
          <a:bodyPr wrap="square" rtlCol="0">
            <a:spAutoFit/>
          </a:bodyPr>
          <a:lstStyle/>
          <a:p>
            <a:pPr algn="ctr"/>
            <a:r>
              <a:rPr lang="en-US" sz="2000" dirty="0">
                <a:solidFill>
                  <a:schemeClr val="bg1">
                    <a:lumMod val="50000"/>
                  </a:schemeClr>
                </a:solidFill>
                <a:latin typeface="+mj-lt"/>
              </a:rPr>
              <a:t>(North: into page, South: out of page):</a:t>
            </a:r>
          </a:p>
        </p:txBody>
      </p:sp>
      <p:grpSp>
        <p:nvGrpSpPr>
          <p:cNvPr id="12" name="Group 3"/>
          <p:cNvGrpSpPr>
            <a:grpSpLocks/>
          </p:cNvGrpSpPr>
          <p:nvPr/>
        </p:nvGrpSpPr>
        <p:grpSpPr bwMode="auto">
          <a:xfrm>
            <a:off x="7086601" y="3124200"/>
            <a:ext cx="274637" cy="274638"/>
            <a:chOff x="3895106" y="5047013"/>
            <a:chExt cx="274071" cy="274320"/>
          </a:xfrm>
          <a:solidFill>
            <a:schemeClr val="bg1"/>
          </a:solidFill>
        </p:grpSpPr>
        <p:sp>
          <p:nvSpPr>
            <p:cNvPr id="13" name="Oval 12"/>
            <p:cNvSpPr/>
            <p:nvPr/>
          </p:nvSpPr>
          <p:spPr>
            <a:xfrm>
              <a:off x="3895106" y="5047013"/>
              <a:ext cx="274071" cy="274320"/>
            </a:xfrm>
            <a:prstGeom prst="ellipse">
              <a:avLst/>
            </a:prstGeom>
            <a:grpFill/>
            <a:ln>
              <a:solidFill>
                <a:srgbClr val="293F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flipH="1">
              <a:off x="3941048" y="5092998"/>
              <a:ext cx="182186" cy="182351"/>
            </a:xfrm>
            <a:prstGeom prst="line">
              <a:avLst/>
            </a:prstGeom>
            <a:grpFill/>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a:off x="3940966" y="5093079"/>
              <a:ext cx="182351" cy="182186"/>
            </a:xfrm>
            <a:prstGeom prst="line">
              <a:avLst/>
            </a:prstGeom>
            <a:grpFill/>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16" name="Group 27"/>
          <p:cNvGrpSpPr>
            <a:grpSpLocks/>
          </p:cNvGrpSpPr>
          <p:nvPr/>
        </p:nvGrpSpPr>
        <p:grpSpPr bwMode="auto">
          <a:xfrm>
            <a:off x="8921497" y="3124200"/>
            <a:ext cx="274637" cy="274638"/>
            <a:chOff x="5668962" y="3657600"/>
            <a:chExt cx="274638" cy="274638"/>
          </a:xfrm>
        </p:grpSpPr>
        <p:sp>
          <p:nvSpPr>
            <p:cNvPr id="17" name="Oval 16"/>
            <p:cNvSpPr/>
            <p:nvPr/>
          </p:nvSpPr>
          <p:spPr bwMode="auto">
            <a:xfrm>
              <a:off x="5668962" y="3657600"/>
              <a:ext cx="274638" cy="274638"/>
            </a:xfrm>
            <a:prstGeom prst="ellipse">
              <a:avLst/>
            </a:prstGeom>
            <a:solidFill>
              <a:schemeClr val="bg1"/>
            </a:solidFill>
            <a:ln>
              <a:solidFill>
                <a:srgbClr val="A67A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bwMode="auto">
            <a:xfrm>
              <a:off x="5768974" y="3757613"/>
              <a:ext cx="74613" cy="74612"/>
            </a:xfrm>
            <a:prstGeom prst="ellipse">
              <a:avLst/>
            </a:prstGeom>
            <a:solidFill>
              <a:srgbClr val="A67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6" name="Right Triangle 25"/>
          <p:cNvSpPr/>
          <p:nvPr/>
        </p:nvSpPr>
        <p:spPr>
          <a:xfrm flipV="1">
            <a:off x="8144414" y="3261519"/>
            <a:ext cx="914400" cy="2286000"/>
          </a:xfrm>
          <a:prstGeom prst="rtTriangle">
            <a:avLst/>
          </a:prstGeom>
          <a:noFill/>
          <a:ln>
            <a:solidFill>
              <a:srgbClr val="A67A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p:cNvSpPr/>
          <p:nvPr/>
        </p:nvSpPr>
        <p:spPr>
          <a:xfrm flipH="1" flipV="1">
            <a:off x="7223918" y="3261519"/>
            <a:ext cx="914400" cy="2286000"/>
          </a:xfrm>
          <a:prstGeom prst="rtTriangle">
            <a:avLst/>
          </a:prstGeom>
          <a:noFill/>
          <a:ln>
            <a:solidFill>
              <a:srgbClr val="293F6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bwMode="auto">
          <a:xfrm>
            <a:off x="6477000" y="2895601"/>
            <a:ext cx="609600" cy="461665"/>
          </a:xfrm>
          <a:prstGeom prst="rect">
            <a:avLst/>
          </a:prstGeom>
          <a:noFill/>
          <a:ln w="9525">
            <a:noFill/>
            <a:miter lim="800000"/>
            <a:headEnd/>
            <a:tailEnd/>
          </a:ln>
        </p:spPr>
        <p:txBody>
          <a:bodyPr wrap="square" rtlCol="0">
            <a:spAutoFit/>
          </a:bodyPr>
          <a:lstStyle/>
          <a:p>
            <a:pPr algn="r"/>
            <a:r>
              <a:rPr lang="en-US" sz="2400" dirty="0">
                <a:solidFill>
                  <a:srgbClr val="293F6F"/>
                </a:solidFill>
                <a:latin typeface="+mj-lt"/>
              </a:rPr>
              <a:t>2</a:t>
            </a:r>
          </a:p>
        </p:txBody>
      </p:sp>
      <p:sp>
        <p:nvSpPr>
          <p:cNvPr id="37" name="TextBox 36"/>
          <p:cNvSpPr txBox="1"/>
          <p:nvPr/>
        </p:nvSpPr>
        <p:spPr bwMode="auto">
          <a:xfrm>
            <a:off x="9144000" y="2895601"/>
            <a:ext cx="609600" cy="461665"/>
          </a:xfrm>
          <a:prstGeom prst="rect">
            <a:avLst/>
          </a:prstGeom>
          <a:noFill/>
          <a:ln w="9525">
            <a:noFill/>
            <a:miter lim="800000"/>
            <a:headEnd/>
            <a:tailEnd/>
          </a:ln>
        </p:spPr>
        <p:txBody>
          <a:bodyPr wrap="square" rtlCol="0">
            <a:spAutoFit/>
          </a:bodyPr>
          <a:lstStyle/>
          <a:p>
            <a:r>
              <a:rPr lang="en-US" sz="2400" dirty="0">
                <a:solidFill>
                  <a:srgbClr val="A67A00"/>
                </a:solidFill>
                <a:latin typeface="+mj-lt"/>
              </a:rPr>
              <a:t>1</a:t>
            </a:r>
          </a:p>
        </p:txBody>
      </p:sp>
      <p:grpSp>
        <p:nvGrpSpPr>
          <p:cNvPr id="84" name="Group 83"/>
          <p:cNvGrpSpPr/>
          <p:nvPr/>
        </p:nvGrpSpPr>
        <p:grpSpPr>
          <a:xfrm>
            <a:off x="8144414" y="5547520"/>
            <a:ext cx="1520286" cy="624681"/>
            <a:chOff x="6620414" y="5547519"/>
            <a:chExt cx="1520286" cy="624681"/>
          </a:xfrm>
        </p:grpSpPr>
        <p:cxnSp>
          <p:nvCxnSpPr>
            <p:cNvPr id="35" name="Straight Arrow Connector 34"/>
            <p:cNvCxnSpPr>
              <a:cxnSpLocks noChangeAspect="1"/>
            </p:cNvCxnSpPr>
            <p:nvPr/>
          </p:nvCxnSpPr>
          <p:spPr>
            <a:xfrm>
              <a:off x="6620414" y="5547519"/>
              <a:ext cx="1143000" cy="457200"/>
            </a:xfrm>
            <a:prstGeom prst="straightConnector1">
              <a:avLst/>
            </a:prstGeom>
            <a:ln w="38100">
              <a:solidFill>
                <a:srgbClr val="A67A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0" name="Object 39"/>
            <p:cNvGraphicFramePr>
              <a:graphicFrameLocks noChangeAspect="1"/>
            </p:cNvGraphicFramePr>
            <p:nvPr>
              <p:extLst>
                <p:ext uri="{D42A27DB-BD31-4B8C-83A1-F6EECF244321}">
                  <p14:modId xmlns:p14="http://schemas.microsoft.com/office/powerpoint/2010/main" val="1142717249"/>
                </p:ext>
              </p:extLst>
            </p:nvPr>
          </p:nvGraphicFramePr>
          <p:xfrm>
            <a:off x="7785100" y="5715000"/>
            <a:ext cx="355600" cy="457200"/>
          </p:xfrm>
          <a:graphic>
            <a:graphicData uri="http://schemas.openxmlformats.org/presentationml/2006/ole">
              <mc:AlternateContent xmlns:mc="http://schemas.openxmlformats.org/markup-compatibility/2006">
                <mc:Choice xmlns:v="urn:schemas-microsoft-com:vml" Requires="v">
                  <p:oleObj spid="_x0000_s202550" name="Equation" r:id="rId5" imgW="177480" imgH="228600" progId="Equation.3">
                    <p:embed/>
                  </p:oleObj>
                </mc:Choice>
                <mc:Fallback>
                  <p:oleObj name="Equation" r:id="rId5" imgW="177480" imgH="228600" progId="Equation.3">
                    <p:embed/>
                    <p:pic>
                      <p:nvPicPr>
                        <p:cNvPr id="0" name="Picture 2"/>
                        <p:cNvPicPr>
                          <a:picLocks noChangeAspect="1" noChangeArrowheads="1"/>
                        </p:cNvPicPr>
                        <p:nvPr/>
                      </p:nvPicPr>
                      <p:blipFill>
                        <a:blip r:embed="rId6"/>
                        <a:srcRect/>
                        <a:stretch>
                          <a:fillRect/>
                        </a:stretch>
                      </p:blipFill>
                      <p:spPr bwMode="auto">
                        <a:xfrm>
                          <a:off x="7785100" y="5715000"/>
                          <a:ext cx="355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3" name="Group 82"/>
          <p:cNvGrpSpPr/>
          <p:nvPr/>
        </p:nvGrpSpPr>
        <p:grpSpPr>
          <a:xfrm>
            <a:off x="6934200" y="5486401"/>
            <a:ext cx="1204118" cy="518319"/>
            <a:chOff x="5410200" y="5486400"/>
            <a:chExt cx="1204118" cy="518319"/>
          </a:xfrm>
        </p:grpSpPr>
        <p:cxnSp>
          <p:nvCxnSpPr>
            <p:cNvPr id="41" name="Straight Arrow Connector 40"/>
            <p:cNvCxnSpPr>
              <a:cxnSpLocks noChangeAspect="1"/>
            </p:cNvCxnSpPr>
            <p:nvPr/>
          </p:nvCxnSpPr>
          <p:spPr>
            <a:xfrm flipH="1">
              <a:off x="5471318" y="5547519"/>
              <a:ext cx="1143000" cy="457200"/>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2" name="Object 41"/>
            <p:cNvGraphicFramePr>
              <a:graphicFrameLocks noChangeAspect="1"/>
            </p:cNvGraphicFramePr>
            <p:nvPr>
              <p:extLst>
                <p:ext uri="{D42A27DB-BD31-4B8C-83A1-F6EECF244321}">
                  <p14:modId xmlns:p14="http://schemas.microsoft.com/office/powerpoint/2010/main" val="2614767724"/>
                </p:ext>
              </p:extLst>
            </p:nvPr>
          </p:nvGraphicFramePr>
          <p:xfrm>
            <a:off x="5410200" y="5486400"/>
            <a:ext cx="381000" cy="457200"/>
          </p:xfrm>
          <a:graphic>
            <a:graphicData uri="http://schemas.openxmlformats.org/presentationml/2006/ole">
              <mc:AlternateContent xmlns:mc="http://schemas.openxmlformats.org/markup-compatibility/2006">
                <mc:Choice xmlns:v="urn:schemas-microsoft-com:vml" Requires="v">
                  <p:oleObj spid="_x0000_s202551" name="Equation" r:id="rId7" imgW="190440" imgH="228600" progId="Equation.3">
                    <p:embed/>
                  </p:oleObj>
                </mc:Choice>
                <mc:Fallback>
                  <p:oleObj name="Equation" r:id="rId7" imgW="190440" imgH="228600" progId="Equation.3">
                    <p:embed/>
                    <p:pic>
                      <p:nvPicPr>
                        <p:cNvPr id="0" name="Picture 3"/>
                        <p:cNvPicPr>
                          <a:picLocks noChangeAspect="1" noChangeArrowheads="1"/>
                        </p:cNvPicPr>
                        <p:nvPr/>
                      </p:nvPicPr>
                      <p:blipFill>
                        <a:blip r:embed="rId8"/>
                        <a:srcRect/>
                        <a:stretch>
                          <a:fillRect/>
                        </a:stretch>
                      </p:blipFill>
                      <p:spPr bwMode="auto">
                        <a:xfrm>
                          <a:off x="5410200" y="5486400"/>
                          <a:ext cx="381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2" name="Group 91"/>
          <p:cNvGrpSpPr/>
          <p:nvPr/>
        </p:nvGrpSpPr>
        <p:grpSpPr>
          <a:xfrm>
            <a:off x="8077200" y="3276601"/>
            <a:ext cx="883920" cy="1831777"/>
            <a:chOff x="6553200" y="3276600"/>
            <a:chExt cx="883920" cy="1831777"/>
          </a:xfrm>
        </p:grpSpPr>
        <p:sp>
          <p:nvSpPr>
            <p:cNvPr id="47" name="TextBox 46"/>
            <p:cNvSpPr txBox="1"/>
            <p:nvPr/>
          </p:nvSpPr>
          <p:spPr bwMode="auto">
            <a:xfrm>
              <a:off x="7162800" y="3276600"/>
              <a:ext cx="274320" cy="307777"/>
            </a:xfrm>
            <a:prstGeom prst="rect">
              <a:avLst/>
            </a:prstGeom>
            <a:noFill/>
            <a:ln w="9525">
              <a:noFill/>
              <a:miter lim="800000"/>
              <a:headEnd/>
              <a:tailEnd/>
            </a:ln>
          </p:spPr>
          <p:txBody>
            <a:bodyPr wrap="square" rtlCol="0">
              <a:spAutoFit/>
            </a:bodyPr>
            <a:lstStyle/>
            <a:p>
              <a:pPr algn="ctr"/>
              <a:r>
                <a:rPr lang="en-US" sz="1400" i="1" dirty="0">
                  <a:latin typeface="Symbol" pitchFamily="18" charset="2"/>
                </a:rPr>
                <a:t>q</a:t>
              </a:r>
            </a:p>
          </p:txBody>
        </p:sp>
        <p:sp>
          <p:nvSpPr>
            <p:cNvPr id="48" name="TextBox 47"/>
            <p:cNvSpPr txBox="1"/>
            <p:nvPr/>
          </p:nvSpPr>
          <p:spPr bwMode="auto">
            <a:xfrm>
              <a:off x="6553200" y="4800600"/>
              <a:ext cx="274320" cy="307777"/>
            </a:xfrm>
            <a:prstGeom prst="rect">
              <a:avLst/>
            </a:prstGeom>
            <a:noFill/>
            <a:ln w="9525">
              <a:noFill/>
              <a:miter lim="800000"/>
              <a:headEnd/>
              <a:tailEnd/>
            </a:ln>
          </p:spPr>
          <p:txBody>
            <a:bodyPr wrap="square" rtlCol="0">
              <a:spAutoFit/>
            </a:bodyPr>
            <a:lstStyle/>
            <a:p>
              <a:pPr algn="ctr"/>
              <a:r>
                <a:rPr lang="en-US" sz="1400" i="1" dirty="0">
                  <a:latin typeface="Symbol" pitchFamily="18" charset="2"/>
                </a:rPr>
                <a:t>j</a:t>
              </a:r>
            </a:p>
          </p:txBody>
        </p:sp>
      </p:grpSp>
      <p:sp>
        <p:nvSpPr>
          <p:cNvPr id="52" name="TextBox 51"/>
          <p:cNvSpPr txBox="1"/>
          <p:nvPr/>
        </p:nvSpPr>
        <p:spPr bwMode="auto">
          <a:xfrm>
            <a:off x="8077200" y="5562601"/>
            <a:ext cx="274320" cy="307777"/>
          </a:xfrm>
          <a:prstGeom prst="rect">
            <a:avLst/>
          </a:prstGeom>
          <a:noFill/>
          <a:ln w="9525">
            <a:noFill/>
            <a:miter lim="800000"/>
            <a:headEnd/>
            <a:tailEnd/>
          </a:ln>
        </p:spPr>
        <p:txBody>
          <a:bodyPr wrap="square" rtlCol="0">
            <a:spAutoFit/>
          </a:bodyPr>
          <a:lstStyle/>
          <a:p>
            <a:pPr algn="ctr"/>
            <a:r>
              <a:rPr lang="en-US" sz="1400" i="1" dirty="0">
                <a:latin typeface="Symbol" pitchFamily="18" charset="2"/>
              </a:rPr>
              <a:t>q</a:t>
            </a:r>
          </a:p>
        </p:txBody>
      </p:sp>
      <p:sp>
        <p:nvSpPr>
          <p:cNvPr id="53" name="TextBox 52"/>
          <p:cNvSpPr txBox="1"/>
          <p:nvPr/>
        </p:nvSpPr>
        <p:spPr bwMode="auto">
          <a:xfrm>
            <a:off x="8534400" y="5486401"/>
            <a:ext cx="274320" cy="307777"/>
          </a:xfrm>
          <a:prstGeom prst="rect">
            <a:avLst/>
          </a:prstGeom>
          <a:noFill/>
          <a:ln w="9525">
            <a:noFill/>
            <a:miter lim="800000"/>
            <a:headEnd/>
            <a:tailEnd/>
          </a:ln>
        </p:spPr>
        <p:txBody>
          <a:bodyPr wrap="square" rtlCol="0">
            <a:spAutoFit/>
          </a:bodyPr>
          <a:lstStyle/>
          <a:p>
            <a:pPr algn="ctr"/>
            <a:r>
              <a:rPr lang="en-US" sz="1400" i="1" dirty="0">
                <a:latin typeface="Symbol" pitchFamily="18" charset="2"/>
              </a:rPr>
              <a:t>j</a:t>
            </a:r>
          </a:p>
        </p:txBody>
      </p:sp>
      <p:sp>
        <p:nvSpPr>
          <p:cNvPr id="54" name="TextBox 53"/>
          <p:cNvSpPr txBox="1"/>
          <p:nvPr/>
        </p:nvSpPr>
        <p:spPr bwMode="auto">
          <a:xfrm>
            <a:off x="8153400" y="5257801"/>
            <a:ext cx="274320" cy="307777"/>
          </a:xfrm>
          <a:prstGeom prst="rect">
            <a:avLst/>
          </a:prstGeom>
          <a:noFill/>
          <a:ln w="9525">
            <a:noFill/>
            <a:miter lim="800000"/>
            <a:headEnd/>
            <a:tailEnd/>
          </a:ln>
        </p:spPr>
        <p:txBody>
          <a:bodyPr wrap="square" rtlCol="0">
            <a:spAutoFit/>
          </a:bodyPr>
          <a:lstStyle/>
          <a:p>
            <a:pPr algn="ctr"/>
            <a:r>
              <a:rPr lang="en-US" sz="1400" i="1" dirty="0">
                <a:latin typeface="Symbol" pitchFamily="18" charset="2"/>
              </a:rPr>
              <a:t>q</a:t>
            </a:r>
          </a:p>
        </p:txBody>
      </p:sp>
      <p:grpSp>
        <p:nvGrpSpPr>
          <p:cNvPr id="91" name="Group 90"/>
          <p:cNvGrpSpPr/>
          <p:nvPr/>
        </p:nvGrpSpPr>
        <p:grpSpPr>
          <a:xfrm>
            <a:off x="8144414" y="5547519"/>
            <a:ext cx="685800" cy="685800"/>
            <a:chOff x="6620414" y="5547519"/>
            <a:chExt cx="685800" cy="685800"/>
          </a:xfrm>
        </p:grpSpPr>
        <p:cxnSp>
          <p:nvCxnSpPr>
            <p:cNvPr id="51" name="Straight Connector 50"/>
            <p:cNvCxnSpPr/>
            <p:nvPr/>
          </p:nvCxnSpPr>
          <p:spPr>
            <a:xfrm>
              <a:off x="6620414" y="5547519"/>
              <a:ext cx="685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620414" y="5547519"/>
              <a:ext cx="0" cy="685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8427720" y="3584377"/>
            <a:ext cx="2240280" cy="1827312"/>
            <a:chOff x="6903720" y="3584377"/>
            <a:chExt cx="2240280" cy="1827312"/>
          </a:xfrm>
        </p:grpSpPr>
        <p:cxnSp>
          <p:nvCxnSpPr>
            <p:cNvPr id="58" name="Straight Arrow Connector 57"/>
            <p:cNvCxnSpPr>
              <a:stCxn id="61" idx="1"/>
              <a:endCxn id="47" idx="2"/>
            </p:cNvCxnSpPr>
            <p:nvPr/>
          </p:nvCxnSpPr>
          <p:spPr>
            <a:xfrm flipH="1" flipV="1">
              <a:off x="7299960" y="3584377"/>
              <a:ext cx="243840" cy="822811"/>
            </a:xfrm>
            <a:prstGeom prst="straightConnector1">
              <a:avLst/>
            </a:prstGeom>
            <a:ln>
              <a:solidFill>
                <a:srgbClr val="6F00E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61" idx="1"/>
              <a:endCxn id="54" idx="3"/>
            </p:cNvCxnSpPr>
            <p:nvPr/>
          </p:nvCxnSpPr>
          <p:spPr>
            <a:xfrm flipH="1">
              <a:off x="6903720" y="4407188"/>
              <a:ext cx="640080" cy="1004501"/>
            </a:xfrm>
            <a:prstGeom prst="straightConnector1">
              <a:avLst/>
            </a:prstGeom>
            <a:ln>
              <a:solidFill>
                <a:srgbClr val="6F00E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bwMode="auto">
            <a:xfrm>
              <a:off x="7543800" y="4114800"/>
              <a:ext cx="1600200" cy="584775"/>
            </a:xfrm>
            <a:prstGeom prst="rect">
              <a:avLst/>
            </a:prstGeom>
            <a:noFill/>
            <a:ln w="9525">
              <a:solidFill>
                <a:srgbClr val="6F00E1"/>
              </a:solidFill>
              <a:miter lim="800000"/>
              <a:headEnd/>
              <a:tailEnd/>
            </a:ln>
          </p:spPr>
          <p:txBody>
            <a:bodyPr wrap="square" rtlCol="0">
              <a:spAutoFit/>
            </a:bodyPr>
            <a:lstStyle/>
            <a:p>
              <a:pPr algn="ctr"/>
              <a:r>
                <a:rPr lang="en-US" sz="1600" dirty="0">
                  <a:latin typeface="+mj-lt"/>
                </a:rPr>
                <a:t>Alternate Interior angles</a:t>
              </a:r>
            </a:p>
          </p:txBody>
        </p:sp>
      </p:grpSp>
      <p:grpSp>
        <p:nvGrpSpPr>
          <p:cNvPr id="86" name="Group 85"/>
          <p:cNvGrpSpPr/>
          <p:nvPr/>
        </p:nvGrpSpPr>
        <p:grpSpPr>
          <a:xfrm>
            <a:off x="8214360" y="5029201"/>
            <a:ext cx="2453640" cy="611089"/>
            <a:chOff x="6690360" y="5029200"/>
            <a:chExt cx="2453640" cy="611089"/>
          </a:xfrm>
        </p:grpSpPr>
        <p:sp>
          <p:nvSpPr>
            <p:cNvPr id="65" name="TextBox 64"/>
            <p:cNvSpPr txBox="1"/>
            <p:nvPr/>
          </p:nvSpPr>
          <p:spPr bwMode="auto">
            <a:xfrm>
              <a:off x="7543800" y="5029200"/>
              <a:ext cx="1600200" cy="338554"/>
            </a:xfrm>
            <a:prstGeom prst="rect">
              <a:avLst/>
            </a:prstGeom>
            <a:noFill/>
            <a:ln w="9525">
              <a:solidFill>
                <a:srgbClr val="00B050"/>
              </a:solidFill>
              <a:miter lim="800000"/>
              <a:headEnd/>
              <a:tailEnd/>
            </a:ln>
          </p:spPr>
          <p:txBody>
            <a:bodyPr wrap="square" rtlCol="0">
              <a:spAutoFit/>
            </a:bodyPr>
            <a:lstStyle/>
            <a:p>
              <a:pPr algn="ctr"/>
              <a:r>
                <a:rPr lang="en-US" sz="1600" dirty="0">
                  <a:latin typeface="+mj-lt"/>
                </a:rPr>
                <a:t>Complements</a:t>
              </a:r>
            </a:p>
          </p:txBody>
        </p:sp>
        <p:cxnSp>
          <p:nvCxnSpPr>
            <p:cNvPr id="66" name="Straight Arrow Connector 65"/>
            <p:cNvCxnSpPr>
              <a:cxnSpLocks/>
              <a:stCxn id="65" idx="1"/>
              <a:endCxn id="48" idx="2"/>
            </p:cNvCxnSpPr>
            <p:nvPr/>
          </p:nvCxnSpPr>
          <p:spPr>
            <a:xfrm flipH="1" flipV="1">
              <a:off x="6690360" y="5108377"/>
              <a:ext cx="853440" cy="901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a:stCxn id="65" idx="1"/>
              <a:endCxn id="53" idx="1"/>
            </p:cNvCxnSpPr>
            <p:nvPr/>
          </p:nvCxnSpPr>
          <p:spPr>
            <a:xfrm flipH="1">
              <a:off x="7010400" y="5198477"/>
              <a:ext cx="533400" cy="44181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8351520" y="5411690"/>
            <a:ext cx="2316480" cy="1099065"/>
            <a:chOff x="6827520" y="5411689"/>
            <a:chExt cx="2316480" cy="1099065"/>
          </a:xfrm>
        </p:grpSpPr>
        <p:sp>
          <p:nvSpPr>
            <p:cNvPr id="68" name="TextBox 67"/>
            <p:cNvSpPr txBox="1"/>
            <p:nvPr/>
          </p:nvSpPr>
          <p:spPr bwMode="auto">
            <a:xfrm>
              <a:off x="7543800" y="6172200"/>
              <a:ext cx="1600200" cy="338554"/>
            </a:xfrm>
            <a:prstGeom prst="rect">
              <a:avLst/>
            </a:prstGeom>
            <a:noFill/>
            <a:ln w="9525">
              <a:solidFill>
                <a:srgbClr val="0070C0"/>
              </a:solidFill>
              <a:miter lim="800000"/>
              <a:headEnd/>
              <a:tailEnd/>
            </a:ln>
          </p:spPr>
          <p:txBody>
            <a:bodyPr wrap="square" rtlCol="0">
              <a:spAutoFit/>
            </a:bodyPr>
            <a:lstStyle/>
            <a:p>
              <a:pPr algn="ctr"/>
              <a:r>
                <a:rPr lang="en-US" sz="1600" dirty="0">
                  <a:latin typeface="+mj-lt"/>
                </a:rPr>
                <a:t>Complements</a:t>
              </a:r>
            </a:p>
          </p:txBody>
        </p:sp>
        <p:cxnSp>
          <p:nvCxnSpPr>
            <p:cNvPr id="69" name="Straight Arrow Connector 68"/>
            <p:cNvCxnSpPr>
              <a:cxnSpLocks/>
              <a:stCxn id="68" idx="1"/>
              <a:endCxn id="54" idx="3"/>
            </p:cNvCxnSpPr>
            <p:nvPr/>
          </p:nvCxnSpPr>
          <p:spPr>
            <a:xfrm flipH="1" flipV="1">
              <a:off x="6903720" y="5411689"/>
              <a:ext cx="640080" cy="9297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a:stCxn id="68" idx="1"/>
              <a:endCxn id="52" idx="3"/>
            </p:cNvCxnSpPr>
            <p:nvPr/>
          </p:nvCxnSpPr>
          <p:spPr>
            <a:xfrm flipH="1" flipV="1">
              <a:off x="6827520" y="5716489"/>
              <a:ext cx="716280" cy="6249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81" name="Object 80"/>
          <p:cNvGraphicFramePr>
            <a:graphicFrameLocks noChangeAspect="1"/>
          </p:cNvGraphicFramePr>
          <p:nvPr>
            <p:extLst>
              <p:ext uri="{D42A27DB-BD31-4B8C-83A1-F6EECF244321}">
                <p14:modId xmlns:p14="http://schemas.microsoft.com/office/powerpoint/2010/main" val="1890094406"/>
              </p:ext>
            </p:extLst>
          </p:nvPr>
        </p:nvGraphicFramePr>
        <p:xfrm>
          <a:off x="470601" y="5525763"/>
          <a:ext cx="1028700" cy="590550"/>
        </p:xfrm>
        <a:graphic>
          <a:graphicData uri="http://schemas.openxmlformats.org/presentationml/2006/ole">
            <mc:AlternateContent xmlns:mc="http://schemas.openxmlformats.org/markup-compatibility/2006">
              <mc:Choice xmlns:v="urn:schemas-microsoft-com:vml" Requires="v">
                <p:oleObj spid="_x0000_s202552" name="Equation" r:id="rId9" imgW="685800" imgH="393480" progId="Equation.3">
                  <p:embed/>
                </p:oleObj>
              </mc:Choice>
              <mc:Fallback>
                <p:oleObj name="Equation" r:id="rId9" imgW="685800" imgH="39348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0601" y="5525763"/>
                        <a:ext cx="10287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1733" name="Object 5"/>
          <p:cNvGraphicFramePr>
            <a:graphicFrameLocks noChangeAspect="1"/>
          </p:cNvGraphicFramePr>
          <p:nvPr>
            <p:extLst>
              <p:ext uri="{D42A27DB-BD31-4B8C-83A1-F6EECF244321}">
                <p14:modId xmlns:p14="http://schemas.microsoft.com/office/powerpoint/2010/main" val="606019120"/>
              </p:ext>
            </p:extLst>
          </p:nvPr>
        </p:nvGraphicFramePr>
        <p:xfrm>
          <a:off x="1994601" y="5497188"/>
          <a:ext cx="3333750" cy="647700"/>
        </p:xfrm>
        <a:graphic>
          <a:graphicData uri="http://schemas.openxmlformats.org/presentationml/2006/ole">
            <mc:AlternateContent xmlns:mc="http://schemas.openxmlformats.org/markup-compatibility/2006">
              <mc:Choice xmlns:v="urn:schemas-microsoft-com:vml" Requires="v">
                <p:oleObj spid="_x0000_s202553" name="Equation" r:id="rId11" imgW="2222280" imgH="431640" progId="Equation.3">
                  <p:embed/>
                </p:oleObj>
              </mc:Choice>
              <mc:Fallback>
                <p:oleObj name="Equation" r:id="rId11" imgW="2222280" imgH="43164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94601" y="5497188"/>
                        <a:ext cx="333375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Right Arrow 81"/>
          <p:cNvSpPr/>
          <p:nvPr/>
        </p:nvSpPr>
        <p:spPr>
          <a:xfrm>
            <a:off x="1556451" y="5668638"/>
            <a:ext cx="381000" cy="3048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421990" y="2819400"/>
            <a:ext cx="8417210" cy="2514538"/>
            <a:chOff x="-1102010" y="2819400"/>
            <a:chExt cx="8417210" cy="2514538"/>
          </a:xfrm>
        </p:grpSpPr>
        <p:grpSp>
          <p:nvGrpSpPr>
            <p:cNvPr id="88" name="Group 87"/>
            <p:cNvGrpSpPr/>
            <p:nvPr/>
          </p:nvGrpSpPr>
          <p:grpSpPr>
            <a:xfrm>
              <a:off x="-1102010" y="2819400"/>
              <a:ext cx="8417210" cy="2514538"/>
              <a:chOff x="-1102010" y="2819400"/>
              <a:chExt cx="8417210" cy="2514538"/>
            </a:xfrm>
          </p:grpSpPr>
          <p:sp>
            <p:nvSpPr>
              <p:cNvPr id="64" name="TextBox 63"/>
              <p:cNvSpPr txBox="1"/>
              <p:nvPr/>
            </p:nvSpPr>
            <p:spPr bwMode="auto">
              <a:xfrm>
                <a:off x="6781800" y="2819400"/>
                <a:ext cx="533400" cy="461665"/>
              </a:xfrm>
              <a:prstGeom prst="rect">
                <a:avLst/>
              </a:prstGeom>
              <a:noFill/>
              <a:ln w="9525">
                <a:noFill/>
                <a:miter lim="800000"/>
                <a:headEnd/>
                <a:tailEnd/>
              </a:ln>
            </p:spPr>
            <p:txBody>
              <a:bodyPr wrap="square" rtlCol="0">
                <a:spAutoFit/>
              </a:bodyPr>
              <a:lstStyle/>
              <a:p>
                <a:pPr algn="ctr"/>
                <a:r>
                  <a:rPr lang="en-US" sz="2400" i="1" dirty="0">
                    <a:latin typeface="Times New Roman" pitchFamily="18" charset="0"/>
                    <a:cs typeface="Times New Roman" pitchFamily="18" charset="0"/>
                  </a:rPr>
                  <a:t>x</a:t>
                </a:r>
                <a:r>
                  <a:rPr lang="en-US" sz="2400" dirty="0">
                    <a:latin typeface="Times New Roman" pitchFamily="18" charset="0"/>
                    <a:cs typeface="Times New Roman" pitchFamily="18" charset="0"/>
                  </a:rPr>
                  <a:t> </a:t>
                </a:r>
                <a:endParaRPr lang="en-US" sz="2400" i="1" dirty="0">
                  <a:latin typeface="Times New Roman" pitchFamily="18" charset="0"/>
                  <a:cs typeface="Times New Roman" pitchFamily="18" charset="0"/>
                </a:endParaRPr>
              </a:p>
            </p:txBody>
          </p:sp>
          <p:sp>
            <p:nvSpPr>
              <p:cNvPr id="79" name="TextBox 78"/>
              <p:cNvSpPr txBox="1"/>
              <p:nvPr/>
            </p:nvSpPr>
            <p:spPr bwMode="auto">
              <a:xfrm>
                <a:off x="-1102010" y="4933828"/>
                <a:ext cx="4546093" cy="400110"/>
              </a:xfrm>
              <a:prstGeom prst="rect">
                <a:avLst/>
              </a:prstGeom>
              <a:solidFill>
                <a:schemeClr val="bg1">
                  <a:lumMod val="75000"/>
                </a:schemeClr>
              </a:solidFill>
              <a:ln w="9525">
                <a:noFill/>
                <a:miter lim="800000"/>
                <a:headEnd/>
                <a:tailEnd/>
              </a:ln>
            </p:spPr>
            <p:txBody>
              <a:bodyPr wrap="square" rtlCol="0">
                <a:spAutoFit/>
              </a:bodyPr>
              <a:lstStyle/>
              <a:p>
                <a:pPr marL="342900" indent="-342900" algn="ctr">
                  <a:buFont typeface="Arial" panose="020B0604020202020204" pitchFamily="34" charset="0"/>
                  <a:buChar char="•"/>
                </a:pPr>
                <a:r>
                  <a:rPr lang="en-US" sz="2000" dirty="0">
                    <a:latin typeface="+mj-lt"/>
                  </a:rPr>
                  <a:t>Finding </a:t>
                </a:r>
                <a:r>
                  <a:rPr lang="en-US" sz="2000" i="1" dirty="0">
                    <a:latin typeface="Symbol" pitchFamily="18" charset="2"/>
                    <a:cs typeface="Times New Roman" pitchFamily="18" charset="0"/>
                  </a:rPr>
                  <a:t>q</a:t>
                </a:r>
                <a:r>
                  <a:rPr lang="en-US" sz="2000" dirty="0">
                    <a:latin typeface="+mj-lt"/>
                    <a:cs typeface="Times New Roman" pitchFamily="18" charset="0"/>
                  </a:rPr>
                  <a:t> &amp; </a:t>
                </a:r>
                <a:r>
                  <a:rPr lang="en-US" sz="2000" i="1" dirty="0">
                    <a:latin typeface="Times New Roman" pitchFamily="18" charset="0"/>
                    <a:cs typeface="Times New Roman" pitchFamily="18" charset="0"/>
                  </a:rPr>
                  <a:t>r </a:t>
                </a:r>
                <a:r>
                  <a:rPr lang="en-US" sz="2000" dirty="0">
                    <a:latin typeface="+mj-lt"/>
                    <a:cs typeface="Times New Roman" pitchFamily="18" charset="0"/>
                  </a:rPr>
                  <a:t>(</a:t>
                </a:r>
                <a:r>
                  <a:rPr lang="en-US" sz="2000" i="1" dirty="0">
                    <a:latin typeface="Times New Roman" pitchFamily="18" charset="0"/>
                    <a:cs typeface="Times New Roman" pitchFamily="18" charset="0"/>
                  </a:rPr>
                  <a:t>x</a:t>
                </a:r>
                <a:r>
                  <a:rPr lang="en-US" sz="2000" dirty="0">
                    <a:latin typeface="+mj-lt"/>
                    <a:cs typeface="Times New Roman" pitchFamily="18" charset="0"/>
                  </a:rPr>
                  <a:t> </a:t>
                </a:r>
                <a:r>
                  <a:rPr lang="en-US" sz="2000" i="1" dirty="0">
                    <a:latin typeface="+mj-lt"/>
                    <a:cs typeface="Times New Roman" pitchFamily="18" charset="0"/>
                  </a:rPr>
                  <a:t>= </a:t>
                </a:r>
                <a:r>
                  <a:rPr lang="en-US" sz="2000" dirty="0">
                    <a:latin typeface="+mj-lt"/>
                  </a:rPr>
                  <a:t> 2 m; </a:t>
                </a:r>
                <a:r>
                  <a:rPr lang="en-US" sz="2000" i="1" dirty="0">
                    <a:latin typeface="Times New Roman" pitchFamily="18" charset="0"/>
                    <a:cs typeface="Times New Roman" pitchFamily="18" charset="0"/>
                  </a:rPr>
                  <a:t>y</a:t>
                </a:r>
                <a:r>
                  <a:rPr lang="en-US" sz="2000" dirty="0">
                    <a:latin typeface="+mj-lt"/>
                  </a:rPr>
                  <a:t> = 15 m):</a:t>
                </a:r>
              </a:p>
            </p:txBody>
          </p:sp>
          <p:sp>
            <p:nvSpPr>
              <p:cNvPr id="80" name="TextBox 79"/>
              <p:cNvSpPr txBox="1"/>
              <p:nvPr/>
            </p:nvSpPr>
            <p:spPr bwMode="auto">
              <a:xfrm>
                <a:off x="6221104" y="3886200"/>
                <a:ext cx="533400" cy="461665"/>
              </a:xfrm>
              <a:prstGeom prst="rect">
                <a:avLst/>
              </a:prstGeom>
              <a:noFill/>
              <a:ln w="9525">
                <a:noFill/>
                <a:miter lim="800000"/>
                <a:headEnd/>
                <a:tailEnd/>
              </a:ln>
            </p:spPr>
            <p:txBody>
              <a:bodyPr wrap="square" rtlCol="0">
                <a:spAutoFit/>
              </a:bodyPr>
              <a:lstStyle/>
              <a:p>
                <a:pPr algn="ctr"/>
                <a:r>
                  <a:rPr lang="en-US" sz="2400" i="1" dirty="0">
                    <a:latin typeface="Times New Roman" pitchFamily="18" charset="0"/>
                    <a:cs typeface="Times New Roman" pitchFamily="18" charset="0"/>
                  </a:rPr>
                  <a:t>y</a:t>
                </a:r>
                <a:r>
                  <a:rPr lang="en-US" sz="2400" dirty="0">
                    <a:latin typeface="Times New Roman" pitchFamily="18" charset="0"/>
                    <a:cs typeface="Times New Roman" pitchFamily="18" charset="0"/>
                  </a:rPr>
                  <a:t> </a:t>
                </a:r>
                <a:endParaRPr lang="en-US" sz="2400" i="1" dirty="0">
                  <a:latin typeface="Times New Roman" pitchFamily="18" charset="0"/>
                  <a:cs typeface="Times New Roman" pitchFamily="18" charset="0"/>
                </a:endParaRPr>
              </a:p>
            </p:txBody>
          </p:sp>
        </p:grpSp>
        <p:sp>
          <p:nvSpPr>
            <p:cNvPr id="89" name="TextBox 88"/>
            <p:cNvSpPr txBox="1"/>
            <p:nvPr/>
          </p:nvSpPr>
          <p:spPr bwMode="auto">
            <a:xfrm>
              <a:off x="6934200" y="3733800"/>
              <a:ext cx="381000" cy="461665"/>
            </a:xfrm>
            <a:prstGeom prst="rect">
              <a:avLst/>
            </a:prstGeom>
            <a:noFill/>
            <a:ln w="9525">
              <a:noFill/>
              <a:miter lim="800000"/>
              <a:headEnd/>
              <a:tailEnd/>
            </a:ln>
          </p:spPr>
          <p:txBody>
            <a:bodyPr wrap="square" rtlCol="0">
              <a:spAutoFit/>
            </a:bodyPr>
            <a:lstStyle/>
            <a:p>
              <a:pPr algn="ctr"/>
              <a:r>
                <a:rPr lang="en-US" sz="2400" i="1" dirty="0">
                  <a:latin typeface="Times New Roman" pitchFamily="18" charset="0"/>
                  <a:cs typeface="Times New Roman" pitchFamily="18" charset="0"/>
                </a:rPr>
                <a:t>r</a:t>
              </a:r>
              <a:r>
                <a:rPr lang="en-US" sz="2400" dirty="0">
                  <a:latin typeface="Times New Roman" pitchFamily="18" charset="0"/>
                  <a:cs typeface="Times New Roman" pitchFamily="18" charset="0"/>
                </a:rPr>
                <a:t> </a:t>
              </a:r>
              <a:endParaRPr lang="en-US" sz="2400" i="1" dirty="0">
                <a:latin typeface="Times New Roman" pitchFamily="18" charset="0"/>
                <a:cs typeface="Times New Roman" pitchFamily="18" charset="0"/>
              </a:endParaRPr>
            </a:p>
          </p:txBody>
        </p:sp>
      </p:grpSp>
      <p:graphicFrame>
        <p:nvGraphicFramePr>
          <p:cNvPr id="201734" name="Object 6"/>
          <p:cNvGraphicFramePr>
            <a:graphicFrameLocks noChangeAspect="1"/>
          </p:cNvGraphicFramePr>
          <p:nvPr>
            <p:extLst>
              <p:ext uri="{D42A27DB-BD31-4B8C-83A1-F6EECF244321}">
                <p14:modId xmlns:p14="http://schemas.microsoft.com/office/powerpoint/2010/main" val="2796912346"/>
              </p:ext>
            </p:extLst>
          </p:nvPr>
        </p:nvGraphicFramePr>
        <p:xfrm>
          <a:off x="737301" y="6249663"/>
          <a:ext cx="4000500" cy="438150"/>
        </p:xfrm>
        <a:graphic>
          <a:graphicData uri="http://schemas.openxmlformats.org/presentationml/2006/ole">
            <mc:AlternateContent xmlns:mc="http://schemas.openxmlformats.org/markup-compatibility/2006">
              <mc:Choice xmlns:v="urn:schemas-microsoft-com:vml" Requires="v">
                <p:oleObj spid="_x0000_s202554" name="Equation" r:id="rId13" imgW="2666880" imgH="291960" progId="Equation.3">
                  <p:embed/>
                </p:oleObj>
              </mc:Choice>
              <mc:Fallback>
                <p:oleObj name="Equation" r:id="rId13" imgW="2666880" imgH="29196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7301" y="6249663"/>
                        <a:ext cx="400050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a:xfrm>
            <a:off x="8212313" y="6361950"/>
            <a:ext cx="2133600" cy="365125"/>
          </a:xfrm>
        </p:spPr>
        <p:txBody>
          <a:bodyPr/>
          <a:lstStyle/>
          <a:p>
            <a:pPr>
              <a:defRPr/>
            </a:pPr>
            <a:fld id="{B386F29C-061E-47C1-A8AA-F42ADE5D6185}" type="slidenum">
              <a:rPr lang="en-US" smtClean="0"/>
              <a:pPr>
                <a:defRPr/>
              </a:pPr>
              <a:t>28</a:t>
            </a:fld>
            <a:endParaRPr lang="en-US"/>
          </a:p>
        </p:txBody>
      </p:sp>
      <p:cxnSp>
        <p:nvCxnSpPr>
          <p:cNvPr id="4" name="Straight Arrow Connector 3"/>
          <p:cNvCxnSpPr/>
          <p:nvPr/>
        </p:nvCxnSpPr>
        <p:spPr>
          <a:xfrm flipH="1">
            <a:off x="8139753" y="5521656"/>
            <a:ext cx="2047" cy="981912"/>
          </a:xfrm>
          <a:prstGeom prst="straightConnector1">
            <a:avLst/>
          </a:prstGeom>
          <a:ln w="38100">
            <a:prstDash val="sys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15">
            <p14:nvContentPartPr>
              <p14:cNvPr id="3" name="Ink 2">
                <a:extLst>
                  <a:ext uri="{FF2B5EF4-FFF2-40B4-BE49-F238E27FC236}">
                    <a16:creationId xmlns:a16="http://schemas.microsoft.com/office/drawing/2014/main" id="{751F5641-8D7D-451B-99F9-80E4BB3E228F}"/>
                  </a:ext>
                </a:extLst>
              </p14:cNvPr>
              <p14:cNvContentPartPr/>
              <p14:nvPr/>
            </p14:nvContentPartPr>
            <p14:xfrm>
              <a:off x="8121600" y="5518080"/>
              <a:ext cx="64080" cy="51120"/>
            </p14:xfrm>
          </p:contentPart>
        </mc:Choice>
        <mc:Fallback xmlns="">
          <p:pic>
            <p:nvPicPr>
              <p:cNvPr id="3" name="Ink 2">
                <a:extLst>
                  <a:ext uri="{FF2B5EF4-FFF2-40B4-BE49-F238E27FC236}">
                    <a16:creationId xmlns:a16="http://schemas.microsoft.com/office/drawing/2014/main" id="{751F5641-8D7D-451B-99F9-80E4BB3E228F}"/>
                  </a:ext>
                </a:extLst>
              </p:cNvPr>
              <p:cNvPicPr/>
              <p:nvPr/>
            </p:nvPicPr>
            <p:blipFill>
              <a:blip r:embed="rId16"/>
              <a:stretch>
                <a:fillRect/>
              </a:stretch>
            </p:blipFill>
            <p:spPr>
              <a:xfrm>
                <a:off x="8112240" y="5508720"/>
                <a:ext cx="82800" cy="69840"/>
              </a:xfrm>
              <a:prstGeom prst="rect">
                <a:avLst/>
              </a:prstGeom>
            </p:spPr>
          </p:pic>
        </mc:Fallback>
      </mc:AlternateContent>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9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81"/>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82"/>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20173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01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30" grpId="0" animBg="1"/>
      <p:bldP spid="52" grpId="0"/>
      <p:bldP spid="53" grpId="0"/>
      <p:bldP spid="54" grpId="0"/>
      <p:bldP spid="82" grpId="0" animBg="1"/>
    </p:bldLst>
  </p:timing>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4800600" y="228600"/>
            <a:ext cx="6781800" cy="1752600"/>
          </a:xfrm>
        </p:spPr>
        <p:txBody>
          <a:bodyPr/>
          <a:lstStyle/>
          <a:p>
            <a:r>
              <a:rPr lang="en-US" sz="4000" b="1" dirty="0">
                <a:latin typeface="Arial" charset="0"/>
                <a:cs typeface="Arial" charset="0"/>
              </a:rPr>
              <a:t>Magnetic Field Created By Power Lines [3]</a:t>
            </a:r>
          </a:p>
        </p:txBody>
      </p:sp>
      <p:pic>
        <p:nvPicPr>
          <p:cNvPr id="16682" name="Picture 298" descr="C:\Users\Dan\AppData\Local\Microsoft\Windows\Temporary Internet Files\Content.IE5\ARSWKB2Z\MP900442296[1].jpg"/>
          <p:cNvPicPr>
            <a:picLocks noChangeAspect="1" noChangeArrowheads="1"/>
          </p:cNvPicPr>
          <p:nvPr/>
        </p:nvPicPr>
        <p:blipFill>
          <a:blip r:embed="rId4" cstate="print"/>
          <a:srcRect/>
          <a:stretch>
            <a:fillRect/>
          </a:stretch>
        </p:blipFill>
        <p:spPr bwMode="auto">
          <a:xfrm>
            <a:off x="1981199" y="303904"/>
            <a:ext cx="2362202" cy="1570170"/>
          </a:xfrm>
          <a:prstGeom prst="rect">
            <a:avLst/>
          </a:prstGeom>
          <a:noFill/>
        </p:spPr>
      </p:pic>
      <p:sp>
        <p:nvSpPr>
          <p:cNvPr id="44" name="TextBox 43"/>
          <p:cNvSpPr txBox="1"/>
          <p:nvPr/>
        </p:nvSpPr>
        <p:spPr bwMode="auto">
          <a:xfrm>
            <a:off x="399213" y="2276771"/>
            <a:ext cx="5813170" cy="461665"/>
          </a:xfrm>
          <a:prstGeom prst="rect">
            <a:avLst/>
          </a:prstGeom>
          <a:noFill/>
          <a:ln w="9525">
            <a:noFill/>
            <a:miter lim="800000"/>
            <a:headEnd/>
            <a:tailEnd/>
          </a:ln>
        </p:spPr>
        <p:txBody>
          <a:bodyPr wrap="square" rtlCol="0">
            <a:spAutoFit/>
          </a:bodyPr>
          <a:lstStyle/>
          <a:p>
            <a:r>
              <a:rPr lang="en-US" sz="2400" dirty="0">
                <a:latin typeface="+mj-lt"/>
              </a:rPr>
              <a:t>What is the magnitude of the lines’ field?</a:t>
            </a:r>
          </a:p>
        </p:txBody>
      </p:sp>
      <p:sp>
        <p:nvSpPr>
          <p:cNvPr id="45" name="TextBox 44"/>
          <p:cNvSpPr txBox="1"/>
          <p:nvPr/>
        </p:nvSpPr>
        <p:spPr bwMode="auto">
          <a:xfrm>
            <a:off x="537565" y="2823510"/>
            <a:ext cx="4648200" cy="1938992"/>
          </a:xfrm>
          <a:prstGeom prst="rect">
            <a:avLst/>
          </a:prstGeom>
          <a:noFill/>
          <a:ln w="9525">
            <a:noFill/>
            <a:miter lim="800000"/>
            <a:headEnd/>
            <a:tailEnd/>
          </a:ln>
        </p:spPr>
        <p:txBody>
          <a:bodyPr>
            <a:spAutoFit/>
          </a:bodyPr>
          <a:lstStyle/>
          <a:p>
            <a:pPr>
              <a:defRPr/>
            </a:pPr>
            <a:r>
              <a:rPr lang="en-US" sz="2400" dirty="0">
                <a:latin typeface="+mj-lt"/>
              </a:rPr>
              <a:t>a.</a:t>
            </a:r>
            <a:r>
              <a:rPr lang="en-US" sz="2400" dirty="0"/>
              <a:t> 2.38 × 10</a:t>
            </a:r>
            <a:r>
              <a:rPr lang="en-US" sz="2400" baseline="30000" dirty="0"/>
              <a:t>–6</a:t>
            </a:r>
            <a:r>
              <a:rPr lang="en-US" sz="2400" dirty="0"/>
              <a:t> T</a:t>
            </a:r>
            <a:r>
              <a:rPr lang="en-US" sz="2400" dirty="0">
                <a:latin typeface="+mj-lt"/>
              </a:rPr>
              <a:t>  </a:t>
            </a:r>
          </a:p>
          <a:p>
            <a:pPr>
              <a:defRPr/>
            </a:pPr>
            <a:r>
              <a:rPr lang="en-US" sz="2400" dirty="0">
                <a:latin typeface="+mj-lt"/>
              </a:rPr>
              <a:t>b. </a:t>
            </a:r>
            <a:r>
              <a:rPr lang="en-US" sz="2400" dirty="0"/>
              <a:t>1.80 × 10</a:t>
            </a:r>
            <a:r>
              <a:rPr lang="en-US" sz="2400" baseline="30000" dirty="0"/>
              <a:t>–5</a:t>
            </a:r>
            <a:r>
              <a:rPr lang="en-US" sz="2400" dirty="0"/>
              <a:t> T</a:t>
            </a:r>
          </a:p>
          <a:p>
            <a:pPr>
              <a:defRPr/>
            </a:pPr>
            <a:r>
              <a:rPr lang="en-US" sz="2400" dirty="0">
                <a:latin typeface="+mj-lt"/>
              </a:rPr>
              <a:t>c. </a:t>
            </a:r>
            <a:r>
              <a:rPr lang="en-US" sz="2400" dirty="0"/>
              <a:t>1.19 × 10</a:t>
            </a:r>
            <a:r>
              <a:rPr lang="en-US" sz="2400" baseline="30000" dirty="0"/>
              <a:t>–6</a:t>
            </a:r>
            <a:r>
              <a:rPr lang="en-US" sz="2400" dirty="0"/>
              <a:t> T </a:t>
            </a:r>
          </a:p>
          <a:p>
            <a:pPr>
              <a:defRPr/>
            </a:pPr>
            <a:r>
              <a:rPr lang="en-US" sz="2400" dirty="0"/>
              <a:t>d. 8.99 × 10</a:t>
            </a:r>
            <a:r>
              <a:rPr lang="en-US" sz="2400" baseline="30000" dirty="0"/>
              <a:t>–6</a:t>
            </a:r>
            <a:r>
              <a:rPr lang="en-US" sz="2400" dirty="0"/>
              <a:t> T</a:t>
            </a:r>
            <a:endParaRPr lang="en-US" sz="2400" dirty="0">
              <a:latin typeface="+mj-lt"/>
            </a:endParaRPr>
          </a:p>
          <a:p>
            <a:pPr>
              <a:defRPr/>
            </a:pPr>
            <a:r>
              <a:rPr lang="en-US" sz="2400" dirty="0">
                <a:latin typeface="+mj-lt"/>
              </a:rPr>
              <a:t>e. </a:t>
            </a:r>
            <a:r>
              <a:rPr lang="en-US" sz="2400" dirty="0"/>
              <a:t>8.00 × 10</a:t>
            </a:r>
            <a:r>
              <a:rPr lang="en-US" sz="2400" baseline="30000" dirty="0"/>
              <a:t>–6</a:t>
            </a:r>
            <a:r>
              <a:rPr lang="en-US" sz="2400" dirty="0"/>
              <a:t> T</a:t>
            </a:r>
            <a:endParaRPr lang="en-US" sz="2400" dirty="0">
              <a:latin typeface="+mj-lt"/>
            </a:endParaRPr>
          </a:p>
        </p:txBody>
      </p:sp>
      <p:sp>
        <p:nvSpPr>
          <p:cNvPr id="50" name="Rounded Rectangle 49"/>
          <p:cNvSpPr/>
          <p:nvPr/>
        </p:nvSpPr>
        <p:spPr>
          <a:xfrm>
            <a:off x="515153" y="3554134"/>
            <a:ext cx="23622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 name="Group 3"/>
          <p:cNvGrpSpPr>
            <a:grpSpLocks/>
          </p:cNvGrpSpPr>
          <p:nvPr/>
        </p:nvGrpSpPr>
        <p:grpSpPr bwMode="auto">
          <a:xfrm>
            <a:off x="7848601" y="2590800"/>
            <a:ext cx="274637" cy="274638"/>
            <a:chOff x="3895106" y="5047013"/>
            <a:chExt cx="274071" cy="274320"/>
          </a:xfrm>
          <a:solidFill>
            <a:schemeClr val="bg1"/>
          </a:solidFill>
        </p:grpSpPr>
        <p:sp>
          <p:nvSpPr>
            <p:cNvPr id="12" name="Oval 11"/>
            <p:cNvSpPr/>
            <p:nvPr/>
          </p:nvSpPr>
          <p:spPr>
            <a:xfrm>
              <a:off x="3895106" y="5047013"/>
              <a:ext cx="274071" cy="274320"/>
            </a:xfrm>
            <a:prstGeom prst="ellipse">
              <a:avLst/>
            </a:prstGeom>
            <a:grpFill/>
            <a:ln>
              <a:solidFill>
                <a:srgbClr val="293F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 name="Straight Connector 12"/>
            <p:cNvCxnSpPr/>
            <p:nvPr/>
          </p:nvCxnSpPr>
          <p:spPr>
            <a:xfrm flipH="1">
              <a:off x="3941048" y="5092998"/>
              <a:ext cx="182186" cy="182351"/>
            </a:xfrm>
            <a:prstGeom prst="line">
              <a:avLst/>
            </a:prstGeom>
            <a:grpFill/>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a:off x="3940966" y="5093079"/>
              <a:ext cx="182351" cy="182186"/>
            </a:xfrm>
            <a:prstGeom prst="line">
              <a:avLst/>
            </a:prstGeom>
            <a:grpFill/>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15" name="Group 27"/>
          <p:cNvGrpSpPr>
            <a:grpSpLocks/>
          </p:cNvGrpSpPr>
          <p:nvPr/>
        </p:nvGrpSpPr>
        <p:grpSpPr bwMode="auto">
          <a:xfrm>
            <a:off x="9683497" y="2590800"/>
            <a:ext cx="274637" cy="274638"/>
            <a:chOff x="5668962" y="3657600"/>
            <a:chExt cx="274638" cy="274638"/>
          </a:xfrm>
        </p:grpSpPr>
        <p:sp>
          <p:nvSpPr>
            <p:cNvPr id="16" name="Oval 15"/>
            <p:cNvSpPr/>
            <p:nvPr/>
          </p:nvSpPr>
          <p:spPr bwMode="auto">
            <a:xfrm>
              <a:off x="5668962" y="3657600"/>
              <a:ext cx="274638" cy="274638"/>
            </a:xfrm>
            <a:prstGeom prst="ellipse">
              <a:avLst/>
            </a:prstGeom>
            <a:solidFill>
              <a:schemeClr val="bg1"/>
            </a:solidFill>
            <a:ln>
              <a:solidFill>
                <a:srgbClr val="A67A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bwMode="auto">
            <a:xfrm>
              <a:off x="5768974" y="3757613"/>
              <a:ext cx="74613" cy="74612"/>
            </a:xfrm>
            <a:prstGeom prst="ellipse">
              <a:avLst/>
            </a:prstGeom>
            <a:solidFill>
              <a:srgbClr val="A67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8" name="Right Triangle 17"/>
          <p:cNvSpPr/>
          <p:nvPr/>
        </p:nvSpPr>
        <p:spPr>
          <a:xfrm flipV="1">
            <a:off x="8906414" y="2728119"/>
            <a:ext cx="914400" cy="2286000"/>
          </a:xfrm>
          <a:prstGeom prst="rtTriangle">
            <a:avLst/>
          </a:prstGeom>
          <a:noFill/>
          <a:ln>
            <a:solidFill>
              <a:srgbClr val="A67A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flipH="1" flipV="1">
            <a:off x="7985918" y="2728119"/>
            <a:ext cx="914400" cy="2286000"/>
          </a:xfrm>
          <a:prstGeom prst="rtTriangle">
            <a:avLst/>
          </a:prstGeom>
          <a:noFill/>
          <a:ln>
            <a:solidFill>
              <a:srgbClr val="293F6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bwMode="auto">
          <a:xfrm>
            <a:off x="9906000" y="2362201"/>
            <a:ext cx="609600" cy="461665"/>
          </a:xfrm>
          <a:prstGeom prst="rect">
            <a:avLst/>
          </a:prstGeom>
          <a:noFill/>
          <a:ln w="9525">
            <a:noFill/>
            <a:miter lim="800000"/>
            <a:headEnd/>
            <a:tailEnd/>
          </a:ln>
        </p:spPr>
        <p:txBody>
          <a:bodyPr wrap="square" rtlCol="0">
            <a:spAutoFit/>
          </a:bodyPr>
          <a:lstStyle/>
          <a:p>
            <a:r>
              <a:rPr lang="en-US" sz="2400" dirty="0">
                <a:solidFill>
                  <a:srgbClr val="A67A00"/>
                </a:solidFill>
                <a:latin typeface="+mj-lt"/>
              </a:rPr>
              <a:t>1</a:t>
            </a:r>
          </a:p>
        </p:txBody>
      </p:sp>
      <p:grpSp>
        <p:nvGrpSpPr>
          <p:cNvPr id="23" name="Group 22"/>
          <p:cNvGrpSpPr/>
          <p:nvPr/>
        </p:nvGrpSpPr>
        <p:grpSpPr>
          <a:xfrm>
            <a:off x="8906414" y="5014120"/>
            <a:ext cx="1143000" cy="700881"/>
            <a:chOff x="6620414" y="5547519"/>
            <a:chExt cx="1143000" cy="700881"/>
          </a:xfrm>
        </p:grpSpPr>
        <p:cxnSp>
          <p:nvCxnSpPr>
            <p:cNvPr id="24" name="Straight Arrow Connector 23"/>
            <p:cNvCxnSpPr>
              <a:cxnSpLocks noChangeAspect="1"/>
            </p:cNvCxnSpPr>
            <p:nvPr/>
          </p:nvCxnSpPr>
          <p:spPr>
            <a:xfrm>
              <a:off x="6620414" y="5547519"/>
              <a:ext cx="1143000" cy="457200"/>
            </a:xfrm>
            <a:prstGeom prst="straightConnector1">
              <a:avLst/>
            </a:prstGeom>
            <a:ln w="38100">
              <a:solidFill>
                <a:srgbClr val="A67A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 name="Object 24"/>
            <p:cNvGraphicFramePr>
              <a:graphicFrameLocks noChangeAspect="1"/>
            </p:cNvGraphicFramePr>
            <p:nvPr>
              <p:extLst>
                <p:ext uri="{D42A27DB-BD31-4B8C-83A1-F6EECF244321}">
                  <p14:modId xmlns:p14="http://schemas.microsoft.com/office/powerpoint/2010/main" val="2087922440"/>
                </p:ext>
              </p:extLst>
            </p:nvPr>
          </p:nvGraphicFramePr>
          <p:xfrm>
            <a:off x="7099300" y="5791200"/>
            <a:ext cx="355600" cy="457200"/>
          </p:xfrm>
          <a:graphic>
            <a:graphicData uri="http://schemas.openxmlformats.org/presentationml/2006/ole">
              <mc:AlternateContent xmlns:mc="http://schemas.openxmlformats.org/markup-compatibility/2006">
                <mc:Choice xmlns:v="urn:schemas-microsoft-com:vml" Requires="v">
                  <p:oleObj spid="_x0000_s204755" name="Equation" r:id="rId5" imgW="177480" imgH="228600" progId="Equation.3">
                    <p:embed/>
                  </p:oleObj>
                </mc:Choice>
                <mc:Fallback>
                  <p:oleObj name="Equation" r:id="rId5" imgW="177480" imgH="228600" progId="Equation.3">
                    <p:embed/>
                    <p:pic>
                      <p:nvPicPr>
                        <p:cNvPr id="0" name="Picture 2"/>
                        <p:cNvPicPr>
                          <a:picLocks noChangeAspect="1" noChangeArrowheads="1"/>
                        </p:cNvPicPr>
                        <p:nvPr/>
                      </p:nvPicPr>
                      <p:blipFill>
                        <a:blip r:embed="rId6"/>
                        <a:srcRect/>
                        <a:stretch>
                          <a:fillRect/>
                        </a:stretch>
                      </p:blipFill>
                      <p:spPr bwMode="auto">
                        <a:xfrm>
                          <a:off x="7099300" y="5791200"/>
                          <a:ext cx="355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6" name="Group 25"/>
          <p:cNvGrpSpPr/>
          <p:nvPr/>
        </p:nvGrpSpPr>
        <p:grpSpPr>
          <a:xfrm>
            <a:off x="7757318" y="4876801"/>
            <a:ext cx="1143000" cy="594519"/>
            <a:chOff x="5471318" y="5410200"/>
            <a:chExt cx="1143000" cy="594519"/>
          </a:xfrm>
        </p:grpSpPr>
        <p:cxnSp>
          <p:nvCxnSpPr>
            <p:cNvPr id="27" name="Straight Arrow Connector 26"/>
            <p:cNvCxnSpPr>
              <a:cxnSpLocks noChangeAspect="1"/>
            </p:cNvCxnSpPr>
            <p:nvPr/>
          </p:nvCxnSpPr>
          <p:spPr>
            <a:xfrm flipH="1">
              <a:off x="5471318" y="5547519"/>
              <a:ext cx="1143000" cy="457200"/>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8" name="Object 27"/>
            <p:cNvGraphicFramePr>
              <a:graphicFrameLocks noChangeAspect="1"/>
            </p:cNvGraphicFramePr>
            <p:nvPr>
              <p:extLst>
                <p:ext uri="{D42A27DB-BD31-4B8C-83A1-F6EECF244321}">
                  <p14:modId xmlns:p14="http://schemas.microsoft.com/office/powerpoint/2010/main" val="2007728087"/>
                </p:ext>
              </p:extLst>
            </p:nvPr>
          </p:nvGraphicFramePr>
          <p:xfrm>
            <a:off x="5499100" y="5410200"/>
            <a:ext cx="381000" cy="457200"/>
          </p:xfrm>
          <a:graphic>
            <a:graphicData uri="http://schemas.openxmlformats.org/presentationml/2006/ole">
              <mc:AlternateContent xmlns:mc="http://schemas.openxmlformats.org/markup-compatibility/2006">
                <mc:Choice xmlns:v="urn:schemas-microsoft-com:vml" Requires="v">
                  <p:oleObj spid="_x0000_s204756" name="Equation" r:id="rId7" imgW="190440" imgH="228600" progId="Equation.3">
                    <p:embed/>
                  </p:oleObj>
                </mc:Choice>
                <mc:Fallback>
                  <p:oleObj name="Equation" r:id="rId7" imgW="190440" imgH="228600" progId="Equation.3">
                    <p:embed/>
                    <p:pic>
                      <p:nvPicPr>
                        <p:cNvPr id="0" name="Picture 3"/>
                        <p:cNvPicPr>
                          <a:picLocks noChangeAspect="1" noChangeArrowheads="1"/>
                        </p:cNvPicPr>
                        <p:nvPr/>
                      </p:nvPicPr>
                      <p:blipFill>
                        <a:blip r:embed="rId8"/>
                        <a:srcRect/>
                        <a:stretch>
                          <a:fillRect/>
                        </a:stretch>
                      </p:blipFill>
                      <p:spPr bwMode="auto">
                        <a:xfrm>
                          <a:off x="5499100" y="5410200"/>
                          <a:ext cx="381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9" name="TextBox 28"/>
          <p:cNvSpPr txBox="1"/>
          <p:nvPr/>
        </p:nvSpPr>
        <p:spPr bwMode="auto">
          <a:xfrm>
            <a:off x="8839200" y="5029201"/>
            <a:ext cx="274320" cy="307777"/>
          </a:xfrm>
          <a:prstGeom prst="rect">
            <a:avLst/>
          </a:prstGeom>
          <a:noFill/>
          <a:ln w="9525">
            <a:noFill/>
            <a:miter lim="800000"/>
            <a:headEnd/>
            <a:tailEnd/>
          </a:ln>
        </p:spPr>
        <p:txBody>
          <a:bodyPr wrap="square" rtlCol="0">
            <a:spAutoFit/>
          </a:bodyPr>
          <a:lstStyle/>
          <a:p>
            <a:pPr algn="ctr"/>
            <a:r>
              <a:rPr lang="en-US" sz="1400" i="1" dirty="0">
                <a:latin typeface="Symbol" pitchFamily="18" charset="2"/>
              </a:rPr>
              <a:t>q</a:t>
            </a:r>
          </a:p>
        </p:txBody>
      </p:sp>
      <p:cxnSp>
        <p:nvCxnSpPr>
          <p:cNvPr id="30" name="Straight Connector 29"/>
          <p:cNvCxnSpPr/>
          <p:nvPr/>
        </p:nvCxnSpPr>
        <p:spPr>
          <a:xfrm>
            <a:off x="8906414" y="5014119"/>
            <a:ext cx="0" cy="685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382000" y="2286001"/>
            <a:ext cx="1219200" cy="1528465"/>
            <a:chOff x="6096000" y="2819400"/>
            <a:chExt cx="1219200" cy="1528465"/>
          </a:xfrm>
        </p:grpSpPr>
        <p:grpSp>
          <p:nvGrpSpPr>
            <p:cNvPr id="32" name="Group 87"/>
            <p:cNvGrpSpPr/>
            <p:nvPr/>
          </p:nvGrpSpPr>
          <p:grpSpPr>
            <a:xfrm>
              <a:off x="6096000" y="2819400"/>
              <a:ext cx="1219200" cy="1528465"/>
              <a:chOff x="6096000" y="2819400"/>
              <a:chExt cx="1219200" cy="1528465"/>
            </a:xfrm>
          </p:grpSpPr>
          <p:sp>
            <p:nvSpPr>
              <p:cNvPr id="34" name="TextBox 33"/>
              <p:cNvSpPr txBox="1"/>
              <p:nvPr/>
            </p:nvSpPr>
            <p:spPr bwMode="auto">
              <a:xfrm>
                <a:off x="6781800" y="2819400"/>
                <a:ext cx="533400" cy="461665"/>
              </a:xfrm>
              <a:prstGeom prst="rect">
                <a:avLst/>
              </a:prstGeom>
              <a:noFill/>
              <a:ln w="9525">
                <a:noFill/>
                <a:miter lim="800000"/>
                <a:headEnd/>
                <a:tailEnd/>
              </a:ln>
            </p:spPr>
            <p:txBody>
              <a:bodyPr wrap="square" rtlCol="0">
                <a:spAutoFit/>
              </a:bodyPr>
              <a:lstStyle/>
              <a:p>
                <a:pPr algn="ctr"/>
                <a:r>
                  <a:rPr lang="en-US" sz="2400" i="1" dirty="0">
                    <a:latin typeface="Times New Roman" pitchFamily="18" charset="0"/>
                    <a:cs typeface="Times New Roman" pitchFamily="18" charset="0"/>
                  </a:rPr>
                  <a:t>x</a:t>
                </a:r>
                <a:r>
                  <a:rPr lang="en-US" sz="2400" dirty="0">
                    <a:latin typeface="Times New Roman" pitchFamily="18" charset="0"/>
                    <a:cs typeface="Times New Roman" pitchFamily="18" charset="0"/>
                  </a:rPr>
                  <a:t> </a:t>
                </a:r>
                <a:endParaRPr lang="en-US" sz="2400" i="1" dirty="0">
                  <a:latin typeface="Times New Roman" pitchFamily="18" charset="0"/>
                  <a:cs typeface="Times New Roman" pitchFamily="18" charset="0"/>
                </a:endParaRPr>
              </a:p>
            </p:txBody>
          </p:sp>
          <p:sp>
            <p:nvSpPr>
              <p:cNvPr id="35" name="TextBox 34"/>
              <p:cNvSpPr txBox="1"/>
              <p:nvPr/>
            </p:nvSpPr>
            <p:spPr bwMode="auto">
              <a:xfrm>
                <a:off x="6096000" y="3886200"/>
                <a:ext cx="533400" cy="461665"/>
              </a:xfrm>
              <a:prstGeom prst="rect">
                <a:avLst/>
              </a:prstGeom>
              <a:noFill/>
              <a:ln w="9525">
                <a:noFill/>
                <a:miter lim="800000"/>
                <a:headEnd/>
                <a:tailEnd/>
              </a:ln>
            </p:spPr>
            <p:txBody>
              <a:bodyPr wrap="square" rtlCol="0">
                <a:spAutoFit/>
              </a:bodyPr>
              <a:lstStyle/>
              <a:p>
                <a:pPr algn="ctr"/>
                <a:r>
                  <a:rPr lang="en-US" sz="2400" i="1" dirty="0">
                    <a:latin typeface="Times New Roman" pitchFamily="18" charset="0"/>
                    <a:cs typeface="Times New Roman" pitchFamily="18" charset="0"/>
                  </a:rPr>
                  <a:t>y</a:t>
                </a:r>
                <a:r>
                  <a:rPr lang="en-US" sz="2400" dirty="0">
                    <a:latin typeface="Times New Roman" pitchFamily="18" charset="0"/>
                    <a:cs typeface="Times New Roman" pitchFamily="18" charset="0"/>
                  </a:rPr>
                  <a:t> </a:t>
                </a:r>
                <a:endParaRPr lang="en-US" sz="2400" i="1" dirty="0">
                  <a:latin typeface="Times New Roman" pitchFamily="18" charset="0"/>
                  <a:cs typeface="Times New Roman" pitchFamily="18" charset="0"/>
                </a:endParaRPr>
              </a:p>
            </p:txBody>
          </p:sp>
        </p:grpSp>
        <p:sp>
          <p:nvSpPr>
            <p:cNvPr id="33" name="TextBox 32"/>
            <p:cNvSpPr txBox="1"/>
            <p:nvPr/>
          </p:nvSpPr>
          <p:spPr bwMode="auto">
            <a:xfrm>
              <a:off x="6934200" y="3733800"/>
              <a:ext cx="381000" cy="461665"/>
            </a:xfrm>
            <a:prstGeom prst="rect">
              <a:avLst/>
            </a:prstGeom>
            <a:noFill/>
            <a:ln w="9525">
              <a:noFill/>
              <a:miter lim="800000"/>
              <a:headEnd/>
              <a:tailEnd/>
            </a:ln>
          </p:spPr>
          <p:txBody>
            <a:bodyPr wrap="square" rtlCol="0">
              <a:spAutoFit/>
            </a:bodyPr>
            <a:lstStyle/>
            <a:p>
              <a:pPr algn="ctr"/>
              <a:r>
                <a:rPr lang="en-US" sz="2400" i="1" dirty="0">
                  <a:latin typeface="Times New Roman" pitchFamily="18" charset="0"/>
                  <a:cs typeface="Times New Roman" pitchFamily="18" charset="0"/>
                </a:rPr>
                <a:t>r</a:t>
              </a:r>
              <a:r>
                <a:rPr lang="en-US" sz="2400" dirty="0">
                  <a:latin typeface="Times New Roman" pitchFamily="18" charset="0"/>
                  <a:cs typeface="Times New Roman" pitchFamily="18" charset="0"/>
                </a:rPr>
                <a:t> </a:t>
              </a:r>
              <a:endParaRPr lang="en-US" sz="2400" i="1" dirty="0">
                <a:latin typeface="Times New Roman" pitchFamily="18" charset="0"/>
                <a:cs typeface="Times New Roman" pitchFamily="18" charset="0"/>
              </a:endParaRPr>
            </a:p>
          </p:txBody>
        </p:sp>
      </p:grpSp>
      <p:sp>
        <p:nvSpPr>
          <p:cNvPr id="36" name="TextBox 35"/>
          <p:cNvSpPr txBox="1"/>
          <p:nvPr/>
        </p:nvSpPr>
        <p:spPr bwMode="auto">
          <a:xfrm>
            <a:off x="7239000" y="2362201"/>
            <a:ext cx="609600" cy="461665"/>
          </a:xfrm>
          <a:prstGeom prst="rect">
            <a:avLst/>
          </a:prstGeom>
          <a:noFill/>
          <a:ln w="9525">
            <a:noFill/>
            <a:miter lim="800000"/>
            <a:headEnd/>
            <a:tailEnd/>
          </a:ln>
        </p:spPr>
        <p:txBody>
          <a:bodyPr wrap="square" rtlCol="0">
            <a:spAutoFit/>
          </a:bodyPr>
          <a:lstStyle/>
          <a:p>
            <a:pPr algn="r"/>
            <a:r>
              <a:rPr lang="en-US" sz="2400" dirty="0">
                <a:solidFill>
                  <a:srgbClr val="293F6F"/>
                </a:solidFill>
                <a:latin typeface="+mj-lt"/>
              </a:rPr>
              <a:t>2</a:t>
            </a:r>
          </a:p>
        </p:txBody>
      </p:sp>
      <p:sp>
        <p:nvSpPr>
          <p:cNvPr id="39" name="TextBox 38"/>
          <p:cNvSpPr txBox="1"/>
          <p:nvPr/>
        </p:nvSpPr>
        <p:spPr bwMode="auto">
          <a:xfrm>
            <a:off x="1542687" y="4898134"/>
            <a:ext cx="2632614" cy="400110"/>
          </a:xfrm>
          <a:prstGeom prst="rect">
            <a:avLst/>
          </a:prstGeom>
          <a:noFill/>
          <a:ln w="9525">
            <a:noFill/>
            <a:miter lim="800000"/>
            <a:headEnd/>
            <a:tailEnd/>
          </a:ln>
        </p:spPr>
        <p:txBody>
          <a:bodyPr wrap="square">
            <a:spAutoFit/>
          </a:bodyPr>
          <a:lstStyle/>
          <a:p>
            <a:pPr algn="ctr">
              <a:defRPr/>
            </a:pPr>
            <a:r>
              <a:rPr lang="en-US" sz="2000" dirty="0">
                <a:latin typeface="+mj-lt"/>
              </a:rPr>
              <a:t>Magnitude (one wire)</a:t>
            </a:r>
          </a:p>
        </p:txBody>
      </p:sp>
      <p:graphicFrame>
        <p:nvGraphicFramePr>
          <p:cNvPr id="51" name="Object 50"/>
          <p:cNvGraphicFramePr>
            <a:graphicFrameLocks noChangeAspect="1"/>
          </p:cNvGraphicFramePr>
          <p:nvPr/>
        </p:nvGraphicFramePr>
        <p:xfrm>
          <a:off x="4343401" y="4724400"/>
          <a:ext cx="1672335" cy="762000"/>
        </p:xfrm>
        <a:graphic>
          <a:graphicData uri="http://schemas.openxmlformats.org/presentationml/2006/ole">
            <mc:AlternateContent xmlns:mc="http://schemas.openxmlformats.org/markup-compatibility/2006">
              <mc:Choice xmlns:v="urn:schemas-microsoft-com:vml" Requires="v">
                <p:oleObj spid="_x0000_s204757" name="Equation" r:id="rId9" imgW="863280" imgH="393480" progId="Equation.3">
                  <p:embed/>
                </p:oleObj>
              </mc:Choice>
              <mc:Fallback>
                <p:oleObj name="Equation" r:id="rId9" imgW="863280" imgH="39348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1" y="4724400"/>
                        <a:ext cx="167233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2" name="Straight Arrow Connector 51"/>
          <p:cNvCxnSpPr>
            <a:cxnSpLocks/>
          </p:cNvCxnSpPr>
          <p:nvPr/>
        </p:nvCxnSpPr>
        <p:spPr>
          <a:xfrm>
            <a:off x="10049414" y="5014119"/>
            <a:ext cx="0" cy="457200"/>
          </a:xfrm>
          <a:prstGeom prst="straightConnector1">
            <a:avLst/>
          </a:prstGeom>
          <a:ln w="38100">
            <a:solidFill>
              <a:srgbClr val="A67A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p:cNvCxnSpPr>
          <p:nvPr/>
        </p:nvCxnSpPr>
        <p:spPr>
          <a:xfrm>
            <a:off x="8906414" y="5014119"/>
            <a:ext cx="1143000" cy="0"/>
          </a:xfrm>
          <a:prstGeom prst="straightConnector1">
            <a:avLst/>
          </a:prstGeom>
          <a:ln w="38100">
            <a:solidFill>
              <a:srgbClr val="A67A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4" name="Object 53"/>
          <p:cNvGraphicFramePr>
            <a:graphicFrameLocks noChangeAspect="1"/>
          </p:cNvGraphicFramePr>
          <p:nvPr>
            <p:extLst>
              <p:ext uri="{D42A27DB-BD31-4B8C-83A1-F6EECF244321}">
                <p14:modId xmlns:p14="http://schemas.microsoft.com/office/powerpoint/2010/main" val="1230723502"/>
              </p:ext>
            </p:extLst>
          </p:nvPr>
        </p:nvGraphicFramePr>
        <p:xfrm>
          <a:off x="10067925" y="5029200"/>
          <a:ext cx="381000" cy="381000"/>
        </p:xfrm>
        <a:graphic>
          <a:graphicData uri="http://schemas.openxmlformats.org/presentationml/2006/ole">
            <mc:AlternateContent xmlns:mc="http://schemas.openxmlformats.org/markup-compatibility/2006">
              <mc:Choice xmlns:v="urn:schemas-microsoft-com:vml" Requires="v">
                <p:oleObj spid="_x0000_s204758" name="Equation" r:id="rId11" imgW="253800" imgH="253800" progId="Equation.3">
                  <p:embed/>
                </p:oleObj>
              </mc:Choice>
              <mc:Fallback>
                <p:oleObj name="Equation" r:id="rId11" imgW="253800" imgH="253800" progId="Equation.3">
                  <p:embed/>
                  <p:pic>
                    <p:nvPicPr>
                      <p:cNvPr id="0" name="Picture 6"/>
                      <p:cNvPicPr>
                        <a:picLocks noChangeAspect="1" noChangeArrowheads="1"/>
                      </p:cNvPicPr>
                      <p:nvPr/>
                    </p:nvPicPr>
                    <p:blipFill>
                      <a:blip r:embed="rId12"/>
                      <a:srcRect/>
                      <a:stretch>
                        <a:fillRect/>
                      </a:stretch>
                    </p:blipFill>
                    <p:spPr bwMode="auto">
                      <a:xfrm>
                        <a:off x="10067925" y="5029200"/>
                        <a:ext cx="381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TextBox 54"/>
          <p:cNvSpPr txBox="1"/>
          <p:nvPr/>
        </p:nvSpPr>
        <p:spPr bwMode="auto">
          <a:xfrm>
            <a:off x="9753600" y="5105401"/>
            <a:ext cx="274320" cy="307777"/>
          </a:xfrm>
          <a:prstGeom prst="rect">
            <a:avLst/>
          </a:prstGeom>
          <a:noFill/>
          <a:ln w="9525">
            <a:noFill/>
            <a:miter lim="800000"/>
            <a:headEnd/>
            <a:tailEnd/>
          </a:ln>
        </p:spPr>
        <p:txBody>
          <a:bodyPr wrap="square" rtlCol="0">
            <a:spAutoFit/>
          </a:bodyPr>
          <a:lstStyle/>
          <a:p>
            <a:pPr algn="ctr"/>
            <a:r>
              <a:rPr lang="en-US" sz="1400" i="1" dirty="0">
                <a:latin typeface="Symbol" pitchFamily="18" charset="2"/>
              </a:rPr>
              <a:t>q</a:t>
            </a:r>
          </a:p>
        </p:txBody>
      </p:sp>
      <p:graphicFrame>
        <p:nvGraphicFramePr>
          <p:cNvPr id="203783" name="Object 7"/>
          <p:cNvGraphicFramePr>
            <a:graphicFrameLocks noChangeAspect="1"/>
          </p:cNvGraphicFramePr>
          <p:nvPr>
            <p:extLst>
              <p:ext uri="{D42A27DB-BD31-4B8C-83A1-F6EECF244321}">
                <p14:modId xmlns:p14="http://schemas.microsoft.com/office/powerpoint/2010/main" val="1220939888"/>
              </p:ext>
            </p:extLst>
          </p:nvPr>
        </p:nvGraphicFramePr>
        <p:xfrm>
          <a:off x="4792663" y="6096000"/>
          <a:ext cx="4424362" cy="762000"/>
        </p:xfrm>
        <a:graphic>
          <a:graphicData uri="http://schemas.openxmlformats.org/presentationml/2006/ole">
            <mc:AlternateContent xmlns:mc="http://schemas.openxmlformats.org/markup-compatibility/2006">
              <mc:Choice xmlns:v="urn:schemas-microsoft-com:vml" Requires="v">
                <p:oleObj spid="_x0000_s204759" name="Equation" r:id="rId13" imgW="2286000" imgH="393480" progId="Equation.3">
                  <p:embed/>
                </p:oleObj>
              </mc:Choice>
              <mc:Fallback>
                <p:oleObj name="Equation" r:id="rId13" imgW="2286000" imgH="393480" progId="Equation.3">
                  <p:embed/>
                  <p:pic>
                    <p:nvPicPr>
                      <p:cNvPr id="0" name="Picture 7"/>
                      <p:cNvPicPr>
                        <a:picLocks noChangeAspect="1" noChangeArrowheads="1"/>
                      </p:cNvPicPr>
                      <p:nvPr/>
                    </p:nvPicPr>
                    <p:blipFill>
                      <a:blip r:embed="rId14"/>
                      <a:srcRect/>
                      <a:stretch>
                        <a:fillRect/>
                      </a:stretch>
                    </p:blipFill>
                    <p:spPr bwMode="auto">
                      <a:xfrm>
                        <a:off x="4792663" y="6096000"/>
                        <a:ext cx="4424362" cy="762000"/>
                      </a:xfrm>
                      <a:prstGeom prst="rect">
                        <a:avLst/>
                      </a:prstGeom>
                      <a:solidFill>
                        <a:schemeClr val="bg1">
                          <a:lumMod val="75000"/>
                        </a:schemeClr>
                      </a:solidFill>
                      <a:extLst/>
                    </p:spPr>
                  </p:pic>
                </p:oleObj>
              </mc:Fallback>
            </mc:AlternateContent>
          </a:graphicData>
        </a:graphic>
      </p:graphicFrame>
      <p:grpSp>
        <p:nvGrpSpPr>
          <p:cNvPr id="61" name="Group 60"/>
          <p:cNvGrpSpPr/>
          <p:nvPr/>
        </p:nvGrpSpPr>
        <p:grpSpPr>
          <a:xfrm>
            <a:off x="1250952" y="5448301"/>
            <a:ext cx="5607048" cy="535742"/>
            <a:chOff x="-273048" y="5448300"/>
            <a:chExt cx="5607048" cy="535742"/>
          </a:xfrm>
        </p:grpSpPr>
        <p:sp>
          <p:nvSpPr>
            <p:cNvPr id="42" name="TextBox 41"/>
            <p:cNvSpPr txBox="1"/>
            <p:nvPr/>
          </p:nvSpPr>
          <p:spPr bwMode="auto">
            <a:xfrm>
              <a:off x="-273048" y="5583932"/>
              <a:ext cx="3048000" cy="400110"/>
            </a:xfrm>
            <a:prstGeom prst="rect">
              <a:avLst/>
            </a:prstGeom>
            <a:noFill/>
            <a:ln w="9525">
              <a:noFill/>
              <a:miter lim="800000"/>
              <a:headEnd/>
              <a:tailEnd/>
            </a:ln>
          </p:spPr>
          <p:txBody>
            <a:bodyPr wrap="square">
              <a:spAutoFit/>
            </a:bodyPr>
            <a:lstStyle/>
            <a:p>
              <a:pPr algn="ctr">
                <a:defRPr/>
              </a:pPr>
              <a:r>
                <a:rPr lang="en-US" sz="2000" dirty="0">
                  <a:latin typeface="+mj-lt"/>
                </a:rPr>
                <a:t>y-component (one wire)</a:t>
              </a:r>
            </a:p>
          </p:txBody>
        </p:sp>
        <p:cxnSp>
          <p:nvCxnSpPr>
            <p:cNvPr id="57" name="Straight Connector 56"/>
            <p:cNvCxnSpPr/>
            <p:nvPr/>
          </p:nvCxnSpPr>
          <p:spPr>
            <a:xfrm>
              <a:off x="0" y="5448300"/>
              <a:ext cx="533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1296195" y="6134101"/>
            <a:ext cx="9371805" cy="535453"/>
            <a:chOff x="-227805" y="6134100"/>
            <a:chExt cx="9371805" cy="535453"/>
          </a:xfrm>
        </p:grpSpPr>
        <p:sp>
          <p:nvSpPr>
            <p:cNvPr id="48" name="TextBox 47"/>
            <p:cNvSpPr txBox="1"/>
            <p:nvPr/>
          </p:nvSpPr>
          <p:spPr bwMode="auto">
            <a:xfrm>
              <a:off x="-227805" y="6269503"/>
              <a:ext cx="3048000" cy="400050"/>
            </a:xfrm>
            <a:prstGeom prst="rect">
              <a:avLst/>
            </a:prstGeom>
            <a:noFill/>
            <a:ln w="9525">
              <a:noFill/>
              <a:miter lim="800000"/>
              <a:headEnd/>
              <a:tailEnd/>
            </a:ln>
          </p:spPr>
          <p:txBody>
            <a:bodyPr>
              <a:spAutoFit/>
            </a:bodyPr>
            <a:lstStyle/>
            <a:p>
              <a:pPr algn="ctr">
                <a:defRPr/>
              </a:pPr>
              <a:r>
                <a:rPr lang="en-US" sz="2000" dirty="0">
                  <a:latin typeface="+mj-lt"/>
                </a:rPr>
                <a:t>magnitude (both wires)</a:t>
              </a:r>
            </a:p>
          </p:txBody>
        </p:sp>
        <p:cxnSp>
          <p:nvCxnSpPr>
            <p:cNvPr id="58" name="Straight Connector 57"/>
            <p:cNvCxnSpPr/>
            <p:nvPr/>
          </p:nvCxnSpPr>
          <p:spPr>
            <a:xfrm>
              <a:off x="0" y="61341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29</a:t>
            </a:fld>
            <a:endParaRPr lang="en-US"/>
          </a:p>
        </p:txBody>
      </p:sp>
      <mc:AlternateContent xmlns:mc="http://schemas.openxmlformats.org/markup-compatibility/2006" xmlns:a14="http://schemas.microsoft.com/office/drawing/2010/main">
        <mc:Choice Requires="a14">
          <p:sp>
            <p:nvSpPr>
              <p:cNvPr id="56" name="TextBox 55"/>
              <p:cNvSpPr txBox="1"/>
              <p:nvPr/>
            </p:nvSpPr>
            <p:spPr bwMode="auto">
              <a:xfrm>
                <a:off x="5105400" y="3436204"/>
                <a:ext cx="2057400" cy="830997"/>
              </a:xfrm>
              <a:prstGeom prst="rect">
                <a:avLst/>
              </a:prstGeom>
              <a:noFill/>
              <a:ln w="9525">
                <a:solidFill>
                  <a:schemeClr val="tx1"/>
                </a:solidFill>
                <a:prstDash val="dash"/>
                <a:miter lim="800000"/>
                <a:headEnd/>
                <a:tailEnd/>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𝜃</m:t>
                      </m:r>
                      <m:r>
                        <a:rPr lang="en-US" sz="2400" i="1">
                          <a:latin typeface="Cambria Math" panose="02040503050406030204" pitchFamily="18" charset="0"/>
                        </a:rPr>
                        <m:t>=82.4° </m:t>
                      </m:r>
                    </m:oMath>
                  </m:oMathPara>
                </a14:m>
                <a:endParaRPr lang="en-US"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𝑟</m:t>
                      </m:r>
                      <m:r>
                        <a:rPr lang="en-US" sz="2400" i="1">
                          <a:latin typeface="Cambria Math" panose="02040503050406030204" pitchFamily="18" charset="0"/>
                          <a:ea typeface="Cambria Math" panose="02040503050406030204" pitchFamily="18" charset="0"/>
                        </a:rPr>
                        <m:t>=15.13 </m:t>
                      </m:r>
                      <m:r>
                        <a:rPr lang="en-US" sz="2400" i="1">
                          <a:latin typeface="Cambria Math" panose="02040503050406030204" pitchFamily="18" charset="0"/>
                          <a:ea typeface="Cambria Math" panose="02040503050406030204" pitchFamily="18" charset="0"/>
                        </a:rPr>
                        <m:t>𝑚</m:t>
                      </m:r>
                    </m:oMath>
                  </m:oMathPara>
                </a14:m>
                <a:endParaRPr lang="en-US" sz="2400" dirty="0">
                  <a:latin typeface="+mj-lt"/>
                </a:endParaRPr>
              </a:p>
            </p:txBody>
          </p:sp>
        </mc:Choice>
        <mc:Fallback xmlns="">
          <p:sp>
            <p:nvSpPr>
              <p:cNvPr id="56" name="TextBox 55"/>
              <p:cNvSpPr txBox="1">
                <a:spLocks noRot="1" noChangeAspect="1" noMove="1" noResize="1" noEditPoints="1" noAdjustHandles="1" noChangeArrowheads="1" noChangeShapeType="1" noTextEdit="1"/>
              </p:cNvSpPr>
              <p:nvPr/>
            </p:nvSpPr>
            <p:spPr bwMode="auto">
              <a:xfrm>
                <a:off x="5105400" y="3436204"/>
                <a:ext cx="2057400" cy="830997"/>
              </a:xfrm>
              <a:prstGeom prst="rect">
                <a:avLst/>
              </a:prstGeom>
              <a:blipFill>
                <a:blip r:embed="rId17"/>
                <a:stretch>
                  <a:fillRect/>
                </a:stretch>
              </a:blipFill>
              <a:ln w="9525">
                <a:solidFill>
                  <a:schemeClr val="tx1"/>
                </a:solidFill>
                <a:prstDash val="dash"/>
                <a:miter lim="800000"/>
                <a:headEnd/>
                <a:tailEnd/>
              </a:ln>
            </p:spPr>
            <p:txBody>
              <a:bodyPr/>
              <a:lstStyle/>
              <a:p>
                <a:r>
                  <a:rPr lang="en-US">
                    <a:noFill/>
                  </a:rPr>
                  <a:t> </a:t>
                </a:r>
              </a:p>
            </p:txBody>
          </p:sp>
        </mc:Fallback>
      </mc:AlternateContent>
      <p:graphicFrame>
        <p:nvGraphicFramePr>
          <p:cNvPr id="59" name="Object 58"/>
          <p:cNvGraphicFramePr>
            <a:graphicFrameLocks noChangeAspect="1"/>
          </p:cNvGraphicFramePr>
          <p:nvPr>
            <p:extLst>
              <p:ext uri="{D42A27DB-BD31-4B8C-83A1-F6EECF244321}">
                <p14:modId xmlns:p14="http://schemas.microsoft.com/office/powerpoint/2010/main" val="3357987979"/>
              </p:ext>
            </p:extLst>
          </p:nvPr>
        </p:nvGraphicFramePr>
        <p:xfrm>
          <a:off x="4267201" y="5486400"/>
          <a:ext cx="1933575" cy="609600"/>
        </p:xfrm>
        <a:graphic>
          <a:graphicData uri="http://schemas.openxmlformats.org/presentationml/2006/ole">
            <mc:AlternateContent xmlns:mc="http://schemas.openxmlformats.org/markup-compatibility/2006">
              <mc:Choice xmlns:v="urn:schemas-microsoft-com:vml" Requires="v">
                <p:oleObj spid="_x0000_s204760" name="Equation" r:id="rId18" imgW="1143000" imgH="393480" progId="Equation.3">
                  <p:embed/>
                </p:oleObj>
              </mc:Choice>
              <mc:Fallback>
                <p:oleObj name="Equation" r:id="rId18" imgW="1143000" imgH="393480" progId="Equation.3">
                  <p:embed/>
                  <p:pic>
                    <p:nvPicPr>
                      <p:cNvPr id="51" name="Object 50"/>
                      <p:cNvPicPr>
                        <a:picLocks noChangeAspect="1" noChangeArrowheads="1"/>
                      </p:cNvPicPr>
                      <p:nvPr/>
                    </p:nvPicPr>
                    <p:blipFill>
                      <a:blip r:embed="rId19"/>
                      <a:srcRect/>
                      <a:stretch>
                        <a:fillRect/>
                      </a:stretch>
                    </p:blipFill>
                    <p:spPr bwMode="auto">
                      <a:xfrm>
                        <a:off x="4267201" y="5486400"/>
                        <a:ext cx="1933575" cy="609600"/>
                      </a:xfrm>
                      <a:prstGeom prst="rect">
                        <a:avLst/>
                      </a:prstGeom>
                      <a:noFill/>
                      <a:extLst/>
                    </p:spPr>
                  </p:pic>
                </p:oleObj>
              </mc:Fallback>
            </mc:AlternateContent>
          </a:graphicData>
        </a:graphic>
      </p:graphicFrame>
      <p:cxnSp>
        <p:nvCxnSpPr>
          <p:cNvPr id="60" name="Straight Arrow Connector 59"/>
          <p:cNvCxnSpPr/>
          <p:nvPr/>
        </p:nvCxnSpPr>
        <p:spPr>
          <a:xfrm flipH="1">
            <a:off x="8900319" y="5064457"/>
            <a:ext cx="15083" cy="635463"/>
          </a:xfrm>
          <a:prstGeom prst="straightConnector1">
            <a:avLst/>
          </a:prstGeom>
          <a:ln w="38100">
            <a:prstDash val="sys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TextBox 63"/>
              <p:cNvSpPr txBox="1"/>
              <p:nvPr/>
            </p:nvSpPr>
            <p:spPr bwMode="auto">
              <a:xfrm>
                <a:off x="8229601" y="5638801"/>
                <a:ext cx="1292225" cy="391261"/>
              </a:xfrm>
              <a:prstGeom prst="rect">
                <a:avLst/>
              </a:prstGeom>
              <a:noFill/>
              <a:ln w="9525">
                <a:noFill/>
                <a:miter lim="800000"/>
                <a:headEnd/>
                <a:tailEnd/>
              </a:ln>
            </p:spPr>
            <p:txBody>
              <a:bodyPr wrap="square" rtlCol="0">
                <a:spAutoFit/>
              </a:bodyPr>
              <a:lstStyle/>
              <a:p>
                <a:pPr algn="ctr"/>
                <a14:m>
                  <m:oMath xmlns:m="http://schemas.openxmlformats.org/officeDocument/2006/math">
                    <m:sSub>
                      <m:sSubPr>
                        <m:ctrlPr>
                          <a:rPr lang="en-US" b="0" i="1" smtClean="0">
                            <a:latin typeface="Cambria Math" panose="02040503050406030204" pitchFamily="18" charset="0"/>
                            <a:cs typeface="Times New Roman" pitchFamily="18" charset="0"/>
                          </a:rPr>
                        </m:ctrlPr>
                      </m:sSubPr>
                      <m:e>
                        <m:r>
                          <a:rPr lang="en-US" b="0" i="1" smtClean="0">
                            <a:latin typeface="Cambria Math" panose="02040503050406030204" pitchFamily="18" charset="0"/>
                            <a:cs typeface="Times New Roman" pitchFamily="18" charset="0"/>
                          </a:rPr>
                          <m:t>𝐵</m:t>
                        </m:r>
                      </m:e>
                      <m:sub>
                        <m:r>
                          <a:rPr lang="en-US" b="0" i="1" smtClean="0">
                            <a:latin typeface="Cambria Math" panose="02040503050406030204" pitchFamily="18" charset="0"/>
                            <a:cs typeface="Times New Roman" pitchFamily="18" charset="0"/>
                          </a:rPr>
                          <m:t>1,</m:t>
                        </m:r>
                        <m:r>
                          <a:rPr lang="en-US" b="0" i="1" smtClean="0">
                            <a:latin typeface="Cambria Math" panose="02040503050406030204" pitchFamily="18" charset="0"/>
                            <a:cs typeface="Times New Roman" pitchFamily="18" charset="0"/>
                          </a:rPr>
                          <m:t>𝑦</m:t>
                        </m:r>
                      </m:sub>
                    </m:sSub>
                    <m:r>
                      <a:rPr lang="en-US" b="0" i="1" smtClean="0">
                        <a:latin typeface="Cambria Math" panose="02040503050406030204" pitchFamily="18" charset="0"/>
                        <a:cs typeface="Times New Roman" pitchFamily="18" charset="0"/>
                      </a:rPr>
                      <m:t>+</m:t>
                    </m:r>
                    <m:sSub>
                      <m:sSubPr>
                        <m:ctrlPr>
                          <a:rPr lang="en-US" b="0" i="1" smtClean="0">
                            <a:latin typeface="Cambria Math" panose="02040503050406030204" pitchFamily="18" charset="0"/>
                            <a:cs typeface="Times New Roman" pitchFamily="18" charset="0"/>
                          </a:rPr>
                        </m:ctrlPr>
                      </m:sSubPr>
                      <m:e>
                        <m:r>
                          <a:rPr lang="en-US" b="0" i="1" smtClean="0">
                            <a:latin typeface="Cambria Math" panose="02040503050406030204" pitchFamily="18" charset="0"/>
                            <a:cs typeface="Times New Roman" pitchFamily="18" charset="0"/>
                          </a:rPr>
                          <m:t>𝐵</m:t>
                        </m:r>
                      </m:e>
                      <m:sub>
                        <m:r>
                          <a:rPr lang="en-US" b="0" i="1" smtClean="0">
                            <a:latin typeface="Cambria Math" panose="02040503050406030204" pitchFamily="18" charset="0"/>
                            <a:cs typeface="Times New Roman" pitchFamily="18" charset="0"/>
                          </a:rPr>
                          <m:t>2,</m:t>
                        </m:r>
                        <m:r>
                          <a:rPr lang="en-US" b="0" i="1" smtClean="0">
                            <a:latin typeface="Cambria Math" panose="02040503050406030204" pitchFamily="18" charset="0"/>
                            <a:cs typeface="Times New Roman" pitchFamily="18" charset="0"/>
                          </a:rPr>
                          <m:t>𝑦</m:t>
                        </m:r>
                      </m:sub>
                    </m:sSub>
                  </m:oMath>
                </a14:m>
                <a:r>
                  <a:rPr lang="en-US" dirty="0">
                    <a:latin typeface="Times New Roman" pitchFamily="18" charset="0"/>
                    <a:cs typeface="Times New Roman" pitchFamily="18" charset="0"/>
                  </a:rPr>
                  <a:t> </a:t>
                </a:r>
                <a:endParaRPr lang="en-US" i="1" dirty="0">
                  <a:latin typeface="Times New Roman" pitchFamily="18" charset="0"/>
                  <a:cs typeface="Times New Roman" pitchFamily="18" charset="0"/>
                </a:endParaRPr>
              </a:p>
            </p:txBody>
          </p:sp>
        </mc:Choice>
        <mc:Fallback xmlns="">
          <p:sp>
            <p:nvSpPr>
              <p:cNvPr id="64" name="TextBox 63"/>
              <p:cNvSpPr txBox="1">
                <a:spLocks noRot="1" noChangeAspect="1" noMove="1" noResize="1" noEditPoints="1" noAdjustHandles="1" noChangeArrowheads="1" noChangeShapeType="1" noTextEdit="1"/>
              </p:cNvSpPr>
              <p:nvPr/>
            </p:nvSpPr>
            <p:spPr bwMode="auto">
              <a:xfrm>
                <a:off x="8229601" y="5638801"/>
                <a:ext cx="1292225" cy="391261"/>
              </a:xfrm>
              <a:prstGeom prst="rect">
                <a:avLst/>
              </a:prstGeom>
              <a:blipFill>
                <a:blip r:embed="rId20"/>
                <a:stretch>
                  <a:fillRect b="-3125"/>
                </a:stretch>
              </a:blipFill>
              <a:ln w="9525">
                <a:noFill/>
                <a:miter lim="800000"/>
                <a:headEnd/>
                <a:tailEnd/>
              </a:ln>
            </p:spPr>
            <p:txBody>
              <a:bodyPr/>
              <a:lstStyle/>
              <a:p>
                <a:r>
                  <a:rPr lang="en-US">
                    <a:noFill/>
                  </a:rPr>
                  <a:t> </a:t>
                </a:r>
              </a:p>
            </p:txBody>
          </p:sp>
        </mc:Fallback>
      </mc:AlternateContent>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37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atin typeface="Arial" charset="0"/>
                <a:cs typeface="Arial" charset="0"/>
              </a:rPr>
              <a:t>Permanent Magnets</a:t>
            </a:r>
          </a:p>
        </p:txBody>
      </p:sp>
      <p:sp>
        <p:nvSpPr>
          <p:cNvPr id="5" name="TextBox 4"/>
          <p:cNvSpPr txBox="1"/>
          <p:nvPr/>
        </p:nvSpPr>
        <p:spPr bwMode="auto">
          <a:xfrm>
            <a:off x="1828800" y="1371601"/>
            <a:ext cx="8610600" cy="461963"/>
          </a:xfrm>
          <a:prstGeom prst="rect">
            <a:avLst/>
          </a:prstGeom>
          <a:noFill/>
          <a:ln w="9525">
            <a:noFill/>
            <a:miter lim="800000"/>
            <a:headEnd/>
            <a:tailEnd/>
          </a:ln>
        </p:spPr>
        <p:txBody>
          <a:bodyPr>
            <a:spAutoFit/>
          </a:bodyPr>
          <a:lstStyle/>
          <a:p>
            <a:pPr algn="ctr">
              <a:defRPr/>
            </a:pPr>
            <a:r>
              <a:rPr lang="en-US" sz="2400" dirty="0">
                <a:latin typeface="+mj-lt"/>
              </a:rPr>
              <a:t>Lodestones are </a:t>
            </a:r>
            <a:r>
              <a:rPr lang="en-US" sz="2400" b="1" dirty="0">
                <a:solidFill>
                  <a:srgbClr val="FF0000"/>
                </a:solidFill>
                <a:latin typeface="+mj-lt"/>
              </a:rPr>
              <a:t>permanent magnets</a:t>
            </a:r>
            <a:endParaRPr lang="en-US" sz="2400" dirty="0">
              <a:solidFill>
                <a:srgbClr val="FF0000"/>
              </a:solidFill>
              <a:latin typeface="+mj-lt"/>
            </a:endParaRPr>
          </a:p>
        </p:txBody>
      </p:sp>
      <p:sp>
        <p:nvSpPr>
          <p:cNvPr id="6" name="TextBox 5"/>
          <p:cNvSpPr txBox="1"/>
          <p:nvPr/>
        </p:nvSpPr>
        <p:spPr bwMode="auto">
          <a:xfrm>
            <a:off x="1752600" y="4572001"/>
            <a:ext cx="8610600" cy="461963"/>
          </a:xfrm>
          <a:prstGeom prst="rect">
            <a:avLst/>
          </a:prstGeom>
          <a:noFill/>
          <a:ln w="9525">
            <a:noFill/>
            <a:miter lim="800000"/>
            <a:headEnd/>
            <a:tailEnd/>
          </a:ln>
        </p:spPr>
        <p:txBody>
          <a:bodyPr>
            <a:spAutoFit/>
          </a:bodyPr>
          <a:lstStyle/>
          <a:p>
            <a:pPr algn="ctr">
              <a:defRPr/>
            </a:pPr>
            <a:r>
              <a:rPr lang="en-US" sz="2400" dirty="0">
                <a:latin typeface="+mj-lt"/>
              </a:rPr>
              <a:t>Permanent magnets:</a:t>
            </a:r>
            <a:endParaRPr lang="en-US" sz="2400" dirty="0">
              <a:solidFill>
                <a:srgbClr val="FF0000"/>
              </a:solidFill>
              <a:latin typeface="+mj-lt"/>
            </a:endParaRPr>
          </a:p>
        </p:txBody>
      </p:sp>
      <p:sp>
        <p:nvSpPr>
          <p:cNvPr id="8" name="TextBox 7"/>
          <p:cNvSpPr txBox="1"/>
          <p:nvPr/>
        </p:nvSpPr>
        <p:spPr bwMode="auto">
          <a:xfrm>
            <a:off x="2057400" y="5027613"/>
            <a:ext cx="8001000" cy="461962"/>
          </a:xfrm>
          <a:prstGeom prst="rect">
            <a:avLst/>
          </a:prstGeom>
          <a:noFill/>
          <a:ln w="9525">
            <a:noFill/>
            <a:miter lim="800000"/>
            <a:headEnd/>
            <a:tailEnd/>
          </a:ln>
        </p:spPr>
        <p:txBody>
          <a:bodyPr>
            <a:spAutoFit/>
          </a:bodyPr>
          <a:lstStyle/>
          <a:p>
            <a:pPr algn="ctr">
              <a:defRPr/>
            </a:pPr>
            <a:r>
              <a:rPr lang="en-US" sz="2400" b="1" dirty="0">
                <a:solidFill>
                  <a:srgbClr val="FF0000"/>
                </a:solidFill>
                <a:latin typeface="+mj-lt"/>
              </a:rPr>
              <a:t>can ATTRACT </a:t>
            </a:r>
            <a:r>
              <a:rPr lang="en-US" sz="2400" dirty="0">
                <a:latin typeface="+mj-lt"/>
              </a:rPr>
              <a:t>other permanent magnets (sometimes)</a:t>
            </a:r>
          </a:p>
        </p:txBody>
      </p:sp>
      <p:sp>
        <p:nvSpPr>
          <p:cNvPr id="9" name="TextBox 8"/>
          <p:cNvSpPr txBox="1"/>
          <p:nvPr/>
        </p:nvSpPr>
        <p:spPr bwMode="auto">
          <a:xfrm>
            <a:off x="2057400" y="5484814"/>
            <a:ext cx="8001000" cy="460375"/>
          </a:xfrm>
          <a:prstGeom prst="rect">
            <a:avLst/>
          </a:prstGeom>
          <a:noFill/>
          <a:ln w="9525">
            <a:noFill/>
            <a:miter lim="800000"/>
            <a:headEnd/>
            <a:tailEnd/>
          </a:ln>
        </p:spPr>
        <p:txBody>
          <a:bodyPr>
            <a:spAutoFit/>
          </a:bodyPr>
          <a:lstStyle/>
          <a:p>
            <a:pPr algn="ctr">
              <a:defRPr/>
            </a:pPr>
            <a:r>
              <a:rPr lang="en-US" sz="2400" b="1" dirty="0">
                <a:solidFill>
                  <a:srgbClr val="A67A00"/>
                </a:solidFill>
                <a:latin typeface="+mj-lt"/>
              </a:rPr>
              <a:t>can REPEL </a:t>
            </a:r>
            <a:r>
              <a:rPr lang="en-US" sz="2400" dirty="0">
                <a:latin typeface="+mj-lt"/>
              </a:rPr>
              <a:t>other permanent magnets (sometimes)</a:t>
            </a:r>
          </a:p>
        </p:txBody>
      </p:sp>
      <p:sp>
        <p:nvSpPr>
          <p:cNvPr id="10" name="TextBox 9"/>
          <p:cNvSpPr txBox="1"/>
          <p:nvPr/>
        </p:nvSpPr>
        <p:spPr bwMode="auto">
          <a:xfrm>
            <a:off x="2057400" y="5940426"/>
            <a:ext cx="8001000" cy="461963"/>
          </a:xfrm>
          <a:prstGeom prst="rect">
            <a:avLst/>
          </a:prstGeom>
          <a:noFill/>
          <a:ln w="9525">
            <a:noFill/>
            <a:miter lim="800000"/>
            <a:headEnd/>
            <a:tailEnd/>
          </a:ln>
        </p:spPr>
        <p:txBody>
          <a:bodyPr>
            <a:spAutoFit/>
          </a:bodyPr>
          <a:lstStyle/>
          <a:p>
            <a:pPr algn="ctr">
              <a:defRPr/>
            </a:pPr>
            <a:r>
              <a:rPr lang="en-US" sz="2400" b="1" dirty="0">
                <a:solidFill>
                  <a:srgbClr val="293F6F"/>
                </a:solidFill>
                <a:latin typeface="+mj-lt"/>
              </a:rPr>
              <a:t>ATTRACT</a:t>
            </a:r>
            <a:r>
              <a:rPr lang="en-US" sz="2400" b="1" dirty="0">
                <a:solidFill>
                  <a:srgbClr val="A67A00"/>
                </a:solidFill>
                <a:latin typeface="+mj-lt"/>
              </a:rPr>
              <a:t> </a:t>
            </a:r>
            <a:r>
              <a:rPr lang="en-US" sz="2400" dirty="0">
                <a:latin typeface="+mj-lt"/>
              </a:rPr>
              <a:t>some materials (like iron, nickel; sometimes)</a:t>
            </a:r>
          </a:p>
        </p:txBody>
      </p:sp>
      <p:sp>
        <p:nvSpPr>
          <p:cNvPr id="11" name="TextBox 10"/>
          <p:cNvSpPr txBox="1"/>
          <p:nvPr/>
        </p:nvSpPr>
        <p:spPr bwMode="auto">
          <a:xfrm>
            <a:off x="2057400" y="6396038"/>
            <a:ext cx="8001000" cy="461962"/>
          </a:xfrm>
          <a:prstGeom prst="rect">
            <a:avLst/>
          </a:prstGeom>
          <a:noFill/>
          <a:ln w="9525">
            <a:noFill/>
            <a:miter lim="800000"/>
            <a:headEnd/>
            <a:tailEnd/>
          </a:ln>
        </p:spPr>
        <p:txBody>
          <a:bodyPr>
            <a:spAutoFit/>
          </a:bodyPr>
          <a:lstStyle/>
          <a:p>
            <a:pPr algn="ctr">
              <a:defRPr/>
            </a:pPr>
            <a:r>
              <a:rPr lang="en-US" sz="2400" b="1" dirty="0">
                <a:solidFill>
                  <a:srgbClr val="008000"/>
                </a:solidFill>
                <a:latin typeface="+mj-lt"/>
              </a:rPr>
              <a:t>Don’t interact </a:t>
            </a:r>
            <a:r>
              <a:rPr lang="en-US" sz="2400" dirty="0">
                <a:latin typeface="+mj-lt"/>
              </a:rPr>
              <a:t>with many materials (like wood, bone)</a:t>
            </a:r>
          </a:p>
        </p:txBody>
      </p:sp>
      <p:grpSp>
        <p:nvGrpSpPr>
          <p:cNvPr id="4105" name="Group 14"/>
          <p:cNvGrpSpPr>
            <a:grpSpLocks/>
          </p:cNvGrpSpPr>
          <p:nvPr/>
        </p:nvGrpSpPr>
        <p:grpSpPr bwMode="auto">
          <a:xfrm>
            <a:off x="2413000" y="1905000"/>
            <a:ext cx="3505200" cy="2540000"/>
            <a:chOff x="152400" y="1905000"/>
            <a:chExt cx="3505200" cy="2539916"/>
          </a:xfrm>
        </p:grpSpPr>
        <p:pic>
          <p:nvPicPr>
            <p:cNvPr id="410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19050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52400" y="4190924"/>
              <a:ext cx="3505200" cy="253992"/>
            </a:xfrm>
            <a:prstGeom prst="rect">
              <a:avLst/>
            </a:prstGeom>
          </p:spPr>
          <p:txBody>
            <a:bodyPr>
              <a:spAutoFit/>
            </a:bodyPr>
            <a:lstStyle/>
            <a:p>
              <a:pPr algn="ctr">
                <a:defRPr/>
              </a:pPr>
              <a:r>
                <a:rPr lang="en-US" sz="1050" dirty="0"/>
                <a:t>http://commons.wikimedia.org/wiki/File:Bar_magnet.jpg</a:t>
              </a:r>
            </a:p>
          </p:txBody>
        </p:sp>
      </p:grpSp>
      <p:grpSp>
        <p:nvGrpSpPr>
          <p:cNvPr id="4106" name="Group 13"/>
          <p:cNvGrpSpPr>
            <a:grpSpLocks/>
          </p:cNvGrpSpPr>
          <p:nvPr/>
        </p:nvGrpSpPr>
        <p:grpSpPr bwMode="auto">
          <a:xfrm>
            <a:off x="6807200" y="1905000"/>
            <a:ext cx="2971800" cy="2463800"/>
            <a:chOff x="4933464" y="1905000"/>
            <a:chExt cx="2971800" cy="2463716"/>
          </a:xfrm>
        </p:grpSpPr>
        <p:pic>
          <p:nvPicPr>
            <p:cNvPr id="410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314465" y="1619735"/>
              <a:ext cx="2209798" cy="278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4933464" y="4114725"/>
              <a:ext cx="2971800" cy="253991"/>
            </a:xfrm>
            <a:prstGeom prst="rect">
              <a:avLst/>
            </a:prstGeom>
          </p:spPr>
          <p:txBody>
            <a:bodyPr>
              <a:spAutoFit/>
            </a:bodyPr>
            <a:lstStyle/>
            <a:p>
              <a:pPr>
                <a:defRPr/>
              </a:pPr>
              <a:r>
                <a:rPr lang="en-US" sz="1050" dirty="0"/>
                <a:t>http://www.mikecurtis.org.uk/ks2_magnets.htm</a:t>
              </a:r>
            </a:p>
          </p:txBody>
        </p:sp>
      </p:gr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3</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bwMode="auto">
          <a:xfrm>
            <a:off x="1145309" y="3276131"/>
            <a:ext cx="2057400" cy="1938992"/>
          </a:xfrm>
          <a:prstGeom prst="rect">
            <a:avLst/>
          </a:prstGeom>
          <a:noFill/>
          <a:ln w="9525">
            <a:noFill/>
            <a:miter lim="800000"/>
            <a:headEnd/>
            <a:tailEnd/>
          </a:ln>
        </p:spPr>
        <p:txBody>
          <a:bodyPr wrap="square">
            <a:spAutoFit/>
          </a:bodyPr>
          <a:lstStyle/>
          <a:p>
            <a:pPr>
              <a:defRPr/>
            </a:pPr>
            <a:r>
              <a:rPr lang="en-US" sz="2400" dirty="0">
                <a:latin typeface="+mj-lt"/>
              </a:rPr>
              <a:t>a.</a:t>
            </a:r>
            <a:r>
              <a:rPr lang="en-US" sz="2400" dirty="0"/>
              <a:t> 48.813 </a:t>
            </a:r>
            <a:r>
              <a:rPr lang="en-US" sz="2400" dirty="0" err="1">
                <a:latin typeface="Symbol" pitchFamily="18" charset="2"/>
              </a:rPr>
              <a:t>m</a:t>
            </a:r>
            <a:r>
              <a:rPr lang="en-US" sz="2400" dirty="0" err="1"/>
              <a:t>T</a:t>
            </a:r>
            <a:r>
              <a:rPr lang="en-US" sz="2400" dirty="0">
                <a:latin typeface="+mj-lt"/>
              </a:rPr>
              <a:t>  </a:t>
            </a:r>
          </a:p>
          <a:p>
            <a:pPr>
              <a:defRPr/>
            </a:pPr>
            <a:r>
              <a:rPr lang="en-US" sz="2400" dirty="0">
                <a:latin typeface="+mj-lt"/>
              </a:rPr>
              <a:t>b. </a:t>
            </a:r>
            <a:r>
              <a:rPr lang="en-US" sz="2400" dirty="0"/>
              <a:t>49.99 </a:t>
            </a:r>
            <a:r>
              <a:rPr lang="en-US" sz="2400" dirty="0" err="1">
                <a:latin typeface="Symbol" pitchFamily="18" charset="2"/>
              </a:rPr>
              <a:t>m</a:t>
            </a:r>
            <a:r>
              <a:rPr lang="en-US" sz="2400" dirty="0" err="1"/>
              <a:t>T</a:t>
            </a:r>
            <a:endParaRPr lang="en-US" sz="2400" dirty="0"/>
          </a:p>
          <a:p>
            <a:pPr>
              <a:defRPr/>
            </a:pPr>
            <a:r>
              <a:rPr lang="en-US" sz="2400" dirty="0">
                <a:latin typeface="+mj-lt"/>
              </a:rPr>
              <a:t>c. 51.187 </a:t>
            </a:r>
            <a:r>
              <a:rPr lang="en-US" sz="2400" dirty="0" err="1">
                <a:latin typeface="Symbol" pitchFamily="18" charset="2"/>
              </a:rPr>
              <a:t>m</a:t>
            </a:r>
            <a:r>
              <a:rPr lang="en-US" sz="2400" dirty="0" err="1"/>
              <a:t>T</a:t>
            </a:r>
            <a:r>
              <a:rPr lang="en-US" sz="2400" dirty="0"/>
              <a:t> </a:t>
            </a:r>
          </a:p>
          <a:p>
            <a:pPr>
              <a:defRPr/>
            </a:pPr>
            <a:r>
              <a:rPr lang="en-US" sz="2400" dirty="0"/>
              <a:t>d. 50.01 </a:t>
            </a:r>
            <a:r>
              <a:rPr lang="en-US" sz="2400" dirty="0" err="1">
                <a:latin typeface="Symbol" pitchFamily="18" charset="2"/>
              </a:rPr>
              <a:t>m</a:t>
            </a:r>
            <a:r>
              <a:rPr lang="en-US" sz="2400" dirty="0" err="1"/>
              <a:t>T</a:t>
            </a:r>
            <a:endParaRPr lang="en-US" sz="2400" dirty="0">
              <a:latin typeface="+mj-lt"/>
            </a:endParaRPr>
          </a:p>
          <a:p>
            <a:pPr>
              <a:defRPr/>
            </a:pPr>
            <a:r>
              <a:rPr lang="en-US" sz="2400" dirty="0">
                <a:latin typeface="+mj-lt"/>
              </a:rPr>
              <a:t>e. 50.60 </a:t>
            </a:r>
            <a:r>
              <a:rPr lang="en-US" sz="2400" dirty="0" err="1">
                <a:latin typeface="Symbol" pitchFamily="18" charset="2"/>
              </a:rPr>
              <a:t>m</a:t>
            </a:r>
            <a:r>
              <a:rPr lang="en-US" sz="2400" dirty="0" err="1"/>
              <a:t>T</a:t>
            </a:r>
            <a:endParaRPr lang="en-US" sz="2400" dirty="0">
              <a:latin typeface="+mj-lt"/>
            </a:endParaRPr>
          </a:p>
        </p:txBody>
      </p:sp>
      <p:sp>
        <p:nvSpPr>
          <p:cNvPr id="16387" name="Title 1"/>
          <p:cNvSpPr>
            <a:spLocks noGrp="1"/>
          </p:cNvSpPr>
          <p:nvPr>
            <p:ph type="title"/>
          </p:nvPr>
        </p:nvSpPr>
        <p:spPr>
          <a:xfrm>
            <a:off x="4419600" y="234288"/>
            <a:ext cx="7467600" cy="1752600"/>
          </a:xfrm>
          <a:ln w="38100">
            <a:solidFill>
              <a:schemeClr val="tx2"/>
            </a:solidFill>
            <a:prstDash val="dash"/>
          </a:ln>
        </p:spPr>
        <p:txBody>
          <a:bodyPr/>
          <a:lstStyle/>
          <a:p>
            <a:r>
              <a:rPr lang="en-US" sz="3200" dirty="0">
                <a:latin typeface="Arial" charset="0"/>
                <a:cs typeface="Arial" charset="0"/>
              </a:rPr>
              <a:t>Magnetic Field Created By Power Lines </a:t>
            </a:r>
            <a:br>
              <a:rPr lang="en-US" sz="3200" dirty="0">
                <a:latin typeface="Arial" charset="0"/>
                <a:cs typeface="Arial" charset="0"/>
              </a:rPr>
            </a:br>
            <a:r>
              <a:rPr lang="en-US" sz="3200" b="1" dirty="0">
                <a:latin typeface="Arial" charset="0"/>
                <a:cs typeface="Arial" charset="0"/>
              </a:rPr>
              <a:t>+</a:t>
            </a:r>
            <a:r>
              <a:rPr lang="en-US" sz="3200" dirty="0">
                <a:latin typeface="Arial" charset="0"/>
                <a:cs typeface="Arial" charset="0"/>
              </a:rPr>
              <a:t> </a:t>
            </a:r>
            <a:r>
              <a:rPr lang="en-US" sz="3200" b="1" dirty="0">
                <a:latin typeface="Arial" charset="0"/>
                <a:cs typeface="Arial" charset="0"/>
              </a:rPr>
              <a:t>Earth’s Magnetic Field</a:t>
            </a:r>
          </a:p>
        </p:txBody>
      </p:sp>
      <p:sp>
        <p:nvSpPr>
          <p:cNvPr id="22" name="Rounded Rectangle 21"/>
          <p:cNvSpPr/>
          <p:nvPr/>
        </p:nvSpPr>
        <p:spPr>
          <a:xfrm>
            <a:off x="1145309" y="4376923"/>
            <a:ext cx="1752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682" name="Picture 298" descr="C:\Users\Dan\AppData\Local\Microsoft\Windows\Temporary Internet Files\Content.IE5\ARSWKB2Z\MP900442296[1].jpg"/>
          <p:cNvPicPr>
            <a:picLocks noChangeAspect="1" noChangeArrowheads="1"/>
          </p:cNvPicPr>
          <p:nvPr/>
        </p:nvPicPr>
        <p:blipFill>
          <a:blip r:embed="rId4" cstate="print"/>
          <a:srcRect/>
          <a:stretch>
            <a:fillRect/>
          </a:stretch>
        </p:blipFill>
        <p:spPr bwMode="auto">
          <a:xfrm>
            <a:off x="1420091" y="163467"/>
            <a:ext cx="2743200" cy="1823421"/>
          </a:xfrm>
          <a:prstGeom prst="rect">
            <a:avLst/>
          </a:prstGeom>
          <a:noFill/>
        </p:spPr>
      </p:pic>
      <p:sp>
        <p:nvSpPr>
          <p:cNvPr id="43" name="TextBox 42"/>
          <p:cNvSpPr txBox="1"/>
          <p:nvPr/>
        </p:nvSpPr>
        <p:spPr bwMode="auto">
          <a:xfrm>
            <a:off x="1145309" y="2175913"/>
            <a:ext cx="10439400" cy="830997"/>
          </a:xfrm>
          <a:prstGeom prst="rect">
            <a:avLst/>
          </a:prstGeom>
          <a:noFill/>
          <a:ln w="9525">
            <a:noFill/>
            <a:miter lim="800000"/>
            <a:headEnd/>
            <a:tailEnd/>
          </a:ln>
        </p:spPr>
        <p:txBody>
          <a:bodyPr wrap="square" rtlCol="0">
            <a:spAutoFit/>
          </a:bodyPr>
          <a:lstStyle/>
          <a:p>
            <a:r>
              <a:rPr lang="en-US" sz="2400" dirty="0">
                <a:latin typeface="+mj-lt"/>
              </a:rPr>
              <a:t>What is the magnitude of the </a:t>
            </a:r>
            <a:r>
              <a:rPr lang="en-US" sz="2400" b="1" dirty="0">
                <a:latin typeface="+mj-lt"/>
              </a:rPr>
              <a:t>net magnetic field </a:t>
            </a:r>
            <a:r>
              <a:rPr lang="en-US" sz="2400" dirty="0">
                <a:latin typeface="+mj-lt"/>
              </a:rPr>
              <a:t>caused by the tower’s field (</a:t>
            </a:r>
            <a:r>
              <a:rPr lang="en-US" sz="2400" b="1" dirty="0">
                <a:latin typeface="+mj-lt"/>
              </a:rPr>
              <a:t>1.19 </a:t>
            </a:r>
            <a:r>
              <a:rPr lang="en-US" sz="2400" b="1" dirty="0" err="1">
                <a:latin typeface="Symbol" pitchFamily="18" charset="2"/>
              </a:rPr>
              <a:t>m</a:t>
            </a:r>
            <a:r>
              <a:rPr lang="en-US" sz="2400" b="1" dirty="0" err="1">
                <a:latin typeface="+mj-lt"/>
              </a:rPr>
              <a:t>T</a:t>
            </a:r>
            <a:r>
              <a:rPr lang="en-US" sz="2400" dirty="0">
                <a:latin typeface="+mj-lt"/>
              </a:rPr>
              <a:t>) and the earth’s field (which is </a:t>
            </a:r>
            <a:r>
              <a:rPr lang="en-US" sz="2400" b="1" dirty="0">
                <a:latin typeface="+mj-lt"/>
              </a:rPr>
              <a:t>50 </a:t>
            </a:r>
            <a:r>
              <a:rPr lang="en-US" sz="2400" b="1" dirty="0" err="1">
                <a:latin typeface="Symbol" pitchFamily="18" charset="2"/>
              </a:rPr>
              <a:t>m</a:t>
            </a:r>
            <a:r>
              <a:rPr lang="en-US" sz="2400" b="1" dirty="0" err="1"/>
              <a:t>T</a:t>
            </a:r>
            <a:r>
              <a:rPr lang="en-US" sz="2400" dirty="0">
                <a:latin typeface="+mj-lt"/>
              </a:rPr>
              <a:t>, north)? </a:t>
            </a:r>
          </a:p>
        </p:txBody>
      </p:sp>
      <p:sp>
        <p:nvSpPr>
          <p:cNvPr id="53" name="TextBox 52"/>
          <p:cNvSpPr txBox="1"/>
          <p:nvPr/>
        </p:nvSpPr>
        <p:spPr bwMode="auto">
          <a:xfrm>
            <a:off x="5105400" y="3195936"/>
            <a:ext cx="2057400" cy="461665"/>
          </a:xfrm>
          <a:prstGeom prst="rect">
            <a:avLst/>
          </a:prstGeom>
          <a:noFill/>
          <a:ln w="9525">
            <a:noFill/>
            <a:miter lim="800000"/>
            <a:headEnd/>
            <a:tailEnd/>
          </a:ln>
        </p:spPr>
        <p:txBody>
          <a:bodyPr wrap="square" rtlCol="0">
            <a:spAutoFit/>
          </a:bodyPr>
          <a:lstStyle/>
          <a:p>
            <a:pPr algn="ctr"/>
            <a:r>
              <a:rPr lang="en-US" sz="2400" u="sng" dirty="0">
                <a:latin typeface="+mj-lt"/>
              </a:rPr>
              <a:t>Side View:</a:t>
            </a:r>
          </a:p>
        </p:txBody>
      </p:sp>
      <p:grpSp>
        <p:nvGrpSpPr>
          <p:cNvPr id="67" name="Group 66"/>
          <p:cNvGrpSpPr/>
          <p:nvPr/>
        </p:nvGrpSpPr>
        <p:grpSpPr>
          <a:xfrm>
            <a:off x="5943600" y="3733800"/>
            <a:ext cx="2667000" cy="457200"/>
            <a:chOff x="4343400" y="3429000"/>
            <a:chExt cx="2667000" cy="457200"/>
          </a:xfrm>
        </p:grpSpPr>
        <p:cxnSp>
          <p:nvCxnSpPr>
            <p:cNvPr id="55" name="Straight Arrow Connector 54"/>
            <p:cNvCxnSpPr/>
            <p:nvPr/>
          </p:nvCxnSpPr>
          <p:spPr>
            <a:xfrm flipV="1">
              <a:off x="4419600" y="3886200"/>
              <a:ext cx="2286000" cy="0"/>
            </a:xfrm>
            <a:prstGeom prst="straightConnector1">
              <a:avLst/>
            </a:prstGeom>
            <a:ln w="508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bwMode="auto">
            <a:xfrm>
              <a:off x="4343400" y="3429000"/>
              <a:ext cx="2667000" cy="400110"/>
            </a:xfrm>
            <a:prstGeom prst="rect">
              <a:avLst/>
            </a:prstGeom>
            <a:noFill/>
            <a:ln w="9525">
              <a:noFill/>
              <a:miter lim="800000"/>
              <a:headEnd/>
              <a:tailEnd/>
            </a:ln>
          </p:spPr>
          <p:txBody>
            <a:bodyPr wrap="square" rtlCol="0">
              <a:spAutoFit/>
            </a:bodyPr>
            <a:lstStyle/>
            <a:p>
              <a:pPr algn="ctr"/>
              <a:r>
                <a:rPr lang="en-US" sz="2000" dirty="0">
                  <a:solidFill>
                    <a:srgbClr val="008000"/>
                  </a:solidFill>
                  <a:latin typeface="+mj-lt"/>
                </a:rPr>
                <a:t>Earth’s Field (north)</a:t>
              </a:r>
            </a:p>
          </p:txBody>
        </p:sp>
      </p:grpSp>
      <p:grpSp>
        <p:nvGrpSpPr>
          <p:cNvPr id="68" name="Group 67"/>
          <p:cNvGrpSpPr/>
          <p:nvPr/>
        </p:nvGrpSpPr>
        <p:grpSpPr>
          <a:xfrm>
            <a:off x="8305800" y="4163703"/>
            <a:ext cx="1828800" cy="823441"/>
            <a:chOff x="6705600" y="3871044"/>
            <a:chExt cx="1828800" cy="457200"/>
          </a:xfrm>
        </p:grpSpPr>
        <p:cxnSp>
          <p:nvCxnSpPr>
            <p:cNvPr id="61" name="Straight Arrow Connector 60"/>
            <p:cNvCxnSpPr/>
            <p:nvPr/>
          </p:nvCxnSpPr>
          <p:spPr>
            <a:xfrm>
              <a:off x="6719248" y="3871044"/>
              <a:ext cx="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bwMode="auto">
            <a:xfrm>
              <a:off x="6705600" y="3886200"/>
              <a:ext cx="1828800" cy="393040"/>
            </a:xfrm>
            <a:prstGeom prst="rect">
              <a:avLst/>
            </a:prstGeom>
            <a:noFill/>
            <a:ln w="9525">
              <a:noFill/>
              <a:miter lim="800000"/>
              <a:headEnd/>
              <a:tailEnd/>
            </a:ln>
          </p:spPr>
          <p:txBody>
            <a:bodyPr wrap="square" rtlCol="0">
              <a:spAutoFit/>
            </a:bodyPr>
            <a:lstStyle/>
            <a:p>
              <a:pPr algn="ctr"/>
              <a:r>
                <a:rPr lang="en-US" sz="2000" dirty="0">
                  <a:latin typeface="+mj-lt"/>
                </a:rPr>
                <a:t>Tower’s Field</a:t>
              </a:r>
            </a:p>
            <a:p>
              <a:pPr algn="ctr"/>
              <a:r>
                <a:rPr lang="en-US" sz="2000" dirty="0">
                  <a:latin typeface="+mj-lt"/>
                </a:rPr>
                <a:t>(down)</a:t>
              </a:r>
            </a:p>
          </p:txBody>
        </p:sp>
      </p:grpSp>
      <p:grpSp>
        <p:nvGrpSpPr>
          <p:cNvPr id="70" name="Group 69"/>
          <p:cNvGrpSpPr/>
          <p:nvPr/>
        </p:nvGrpSpPr>
        <p:grpSpPr>
          <a:xfrm>
            <a:off x="5943600" y="4191001"/>
            <a:ext cx="2362200" cy="857311"/>
            <a:chOff x="4343400" y="3886200"/>
            <a:chExt cx="2362200" cy="512393"/>
          </a:xfrm>
        </p:grpSpPr>
        <p:cxnSp>
          <p:nvCxnSpPr>
            <p:cNvPr id="65" name="Straight Arrow Connector 64"/>
            <p:cNvCxnSpPr/>
            <p:nvPr/>
          </p:nvCxnSpPr>
          <p:spPr>
            <a:xfrm>
              <a:off x="4419600" y="3886200"/>
              <a:ext cx="2286000" cy="457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bwMode="auto">
            <a:xfrm>
              <a:off x="4343400" y="4159457"/>
              <a:ext cx="1828800" cy="239136"/>
            </a:xfrm>
            <a:prstGeom prst="rect">
              <a:avLst/>
            </a:prstGeom>
            <a:noFill/>
            <a:ln w="9525">
              <a:noFill/>
              <a:miter lim="800000"/>
              <a:headEnd/>
              <a:tailEnd/>
            </a:ln>
          </p:spPr>
          <p:txBody>
            <a:bodyPr wrap="square" rtlCol="0">
              <a:spAutoFit/>
            </a:bodyPr>
            <a:lstStyle/>
            <a:p>
              <a:pPr algn="ctr"/>
              <a:r>
                <a:rPr lang="en-US" sz="2000" dirty="0">
                  <a:solidFill>
                    <a:srgbClr val="FF0000"/>
                  </a:solidFill>
                  <a:latin typeface="+mj-lt"/>
                </a:rPr>
                <a:t>Net Field</a:t>
              </a:r>
            </a:p>
          </p:txBody>
        </p:sp>
      </p:grpSp>
      <p:graphicFrame>
        <p:nvGraphicFramePr>
          <p:cNvPr id="71" name="Object 70"/>
          <p:cNvGraphicFramePr>
            <a:graphicFrameLocks noChangeAspect="1"/>
          </p:cNvGraphicFramePr>
          <p:nvPr>
            <p:extLst>
              <p:ext uri="{D42A27DB-BD31-4B8C-83A1-F6EECF244321}">
                <p14:modId xmlns:p14="http://schemas.microsoft.com/office/powerpoint/2010/main" val="1864171553"/>
              </p:ext>
            </p:extLst>
          </p:nvPr>
        </p:nvGraphicFramePr>
        <p:xfrm>
          <a:off x="2863850" y="5865814"/>
          <a:ext cx="6777038" cy="611187"/>
        </p:xfrm>
        <a:graphic>
          <a:graphicData uri="http://schemas.openxmlformats.org/presentationml/2006/ole">
            <mc:AlternateContent xmlns:mc="http://schemas.openxmlformats.org/markup-compatibility/2006">
              <mc:Choice xmlns:v="urn:schemas-microsoft-com:vml" Requires="v">
                <p:oleObj spid="_x0000_s202920" name="Equation" r:id="rId5" imgW="3377880" imgH="304560" progId="Equation.3">
                  <p:embed/>
                </p:oleObj>
              </mc:Choice>
              <mc:Fallback>
                <p:oleObj name="Equation" r:id="rId5" imgW="3377880" imgH="304560" progId="Equation.3">
                  <p:embed/>
                  <p:pic>
                    <p:nvPicPr>
                      <p:cNvPr id="0" name="Picture 4"/>
                      <p:cNvPicPr>
                        <a:picLocks noChangeAspect="1" noChangeArrowheads="1"/>
                      </p:cNvPicPr>
                      <p:nvPr/>
                    </p:nvPicPr>
                    <p:blipFill>
                      <a:blip r:embed="rId6"/>
                      <a:srcRect/>
                      <a:stretch>
                        <a:fillRect/>
                      </a:stretch>
                    </p:blipFill>
                    <p:spPr bwMode="auto">
                      <a:xfrm>
                        <a:off x="2863850" y="5865814"/>
                        <a:ext cx="6777038" cy="611187"/>
                      </a:xfrm>
                      <a:prstGeom prst="rect">
                        <a:avLst/>
                      </a:prstGeom>
                      <a:solidFill>
                        <a:schemeClr val="bg1">
                          <a:lumMod val="75000"/>
                        </a:schemeClr>
                      </a:solidFill>
                      <a:ln>
                        <a:solidFill>
                          <a:schemeClr val="tx1"/>
                        </a:solidFill>
                      </a:ln>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30</a:t>
            </a:fld>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1981200" y="274638"/>
            <a:ext cx="8229600" cy="1477962"/>
          </a:xfrm>
        </p:spPr>
        <p:txBody>
          <a:bodyPr/>
          <a:lstStyle/>
          <a:p>
            <a:r>
              <a:rPr lang="en-US" b="1" dirty="0">
                <a:latin typeface="Arial" charset="0"/>
                <a:cs typeface="Arial" charset="0"/>
              </a:rPr>
              <a:t>Current Loop and Magnetic Dipole Moment</a:t>
            </a:r>
          </a:p>
        </p:txBody>
      </p:sp>
      <p:sp>
        <p:nvSpPr>
          <p:cNvPr id="26627" name="Content Placeholder 4"/>
          <p:cNvSpPr>
            <a:spLocks noGrp="1"/>
          </p:cNvSpPr>
          <p:nvPr>
            <p:ph idx="1"/>
          </p:nvPr>
        </p:nvSpPr>
        <p:spPr>
          <a:xfrm>
            <a:off x="1981200" y="2133601"/>
            <a:ext cx="8229600" cy="3992563"/>
          </a:xfrm>
        </p:spPr>
        <p:txBody>
          <a:bodyPr/>
          <a:lstStyle/>
          <a:p>
            <a:r>
              <a:rPr lang="en-US" dirty="0" err="1">
                <a:latin typeface="Arial" charset="0"/>
                <a:cs typeface="Arial" charset="0"/>
              </a:rPr>
              <a:t>OpenStax</a:t>
            </a:r>
            <a:r>
              <a:rPr lang="en-US" dirty="0">
                <a:latin typeface="Arial" charset="0"/>
                <a:cs typeface="Arial" charset="0"/>
              </a:rPr>
              <a:t> 22.8</a:t>
            </a:r>
          </a:p>
        </p:txBody>
      </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31</a:t>
            </a:fld>
            <a:endParaRPr lang="en-US"/>
          </a:p>
        </p:txBody>
      </p:sp>
    </p:spTree>
    <p:extLst>
      <p:ext uri="{BB962C8B-B14F-4D97-AF65-F5344CB8AC3E}">
        <p14:creationId xmlns:p14="http://schemas.microsoft.com/office/powerpoint/2010/main" val="3272016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dirty="0">
                <a:latin typeface="Arial" charset="0"/>
                <a:cs typeface="Arial" charset="0"/>
              </a:rPr>
              <a:t>Current Carrying Loop</a:t>
            </a:r>
          </a:p>
        </p:txBody>
      </p:sp>
      <p:sp>
        <p:nvSpPr>
          <p:cNvPr id="27651" name="TextBox 3"/>
          <p:cNvSpPr txBox="1">
            <a:spLocks noChangeArrowheads="1"/>
          </p:cNvSpPr>
          <p:nvPr/>
        </p:nvSpPr>
        <p:spPr bwMode="auto">
          <a:xfrm>
            <a:off x="2438400" y="12954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a:t>Imagine a loop of wire with a current </a:t>
            </a:r>
            <a:r>
              <a:rPr lang="en-US" sz="2400" i="1" dirty="0">
                <a:latin typeface="Times New Roman" pitchFamily="18" charset="0"/>
                <a:cs typeface="Times New Roman" pitchFamily="18" charset="0"/>
              </a:rPr>
              <a:t>I</a:t>
            </a:r>
            <a:r>
              <a:rPr lang="en-US" sz="2400" dirty="0"/>
              <a:t> and radius </a:t>
            </a:r>
            <a:r>
              <a:rPr lang="en-US" sz="2400" i="1" dirty="0">
                <a:latin typeface="Times New Roman" pitchFamily="18" charset="0"/>
                <a:cs typeface="Times New Roman" pitchFamily="18" charset="0"/>
              </a:rPr>
              <a:t>R</a:t>
            </a:r>
          </a:p>
        </p:txBody>
      </p:sp>
      <p:cxnSp>
        <p:nvCxnSpPr>
          <p:cNvPr id="14" name="Straight Connector 13"/>
          <p:cNvCxnSpPr/>
          <p:nvPr/>
        </p:nvCxnSpPr>
        <p:spPr>
          <a:xfrm>
            <a:off x="10134600" y="2578101"/>
            <a:ext cx="0" cy="3657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bwMode="auto">
          <a:xfrm>
            <a:off x="7010400" y="2362201"/>
            <a:ext cx="1753666" cy="461665"/>
          </a:xfrm>
          <a:prstGeom prst="rect">
            <a:avLst/>
          </a:prstGeom>
          <a:noFill/>
          <a:ln w="9525">
            <a:noFill/>
            <a:miter lim="800000"/>
            <a:headEnd/>
            <a:tailEnd/>
          </a:ln>
        </p:spPr>
        <p:txBody>
          <a:bodyPr wrap="square">
            <a:spAutoFit/>
          </a:bodyPr>
          <a:lstStyle/>
          <a:p>
            <a:pPr algn="ctr">
              <a:defRPr/>
            </a:pPr>
            <a:r>
              <a:rPr lang="en-US" sz="2400" dirty="0">
                <a:solidFill>
                  <a:schemeClr val="bg1">
                    <a:lumMod val="50000"/>
                  </a:schemeClr>
                </a:solidFill>
                <a:latin typeface="+mj-lt"/>
              </a:rPr>
              <a:t>(Side view)</a:t>
            </a:r>
          </a:p>
        </p:txBody>
      </p:sp>
      <p:cxnSp>
        <p:nvCxnSpPr>
          <p:cNvPr id="17" name="Straight Connector 16"/>
          <p:cNvCxnSpPr/>
          <p:nvPr/>
        </p:nvCxnSpPr>
        <p:spPr>
          <a:xfrm>
            <a:off x="10058400" y="2578101"/>
            <a:ext cx="0" cy="3657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656" name="Group 19"/>
          <p:cNvGrpSpPr>
            <a:grpSpLocks/>
          </p:cNvGrpSpPr>
          <p:nvPr/>
        </p:nvGrpSpPr>
        <p:grpSpPr bwMode="auto">
          <a:xfrm>
            <a:off x="8924925" y="2552701"/>
            <a:ext cx="1219200" cy="76200"/>
            <a:chOff x="3962400" y="2286000"/>
            <a:chExt cx="1219200" cy="1219201"/>
          </a:xfrm>
        </p:grpSpPr>
        <p:sp>
          <p:nvSpPr>
            <p:cNvPr id="21" name="Arc 20"/>
            <p:cNvSpPr/>
            <p:nvPr/>
          </p:nvSpPr>
          <p:spPr bwMode="auto">
            <a:xfrm rot="5400000">
              <a:off x="3962400" y="2286000"/>
              <a:ext cx="1219201" cy="1219200"/>
            </a:xfrm>
            <a:prstGeom prst="arc">
              <a:avLst>
                <a:gd name="adj1" fmla="val 16200000"/>
                <a:gd name="adj2" fmla="val 16199368"/>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Arc 21"/>
            <p:cNvSpPr/>
            <p:nvPr/>
          </p:nvSpPr>
          <p:spPr bwMode="auto">
            <a:xfrm rot="16200000">
              <a:off x="3962400" y="2286000"/>
              <a:ext cx="1219201" cy="1219200"/>
            </a:xfrm>
            <a:prstGeom prst="arc">
              <a:avLst>
                <a:gd name="adj1" fmla="val 16200000"/>
                <a:gd name="adj2" fmla="val 16199368"/>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cxnSp>
        <p:nvCxnSpPr>
          <p:cNvPr id="23" name="Straight Arrow Connector 22"/>
          <p:cNvCxnSpPr/>
          <p:nvPr/>
        </p:nvCxnSpPr>
        <p:spPr bwMode="auto">
          <a:xfrm>
            <a:off x="9982200" y="3492501"/>
            <a:ext cx="0" cy="914400"/>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0"/>
          <p:cNvSpPr txBox="1">
            <a:spLocks noChangeArrowheads="1"/>
          </p:cNvSpPr>
          <p:nvPr/>
        </p:nvSpPr>
        <p:spPr bwMode="auto">
          <a:xfrm>
            <a:off x="9601200" y="3644901"/>
            <a:ext cx="381000" cy="457200"/>
          </a:xfrm>
          <a:prstGeom prst="rect">
            <a:avLst/>
          </a:prstGeom>
          <a:noFill/>
          <a:ln w="9525">
            <a:noFill/>
            <a:miter lim="800000"/>
            <a:headEnd/>
            <a:tailEnd/>
          </a:ln>
        </p:spPr>
        <p:txBody>
          <a:bodyPr>
            <a:spAutoFit/>
          </a:bodyPr>
          <a:lstStyle/>
          <a:p>
            <a:pPr algn="ctr">
              <a:defRPr/>
            </a:pPr>
            <a:r>
              <a:rPr lang="en-US" sz="2400" b="1" i="1" dirty="0">
                <a:solidFill>
                  <a:schemeClr val="accent5">
                    <a:lumMod val="75000"/>
                  </a:schemeClr>
                </a:solidFill>
                <a:latin typeface="Times New Roman" pitchFamily="18" charset="0"/>
                <a:cs typeface="Times New Roman" pitchFamily="18" charset="0"/>
              </a:rPr>
              <a:t>I</a:t>
            </a:r>
          </a:p>
        </p:txBody>
      </p:sp>
      <p:cxnSp>
        <p:nvCxnSpPr>
          <p:cNvPr id="26" name="Straight Arrow Connector 25"/>
          <p:cNvCxnSpPr/>
          <p:nvPr/>
        </p:nvCxnSpPr>
        <p:spPr bwMode="auto">
          <a:xfrm rot="10800000">
            <a:off x="10210800" y="3492501"/>
            <a:ext cx="0" cy="914400"/>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662" name="Rectangle 27"/>
          <p:cNvSpPr>
            <a:spLocks noChangeArrowheads="1"/>
          </p:cNvSpPr>
          <p:nvPr/>
        </p:nvSpPr>
        <p:spPr bwMode="auto">
          <a:xfrm>
            <a:off x="1600200" y="3505201"/>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a:buFont typeface="Arial" panose="020B0604020202020204" pitchFamily="34" charset="0"/>
              <a:buChar char="•"/>
            </a:pPr>
            <a:r>
              <a:rPr lang="en-US" sz="2400" dirty="0"/>
              <a:t>What is the direction of magnetic field inside the loop? </a:t>
            </a:r>
          </a:p>
        </p:txBody>
      </p:sp>
      <p:sp>
        <p:nvSpPr>
          <p:cNvPr id="30" name="Rectangle 29"/>
          <p:cNvSpPr>
            <a:spLocks noChangeArrowheads="1"/>
          </p:cNvSpPr>
          <p:nvPr/>
        </p:nvSpPr>
        <p:spPr bwMode="auto">
          <a:xfrm>
            <a:off x="2590800" y="4038601"/>
            <a:ext cx="487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 For </a:t>
            </a:r>
            <a:r>
              <a:rPr lang="en-US" sz="2400" b="1" dirty="0"/>
              <a:t>CCW </a:t>
            </a:r>
            <a:r>
              <a:rPr lang="en-US" sz="2400" dirty="0"/>
              <a:t>current:   </a:t>
            </a:r>
            <a:r>
              <a:rPr lang="en-US" sz="2400" b="1" dirty="0">
                <a:solidFill>
                  <a:srgbClr val="FF0000"/>
                </a:solidFill>
              </a:rPr>
              <a:t>out of page </a:t>
            </a:r>
          </a:p>
        </p:txBody>
      </p:sp>
      <p:grpSp>
        <p:nvGrpSpPr>
          <p:cNvPr id="3" name="Group 2"/>
          <p:cNvGrpSpPr/>
          <p:nvPr/>
        </p:nvGrpSpPr>
        <p:grpSpPr>
          <a:xfrm>
            <a:off x="4191001" y="2073004"/>
            <a:ext cx="1672633" cy="1219200"/>
            <a:chOff x="1299167" y="2057400"/>
            <a:chExt cx="1672633" cy="1219200"/>
          </a:xfrm>
        </p:grpSpPr>
        <p:grpSp>
          <p:nvGrpSpPr>
            <p:cNvPr id="27652" name="Group 18"/>
            <p:cNvGrpSpPr>
              <a:grpSpLocks/>
            </p:cNvGrpSpPr>
            <p:nvPr/>
          </p:nvGrpSpPr>
          <p:grpSpPr bwMode="auto">
            <a:xfrm>
              <a:off x="1752600" y="2057400"/>
              <a:ext cx="1219200" cy="1219200"/>
              <a:chOff x="3962400" y="2286000"/>
              <a:chExt cx="1219200" cy="1219201"/>
            </a:xfrm>
          </p:grpSpPr>
          <p:sp>
            <p:nvSpPr>
              <p:cNvPr id="7" name="Arc 6"/>
              <p:cNvSpPr/>
              <p:nvPr/>
            </p:nvSpPr>
            <p:spPr bwMode="auto">
              <a:xfrm rot="5400000">
                <a:off x="3962400" y="2286000"/>
                <a:ext cx="1219201" cy="1219200"/>
              </a:xfrm>
              <a:prstGeom prst="arc">
                <a:avLst>
                  <a:gd name="adj1" fmla="val 16200000"/>
                  <a:gd name="adj2" fmla="val 16199368"/>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Arc 8"/>
              <p:cNvSpPr/>
              <p:nvPr/>
            </p:nvSpPr>
            <p:spPr bwMode="auto">
              <a:xfrm rot="16200000">
                <a:off x="3962400" y="2286000"/>
                <a:ext cx="1219201" cy="1219200"/>
              </a:xfrm>
              <a:prstGeom prst="arc">
                <a:avLst>
                  <a:gd name="adj1" fmla="val 16200000"/>
                  <a:gd name="adj2" fmla="val 16199368"/>
                </a:avLst>
              </a:prstGeom>
              <a:ln w="38100">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25" name="TextBox 20"/>
            <p:cNvSpPr txBox="1">
              <a:spLocks noChangeArrowheads="1"/>
            </p:cNvSpPr>
            <p:nvPr/>
          </p:nvSpPr>
          <p:spPr bwMode="auto">
            <a:xfrm>
              <a:off x="1299167" y="2286000"/>
              <a:ext cx="381000" cy="457200"/>
            </a:xfrm>
            <a:prstGeom prst="rect">
              <a:avLst/>
            </a:prstGeom>
            <a:noFill/>
            <a:ln w="9525">
              <a:noFill/>
              <a:miter lim="800000"/>
              <a:headEnd/>
              <a:tailEnd/>
            </a:ln>
          </p:spPr>
          <p:txBody>
            <a:bodyPr>
              <a:spAutoFit/>
            </a:bodyPr>
            <a:lstStyle/>
            <a:p>
              <a:pPr algn="ctr">
                <a:defRPr/>
              </a:pPr>
              <a:r>
                <a:rPr lang="en-US" sz="2400" b="1" i="1" dirty="0">
                  <a:solidFill>
                    <a:schemeClr val="accent5">
                      <a:lumMod val="75000"/>
                    </a:schemeClr>
                  </a:solidFill>
                  <a:latin typeface="Times New Roman" pitchFamily="18" charset="0"/>
                  <a:cs typeface="Times New Roman" pitchFamily="18" charset="0"/>
                </a:rPr>
                <a:t>I</a:t>
              </a:r>
            </a:p>
          </p:txBody>
        </p:sp>
        <p:grpSp>
          <p:nvGrpSpPr>
            <p:cNvPr id="27676" name="Group 46"/>
            <p:cNvGrpSpPr>
              <a:grpSpLocks/>
            </p:cNvGrpSpPr>
            <p:nvPr/>
          </p:nvGrpSpPr>
          <p:grpSpPr bwMode="auto">
            <a:xfrm>
              <a:off x="2056740" y="2409660"/>
              <a:ext cx="638261" cy="562140"/>
              <a:chOff x="4267199" y="2628899"/>
              <a:chExt cx="638340" cy="562140"/>
            </a:xfrm>
          </p:grpSpPr>
          <p:sp>
            <p:nvSpPr>
              <p:cNvPr id="33" name="Oval 32"/>
              <p:cNvSpPr>
                <a:spLocks noChangeAspect="1"/>
              </p:cNvSpPr>
              <p:nvPr/>
            </p:nvSpPr>
            <p:spPr bwMode="auto">
              <a:xfrm>
                <a:off x="4386276" y="2628982"/>
                <a:ext cx="73034" cy="73025"/>
              </a:xfrm>
              <a:prstGeom prst="ellipse">
                <a:avLst/>
              </a:prstGeom>
              <a:solidFill>
                <a:srgbClr val="A67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a:spLocks noChangeAspect="1"/>
              </p:cNvSpPr>
              <p:nvPr/>
            </p:nvSpPr>
            <p:spPr bwMode="auto">
              <a:xfrm>
                <a:off x="4713341" y="2628982"/>
                <a:ext cx="73034" cy="73025"/>
              </a:xfrm>
              <a:prstGeom prst="ellipse">
                <a:avLst/>
              </a:prstGeom>
              <a:solidFill>
                <a:srgbClr val="A67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a:spLocks noChangeAspect="1"/>
              </p:cNvSpPr>
              <p:nvPr/>
            </p:nvSpPr>
            <p:spPr bwMode="auto">
              <a:xfrm>
                <a:off x="4549809" y="2873457"/>
                <a:ext cx="73034" cy="73025"/>
              </a:xfrm>
              <a:prstGeom prst="ellipse">
                <a:avLst/>
              </a:prstGeom>
              <a:solidFill>
                <a:srgbClr val="A67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a:spLocks noChangeAspect="1"/>
              </p:cNvSpPr>
              <p:nvPr/>
            </p:nvSpPr>
            <p:spPr bwMode="auto">
              <a:xfrm>
                <a:off x="4267199" y="2873457"/>
                <a:ext cx="73034" cy="73025"/>
              </a:xfrm>
              <a:prstGeom prst="ellipse">
                <a:avLst/>
              </a:prstGeom>
              <a:solidFill>
                <a:srgbClr val="A67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a:spLocks noChangeAspect="1"/>
              </p:cNvSpPr>
              <p:nvPr/>
            </p:nvSpPr>
            <p:spPr bwMode="auto">
              <a:xfrm>
                <a:off x="4832419" y="2873457"/>
                <a:ext cx="73034" cy="73025"/>
              </a:xfrm>
              <a:prstGeom prst="ellipse">
                <a:avLst/>
              </a:prstGeom>
              <a:solidFill>
                <a:srgbClr val="A67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a:spLocks noChangeAspect="1"/>
              </p:cNvSpPr>
              <p:nvPr/>
            </p:nvSpPr>
            <p:spPr bwMode="auto">
              <a:xfrm>
                <a:off x="4386276" y="3117932"/>
                <a:ext cx="73034" cy="73025"/>
              </a:xfrm>
              <a:prstGeom prst="ellipse">
                <a:avLst/>
              </a:prstGeom>
              <a:solidFill>
                <a:srgbClr val="A67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Oval 38"/>
              <p:cNvSpPr>
                <a:spLocks noChangeAspect="1"/>
              </p:cNvSpPr>
              <p:nvPr/>
            </p:nvSpPr>
            <p:spPr bwMode="auto">
              <a:xfrm>
                <a:off x="4713341" y="3117932"/>
                <a:ext cx="73034" cy="73025"/>
              </a:xfrm>
              <a:prstGeom prst="ellipse">
                <a:avLst/>
              </a:prstGeom>
              <a:solidFill>
                <a:srgbClr val="A67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27677" name="Group 53"/>
          <p:cNvGrpSpPr>
            <a:grpSpLocks/>
          </p:cNvGrpSpPr>
          <p:nvPr/>
        </p:nvGrpSpPr>
        <p:grpSpPr bwMode="auto">
          <a:xfrm>
            <a:off x="9135644" y="2133600"/>
            <a:ext cx="838096" cy="914400"/>
            <a:chOff x="7620000" y="2286000"/>
            <a:chExt cx="838200" cy="914400"/>
          </a:xfrm>
        </p:grpSpPr>
        <p:cxnSp>
          <p:nvCxnSpPr>
            <p:cNvPr id="51" name="Straight Arrow Connector 50"/>
            <p:cNvCxnSpPr/>
            <p:nvPr/>
          </p:nvCxnSpPr>
          <p:spPr>
            <a:xfrm flipH="1" flipV="1">
              <a:off x="8039048" y="2286000"/>
              <a:ext cx="0" cy="914400"/>
            </a:xfrm>
            <a:prstGeom prst="straightConnector1">
              <a:avLst/>
            </a:prstGeom>
            <a:ln w="38100">
              <a:solidFill>
                <a:srgbClr val="A67A00"/>
              </a:solidFill>
              <a:tailEnd type="arrow"/>
            </a:ln>
          </p:spPr>
          <p:style>
            <a:lnRef idx="1">
              <a:schemeClr val="accent1"/>
            </a:lnRef>
            <a:fillRef idx="0">
              <a:schemeClr val="accent1"/>
            </a:fillRef>
            <a:effectRef idx="0">
              <a:schemeClr val="accent1"/>
            </a:effectRef>
            <a:fontRef idx="minor">
              <a:schemeClr val="tx1"/>
            </a:fontRef>
          </p:style>
        </p:cxnSp>
        <p:sp>
          <p:nvSpPr>
            <p:cNvPr id="52" name="Arc 51"/>
            <p:cNvSpPr/>
            <p:nvPr/>
          </p:nvSpPr>
          <p:spPr>
            <a:xfrm>
              <a:off x="7619896" y="2286000"/>
              <a:ext cx="228628" cy="914400"/>
            </a:xfrm>
            <a:prstGeom prst="arc">
              <a:avLst>
                <a:gd name="adj1" fmla="val 16200000"/>
                <a:gd name="adj2" fmla="val 5321299"/>
              </a:avLst>
            </a:prstGeom>
            <a:ln w="38100">
              <a:solidFill>
                <a:srgbClr val="A67A00"/>
              </a:solidFill>
              <a:head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3" name="Arc 52"/>
            <p:cNvSpPr/>
            <p:nvPr/>
          </p:nvSpPr>
          <p:spPr>
            <a:xfrm rot="10800000">
              <a:off x="8229572" y="2286000"/>
              <a:ext cx="228628" cy="914400"/>
            </a:xfrm>
            <a:prstGeom prst="arc">
              <a:avLst>
                <a:gd name="adj1" fmla="val 16200000"/>
                <a:gd name="adj2" fmla="val 5321299"/>
              </a:avLst>
            </a:prstGeom>
            <a:ln w="38100">
              <a:solidFill>
                <a:srgbClr val="A67A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8" name="Group 56"/>
          <p:cNvGrpSpPr>
            <a:grpSpLocks/>
          </p:cNvGrpSpPr>
          <p:nvPr/>
        </p:nvGrpSpPr>
        <p:grpSpPr bwMode="auto">
          <a:xfrm>
            <a:off x="4267200" y="6054425"/>
            <a:ext cx="3886200" cy="754360"/>
            <a:chOff x="533400" y="5957945"/>
            <a:chExt cx="3886200" cy="900055"/>
          </a:xfrm>
        </p:grpSpPr>
        <p:graphicFrame>
          <p:nvGraphicFramePr>
            <p:cNvPr id="27674" name="Object 2"/>
            <p:cNvGraphicFramePr>
              <a:graphicFrameLocks noChangeAspect="1"/>
            </p:cNvGraphicFramePr>
            <p:nvPr>
              <p:extLst/>
            </p:nvPr>
          </p:nvGraphicFramePr>
          <p:xfrm>
            <a:off x="2765425" y="5957945"/>
            <a:ext cx="1654175" cy="900055"/>
          </p:xfrm>
          <a:graphic>
            <a:graphicData uri="http://schemas.openxmlformats.org/presentationml/2006/ole">
              <mc:AlternateContent xmlns:mc="http://schemas.openxmlformats.org/markup-compatibility/2006">
                <mc:Choice xmlns:v="urn:schemas-microsoft-com:vml" Requires="v">
                  <p:oleObj spid="_x0000_s239634" name="Equation" r:id="rId4" imgW="825500" imgH="393700" progId="Equation.3">
                    <p:embed/>
                  </p:oleObj>
                </mc:Choice>
                <mc:Fallback>
                  <p:oleObj name="Equation" r:id="rId4" imgW="825500" imgH="393700" progId="Equation.3">
                    <p:embed/>
                    <p:pic>
                      <p:nvPicPr>
                        <p:cNvPr id="2767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5425" y="5957945"/>
                          <a:ext cx="1654175" cy="900055"/>
                        </a:xfrm>
                        <a:prstGeom prst="rect">
                          <a:avLst/>
                        </a:prstGeom>
                        <a:solidFill>
                          <a:schemeClr val="bg1">
                            <a:lumMod val="75000"/>
                          </a:schemeClr>
                        </a:solidFill>
                        <a:extLst/>
                      </p:spPr>
                    </p:pic>
                  </p:oleObj>
                </mc:Fallback>
              </mc:AlternateContent>
            </a:graphicData>
          </a:graphic>
        </p:graphicFrame>
        <p:sp>
          <p:nvSpPr>
            <p:cNvPr id="27675" name="Rectangle 55"/>
            <p:cNvSpPr>
              <a:spLocks noChangeArrowheads="1"/>
            </p:cNvSpPr>
            <p:nvPr/>
          </p:nvSpPr>
          <p:spPr bwMode="auto">
            <a:xfrm>
              <a:off x="533400" y="6100884"/>
              <a:ext cx="2133600" cy="55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dirty="0">
                  <a:solidFill>
                    <a:srgbClr val="FF0000"/>
                  </a:solidFill>
                </a:rPr>
                <a:t>With N loops:</a:t>
              </a:r>
            </a:p>
          </p:txBody>
        </p:sp>
      </p:grpSp>
      <p:grpSp>
        <p:nvGrpSpPr>
          <p:cNvPr id="10" name="Group 56"/>
          <p:cNvGrpSpPr>
            <a:grpSpLocks/>
          </p:cNvGrpSpPr>
          <p:nvPr/>
        </p:nvGrpSpPr>
        <p:grpSpPr bwMode="auto">
          <a:xfrm>
            <a:off x="2209800" y="5145088"/>
            <a:ext cx="5867400" cy="722313"/>
            <a:chOff x="-1774825" y="6069012"/>
            <a:chExt cx="5867400" cy="788988"/>
          </a:xfrm>
        </p:grpSpPr>
        <p:graphicFrame>
          <p:nvGraphicFramePr>
            <p:cNvPr id="27672" name="Object 4"/>
            <p:cNvGraphicFramePr>
              <a:graphicFrameLocks noChangeAspect="1"/>
            </p:cNvGraphicFramePr>
            <p:nvPr>
              <p:extLst/>
            </p:nvPr>
          </p:nvGraphicFramePr>
          <p:xfrm>
            <a:off x="2667000" y="6069012"/>
            <a:ext cx="1425575" cy="788988"/>
          </p:xfrm>
          <a:graphic>
            <a:graphicData uri="http://schemas.openxmlformats.org/presentationml/2006/ole">
              <mc:AlternateContent xmlns:mc="http://schemas.openxmlformats.org/markup-compatibility/2006">
                <mc:Choice xmlns:v="urn:schemas-microsoft-com:vml" Requires="v">
                  <p:oleObj spid="_x0000_s239635" name="Equation" r:id="rId6" imgW="710891" imgH="393529" progId="Equation.3">
                    <p:embed/>
                  </p:oleObj>
                </mc:Choice>
                <mc:Fallback>
                  <p:oleObj name="Equation" r:id="rId6" imgW="710891" imgH="393529" progId="Equation.3">
                    <p:embed/>
                    <p:pic>
                      <p:nvPicPr>
                        <p:cNvPr id="2767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6069012"/>
                          <a:ext cx="1425575" cy="788988"/>
                        </a:xfrm>
                        <a:prstGeom prst="rect">
                          <a:avLst/>
                        </a:prstGeom>
                        <a:solidFill>
                          <a:schemeClr val="bg1">
                            <a:lumMod val="75000"/>
                          </a:schemeClr>
                        </a:solidFill>
                        <a:extLst/>
                      </p:spPr>
                    </p:pic>
                  </p:oleObj>
                </mc:Fallback>
              </mc:AlternateContent>
            </a:graphicData>
          </a:graphic>
        </p:graphicFrame>
        <p:sp>
          <p:nvSpPr>
            <p:cNvPr id="27673" name="Rectangle 55"/>
            <p:cNvSpPr>
              <a:spLocks noChangeArrowheads="1"/>
            </p:cNvSpPr>
            <p:nvPr/>
          </p:nvSpPr>
          <p:spPr bwMode="auto">
            <a:xfrm>
              <a:off x="-1774825" y="6248399"/>
              <a:ext cx="4365625" cy="50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dirty="0">
                  <a:solidFill>
                    <a:srgbClr val="FF0000"/>
                  </a:solidFill>
                </a:rPr>
                <a:t>Field at </a:t>
              </a:r>
              <a:r>
                <a:rPr lang="en-US" sz="2400" b="1" dirty="0">
                  <a:solidFill>
                    <a:srgbClr val="FF0000"/>
                  </a:solidFill>
                </a:rPr>
                <a:t>center</a:t>
              </a:r>
              <a:r>
                <a:rPr lang="en-US" sz="2400" dirty="0">
                  <a:solidFill>
                    <a:srgbClr val="FF0000"/>
                  </a:solidFill>
                </a:rPr>
                <a:t> (with one loop):</a:t>
              </a:r>
            </a:p>
          </p:txBody>
        </p:sp>
      </p:gr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32</a:t>
            </a:fld>
            <a:endParaRPr lang="en-US"/>
          </a:p>
        </p:txBody>
      </p:sp>
      <p:sp>
        <p:nvSpPr>
          <p:cNvPr id="46" name="TextBox 45"/>
          <p:cNvSpPr txBox="1"/>
          <p:nvPr/>
        </p:nvSpPr>
        <p:spPr bwMode="auto">
          <a:xfrm>
            <a:off x="2361134" y="2286001"/>
            <a:ext cx="1753666" cy="461665"/>
          </a:xfrm>
          <a:prstGeom prst="rect">
            <a:avLst/>
          </a:prstGeom>
          <a:noFill/>
          <a:ln w="9525">
            <a:noFill/>
            <a:miter lim="800000"/>
            <a:headEnd/>
            <a:tailEnd/>
          </a:ln>
        </p:spPr>
        <p:txBody>
          <a:bodyPr wrap="square">
            <a:spAutoFit/>
          </a:bodyPr>
          <a:lstStyle/>
          <a:p>
            <a:pPr algn="ctr">
              <a:defRPr/>
            </a:pPr>
            <a:r>
              <a:rPr lang="en-US" sz="2400" dirty="0">
                <a:solidFill>
                  <a:schemeClr val="bg1">
                    <a:lumMod val="50000"/>
                  </a:schemeClr>
                </a:solidFill>
                <a:latin typeface="+mj-lt"/>
              </a:rPr>
              <a:t>(Top view)</a:t>
            </a:r>
          </a:p>
        </p:txBody>
      </p:sp>
      <p:sp>
        <p:nvSpPr>
          <p:cNvPr id="47" name="Rectangle 46"/>
          <p:cNvSpPr>
            <a:spLocks noChangeArrowheads="1"/>
          </p:cNvSpPr>
          <p:nvPr/>
        </p:nvSpPr>
        <p:spPr bwMode="auto">
          <a:xfrm>
            <a:off x="2590800" y="4495801"/>
            <a:ext cx="487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 For </a:t>
            </a:r>
            <a:r>
              <a:rPr lang="en-US" sz="2400" b="1" dirty="0"/>
              <a:t>CW </a:t>
            </a:r>
            <a:r>
              <a:rPr lang="en-US" sz="2400" dirty="0"/>
              <a:t>current:      </a:t>
            </a:r>
            <a:r>
              <a:rPr lang="en-US" sz="2400" b="1" dirty="0">
                <a:solidFill>
                  <a:srgbClr val="FF0000"/>
                </a:solidFill>
              </a:rPr>
              <a:t>into page </a:t>
            </a:r>
          </a:p>
        </p:txBody>
      </p:sp>
    </p:spTree>
    <p:custDataLst>
      <p:tags r:id="rId2"/>
    </p:custDataLst>
    <p:extLst>
      <p:ext uri="{BB962C8B-B14F-4D97-AF65-F5344CB8AC3E}">
        <p14:creationId xmlns:p14="http://schemas.microsoft.com/office/powerpoint/2010/main" val="382332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250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4225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580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590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dirty="0">
                <a:latin typeface="Arial" charset="0"/>
                <a:cs typeface="Arial" charset="0"/>
              </a:rPr>
              <a:t>Right-hand Rule: Loop Rule</a:t>
            </a:r>
          </a:p>
        </p:txBody>
      </p:sp>
      <p:sp>
        <p:nvSpPr>
          <p:cNvPr id="27651" name="TextBox 3"/>
          <p:cNvSpPr txBox="1">
            <a:spLocks noChangeArrowheads="1"/>
          </p:cNvSpPr>
          <p:nvPr/>
        </p:nvSpPr>
        <p:spPr bwMode="auto">
          <a:xfrm>
            <a:off x="2133600" y="1295401"/>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lgn="ctr" eaLnBrk="1" hangingPunct="1">
              <a:buFont typeface="Arial" panose="020B0604020202020204" pitchFamily="34" charset="0"/>
              <a:buChar char="•"/>
            </a:pPr>
            <a:r>
              <a:rPr lang="en-US" sz="2400" dirty="0"/>
              <a:t>Used to find direction of magnetic field of a current loop</a:t>
            </a:r>
            <a:endParaRPr lang="en-US" sz="2400" i="1" dirty="0">
              <a:latin typeface="Times New Roman" pitchFamily="18" charset="0"/>
              <a:cs typeface="Times New Roman" pitchFamily="18" charset="0"/>
            </a:endParaRPr>
          </a:p>
        </p:txBody>
      </p:sp>
      <p:sp>
        <p:nvSpPr>
          <p:cNvPr id="27662" name="Rectangle 27"/>
          <p:cNvSpPr>
            <a:spLocks noChangeArrowheads="1"/>
          </p:cNvSpPr>
          <p:nvPr/>
        </p:nvSpPr>
        <p:spPr bwMode="auto">
          <a:xfrm>
            <a:off x="3200400" y="5894686"/>
            <a:ext cx="6324600" cy="830997"/>
          </a:xfrm>
          <a:prstGeom prst="rect">
            <a:avLst/>
          </a:prstGeom>
          <a:solidFill>
            <a:schemeClr val="bg1">
              <a:lumMod val="75000"/>
            </a:schemeClr>
          </a:solidFill>
          <a:ln>
            <a:solidFill>
              <a:schemeClr val="tx2"/>
            </a:solidFill>
          </a:ln>
          <a:extLst/>
        </p:spPr>
        <p:txBody>
          <a:bodyPr wrap="square">
            <a:spAutoFit/>
          </a:bodyPr>
          <a:lstStyle/>
          <a:p>
            <a:pPr marL="342900" indent="-342900">
              <a:buFont typeface="Arial" panose="020B0604020202020204" pitchFamily="34" charset="0"/>
              <a:buChar char="•"/>
            </a:pPr>
            <a:r>
              <a:rPr lang="en-US" sz="2400" dirty="0"/>
              <a:t>Curl </a:t>
            </a:r>
            <a:r>
              <a:rPr lang="en-US" sz="2400" b="1" dirty="0"/>
              <a:t>fingers</a:t>
            </a:r>
            <a:r>
              <a:rPr lang="en-US" sz="2400" dirty="0"/>
              <a:t> in direction of </a:t>
            </a:r>
            <a:r>
              <a:rPr lang="en-US" sz="2400" b="1" dirty="0"/>
              <a:t>current</a:t>
            </a:r>
          </a:p>
          <a:p>
            <a:pPr marL="342900" indent="-342900">
              <a:buFont typeface="Arial" panose="020B0604020202020204" pitchFamily="34" charset="0"/>
              <a:buChar char="•"/>
            </a:pPr>
            <a:r>
              <a:rPr lang="en-US" sz="2400" dirty="0"/>
              <a:t>Direction of </a:t>
            </a:r>
            <a:r>
              <a:rPr lang="en-US" sz="2400" b="1" dirty="0"/>
              <a:t>thumb</a:t>
            </a:r>
            <a:r>
              <a:rPr lang="en-US" sz="2400" dirty="0"/>
              <a:t> is the direction of </a:t>
            </a:r>
            <a:r>
              <a:rPr lang="en-US" sz="2400" b="1" dirty="0"/>
              <a:t>field</a:t>
            </a:r>
            <a:endParaRPr lang="en-US" sz="2400" dirty="0"/>
          </a:p>
        </p:txBody>
      </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33</a:t>
            </a:fld>
            <a:endParaRPr lang="en-US"/>
          </a:p>
        </p:txBody>
      </p:sp>
      <p:pic>
        <p:nvPicPr>
          <p:cNvPr id="239623" name="Picture 7" descr="Image result for magnetic dipole moment loop"/>
          <p:cNvPicPr>
            <a:picLocks noChangeAspect="1" noChangeArrowheads="1"/>
          </p:cNvPicPr>
          <p:nvPr/>
        </p:nvPicPr>
        <p:blipFill rotWithShape="1">
          <a:blip r:embed="rId2">
            <a:extLst>
              <a:ext uri="{28A0092B-C50C-407E-A947-70E740481C1C}">
                <a14:useLocalDpi xmlns:a14="http://schemas.microsoft.com/office/drawing/2010/main" val="0"/>
              </a:ext>
            </a:extLst>
          </a:blip>
          <a:srcRect l="5294" r="58235"/>
          <a:stretch/>
        </p:blipFill>
        <p:spPr bwMode="auto">
          <a:xfrm>
            <a:off x="2743200" y="1981200"/>
            <a:ext cx="2514600" cy="371106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5486400" y="3276601"/>
            <a:ext cx="1752600" cy="754707"/>
          </a:xfrm>
          <a:prstGeom prst="rightArrow">
            <a:avLst>
              <a:gd name="adj1" fmla="val 50000"/>
              <a:gd name="adj2" fmla="val 590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696200" y="2777827"/>
            <a:ext cx="2133600" cy="1600200"/>
            <a:chOff x="6172200" y="2777827"/>
            <a:chExt cx="2133600" cy="1600200"/>
          </a:xfrm>
        </p:grpSpPr>
        <p:grpSp>
          <p:nvGrpSpPr>
            <p:cNvPr id="43" name="Group 22"/>
            <p:cNvGrpSpPr>
              <a:grpSpLocks/>
            </p:cNvGrpSpPr>
            <p:nvPr/>
          </p:nvGrpSpPr>
          <p:grpSpPr bwMode="auto">
            <a:xfrm>
              <a:off x="6172200" y="2777827"/>
              <a:ext cx="2133600" cy="1600200"/>
              <a:chOff x="3124200" y="3758725"/>
              <a:chExt cx="1219200" cy="914400"/>
            </a:xfrm>
          </p:grpSpPr>
          <p:grpSp>
            <p:nvGrpSpPr>
              <p:cNvPr id="44" name="Group 6"/>
              <p:cNvGrpSpPr>
                <a:grpSpLocks/>
              </p:cNvGrpSpPr>
              <p:nvPr/>
            </p:nvGrpSpPr>
            <p:grpSpPr bwMode="auto">
              <a:xfrm>
                <a:off x="3124200" y="4191000"/>
                <a:ext cx="1219200" cy="76201"/>
                <a:chOff x="3962400" y="2286000"/>
                <a:chExt cx="1219200" cy="1219201"/>
              </a:xfrm>
            </p:grpSpPr>
            <p:sp>
              <p:nvSpPr>
                <p:cNvPr id="54" name="Arc 53"/>
                <p:cNvSpPr/>
                <p:nvPr/>
              </p:nvSpPr>
              <p:spPr bwMode="auto">
                <a:xfrm rot="5400000">
                  <a:off x="3962407" y="2278393"/>
                  <a:ext cx="1219185" cy="1219200"/>
                </a:xfrm>
                <a:prstGeom prst="arc">
                  <a:avLst>
                    <a:gd name="adj1" fmla="val 16200000"/>
                    <a:gd name="adj2" fmla="val 16199368"/>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Arc 54"/>
                <p:cNvSpPr/>
                <p:nvPr/>
              </p:nvSpPr>
              <p:spPr bwMode="auto">
                <a:xfrm rot="16200000">
                  <a:off x="3962407" y="2278393"/>
                  <a:ext cx="1219185" cy="1219200"/>
                </a:xfrm>
                <a:prstGeom prst="arc">
                  <a:avLst>
                    <a:gd name="adj1" fmla="val 16200000"/>
                    <a:gd name="adj2" fmla="val 16199368"/>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45" name="Group 53"/>
              <p:cNvGrpSpPr>
                <a:grpSpLocks/>
              </p:cNvGrpSpPr>
              <p:nvPr/>
            </p:nvGrpSpPr>
            <p:grpSpPr bwMode="auto">
              <a:xfrm>
                <a:off x="3298371" y="3758725"/>
                <a:ext cx="854529" cy="914400"/>
                <a:chOff x="7603671" y="2286000"/>
                <a:chExt cx="854529" cy="914400"/>
              </a:xfrm>
            </p:grpSpPr>
            <p:cxnSp>
              <p:nvCxnSpPr>
                <p:cNvPr id="48" name="Straight Arrow Connector 47"/>
                <p:cNvCxnSpPr/>
                <p:nvPr/>
              </p:nvCxnSpPr>
              <p:spPr>
                <a:xfrm flipH="1" flipV="1">
                  <a:off x="8039100" y="2286000"/>
                  <a:ext cx="0" cy="914400"/>
                </a:xfrm>
                <a:prstGeom prst="straightConnector1">
                  <a:avLst/>
                </a:prstGeom>
                <a:ln w="38100">
                  <a:solidFill>
                    <a:srgbClr val="A67A00"/>
                  </a:solidFill>
                  <a:tailEnd type="arrow"/>
                </a:ln>
              </p:spPr>
              <p:style>
                <a:lnRef idx="1">
                  <a:schemeClr val="accent1"/>
                </a:lnRef>
                <a:fillRef idx="0">
                  <a:schemeClr val="accent1"/>
                </a:fillRef>
                <a:effectRef idx="0">
                  <a:schemeClr val="accent1"/>
                </a:effectRef>
                <a:fontRef idx="minor">
                  <a:schemeClr val="tx1"/>
                </a:fontRef>
              </p:style>
            </p:cxnSp>
            <p:sp>
              <p:nvSpPr>
                <p:cNvPr id="49" name="Arc 48"/>
                <p:cNvSpPr/>
                <p:nvPr/>
              </p:nvSpPr>
              <p:spPr>
                <a:xfrm>
                  <a:off x="7603671" y="2286000"/>
                  <a:ext cx="228600" cy="914400"/>
                </a:xfrm>
                <a:prstGeom prst="arc">
                  <a:avLst>
                    <a:gd name="adj1" fmla="val 16200000"/>
                    <a:gd name="adj2" fmla="val 5294861"/>
                  </a:avLst>
                </a:prstGeom>
                <a:ln w="38100">
                  <a:solidFill>
                    <a:srgbClr val="A67A00"/>
                  </a:solidFill>
                  <a:head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0" name="Arc 49"/>
                <p:cNvSpPr/>
                <p:nvPr/>
              </p:nvSpPr>
              <p:spPr>
                <a:xfrm rot="10800000">
                  <a:off x="8229600" y="2286000"/>
                  <a:ext cx="228600" cy="914400"/>
                </a:xfrm>
                <a:prstGeom prst="arc">
                  <a:avLst>
                    <a:gd name="adj1" fmla="val 16200000"/>
                    <a:gd name="adj2" fmla="val 5321299"/>
                  </a:avLst>
                </a:prstGeom>
                <a:ln w="38100">
                  <a:solidFill>
                    <a:srgbClr val="A67A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cxnSp>
          <p:nvCxnSpPr>
            <p:cNvPr id="6" name="Straight Connector 5"/>
            <p:cNvCxnSpPr/>
            <p:nvPr/>
          </p:nvCxnSpPr>
          <p:spPr>
            <a:xfrm>
              <a:off x="7740508" y="2808458"/>
              <a:ext cx="18244" cy="19063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6701004" y="2792104"/>
              <a:ext cx="18244" cy="190638"/>
            </a:xfrm>
            <a:prstGeom prst="line">
              <a:avLst/>
            </a:prstGeom>
            <a:ln w="3810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55117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8000"/>
                                  </p:stCondLst>
                                  <p:childTnLst>
                                    <p:set>
                                      <p:cBhvr>
                                        <p:cTn id="6" dur="1" fill="hold">
                                          <p:stCondLst>
                                            <p:cond delay="0"/>
                                          </p:stCondLst>
                                        </p:cTn>
                                        <p:tgtEl>
                                          <p:spTgt spid="239623"/>
                                        </p:tgtEl>
                                        <p:attrNameLst>
                                          <p:attrName>style.visibility</p:attrName>
                                        </p:attrNameLst>
                                      </p:cBhvr>
                                      <p:to>
                                        <p:strVal val="visible"/>
                                      </p:to>
                                    </p:set>
                                  </p:childTnLst>
                                </p:cTn>
                              </p:par>
                              <p:par>
                                <p:cTn id="7" presetID="1" presetClass="entr" presetSubtype="0" fill="hold" grpId="0" nodeType="withEffect">
                                  <p:stCondLst>
                                    <p:cond delay="80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800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8000"/>
                                  </p:stCondLst>
                                  <p:childTnLst>
                                    <p:set>
                                      <p:cBhvr>
                                        <p:cTn id="12" dur="1" fill="hold">
                                          <p:stCondLst>
                                            <p:cond delay="0"/>
                                          </p:stCondLst>
                                        </p:cTn>
                                        <p:tgtEl>
                                          <p:spTgt spid="27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b="1" dirty="0">
                <a:latin typeface="Arial" charset="0"/>
                <a:cs typeface="Arial" charset="0"/>
              </a:rPr>
              <a:t>Magnetic Dipole Moment [1]</a:t>
            </a:r>
          </a:p>
        </p:txBody>
      </p:sp>
      <p:sp>
        <p:nvSpPr>
          <p:cNvPr id="5" name="TextBox 4"/>
          <p:cNvSpPr txBox="1"/>
          <p:nvPr/>
        </p:nvSpPr>
        <p:spPr bwMode="auto">
          <a:xfrm>
            <a:off x="2438400" y="1295401"/>
            <a:ext cx="7467600" cy="907941"/>
          </a:xfrm>
          <a:prstGeom prst="rect">
            <a:avLst/>
          </a:prstGeom>
          <a:noFill/>
          <a:ln w="9525">
            <a:noFill/>
            <a:miter lim="800000"/>
            <a:headEnd/>
            <a:tailEnd/>
          </a:ln>
        </p:spPr>
        <p:txBody>
          <a:bodyPr>
            <a:spAutoFit/>
          </a:bodyPr>
          <a:lstStyle/>
          <a:p>
            <a:pPr marL="342900" indent="-342900">
              <a:spcAft>
                <a:spcPts val="600"/>
              </a:spcAft>
              <a:buFont typeface="Arial" panose="020B0604020202020204" pitchFamily="34" charset="0"/>
              <a:buChar char="•"/>
              <a:defRPr/>
            </a:pPr>
            <a:r>
              <a:rPr lang="en-US" sz="2400" dirty="0">
                <a:latin typeface="+mj-lt"/>
              </a:rPr>
              <a:t>A current loop behaves like a magnet</a:t>
            </a:r>
          </a:p>
          <a:p>
            <a:pPr marL="342900" indent="-342900">
              <a:buFont typeface="Arial" panose="020B0604020202020204" pitchFamily="34" charset="0"/>
              <a:buChar char="•"/>
              <a:defRPr/>
            </a:pPr>
            <a:r>
              <a:rPr lang="en-US" sz="2400" dirty="0">
                <a:latin typeface="+mj-lt"/>
              </a:rPr>
              <a:t>Magnetic field points from N to S </a:t>
            </a:r>
            <a:r>
              <a:rPr lang="en-US" sz="2400" dirty="0">
                <a:solidFill>
                  <a:schemeClr val="bg1">
                    <a:lumMod val="50000"/>
                  </a:schemeClr>
                </a:solidFill>
                <a:latin typeface="+mj-lt"/>
              </a:rPr>
              <a:t>[slide 9]</a:t>
            </a:r>
          </a:p>
        </p:txBody>
      </p:sp>
      <p:grpSp>
        <p:nvGrpSpPr>
          <p:cNvPr id="31749" name="Group 22"/>
          <p:cNvGrpSpPr>
            <a:grpSpLocks/>
          </p:cNvGrpSpPr>
          <p:nvPr/>
        </p:nvGrpSpPr>
        <p:grpSpPr bwMode="auto">
          <a:xfrm>
            <a:off x="3200400" y="2819401"/>
            <a:ext cx="2743201" cy="2057401"/>
            <a:chOff x="3124200" y="3758725"/>
            <a:chExt cx="1219200" cy="914400"/>
          </a:xfrm>
        </p:grpSpPr>
        <p:grpSp>
          <p:nvGrpSpPr>
            <p:cNvPr id="31782" name="Group 6"/>
            <p:cNvGrpSpPr>
              <a:grpSpLocks/>
            </p:cNvGrpSpPr>
            <p:nvPr/>
          </p:nvGrpSpPr>
          <p:grpSpPr bwMode="auto">
            <a:xfrm>
              <a:off x="3124200" y="4191000"/>
              <a:ext cx="1219200" cy="76201"/>
              <a:chOff x="3962400" y="2286000"/>
              <a:chExt cx="1219200" cy="1219201"/>
            </a:xfrm>
          </p:grpSpPr>
          <p:sp>
            <p:nvSpPr>
              <p:cNvPr id="8" name="Arc 7"/>
              <p:cNvSpPr/>
              <p:nvPr/>
            </p:nvSpPr>
            <p:spPr bwMode="auto">
              <a:xfrm rot="5400000">
                <a:off x="3962407" y="2278393"/>
                <a:ext cx="1219185" cy="1219200"/>
              </a:xfrm>
              <a:prstGeom prst="arc">
                <a:avLst>
                  <a:gd name="adj1" fmla="val 16200000"/>
                  <a:gd name="adj2" fmla="val 16199368"/>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Arc 8"/>
              <p:cNvSpPr/>
              <p:nvPr/>
            </p:nvSpPr>
            <p:spPr bwMode="auto">
              <a:xfrm rot="16200000">
                <a:off x="3962407" y="2278393"/>
                <a:ext cx="1219185" cy="1219200"/>
              </a:xfrm>
              <a:prstGeom prst="arc">
                <a:avLst>
                  <a:gd name="adj1" fmla="val 16200000"/>
                  <a:gd name="adj2" fmla="val 16199368"/>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1783" name="Group 53"/>
            <p:cNvGrpSpPr>
              <a:grpSpLocks/>
            </p:cNvGrpSpPr>
            <p:nvPr/>
          </p:nvGrpSpPr>
          <p:grpSpPr bwMode="auto">
            <a:xfrm>
              <a:off x="3314700" y="3758725"/>
              <a:ext cx="838200" cy="914400"/>
              <a:chOff x="7620000" y="2286000"/>
              <a:chExt cx="838200" cy="914400"/>
            </a:xfrm>
          </p:grpSpPr>
          <p:cxnSp>
            <p:nvCxnSpPr>
              <p:cNvPr id="13" name="Straight Arrow Connector 12"/>
              <p:cNvCxnSpPr/>
              <p:nvPr/>
            </p:nvCxnSpPr>
            <p:spPr>
              <a:xfrm flipH="1" flipV="1">
                <a:off x="8039100" y="2286000"/>
                <a:ext cx="0" cy="914400"/>
              </a:xfrm>
              <a:prstGeom prst="straightConnector1">
                <a:avLst/>
              </a:prstGeom>
              <a:ln w="38100">
                <a:solidFill>
                  <a:srgbClr val="A67A00"/>
                </a:solidFill>
                <a:tailEnd type="arrow"/>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a:off x="7620000" y="2286000"/>
                <a:ext cx="228600" cy="914400"/>
              </a:xfrm>
              <a:prstGeom prst="arc">
                <a:avLst>
                  <a:gd name="adj1" fmla="val 16200000"/>
                  <a:gd name="adj2" fmla="val 5321299"/>
                </a:avLst>
              </a:prstGeom>
              <a:ln w="38100">
                <a:solidFill>
                  <a:srgbClr val="A67A00"/>
                </a:solidFill>
                <a:head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Arc 14"/>
              <p:cNvSpPr/>
              <p:nvPr/>
            </p:nvSpPr>
            <p:spPr>
              <a:xfrm rot="10800000">
                <a:off x="8229600" y="2286000"/>
                <a:ext cx="228600" cy="914400"/>
              </a:xfrm>
              <a:prstGeom prst="arc">
                <a:avLst>
                  <a:gd name="adj1" fmla="val 16200000"/>
                  <a:gd name="adj2" fmla="val 5321299"/>
                </a:avLst>
              </a:prstGeom>
              <a:ln w="38100">
                <a:solidFill>
                  <a:srgbClr val="A67A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34</a:t>
            </a:fld>
            <a:endParaRPr lang="en-US"/>
          </a:p>
        </p:txBody>
      </p:sp>
      <p:pic>
        <p:nvPicPr>
          <p:cNvPr id="3" name="Picture 2"/>
          <p:cNvPicPr>
            <a:picLocks noChangeAspect="1"/>
          </p:cNvPicPr>
          <p:nvPr/>
        </p:nvPicPr>
        <p:blipFill rotWithShape="1">
          <a:blip r:embed="rId2"/>
          <a:srcRect r="43439"/>
          <a:stretch/>
        </p:blipFill>
        <p:spPr>
          <a:xfrm>
            <a:off x="6440222" y="2694392"/>
            <a:ext cx="3237178" cy="2411008"/>
          </a:xfrm>
          <a:prstGeom prst="rect">
            <a:avLst/>
          </a:prstGeom>
          <a:scene3d>
            <a:camera prst="orthographicFront">
              <a:rot lat="0" lon="0" rev="5400000"/>
            </a:camera>
            <a:lightRig rig="threePt" dir="t"/>
          </a:scene3d>
        </p:spPr>
      </p:pic>
      <mc:AlternateContent xmlns:mc="http://schemas.openxmlformats.org/markup-compatibility/2006" xmlns:a14="http://schemas.microsoft.com/office/drawing/2010/main">
        <mc:Choice Requires="a14">
          <p:sp>
            <p:nvSpPr>
              <p:cNvPr id="60" name="TextBox 59"/>
              <p:cNvSpPr txBox="1"/>
              <p:nvPr/>
            </p:nvSpPr>
            <p:spPr bwMode="auto">
              <a:xfrm>
                <a:off x="2784144" y="5646004"/>
                <a:ext cx="6893256" cy="830997"/>
              </a:xfrm>
              <a:prstGeom prst="rect">
                <a:avLst/>
              </a:prstGeom>
              <a:solidFill>
                <a:schemeClr val="bg1">
                  <a:lumMod val="75000"/>
                </a:schemeClr>
              </a:solidFill>
              <a:ln w="9525">
                <a:noFill/>
                <a:miter lim="800000"/>
                <a:headEnd/>
                <a:tailEnd/>
              </a:ln>
            </p:spPr>
            <p:txBody>
              <a:bodyPr wrap="square">
                <a:spAutoFit/>
              </a:bodyPr>
              <a:lstStyle/>
              <a:p>
                <a:pPr marL="342900" indent="-342900">
                  <a:spcAft>
                    <a:spcPts val="600"/>
                  </a:spcAft>
                  <a:buFont typeface="Arial" panose="020B0604020202020204" pitchFamily="34" charset="0"/>
                  <a:buChar char="•"/>
                  <a:defRPr/>
                </a:pPr>
                <a:r>
                  <a:rPr lang="en-US" sz="2400" dirty="0">
                    <a:latin typeface="+mj-lt"/>
                  </a:rPr>
                  <a:t>The current loop produces a </a:t>
                </a:r>
                <a:r>
                  <a:rPr lang="en-US" sz="2400" b="1" dirty="0">
                    <a:latin typeface="+mj-lt"/>
                  </a:rPr>
                  <a:t>magnetic dipole moment</a:t>
                </a:r>
                <a:r>
                  <a:rPr lang="en-US" sz="2400" dirty="0">
                    <a:latin typeface="+mj-lt"/>
                  </a:rPr>
                  <a:t> (</a:t>
                </a:r>
                <a14:m>
                  <m:oMath xmlns:m="http://schemas.openxmlformats.org/officeDocument/2006/math">
                    <m:r>
                      <a:rPr lang="en-US" sz="2400" i="1">
                        <a:latin typeface="Cambria Math" panose="02040503050406030204" pitchFamily="18" charset="0"/>
                      </a:rPr>
                      <m:t>𝜇</m:t>
                    </m:r>
                  </m:oMath>
                </a14:m>
                <a:r>
                  <a:rPr lang="en-US" sz="2400" dirty="0">
                    <a:latin typeface="+mj-lt"/>
                  </a:rPr>
                  <a:t>) in the direction of the field</a:t>
                </a:r>
              </a:p>
            </p:txBody>
          </p:sp>
        </mc:Choice>
        <mc:Fallback xmlns="">
          <p:sp>
            <p:nvSpPr>
              <p:cNvPr id="60" name="TextBox 59"/>
              <p:cNvSpPr txBox="1">
                <a:spLocks noRot="1" noChangeAspect="1" noMove="1" noResize="1" noEditPoints="1" noAdjustHandles="1" noChangeArrowheads="1" noChangeShapeType="1" noTextEdit="1"/>
              </p:cNvSpPr>
              <p:nvPr/>
            </p:nvSpPr>
            <p:spPr bwMode="auto">
              <a:xfrm>
                <a:off x="2784144" y="5646004"/>
                <a:ext cx="6893256" cy="830997"/>
              </a:xfrm>
              <a:prstGeom prst="rect">
                <a:avLst/>
              </a:prstGeom>
              <a:blipFill>
                <a:blip r:embed="rId5"/>
                <a:stretch>
                  <a:fillRect l="-1238" t="-5109" r="-354" b="-16058"/>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342498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b="1" dirty="0">
                <a:latin typeface="Arial" charset="0"/>
                <a:cs typeface="Arial" charset="0"/>
              </a:rPr>
              <a:t>Magnetic Dipole Moment [2]</a:t>
            </a:r>
          </a:p>
        </p:txBody>
      </p:sp>
      <p:graphicFrame>
        <p:nvGraphicFramePr>
          <p:cNvPr id="31757" name="Object 4"/>
          <p:cNvGraphicFramePr>
            <a:graphicFrameLocks noChangeAspect="1"/>
          </p:cNvGraphicFramePr>
          <p:nvPr>
            <p:extLst/>
          </p:nvPr>
        </p:nvGraphicFramePr>
        <p:xfrm>
          <a:off x="3657600" y="5181600"/>
          <a:ext cx="1093788" cy="406400"/>
        </p:xfrm>
        <a:graphic>
          <a:graphicData uri="http://schemas.openxmlformats.org/presentationml/2006/ole">
            <mc:AlternateContent xmlns:mc="http://schemas.openxmlformats.org/markup-compatibility/2006">
              <mc:Choice xmlns:v="urn:schemas-microsoft-com:vml" Requires="v">
                <p:oleObj spid="_x0000_s240650" name="Equation" r:id="rId3" imgW="545626" imgH="203024" progId="Equation.3">
                  <p:embed/>
                </p:oleObj>
              </mc:Choice>
              <mc:Fallback>
                <p:oleObj name="Equation" r:id="rId3" imgW="545626" imgH="203024" progId="Equation.3">
                  <p:embed/>
                  <p:pic>
                    <p:nvPicPr>
                      <p:cNvPr id="3175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181600"/>
                        <a:ext cx="1093788"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 name="Group 16"/>
          <p:cNvGrpSpPr>
            <a:grpSpLocks/>
          </p:cNvGrpSpPr>
          <p:nvPr/>
        </p:nvGrpSpPr>
        <p:grpSpPr bwMode="auto">
          <a:xfrm>
            <a:off x="1600200" y="5257800"/>
            <a:ext cx="2743200" cy="1295400"/>
            <a:chOff x="4191000" y="4114800"/>
            <a:chExt cx="2743200" cy="1295519"/>
          </a:xfrm>
        </p:grpSpPr>
        <p:sp>
          <p:nvSpPr>
            <p:cNvPr id="41" name="Rounded Rectangle 40"/>
            <p:cNvSpPr/>
            <p:nvPr/>
          </p:nvSpPr>
          <p:spPr>
            <a:xfrm>
              <a:off x="6248400" y="4114800"/>
              <a:ext cx="304800" cy="304828"/>
            </a:xfrm>
            <a:prstGeom prst="roundRect">
              <a:avLst/>
            </a:prstGeom>
            <a:noFill/>
            <a:ln>
              <a:solidFill>
                <a:srgbClr val="293F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2" name="Straight Connector 41"/>
            <p:cNvCxnSpPr>
              <a:stCxn id="41" idx="2"/>
              <a:endCxn id="43" idx="0"/>
            </p:cNvCxnSpPr>
            <p:nvPr/>
          </p:nvCxnSpPr>
          <p:spPr>
            <a:xfrm rot="5400000">
              <a:off x="5901524" y="4080704"/>
              <a:ext cx="160353" cy="838200"/>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bwMode="auto">
            <a:xfrm>
              <a:off x="4191000" y="4579981"/>
              <a:ext cx="2743200" cy="830338"/>
            </a:xfrm>
            <a:prstGeom prst="rect">
              <a:avLst/>
            </a:prstGeom>
            <a:noFill/>
            <a:ln w="25400">
              <a:solidFill>
                <a:srgbClr val="293F6F"/>
              </a:solidFill>
              <a:miter lim="800000"/>
              <a:headEnd/>
              <a:tailEnd/>
            </a:ln>
          </p:spPr>
          <p:txBody>
            <a:bodyPr>
              <a:spAutoFit/>
            </a:bodyPr>
            <a:lstStyle/>
            <a:p>
              <a:pPr algn="ctr">
                <a:defRPr/>
              </a:pPr>
              <a:r>
                <a:rPr lang="en-US" sz="2400" dirty="0">
                  <a:latin typeface="+mj-lt"/>
                </a:rPr>
                <a:t>Mag. Moment of Loop</a:t>
              </a:r>
            </a:p>
          </p:txBody>
        </p:sp>
      </p:grpSp>
      <p:grpSp>
        <p:nvGrpSpPr>
          <p:cNvPr id="17" name="Group 17"/>
          <p:cNvGrpSpPr>
            <a:grpSpLocks/>
          </p:cNvGrpSpPr>
          <p:nvPr/>
        </p:nvGrpSpPr>
        <p:grpSpPr bwMode="auto">
          <a:xfrm>
            <a:off x="4572000" y="5181601"/>
            <a:ext cx="5867400" cy="842963"/>
            <a:chOff x="2209800" y="4876391"/>
            <a:chExt cx="5867400" cy="843800"/>
          </a:xfrm>
        </p:grpSpPr>
        <p:sp>
          <p:nvSpPr>
            <p:cNvPr id="45" name="Rounded Rectangle 44"/>
            <p:cNvSpPr/>
            <p:nvPr/>
          </p:nvSpPr>
          <p:spPr>
            <a:xfrm>
              <a:off x="2209800" y="4876391"/>
              <a:ext cx="228600" cy="305103"/>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6" name="Straight Connector 45"/>
            <p:cNvCxnSpPr>
              <a:stCxn id="45" idx="3"/>
              <a:endCxn id="47" idx="1"/>
            </p:cNvCxnSpPr>
            <p:nvPr/>
          </p:nvCxnSpPr>
          <p:spPr>
            <a:xfrm>
              <a:off x="2438400" y="5028942"/>
              <a:ext cx="3276600" cy="460832"/>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bwMode="auto">
            <a:xfrm>
              <a:off x="5715000" y="5257769"/>
              <a:ext cx="2362200" cy="462422"/>
            </a:xfrm>
            <a:prstGeom prst="rect">
              <a:avLst/>
            </a:prstGeom>
            <a:noFill/>
            <a:ln w="25400">
              <a:solidFill>
                <a:schemeClr val="accent5">
                  <a:lumMod val="75000"/>
                </a:schemeClr>
              </a:solidFill>
              <a:miter lim="800000"/>
              <a:headEnd/>
              <a:tailEnd/>
            </a:ln>
          </p:spPr>
          <p:txBody>
            <a:bodyPr>
              <a:spAutoFit/>
            </a:bodyPr>
            <a:lstStyle/>
            <a:p>
              <a:pPr algn="ctr">
                <a:defRPr/>
              </a:pPr>
              <a:r>
                <a:rPr lang="en-US" sz="2400" b="1" dirty="0">
                  <a:solidFill>
                    <a:schemeClr val="accent5">
                      <a:lumMod val="75000"/>
                    </a:schemeClr>
                  </a:solidFill>
                  <a:latin typeface="+mj-lt"/>
                </a:rPr>
                <a:t>Area of Loops</a:t>
              </a:r>
              <a:endParaRPr lang="en-US" sz="2400" dirty="0">
                <a:solidFill>
                  <a:schemeClr val="accent5">
                    <a:lumMod val="75000"/>
                  </a:schemeClr>
                </a:solidFill>
                <a:latin typeface="+mj-lt"/>
              </a:endParaRPr>
            </a:p>
          </p:txBody>
        </p:sp>
      </p:grpSp>
      <p:grpSp>
        <p:nvGrpSpPr>
          <p:cNvPr id="18" name="Group 30"/>
          <p:cNvGrpSpPr>
            <a:grpSpLocks/>
          </p:cNvGrpSpPr>
          <p:nvPr/>
        </p:nvGrpSpPr>
        <p:grpSpPr bwMode="auto">
          <a:xfrm>
            <a:off x="4419600" y="5181600"/>
            <a:ext cx="2971800" cy="1371600"/>
            <a:chOff x="4114800" y="4343535"/>
            <a:chExt cx="2971800" cy="1372812"/>
          </a:xfrm>
        </p:grpSpPr>
        <p:sp>
          <p:nvSpPr>
            <p:cNvPr id="49" name="Rounded Rectangle 48"/>
            <p:cNvSpPr/>
            <p:nvPr/>
          </p:nvSpPr>
          <p:spPr>
            <a:xfrm>
              <a:off x="4114800" y="4343535"/>
              <a:ext cx="152400" cy="30506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0" name="Straight Connector 49"/>
            <p:cNvCxnSpPr>
              <a:stCxn id="49" idx="2"/>
              <a:endCxn id="51" idx="1"/>
            </p:cNvCxnSpPr>
            <p:nvPr/>
          </p:nvCxnSpPr>
          <p:spPr>
            <a:xfrm rot="16200000" flipH="1">
              <a:off x="3940680" y="4898925"/>
              <a:ext cx="653040" cy="15240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bwMode="auto">
            <a:xfrm>
              <a:off x="4343400" y="4885351"/>
              <a:ext cx="2743200" cy="830996"/>
            </a:xfrm>
            <a:prstGeom prst="rect">
              <a:avLst/>
            </a:prstGeom>
            <a:noFill/>
            <a:ln w="25400">
              <a:solidFill>
                <a:schemeClr val="accent6">
                  <a:lumMod val="75000"/>
                </a:schemeClr>
              </a:solidFill>
              <a:miter lim="800000"/>
              <a:headEnd/>
              <a:tailEnd/>
            </a:ln>
          </p:spPr>
          <p:txBody>
            <a:bodyPr>
              <a:spAutoFit/>
            </a:bodyPr>
            <a:lstStyle/>
            <a:p>
              <a:pPr algn="ctr">
                <a:defRPr/>
              </a:pPr>
              <a:r>
                <a:rPr lang="en-US" sz="2400" b="1" dirty="0">
                  <a:solidFill>
                    <a:schemeClr val="accent6">
                      <a:lumMod val="75000"/>
                    </a:schemeClr>
                  </a:solidFill>
                  <a:latin typeface="+mj-lt"/>
                </a:rPr>
                <a:t>Current </a:t>
              </a:r>
              <a:r>
                <a:rPr lang="en-US" sz="2400" dirty="0">
                  <a:latin typeface="+mj-lt"/>
                </a:rPr>
                <a:t>passing through wire</a:t>
              </a:r>
            </a:p>
          </p:txBody>
        </p:sp>
      </p:grpSp>
      <p:grpSp>
        <p:nvGrpSpPr>
          <p:cNvPr id="19" name="Group 30"/>
          <p:cNvGrpSpPr>
            <a:grpSpLocks/>
          </p:cNvGrpSpPr>
          <p:nvPr/>
        </p:nvGrpSpPr>
        <p:grpSpPr bwMode="auto">
          <a:xfrm>
            <a:off x="4191000" y="5105401"/>
            <a:ext cx="5257800" cy="461963"/>
            <a:chOff x="3505200" y="4191000"/>
            <a:chExt cx="5257800" cy="461963"/>
          </a:xfrm>
        </p:grpSpPr>
        <p:sp>
          <p:nvSpPr>
            <p:cNvPr id="53" name="Rounded Rectangle 52"/>
            <p:cNvSpPr/>
            <p:nvPr/>
          </p:nvSpPr>
          <p:spPr>
            <a:xfrm>
              <a:off x="3505200" y="4267200"/>
              <a:ext cx="228600" cy="304800"/>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4" name="Straight Connector 53"/>
            <p:cNvCxnSpPr>
              <a:stCxn id="53" idx="0"/>
              <a:endCxn id="55" idx="1"/>
            </p:cNvCxnSpPr>
            <p:nvPr/>
          </p:nvCxnSpPr>
          <p:spPr>
            <a:xfrm rot="16200000" flipH="1">
              <a:off x="4094162" y="3792538"/>
              <a:ext cx="155575" cy="110490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bwMode="auto">
            <a:xfrm>
              <a:off x="4724400" y="4191000"/>
              <a:ext cx="4038600" cy="461963"/>
            </a:xfrm>
            <a:prstGeom prst="rect">
              <a:avLst/>
            </a:prstGeom>
            <a:noFill/>
            <a:ln w="25400">
              <a:solidFill>
                <a:srgbClr val="008000"/>
              </a:solidFill>
              <a:miter lim="800000"/>
              <a:headEnd/>
              <a:tailEnd/>
            </a:ln>
          </p:spPr>
          <p:txBody>
            <a:bodyPr>
              <a:spAutoFit/>
            </a:bodyPr>
            <a:lstStyle/>
            <a:p>
              <a:pPr algn="ctr">
                <a:defRPr/>
              </a:pPr>
              <a:r>
                <a:rPr lang="en-US" sz="2400" b="1" dirty="0">
                  <a:solidFill>
                    <a:srgbClr val="008000"/>
                  </a:solidFill>
                  <a:latin typeface="+mj-lt"/>
                </a:rPr>
                <a:t>Number of Loops</a:t>
              </a:r>
              <a:endParaRPr lang="en-US" sz="2400" dirty="0">
                <a:solidFill>
                  <a:srgbClr val="008000"/>
                </a:solidFill>
                <a:latin typeface="+mj-lt"/>
              </a:endParaRPr>
            </a:p>
          </p:txBody>
        </p:sp>
      </p:gr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35</a:t>
            </a:fld>
            <a:endParaRPr lang="en-US"/>
          </a:p>
        </p:txBody>
      </p:sp>
      <mc:AlternateContent xmlns:mc="http://schemas.openxmlformats.org/markup-compatibility/2006" xmlns:a14="http://schemas.microsoft.com/office/drawing/2010/main">
        <mc:Choice Requires="a14">
          <p:sp>
            <p:nvSpPr>
              <p:cNvPr id="60" name="TextBox 59"/>
              <p:cNvSpPr txBox="1"/>
              <p:nvPr/>
            </p:nvSpPr>
            <p:spPr bwMode="auto">
              <a:xfrm>
                <a:off x="4572000" y="1371601"/>
                <a:ext cx="5943600" cy="3370153"/>
              </a:xfrm>
              <a:prstGeom prst="rect">
                <a:avLst/>
              </a:prstGeom>
              <a:noFill/>
              <a:ln w="9525">
                <a:solidFill>
                  <a:schemeClr val="tx1"/>
                </a:solidFill>
                <a:prstDash val="dash"/>
                <a:miter lim="800000"/>
                <a:headEnd/>
                <a:tailEnd/>
              </a:ln>
            </p:spPr>
            <p:txBody>
              <a:bodyPr wrap="square">
                <a:spAutoFit/>
              </a:bodyPr>
              <a:lstStyle/>
              <a:p>
                <a:pPr algn="ctr">
                  <a:spcAft>
                    <a:spcPts val="600"/>
                  </a:spcAft>
                  <a:defRPr/>
                </a:pPr>
                <a:r>
                  <a:rPr lang="en-US" sz="2400" b="1" dirty="0">
                    <a:latin typeface="+mj-lt"/>
                  </a:rPr>
                  <a:t>Magnetic Dipole Moment </a:t>
                </a:r>
                <a14:m>
                  <m:oMath xmlns:m="http://schemas.openxmlformats.org/officeDocument/2006/math">
                    <m:d>
                      <m:dPr>
                        <m:ctrlPr>
                          <a:rPr lang="en-US" sz="2400" b="1" i="1">
                            <a:latin typeface="Cambria Math" panose="02040503050406030204" pitchFamily="18" charset="0"/>
                          </a:rPr>
                        </m:ctrlPr>
                      </m:dPr>
                      <m:e>
                        <m:r>
                          <a:rPr lang="en-US" sz="2400" b="1" i="1">
                            <a:latin typeface="Cambria Math" panose="02040503050406030204" pitchFamily="18" charset="0"/>
                          </a:rPr>
                          <m:t>𝝁</m:t>
                        </m:r>
                      </m:e>
                    </m:d>
                  </m:oMath>
                </a14:m>
                <a:endParaRPr lang="en-US" sz="2400" b="1" dirty="0">
                  <a:latin typeface="+mj-lt"/>
                </a:endParaRPr>
              </a:p>
              <a:p>
                <a:pPr algn="ctr">
                  <a:spcAft>
                    <a:spcPts val="600"/>
                  </a:spcAft>
                  <a:defRPr/>
                </a:pPr>
                <a:r>
                  <a:rPr lang="en-US" dirty="0">
                    <a:solidFill>
                      <a:schemeClr val="bg1">
                        <a:lumMod val="50000"/>
                      </a:schemeClr>
                    </a:solidFill>
                    <a:latin typeface="+mj-lt"/>
                  </a:rPr>
                  <a:t>[NOT the same as </a:t>
                </a:r>
                <a14:m>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𝜇</m:t>
                        </m:r>
                      </m:e>
                      <m:sub>
                        <m:r>
                          <a:rPr lang="en-US" b="0" i="1" smtClean="0">
                            <a:solidFill>
                              <a:schemeClr val="bg1">
                                <a:lumMod val="50000"/>
                              </a:schemeClr>
                            </a:solidFill>
                            <a:latin typeface="Cambria Math" panose="02040503050406030204" pitchFamily="18" charset="0"/>
                          </a:rPr>
                          <m:t>0</m:t>
                        </m:r>
                      </m:sub>
                    </m:sSub>
                  </m:oMath>
                </a14:m>
                <a:r>
                  <a:rPr lang="en-US" dirty="0">
                    <a:solidFill>
                      <a:schemeClr val="bg1">
                        <a:lumMod val="50000"/>
                      </a:schemeClr>
                    </a:solidFill>
                    <a:latin typeface="+mj-lt"/>
                  </a:rPr>
                  <a:t> (permeability of free space)]</a:t>
                </a:r>
              </a:p>
              <a:p>
                <a:pPr marL="342900" indent="-342900">
                  <a:spcAft>
                    <a:spcPts val="600"/>
                  </a:spcAft>
                  <a:buFont typeface="Arial" panose="020B0604020202020204" pitchFamily="34" charset="0"/>
                  <a:buChar char="•"/>
                  <a:defRPr/>
                </a:pPr>
                <a:r>
                  <a:rPr lang="en-US" sz="2400" dirty="0">
                    <a:latin typeface="+mj-lt"/>
                  </a:rPr>
                  <a:t>Perpendicular to loop</a:t>
                </a:r>
              </a:p>
              <a:p>
                <a:pPr marL="342900" indent="-342900">
                  <a:spcAft>
                    <a:spcPts val="600"/>
                  </a:spcAft>
                  <a:buFont typeface="Arial" panose="020B0604020202020204" pitchFamily="34" charset="0"/>
                  <a:buChar char="•"/>
                  <a:defRPr/>
                </a:pPr>
                <a:r>
                  <a:rPr lang="en-US" sz="2400" dirty="0">
                    <a:latin typeface="+mj-lt"/>
                  </a:rPr>
                  <a:t>Points in the same direction as B</a:t>
                </a:r>
              </a:p>
              <a:p>
                <a:pPr marL="342900" indent="-342900">
                  <a:spcAft>
                    <a:spcPts val="600"/>
                  </a:spcAft>
                  <a:buFont typeface="Arial" panose="020B0604020202020204" pitchFamily="34" charset="0"/>
                  <a:buChar char="•"/>
                  <a:defRPr/>
                </a:pPr>
                <a:r>
                  <a:rPr lang="en-US" sz="2400" dirty="0">
                    <a:latin typeface="+mj-lt"/>
                  </a:rPr>
                  <a:t>Used for calculating torque, energy, etc.</a:t>
                </a:r>
              </a:p>
              <a:p>
                <a:pPr marL="342900" indent="-342900">
                  <a:spcAft>
                    <a:spcPts val="600"/>
                  </a:spcAft>
                  <a:buFont typeface="Arial" panose="020B0604020202020204" pitchFamily="34" charset="0"/>
                  <a:buChar char="•"/>
                  <a:defRPr/>
                </a:pPr>
                <a:r>
                  <a:rPr lang="en-US" sz="2400" dirty="0">
                    <a:latin typeface="+mj-lt"/>
                  </a:rPr>
                  <a:t>In the presence of an external B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𝑒𝑥𝑡</m:t>
                        </m:r>
                      </m:sub>
                    </m:sSub>
                  </m:oMath>
                </a14:m>
                <a:r>
                  <a:rPr lang="en-US" sz="2400" dirty="0">
                    <a:latin typeface="+mj-lt"/>
                  </a:rPr>
                  <a:t>):</a:t>
                </a:r>
              </a:p>
              <a:p>
                <a:pPr marL="342900" indent="-342900" algn="ctr">
                  <a:spcAft>
                    <a:spcPts val="600"/>
                  </a:spcAft>
                  <a:buFontTx/>
                  <a:buChar char="-"/>
                  <a:defRPr/>
                </a:pPr>
                <a:r>
                  <a:rPr lang="en-US" sz="2000" dirty="0">
                    <a:latin typeface="+mj-lt"/>
                  </a:rPr>
                  <a:t>If </a:t>
                </a:r>
                <a14:m>
                  <m:oMath xmlns:m="http://schemas.openxmlformats.org/officeDocument/2006/math">
                    <m:r>
                      <a:rPr lang="en-US" sz="2000" i="1">
                        <a:latin typeface="Cambria Math" panose="02040503050406030204" pitchFamily="18" charset="0"/>
                      </a:rPr>
                      <m:t>𝜇</m:t>
                    </m:r>
                  </m:oMath>
                </a14:m>
                <a:r>
                  <a:rPr lang="en-US" sz="2000" dirty="0">
                    <a:latin typeface="+mj-lt"/>
                  </a:rPr>
                  <a:t> is </a:t>
                </a:r>
                <a:r>
                  <a:rPr lang="en-US" sz="2000" i="1" dirty="0">
                    <a:latin typeface="+mj-lt"/>
                  </a:rPr>
                  <a:t>parallel</a:t>
                </a:r>
                <a:r>
                  <a:rPr lang="en-US" sz="2000" dirty="0">
                    <a:latin typeface="+mj-lt"/>
                  </a:rPr>
                  <a:t> to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𝑒𝑥𝑡</m:t>
                        </m:r>
                      </m:sub>
                    </m:sSub>
                  </m:oMath>
                </a14:m>
                <a:r>
                  <a:rPr lang="en-US" sz="2000" dirty="0">
                    <a:latin typeface="+mj-lt"/>
                  </a:rPr>
                  <a:t>: energy is </a:t>
                </a:r>
                <a:r>
                  <a:rPr lang="en-US" sz="2000" i="1" dirty="0">
                    <a:latin typeface="+mj-lt"/>
                  </a:rPr>
                  <a:t>minimum</a:t>
                </a:r>
              </a:p>
              <a:p>
                <a:pPr marL="342900" indent="-342900" algn="ctr">
                  <a:spcAft>
                    <a:spcPts val="600"/>
                  </a:spcAft>
                  <a:buFontTx/>
                  <a:buChar char="-"/>
                  <a:defRPr/>
                </a:pPr>
                <a:r>
                  <a:rPr lang="en-US" sz="2000" dirty="0"/>
                  <a:t>If </a:t>
                </a:r>
                <a14:m>
                  <m:oMath xmlns:m="http://schemas.openxmlformats.org/officeDocument/2006/math">
                    <m:r>
                      <a:rPr lang="en-US" sz="2000" i="1">
                        <a:latin typeface="Cambria Math" panose="02040503050406030204" pitchFamily="18" charset="0"/>
                      </a:rPr>
                      <m:t>𝜇</m:t>
                    </m:r>
                  </m:oMath>
                </a14:m>
                <a:r>
                  <a:rPr lang="en-US" sz="2000" dirty="0"/>
                  <a:t> is </a:t>
                </a:r>
                <a:r>
                  <a:rPr lang="en-US" sz="2000" i="1" dirty="0"/>
                  <a:t>opposite</a:t>
                </a:r>
                <a:r>
                  <a:rPr lang="en-US" sz="2000" dirty="0"/>
                  <a:t> to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𝑒𝑥𝑡</m:t>
                        </m:r>
                      </m:sub>
                    </m:sSub>
                  </m:oMath>
                </a14:m>
                <a:r>
                  <a:rPr lang="en-US" sz="2000" dirty="0"/>
                  <a:t>: energy is </a:t>
                </a:r>
                <a:r>
                  <a:rPr lang="en-US" sz="2000" i="1" dirty="0"/>
                  <a:t>maximum</a:t>
                </a:r>
              </a:p>
            </p:txBody>
          </p:sp>
        </mc:Choice>
        <mc:Fallback xmlns="">
          <p:sp>
            <p:nvSpPr>
              <p:cNvPr id="60" name="TextBox 59"/>
              <p:cNvSpPr txBox="1">
                <a:spLocks noRot="1" noChangeAspect="1" noMove="1" noResize="1" noEditPoints="1" noAdjustHandles="1" noChangeArrowheads="1" noChangeShapeType="1" noTextEdit="1"/>
              </p:cNvSpPr>
              <p:nvPr/>
            </p:nvSpPr>
            <p:spPr bwMode="auto">
              <a:xfrm>
                <a:off x="4572000" y="1371601"/>
                <a:ext cx="5943600" cy="3370153"/>
              </a:xfrm>
              <a:prstGeom prst="rect">
                <a:avLst/>
              </a:prstGeom>
              <a:blipFill>
                <a:blip r:embed="rId7"/>
                <a:stretch>
                  <a:fillRect l="-1228" t="-1081" r="-614" b="-2162"/>
                </a:stretch>
              </a:blipFill>
              <a:ln w="9525">
                <a:solidFill>
                  <a:schemeClr val="tx1"/>
                </a:solidFill>
                <a:prstDash val="dash"/>
                <a:miter lim="800000"/>
                <a:headEnd/>
                <a:tailEnd/>
              </a:ln>
            </p:spPr>
            <p:txBody>
              <a:bodyPr/>
              <a:lstStyle/>
              <a:p>
                <a:r>
                  <a:rPr lang="en-US">
                    <a:noFill/>
                  </a:rPr>
                  <a:t> </a:t>
                </a:r>
              </a:p>
            </p:txBody>
          </p:sp>
        </mc:Fallback>
      </mc:AlternateContent>
      <p:grpSp>
        <p:nvGrpSpPr>
          <p:cNvPr id="25" name="Group 24"/>
          <p:cNvGrpSpPr/>
          <p:nvPr/>
        </p:nvGrpSpPr>
        <p:grpSpPr>
          <a:xfrm>
            <a:off x="2209801" y="1905001"/>
            <a:ext cx="2057399" cy="2089823"/>
            <a:chOff x="1145537" y="1933948"/>
            <a:chExt cx="2057399" cy="2089823"/>
          </a:xfrm>
        </p:grpSpPr>
        <p:grpSp>
          <p:nvGrpSpPr>
            <p:cNvPr id="6" name="Group 5"/>
            <p:cNvGrpSpPr/>
            <p:nvPr/>
          </p:nvGrpSpPr>
          <p:grpSpPr>
            <a:xfrm>
              <a:off x="1145537" y="1933948"/>
              <a:ext cx="2057399" cy="2089823"/>
              <a:chOff x="1981200" y="1778913"/>
              <a:chExt cx="2133600" cy="1802487"/>
            </a:xfrm>
          </p:grpSpPr>
          <p:grpSp>
            <p:nvGrpSpPr>
              <p:cNvPr id="31749" name="Group 22"/>
              <p:cNvGrpSpPr>
                <a:grpSpLocks/>
              </p:cNvGrpSpPr>
              <p:nvPr/>
            </p:nvGrpSpPr>
            <p:grpSpPr bwMode="auto">
              <a:xfrm>
                <a:off x="1981200" y="1981200"/>
                <a:ext cx="2133600" cy="1600200"/>
                <a:chOff x="3124200" y="3758725"/>
                <a:chExt cx="1219200" cy="914400"/>
              </a:xfrm>
            </p:grpSpPr>
            <p:grpSp>
              <p:nvGrpSpPr>
                <p:cNvPr id="31782" name="Group 6"/>
                <p:cNvGrpSpPr>
                  <a:grpSpLocks/>
                </p:cNvGrpSpPr>
                <p:nvPr/>
              </p:nvGrpSpPr>
              <p:grpSpPr bwMode="auto">
                <a:xfrm>
                  <a:off x="3124200" y="4191000"/>
                  <a:ext cx="1219200" cy="76201"/>
                  <a:chOff x="3962400" y="2286000"/>
                  <a:chExt cx="1219200" cy="1219201"/>
                </a:xfrm>
              </p:grpSpPr>
              <p:sp>
                <p:nvSpPr>
                  <p:cNvPr id="8" name="Arc 7"/>
                  <p:cNvSpPr/>
                  <p:nvPr/>
                </p:nvSpPr>
                <p:spPr bwMode="auto">
                  <a:xfrm rot="5400000">
                    <a:off x="3962407" y="2278393"/>
                    <a:ext cx="1219185" cy="1219200"/>
                  </a:xfrm>
                  <a:prstGeom prst="arc">
                    <a:avLst>
                      <a:gd name="adj1" fmla="val 16200000"/>
                      <a:gd name="adj2" fmla="val 16199368"/>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Arc 8"/>
                  <p:cNvSpPr/>
                  <p:nvPr/>
                </p:nvSpPr>
                <p:spPr bwMode="auto">
                  <a:xfrm rot="16200000">
                    <a:off x="3962407" y="2278393"/>
                    <a:ext cx="1219185" cy="1219200"/>
                  </a:xfrm>
                  <a:prstGeom prst="arc">
                    <a:avLst>
                      <a:gd name="adj1" fmla="val 16200000"/>
                      <a:gd name="adj2" fmla="val 16199368"/>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cxnSp>
              <p:nvCxnSpPr>
                <p:cNvPr id="13" name="Straight Arrow Connector 12"/>
                <p:cNvCxnSpPr/>
                <p:nvPr/>
              </p:nvCxnSpPr>
              <p:spPr bwMode="auto">
                <a:xfrm flipH="1" flipV="1">
                  <a:off x="3733800" y="3758725"/>
                  <a:ext cx="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 name="TextBox 3"/>
                  <p:cNvSpPr txBox="1"/>
                  <p:nvPr/>
                </p:nvSpPr>
                <p:spPr bwMode="auto">
                  <a:xfrm>
                    <a:off x="2659957" y="1778913"/>
                    <a:ext cx="317514" cy="371643"/>
                  </a:xfrm>
                  <a:prstGeom prst="rect">
                    <a:avLst/>
                  </a:prstGeom>
                  <a:noFill/>
                  <a:ln w="9525">
                    <a:noFill/>
                    <a:miter lim="800000"/>
                    <a:headEnd/>
                    <a:tailEnd/>
                  </a:ln>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𝜇</m:t>
                          </m:r>
                        </m:oMath>
                      </m:oMathPara>
                    </a14:m>
                    <a:endParaRPr lang="en-US" sz="2800" dirty="0">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bwMode="auto">
                  <a:xfrm>
                    <a:off x="2659957" y="1778913"/>
                    <a:ext cx="317514" cy="371643"/>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p:grpSp>
        <p:cxnSp>
          <p:nvCxnSpPr>
            <p:cNvPr id="10" name="Straight Arrow Connector 9"/>
            <p:cNvCxnSpPr/>
            <p:nvPr/>
          </p:nvCxnSpPr>
          <p:spPr>
            <a:xfrm>
              <a:off x="1981200" y="3206571"/>
              <a:ext cx="432984" cy="1203"/>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184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9000"/>
                                  </p:stCondLst>
                                  <p:childTnLst>
                                    <p:set>
                                      <p:cBhvr>
                                        <p:cTn id="6" dur="1" fill="hold">
                                          <p:stCondLst>
                                            <p:cond delay="9"/>
                                          </p:stCondLst>
                                        </p:cTn>
                                        <p:tgtEl>
                                          <p:spTgt spid="16"/>
                                        </p:tgtEl>
                                        <p:attrNameLst>
                                          <p:attrName>style.visibility</p:attrName>
                                        </p:attrNameLst>
                                      </p:cBhvr>
                                      <p:to>
                                        <p:strVal val="visible"/>
                                      </p:to>
                                    </p:set>
                                  </p:childTnLst>
                                </p:cTn>
                              </p:par>
                            </p:childTnLst>
                          </p:cTn>
                        </p:par>
                        <p:par>
                          <p:cTn id="7" fill="hold">
                            <p:stCondLst>
                              <p:cond delay="59010"/>
                            </p:stCondLst>
                            <p:childTnLst>
                              <p:par>
                                <p:cTn id="8" presetID="1" presetClass="entr" presetSubtype="0" fill="hold" nodeType="afterEffect">
                                  <p:stCondLst>
                                    <p:cond delay="59000"/>
                                  </p:stCondLst>
                                  <p:childTnLst>
                                    <p:set>
                                      <p:cBhvr>
                                        <p:cTn id="9" dur="1" fill="hold">
                                          <p:stCondLst>
                                            <p:cond delay="9"/>
                                          </p:stCondLst>
                                        </p:cTn>
                                        <p:tgtEl>
                                          <p:spTgt spid="18"/>
                                        </p:tgtEl>
                                        <p:attrNameLst>
                                          <p:attrName>style.visibility</p:attrName>
                                        </p:attrNameLst>
                                      </p:cBhvr>
                                      <p:to>
                                        <p:strVal val="visible"/>
                                      </p:to>
                                    </p:set>
                                  </p:childTnLst>
                                </p:cTn>
                              </p:par>
                            </p:childTnLst>
                          </p:cTn>
                        </p:par>
                        <p:par>
                          <p:cTn id="10" fill="hold">
                            <p:stCondLst>
                              <p:cond delay="118020"/>
                            </p:stCondLst>
                            <p:childTnLst>
                              <p:par>
                                <p:cTn id="11" presetID="1" presetClass="entr" presetSubtype="0" fill="hold" nodeType="afterEffect">
                                  <p:stCondLst>
                                    <p:cond delay="17000"/>
                                  </p:stCondLst>
                                  <p:childTnLst>
                                    <p:set>
                                      <p:cBhvr>
                                        <p:cTn id="12" dur="1" fill="hold">
                                          <p:stCondLst>
                                            <p:cond delay="9"/>
                                          </p:stCondLst>
                                        </p:cTn>
                                        <p:tgtEl>
                                          <p:spTgt spid="17"/>
                                        </p:tgtEl>
                                        <p:attrNameLst>
                                          <p:attrName>style.visibility</p:attrName>
                                        </p:attrNameLst>
                                      </p:cBhvr>
                                      <p:to>
                                        <p:strVal val="visible"/>
                                      </p:to>
                                    </p:set>
                                  </p:childTnLst>
                                </p:cTn>
                              </p:par>
                            </p:childTnLst>
                          </p:cTn>
                        </p:par>
                        <p:par>
                          <p:cTn id="13" fill="hold">
                            <p:stCondLst>
                              <p:cond delay="135030"/>
                            </p:stCondLst>
                            <p:childTnLst>
                              <p:par>
                                <p:cTn id="14" presetID="1" presetClass="entr" presetSubtype="0" fill="hold" nodeType="afterEffect">
                                  <p:stCondLst>
                                    <p:cond delay="6000"/>
                                  </p:stCondLst>
                                  <p:childTnLst>
                                    <p:set>
                                      <p:cBhvr>
                                        <p:cTn id="15" dur="1" fill="hold">
                                          <p:stCondLst>
                                            <p:cond delay="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53"/>
          <p:cNvGrpSpPr>
            <a:grpSpLocks/>
          </p:cNvGrpSpPr>
          <p:nvPr/>
        </p:nvGrpSpPr>
        <p:grpSpPr bwMode="auto">
          <a:xfrm>
            <a:off x="2667000" y="5032824"/>
            <a:ext cx="7086600" cy="765175"/>
            <a:chOff x="1143000" y="4648200"/>
            <a:chExt cx="7086600" cy="763588"/>
          </a:xfrm>
        </p:grpSpPr>
        <p:cxnSp>
          <p:nvCxnSpPr>
            <p:cNvPr id="49" name="Straight Arrow Connector 48"/>
            <p:cNvCxnSpPr/>
            <p:nvPr/>
          </p:nvCxnSpPr>
          <p:spPr>
            <a:xfrm>
              <a:off x="1143000" y="4648200"/>
              <a:ext cx="7086600" cy="15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143000" y="4838305"/>
              <a:ext cx="7086600" cy="15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143000" y="5028410"/>
              <a:ext cx="7086600" cy="31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143000" y="5220098"/>
              <a:ext cx="7086600" cy="15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143000" y="5410203"/>
              <a:ext cx="7086600" cy="15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p:nvPr/>
        </p:nvCxnSpPr>
        <p:spPr>
          <a:xfrm>
            <a:off x="2133600" y="2438400"/>
            <a:ext cx="7086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133600" y="2628900"/>
            <a:ext cx="7086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133600" y="2819400"/>
            <a:ext cx="7086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133600" y="3009900"/>
            <a:ext cx="7086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133600" y="3200400"/>
            <a:ext cx="7086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794" name="Title 1"/>
          <p:cNvSpPr>
            <a:spLocks noGrp="1"/>
          </p:cNvSpPr>
          <p:nvPr>
            <p:ph type="title"/>
          </p:nvPr>
        </p:nvSpPr>
        <p:spPr>
          <a:xfrm>
            <a:off x="1981200" y="76200"/>
            <a:ext cx="8229600" cy="1143000"/>
          </a:xfrm>
        </p:spPr>
        <p:txBody>
          <a:bodyPr/>
          <a:lstStyle/>
          <a:p>
            <a:r>
              <a:rPr lang="en-US" b="1" dirty="0">
                <a:latin typeface="Arial" charset="0"/>
                <a:cs typeface="Arial" charset="0"/>
              </a:rPr>
              <a:t>Torque on Magnetic Moment</a:t>
            </a:r>
          </a:p>
        </p:txBody>
      </p:sp>
      <p:sp>
        <p:nvSpPr>
          <p:cNvPr id="4" name="TextBox 3"/>
          <p:cNvSpPr txBox="1"/>
          <p:nvPr/>
        </p:nvSpPr>
        <p:spPr bwMode="auto">
          <a:xfrm>
            <a:off x="1828800" y="1519238"/>
            <a:ext cx="8763000" cy="461963"/>
          </a:xfrm>
          <a:prstGeom prst="rect">
            <a:avLst/>
          </a:prstGeom>
          <a:noFill/>
          <a:ln w="9525">
            <a:noFill/>
            <a:miter lim="800000"/>
            <a:headEnd/>
            <a:tailEnd/>
          </a:ln>
        </p:spPr>
        <p:txBody>
          <a:bodyPr>
            <a:spAutoFit/>
          </a:bodyPr>
          <a:lstStyle/>
          <a:p>
            <a:pPr algn="ctr">
              <a:defRPr/>
            </a:pPr>
            <a:r>
              <a:rPr lang="en-US" sz="2400" dirty="0">
                <a:latin typeface="+mj-lt"/>
              </a:rPr>
              <a:t>Imagine a loop of wire in an external magnetic field </a:t>
            </a:r>
          </a:p>
        </p:txBody>
      </p:sp>
      <p:sp>
        <p:nvSpPr>
          <p:cNvPr id="8" name="TextBox 20"/>
          <p:cNvSpPr txBox="1">
            <a:spLocks noChangeArrowheads="1"/>
          </p:cNvSpPr>
          <p:nvPr/>
        </p:nvSpPr>
        <p:spPr bwMode="auto">
          <a:xfrm>
            <a:off x="5410200" y="2133600"/>
            <a:ext cx="381000" cy="457200"/>
          </a:xfrm>
          <a:prstGeom prst="rect">
            <a:avLst/>
          </a:prstGeom>
          <a:noFill/>
          <a:ln w="9525">
            <a:noFill/>
            <a:miter lim="800000"/>
            <a:headEnd/>
            <a:tailEnd/>
          </a:ln>
        </p:spPr>
        <p:txBody>
          <a:bodyPr>
            <a:spAutoFit/>
          </a:bodyPr>
          <a:lstStyle/>
          <a:p>
            <a:pPr algn="ctr">
              <a:defRPr/>
            </a:pPr>
            <a:r>
              <a:rPr lang="en-US" sz="2400" b="1" i="1" dirty="0">
                <a:solidFill>
                  <a:schemeClr val="accent5">
                    <a:lumMod val="75000"/>
                  </a:schemeClr>
                </a:solidFill>
                <a:latin typeface="Times New Roman" pitchFamily="18" charset="0"/>
                <a:cs typeface="Times New Roman" pitchFamily="18" charset="0"/>
              </a:rPr>
              <a:t>I</a:t>
            </a:r>
          </a:p>
        </p:txBody>
      </p:sp>
      <p:grpSp>
        <p:nvGrpSpPr>
          <p:cNvPr id="33797" name="Group 26"/>
          <p:cNvGrpSpPr>
            <a:grpSpLocks/>
          </p:cNvGrpSpPr>
          <p:nvPr/>
        </p:nvGrpSpPr>
        <p:grpSpPr bwMode="auto">
          <a:xfrm rot="2700000">
            <a:off x="5630863" y="2354263"/>
            <a:ext cx="1219200" cy="914400"/>
            <a:chOff x="7477571" y="2286000"/>
            <a:chExt cx="1219200" cy="914400"/>
          </a:xfrm>
        </p:grpSpPr>
        <p:grpSp>
          <p:nvGrpSpPr>
            <p:cNvPr id="33822" name="Group 25"/>
            <p:cNvGrpSpPr>
              <a:grpSpLocks/>
            </p:cNvGrpSpPr>
            <p:nvPr/>
          </p:nvGrpSpPr>
          <p:grpSpPr bwMode="auto">
            <a:xfrm>
              <a:off x="7477571" y="2718274"/>
              <a:ext cx="1219200" cy="76202"/>
              <a:chOff x="7477571" y="2718274"/>
              <a:chExt cx="1219200" cy="76202"/>
            </a:xfrm>
          </p:grpSpPr>
          <p:sp>
            <p:nvSpPr>
              <p:cNvPr id="10" name="Arc 9"/>
              <p:cNvSpPr/>
              <p:nvPr/>
            </p:nvSpPr>
            <p:spPr bwMode="auto">
              <a:xfrm rot="5400000">
                <a:off x="8000802" y="2098801"/>
                <a:ext cx="76200" cy="1219200"/>
              </a:xfrm>
              <a:prstGeom prst="arc">
                <a:avLst>
                  <a:gd name="adj1" fmla="val 16200000"/>
                  <a:gd name="adj2" fmla="val 16199368"/>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Arc 10"/>
              <p:cNvSpPr/>
              <p:nvPr/>
            </p:nvSpPr>
            <p:spPr bwMode="auto">
              <a:xfrm rot="16200000">
                <a:off x="8000802" y="2098801"/>
                <a:ext cx="76200" cy="1219200"/>
              </a:xfrm>
              <a:prstGeom prst="arc">
                <a:avLst>
                  <a:gd name="adj1" fmla="val 16200000"/>
                  <a:gd name="adj2" fmla="val 16199368"/>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cxnSp>
          <p:nvCxnSpPr>
            <p:cNvPr id="15" name="Straight Arrow Connector 14"/>
            <p:cNvCxnSpPr/>
            <p:nvPr/>
          </p:nvCxnSpPr>
          <p:spPr bwMode="auto">
            <a:xfrm flipH="1" flipV="1">
              <a:off x="8087171" y="2286000"/>
              <a:ext cx="0" cy="914400"/>
            </a:xfrm>
            <a:prstGeom prst="straightConnector1">
              <a:avLst/>
            </a:prstGeom>
            <a:ln w="38100">
              <a:solidFill>
                <a:srgbClr val="A67A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TextBox 27"/>
              <p:cNvSpPr txBox="1"/>
              <p:nvPr/>
            </p:nvSpPr>
            <p:spPr bwMode="auto">
              <a:xfrm>
                <a:off x="5638800" y="1976736"/>
                <a:ext cx="3124200" cy="461665"/>
              </a:xfrm>
              <a:prstGeom prst="rect">
                <a:avLst/>
              </a:prstGeom>
              <a:noFill/>
              <a:ln w="9525">
                <a:noFill/>
                <a:miter lim="800000"/>
                <a:headEnd/>
                <a:tailEnd/>
              </a:ln>
            </p:spPr>
            <p:txBody>
              <a:bodyPr>
                <a:spAutoFit/>
              </a:bodyPr>
              <a:lstStyle/>
              <a:p>
                <a:pPr algn="ctr">
                  <a:defRPr/>
                </a:pPr>
                <a14:m>
                  <m:oMath xmlns:m="http://schemas.openxmlformats.org/officeDocument/2006/math">
                    <m:r>
                      <a:rPr lang="en-US" sz="2400" b="1" i="1">
                        <a:solidFill>
                          <a:srgbClr val="A67A00"/>
                        </a:solidFill>
                        <a:latin typeface="Cambria Math" panose="02040503050406030204" pitchFamily="18" charset="0"/>
                      </a:rPr>
                      <m:t>𝝁</m:t>
                    </m:r>
                    <m:r>
                      <a:rPr lang="en-US" sz="2400" b="1" i="1">
                        <a:solidFill>
                          <a:srgbClr val="A67A00"/>
                        </a:solidFill>
                        <a:latin typeface="Cambria Math" panose="02040503050406030204" pitchFamily="18" charset="0"/>
                      </a:rPr>
                      <m:t> </m:t>
                    </m:r>
                  </m:oMath>
                </a14:m>
                <a:r>
                  <a:rPr lang="en-US" sz="2400" b="1" dirty="0">
                    <a:solidFill>
                      <a:srgbClr val="A67A00"/>
                    </a:solidFill>
                    <a:latin typeface="+mj-lt"/>
                  </a:rPr>
                  <a:t>of loop</a:t>
                </a:r>
              </a:p>
            </p:txBody>
          </p:sp>
        </mc:Choice>
        <mc:Fallback xmlns="">
          <p:sp>
            <p:nvSpPr>
              <p:cNvPr id="28" name="TextBox 27"/>
              <p:cNvSpPr txBox="1">
                <a:spLocks noRot="1" noChangeAspect="1" noMove="1" noResize="1" noEditPoints="1" noAdjustHandles="1" noChangeArrowheads="1" noChangeShapeType="1" noTextEdit="1"/>
              </p:cNvSpPr>
              <p:nvPr/>
            </p:nvSpPr>
            <p:spPr bwMode="auto">
              <a:xfrm>
                <a:off x="5638800" y="1976736"/>
                <a:ext cx="3124200" cy="461665"/>
              </a:xfrm>
              <a:prstGeom prst="rect">
                <a:avLst/>
              </a:prstGeom>
              <a:blipFill>
                <a:blip r:embed="rId4"/>
                <a:stretch>
                  <a:fillRect t="-9211" b="-30263"/>
                </a:stretch>
              </a:blipFill>
              <a:ln w="9525">
                <a:noFill/>
                <a:miter lim="800000"/>
                <a:headEnd/>
                <a:tailEnd/>
              </a:ln>
            </p:spPr>
            <p:txBody>
              <a:bodyPr/>
              <a:lstStyle/>
              <a:p>
                <a:r>
                  <a:rPr lang="en-US">
                    <a:noFill/>
                  </a:rPr>
                  <a:t> </a:t>
                </a:r>
              </a:p>
            </p:txBody>
          </p:sp>
        </mc:Fallback>
      </mc:AlternateContent>
      <p:sp>
        <p:nvSpPr>
          <p:cNvPr id="38" name="TextBox 37"/>
          <p:cNvSpPr txBox="1"/>
          <p:nvPr/>
        </p:nvSpPr>
        <p:spPr bwMode="auto">
          <a:xfrm>
            <a:off x="7315200" y="3276601"/>
            <a:ext cx="3124200" cy="461963"/>
          </a:xfrm>
          <a:prstGeom prst="rect">
            <a:avLst/>
          </a:prstGeom>
          <a:noFill/>
          <a:ln w="9525">
            <a:noFill/>
            <a:miter lim="800000"/>
            <a:headEnd/>
            <a:tailEnd/>
          </a:ln>
        </p:spPr>
        <p:txBody>
          <a:bodyPr>
            <a:spAutoFit/>
          </a:bodyPr>
          <a:lstStyle/>
          <a:p>
            <a:pPr algn="ctr">
              <a:defRPr/>
            </a:pPr>
            <a:r>
              <a:rPr lang="en-US" sz="2400" b="1" dirty="0">
                <a:solidFill>
                  <a:srgbClr val="FF0000"/>
                </a:solidFill>
                <a:latin typeface="+mj-lt"/>
              </a:rPr>
              <a:t>External Field</a:t>
            </a:r>
          </a:p>
        </p:txBody>
      </p:sp>
      <mc:AlternateContent xmlns:mc="http://schemas.openxmlformats.org/markup-compatibility/2006" xmlns:a14="http://schemas.microsoft.com/office/drawing/2010/main">
        <mc:Choice Requires="a14">
          <p:sp>
            <p:nvSpPr>
              <p:cNvPr id="39" name="TextBox 38"/>
              <p:cNvSpPr txBox="1"/>
              <p:nvPr/>
            </p:nvSpPr>
            <p:spPr bwMode="auto">
              <a:xfrm>
                <a:off x="2590800" y="3857742"/>
                <a:ext cx="7010400" cy="830997"/>
              </a:xfrm>
              <a:prstGeom prst="rect">
                <a:avLst/>
              </a:prstGeom>
              <a:solidFill>
                <a:schemeClr val="bg1">
                  <a:lumMod val="75000"/>
                </a:schemeClr>
              </a:solidFill>
              <a:ln w="9525">
                <a:solidFill>
                  <a:schemeClr val="tx1"/>
                </a:solidFill>
                <a:miter lim="800000"/>
                <a:headEnd/>
                <a:tailEnd/>
              </a:ln>
            </p:spPr>
            <p:txBody>
              <a:bodyPr wrap="square">
                <a:spAutoFit/>
              </a:bodyPr>
              <a:lstStyle/>
              <a:p>
                <a:pPr algn="ctr">
                  <a:defRPr/>
                </a:pPr>
                <a:r>
                  <a:rPr lang="en-US" sz="2400" dirty="0">
                    <a:latin typeface="+mj-lt"/>
                  </a:rPr>
                  <a:t>Loop tries to </a:t>
                </a:r>
                <a:r>
                  <a:rPr lang="en-US" sz="2400" b="1" dirty="0">
                    <a:latin typeface="+mj-lt"/>
                  </a:rPr>
                  <a:t>align its</a:t>
                </a:r>
                <a:r>
                  <a:rPr lang="en-US" sz="2400" dirty="0">
                    <a:latin typeface="+mj-lt"/>
                  </a:rPr>
                  <a:t> </a:t>
                </a:r>
                <a14:m>
                  <m:oMath xmlns:m="http://schemas.openxmlformats.org/officeDocument/2006/math">
                    <m:r>
                      <a:rPr lang="en-US" sz="2400" b="1" i="1">
                        <a:latin typeface="Cambria Math" panose="02040503050406030204" pitchFamily="18" charset="0"/>
                      </a:rPr>
                      <m:t>𝝁</m:t>
                    </m:r>
                  </m:oMath>
                </a14:m>
                <a:r>
                  <a:rPr lang="en-US" sz="2400" dirty="0">
                    <a:latin typeface="+mj-lt"/>
                  </a:rPr>
                  <a:t> with the external field</a:t>
                </a:r>
              </a:p>
              <a:p>
                <a:pPr algn="ctr">
                  <a:defRPr/>
                </a:pPr>
                <a:r>
                  <a:rPr lang="en-US" sz="2400" dirty="0">
                    <a:latin typeface="+mj-lt"/>
                  </a:rPr>
                  <a:t>(so that energy becomes minimum)</a:t>
                </a:r>
              </a:p>
            </p:txBody>
          </p:sp>
        </mc:Choice>
        <mc:Fallback xmlns="">
          <p:sp>
            <p:nvSpPr>
              <p:cNvPr id="39" name="TextBox 38"/>
              <p:cNvSpPr txBox="1">
                <a:spLocks noRot="1" noChangeAspect="1" noMove="1" noResize="1" noEditPoints="1" noAdjustHandles="1" noChangeArrowheads="1" noChangeShapeType="1" noTextEdit="1"/>
              </p:cNvSpPr>
              <p:nvPr/>
            </p:nvSpPr>
            <p:spPr bwMode="auto">
              <a:xfrm>
                <a:off x="2590800" y="3857742"/>
                <a:ext cx="7010400" cy="830997"/>
              </a:xfrm>
              <a:prstGeom prst="rect">
                <a:avLst/>
              </a:prstGeom>
              <a:blipFill>
                <a:blip r:embed="rId5"/>
                <a:stretch>
                  <a:fillRect t="-4348" b="-15942"/>
                </a:stretch>
              </a:blipFill>
              <a:ln w="9525">
                <a:solidFill>
                  <a:schemeClr val="tx1"/>
                </a:solidFill>
                <a:miter lim="800000"/>
                <a:headEnd/>
                <a:tailEnd/>
              </a:ln>
            </p:spPr>
            <p:txBody>
              <a:bodyPr/>
              <a:lstStyle/>
              <a:p>
                <a:r>
                  <a:rPr lang="en-US">
                    <a:noFill/>
                  </a:rPr>
                  <a:t> </a:t>
                </a:r>
              </a:p>
            </p:txBody>
          </p:sp>
        </mc:Fallback>
      </mc:AlternateContent>
      <p:grpSp>
        <p:nvGrpSpPr>
          <p:cNvPr id="6" name="Group 40"/>
          <p:cNvGrpSpPr>
            <a:grpSpLocks/>
          </p:cNvGrpSpPr>
          <p:nvPr/>
        </p:nvGrpSpPr>
        <p:grpSpPr bwMode="auto">
          <a:xfrm rot="5400000">
            <a:off x="5410200" y="4953000"/>
            <a:ext cx="1219200" cy="914400"/>
            <a:chOff x="7477571" y="2286000"/>
            <a:chExt cx="1219200" cy="914400"/>
          </a:xfrm>
        </p:grpSpPr>
        <p:grpSp>
          <p:nvGrpSpPr>
            <p:cNvPr id="33815" name="Group 25"/>
            <p:cNvGrpSpPr>
              <a:grpSpLocks/>
            </p:cNvGrpSpPr>
            <p:nvPr/>
          </p:nvGrpSpPr>
          <p:grpSpPr bwMode="auto">
            <a:xfrm>
              <a:off x="7477571" y="2718274"/>
              <a:ext cx="1219200" cy="76202"/>
              <a:chOff x="7477571" y="2718274"/>
              <a:chExt cx="1219200" cy="76202"/>
            </a:xfrm>
          </p:grpSpPr>
          <p:sp>
            <p:nvSpPr>
              <p:cNvPr id="47" name="Arc 46"/>
              <p:cNvSpPr/>
              <p:nvPr/>
            </p:nvSpPr>
            <p:spPr bwMode="auto">
              <a:xfrm rot="5400000">
                <a:off x="8049071" y="2146300"/>
                <a:ext cx="76200" cy="1219200"/>
              </a:xfrm>
              <a:prstGeom prst="arc">
                <a:avLst>
                  <a:gd name="adj1" fmla="val 16200000"/>
                  <a:gd name="adj2" fmla="val 16199368"/>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u="sng"/>
              </a:p>
            </p:txBody>
          </p:sp>
          <p:sp>
            <p:nvSpPr>
              <p:cNvPr id="48" name="Arc 47"/>
              <p:cNvSpPr/>
              <p:nvPr/>
            </p:nvSpPr>
            <p:spPr bwMode="auto">
              <a:xfrm rot="16200000">
                <a:off x="8049071" y="2146300"/>
                <a:ext cx="76200" cy="1219200"/>
              </a:xfrm>
              <a:prstGeom prst="arc">
                <a:avLst>
                  <a:gd name="adj1" fmla="val 16200000"/>
                  <a:gd name="adj2" fmla="val 16199368"/>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u="sng"/>
              </a:p>
            </p:txBody>
          </p:sp>
        </p:grpSp>
        <p:cxnSp>
          <p:nvCxnSpPr>
            <p:cNvPr id="44" name="Straight Arrow Connector 43"/>
            <p:cNvCxnSpPr/>
            <p:nvPr/>
          </p:nvCxnSpPr>
          <p:spPr bwMode="auto">
            <a:xfrm flipH="1" flipV="1">
              <a:off x="8087171" y="2286000"/>
              <a:ext cx="0" cy="914400"/>
            </a:xfrm>
            <a:prstGeom prst="straightConnector1">
              <a:avLst/>
            </a:prstGeom>
            <a:ln w="38100">
              <a:solidFill>
                <a:srgbClr val="A67A00"/>
              </a:solidFill>
              <a:tailEnd type="arrow"/>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bwMode="auto">
          <a:xfrm>
            <a:off x="2438400" y="6400800"/>
            <a:ext cx="5486400" cy="400110"/>
          </a:xfrm>
          <a:prstGeom prst="rect">
            <a:avLst/>
          </a:prstGeom>
          <a:noFill/>
          <a:ln w="9525">
            <a:noFill/>
            <a:miter lim="800000"/>
            <a:headEnd/>
            <a:tailEnd/>
          </a:ln>
        </p:spPr>
        <p:txBody>
          <a:bodyPr wrap="square">
            <a:spAutoFit/>
          </a:bodyPr>
          <a:lstStyle/>
          <a:p>
            <a:pPr algn="ctr">
              <a:defRPr/>
            </a:pPr>
            <a:r>
              <a:rPr lang="en-US" sz="2000" dirty="0">
                <a:solidFill>
                  <a:schemeClr val="bg1">
                    <a:lumMod val="50000"/>
                  </a:schemeClr>
                </a:solidFill>
                <a:latin typeface="+mj-lt"/>
              </a:rPr>
              <a:t>(Electric motors work using this principle)</a:t>
            </a:r>
          </a:p>
        </p:txBody>
      </p:sp>
      <p:sp>
        <p:nvSpPr>
          <p:cNvPr id="56" name="TextBox 55"/>
          <p:cNvSpPr txBox="1"/>
          <p:nvPr/>
        </p:nvSpPr>
        <p:spPr bwMode="auto">
          <a:xfrm>
            <a:off x="2133601" y="6015336"/>
            <a:ext cx="7092287" cy="461665"/>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b="1" dirty="0">
                <a:solidFill>
                  <a:srgbClr val="293F6F"/>
                </a:solidFill>
                <a:latin typeface="+mj-lt"/>
              </a:rPr>
              <a:t>Torque</a:t>
            </a:r>
            <a:r>
              <a:rPr lang="en-US" sz="2400" dirty="0">
                <a:latin typeface="+mj-lt"/>
              </a:rPr>
              <a:t> is generated as loop rotates</a:t>
            </a:r>
          </a:p>
        </p:txBody>
      </p:sp>
      <p:sp>
        <p:nvSpPr>
          <p:cNvPr id="2" name="Slide Number Placeholder 1"/>
          <p:cNvSpPr>
            <a:spLocks noGrp="1"/>
          </p:cNvSpPr>
          <p:nvPr>
            <p:ph type="sldNum" sz="quarter" idx="12"/>
          </p:nvPr>
        </p:nvSpPr>
        <p:spPr>
          <a:xfrm>
            <a:off x="8305800" y="6492876"/>
            <a:ext cx="2133600" cy="365125"/>
          </a:xfrm>
        </p:spPr>
        <p:txBody>
          <a:bodyPr/>
          <a:lstStyle/>
          <a:p>
            <a:pPr>
              <a:defRPr/>
            </a:pPr>
            <a:fld id="{B386F29C-061E-47C1-A8AA-F42ADE5D6185}" type="slidenum">
              <a:rPr lang="en-US" smtClean="0"/>
              <a:pPr>
                <a:defRPr/>
              </a:pPr>
              <a:t>36</a:t>
            </a:fld>
            <a:endParaRPr lang="en-US" dirty="0"/>
          </a:p>
        </p:txBody>
      </p:sp>
      <p:sp>
        <p:nvSpPr>
          <p:cNvPr id="40" name="TextBox 39"/>
          <p:cNvSpPr txBox="1"/>
          <p:nvPr/>
        </p:nvSpPr>
        <p:spPr bwMode="auto">
          <a:xfrm>
            <a:off x="4114800" y="986136"/>
            <a:ext cx="3962400" cy="461665"/>
          </a:xfrm>
          <a:prstGeom prst="rect">
            <a:avLst/>
          </a:prstGeom>
          <a:noFill/>
          <a:ln w="9525">
            <a:noFill/>
            <a:miter lim="800000"/>
            <a:headEnd/>
            <a:tailEnd/>
          </a:ln>
        </p:spPr>
        <p:txBody>
          <a:bodyPr wrap="square">
            <a:spAutoFit/>
          </a:bodyPr>
          <a:lstStyle/>
          <a:p>
            <a:pPr algn="ctr">
              <a:spcAft>
                <a:spcPts val="600"/>
              </a:spcAft>
              <a:defRPr/>
            </a:pPr>
            <a:r>
              <a:rPr lang="en-US" sz="2400" dirty="0">
                <a:solidFill>
                  <a:schemeClr val="bg1">
                    <a:lumMod val="50000"/>
                  </a:schemeClr>
                </a:solidFill>
                <a:latin typeface="+mj-lt"/>
              </a:rPr>
              <a:t>[compare with slide 11]</a:t>
            </a:r>
          </a:p>
        </p:txBody>
      </p:sp>
    </p:spTree>
    <p:extLst>
      <p:ext uri="{BB962C8B-B14F-4D97-AF65-F5344CB8AC3E}">
        <p14:creationId xmlns:p14="http://schemas.microsoft.com/office/powerpoint/2010/main" val="201043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900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590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5900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5900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5900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5"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600" b="1" dirty="0">
                <a:latin typeface="Arial" charset="0"/>
                <a:cs typeface="Arial" charset="0"/>
              </a:rPr>
              <a:t>Example: Magnetic Field at Center</a:t>
            </a:r>
          </a:p>
        </p:txBody>
      </p:sp>
      <p:sp>
        <p:nvSpPr>
          <p:cNvPr id="29699" name="TextBox 3"/>
          <p:cNvSpPr txBox="1">
            <a:spLocks noChangeArrowheads="1"/>
          </p:cNvSpPr>
          <p:nvPr/>
        </p:nvSpPr>
        <p:spPr bwMode="auto">
          <a:xfrm>
            <a:off x="1073151" y="1265217"/>
            <a:ext cx="102076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a:t>Find the magnitudes of the magnetic field at the center for the following setup. Each wire carries the same current and the loops are single loops (</a:t>
            </a:r>
            <a:r>
              <a:rPr lang="en-US" sz="2000" i="1" dirty="0"/>
              <a:t>N</a:t>
            </a:r>
            <a:r>
              <a:rPr lang="en-US" sz="2000" dirty="0"/>
              <a:t> = 1):</a:t>
            </a:r>
          </a:p>
        </p:txBody>
      </p:sp>
      <p:sp>
        <p:nvSpPr>
          <p:cNvPr id="29700" name="TextBox 47"/>
          <p:cNvSpPr txBox="1">
            <a:spLocks noChangeArrowheads="1"/>
          </p:cNvSpPr>
          <p:nvPr/>
        </p:nvSpPr>
        <p:spPr bwMode="auto">
          <a:xfrm>
            <a:off x="5029201" y="4495801"/>
            <a:ext cx="4948237"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t>center of two loops (inner with radius </a:t>
            </a:r>
            <a:r>
              <a:rPr lang="en-US" b="1" i="1" dirty="0">
                <a:latin typeface="Times New Roman" pitchFamily="18" charset="0"/>
                <a:cs typeface="Times New Roman" pitchFamily="18" charset="0"/>
              </a:rPr>
              <a:t>a</a:t>
            </a:r>
            <a:r>
              <a:rPr lang="en-US" dirty="0"/>
              <a:t>, outer with radius 2</a:t>
            </a:r>
            <a:r>
              <a:rPr lang="en-US" b="1" i="1" dirty="0">
                <a:latin typeface="Times New Roman" pitchFamily="18" charset="0"/>
                <a:cs typeface="Times New Roman" pitchFamily="18" charset="0"/>
              </a:rPr>
              <a:t>a</a:t>
            </a:r>
            <a:r>
              <a:rPr lang="en-US" dirty="0"/>
              <a:t>, currents in opposite directions)</a:t>
            </a:r>
            <a:endParaRPr lang="en-US" i="1" dirty="0"/>
          </a:p>
        </p:txBody>
      </p:sp>
      <p:graphicFrame>
        <p:nvGraphicFramePr>
          <p:cNvPr id="46084" name="Object 4"/>
          <p:cNvGraphicFramePr>
            <a:graphicFrameLocks noChangeAspect="1"/>
          </p:cNvGraphicFramePr>
          <p:nvPr>
            <p:extLst/>
          </p:nvPr>
        </p:nvGraphicFramePr>
        <p:xfrm>
          <a:off x="6851650" y="5286376"/>
          <a:ext cx="2597150" cy="733425"/>
        </p:xfrm>
        <a:graphic>
          <a:graphicData uri="http://schemas.openxmlformats.org/presentationml/2006/ole">
            <mc:AlternateContent xmlns:mc="http://schemas.openxmlformats.org/markup-compatibility/2006">
              <mc:Choice xmlns:v="urn:schemas-microsoft-com:vml" Requires="v">
                <p:oleObj spid="_x0000_s241693" name="Equation" r:id="rId3" imgW="1396394" imgH="393529" progId="Equation.3">
                  <p:embed/>
                </p:oleObj>
              </mc:Choice>
              <mc:Fallback>
                <p:oleObj name="Equation" r:id="rId3" imgW="1396394" imgH="393529" progId="Equation.3">
                  <p:embed/>
                  <p:pic>
                    <p:nvPicPr>
                      <p:cNvPr id="460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650" y="5286376"/>
                        <a:ext cx="259715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9703" name="Group 76"/>
          <p:cNvGrpSpPr>
            <a:grpSpLocks/>
          </p:cNvGrpSpPr>
          <p:nvPr/>
        </p:nvGrpSpPr>
        <p:grpSpPr bwMode="auto">
          <a:xfrm>
            <a:off x="5783263" y="2360613"/>
            <a:ext cx="2222500" cy="1828800"/>
            <a:chOff x="4259007" y="2360474"/>
            <a:chExt cx="2222069" cy="1828800"/>
          </a:xfrm>
        </p:grpSpPr>
        <p:sp>
          <p:nvSpPr>
            <p:cNvPr id="29712" name="TextBox 66"/>
            <p:cNvSpPr txBox="1">
              <a:spLocks noChangeArrowheads="1"/>
            </p:cNvSpPr>
            <p:nvPr/>
          </p:nvSpPr>
          <p:spPr bwMode="auto">
            <a:xfrm>
              <a:off x="5566676" y="2514600"/>
              <a:ext cx="415024" cy="307777"/>
            </a:xfrm>
            <a:prstGeom prst="rect">
              <a:avLst/>
            </a:prstGeom>
            <a:solidFill>
              <a:schemeClr val="bg1">
                <a:alpha val="9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latin typeface="Times New Roman" pitchFamily="18" charset="0"/>
                  <a:cs typeface="Times New Roman" pitchFamily="18" charset="0"/>
                </a:rPr>
                <a:t>2</a:t>
              </a:r>
              <a:r>
                <a:rPr lang="en-US" sz="1400" i="1">
                  <a:latin typeface="Times New Roman" pitchFamily="18" charset="0"/>
                  <a:cs typeface="Times New Roman" pitchFamily="18" charset="0"/>
                </a:rPr>
                <a:t>a</a:t>
              </a:r>
            </a:p>
          </p:txBody>
        </p:sp>
        <p:sp>
          <p:nvSpPr>
            <p:cNvPr id="25" name="Oval 24"/>
            <p:cNvSpPr/>
            <p:nvPr/>
          </p:nvSpPr>
          <p:spPr>
            <a:xfrm>
              <a:off x="5109742" y="2817674"/>
              <a:ext cx="914223" cy="9144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Arrow Connector 25"/>
            <p:cNvCxnSpPr/>
            <p:nvPr/>
          </p:nvCxnSpPr>
          <p:spPr bwMode="auto">
            <a:xfrm rot="5400000" flipH="1" flipV="1">
              <a:off x="4615324" y="3274080"/>
              <a:ext cx="76200" cy="1587"/>
            </a:xfrm>
            <a:prstGeom prst="straightConnector1">
              <a:avLst/>
            </a:prstGeom>
            <a:ln w="635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bwMode="auto">
            <a:xfrm rot="5400000" flipH="1" flipV="1">
              <a:off x="5985071" y="3274080"/>
              <a:ext cx="76200" cy="1588"/>
            </a:xfrm>
            <a:prstGeom prst="straightConnector1">
              <a:avLst/>
            </a:prstGeom>
            <a:ln w="635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rot="16200000" flipH="1" flipV="1">
              <a:off x="6442182" y="3274080"/>
              <a:ext cx="76200" cy="1588"/>
            </a:xfrm>
            <a:prstGeom prst="straightConnector1">
              <a:avLst/>
            </a:prstGeom>
            <a:ln w="635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auto">
            <a:xfrm rot="16200000" flipH="1" flipV="1">
              <a:off x="5072436" y="3274080"/>
              <a:ext cx="76200" cy="1587"/>
            </a:xfrm>
            <a:prstGeom prst="straightConnector1">
              <a:avLst/>
            </a:prstGeom>
            <a:ln w="635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20"/>
            <p:cNvSpPr txBox="1">
              <a:spLocks noChangeArrowheads="1"/>
            </p:cNvSpPr>
            <p:nvPr/>
          </p:nvSpPr>
          <p:spPr bwMode="auto">
            <a:xfrm>
              <a:off x="4259007" y="3251061"/>
              <a:ext cx="190463" cy="461963"/>
            </a:xfrm>
            <a:prstGeom prst="rect">
              <a:avLst/>
            </a:prstGeom>
            <a:noFill/>
            <a:ln w="9525">
              <a:noFill/>
              <a:miter lim="800000"/>
              <a:headEnd/>
              <a:tailEnd/>
            </a:ln>
          </p:spPr>
          <p:txBody>
            <a:bodyPr>
              <a:spAutoFit/>
            </a:bodyPr>
            <a:lstStyle/>
            <a:p>
              <a:pPr algn="ctr">
                <a:defRPr/>
              </a:pPr>
              <a:r>
                <a:rPr lang="en-US" sz="2400" b="1" i="1" dirty="0">
                  <a:solidFill>
                    <a:schemeClr val="accent5">
                      <a:lumMod val="75000"/>
                    </a:schemeClr>
                  </a:solidFill>
                  <a:latin typeface="Times New Roman" pitchFamily="18" charset="0"/>
                  <a:cs typeface="Times New Roman" pitchFamily="18" charset="0"/>
                </a:rPr>
                <a:t>I</a:t>
              </a:r>
            </a:p>
          </p:txBody>
        </p:sp>
        <p:cxnSp>
          <p:nvCxnSpPr>
            <p:cNvPr id="62" name="Straight Connector 61"/>
            <p:cNvCxnSpPr/>
            <p:nvPr/>
          </p:nvCxnSpPr>
          <p:spPr>
            <a:xfrm>
              <a:off x="5566853" y="3274874"/>
              <a:ext cx="457111"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3" name="Oval 62"/>
            <p:cNvSpPr>
              <a:spLocks noChangeAspect="1"/>
            </p:cNvSpPr>
            <p:nvPr/>
          </p:nvSpPr>
          <p:spPr>
            <a:xfrm>
              <a:off x="5530347" y="3238361"/>
              <a:ext cx="73011" cy="730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21" name="TextBox 63"/>
            <p:cNvSpPr txBox="1">
              <a:spLocks noChangeArrowheads="1"/>
            </p:cNvSpPr>
            <p:nvPr/>
          </p:nvSpPr>
          <p:spPr bwMode="auto">
            <a:xfrm>
              <a:off x="5680976" y="3274874"/>
              <a:ext cx="22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i="1">
                  <a:latin typeface="Times New Roman" pitchFamily="18" charset="0"/>
                  <a:cs typeface="Times New Roman" pitchFamily="18" charset="0"/>
                </a:rPr>
                <a:t>a</a:t>
              </a:r>
            </a:p>
          </p:txBody>
        </p:sp>
        <p:cxnSp>
          <p:nvCxnSpPr>
            <p:cNvPr id="66" name="Straight Connector 65"/>
            <p:cNvCxnSpPr/>
            <p:nvPr/>
          </p:nvCxnSpPr>
          <p:spPr>
            <a:xfrm>
              <a:off x="5566853" y="2360474"/>
              <a:ext cx="0" cy="91440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a:spLocks noChangeAspect="1"/>
            </p:cNvSpPr>
            <p:nvPr/>
          </p:nvSpPr>
          <p:spPr>
            <a:xfrm>
              <a:off x="4652631" y="2360474"/>
              <a:ext cx="1828445" cy="18288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9" name="TextBox 58"/>
          <p:cNvSpPr txBox="1">
            <a:spLocks noChangeArrowheads="1"/>
          </p:cNvSpPr>
          <p:nvPr/>
        </p:nvSpPr>
        <p:spPr bwMode="auto">
          <a:xfrm>
            <a:off x="1905000" y="25146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t>Inner Loop’s Field:</a:t>
            </a:r>
          </a:p>
        </p:txBody>
      </p:sp>
      <p:graphicFrame>
        <p:nvGraphicFramePr>
          <p:cNvPr id="50182" name="Object 6"/>
          <p:cNvGraphicFramePr>
            <a:graphicFrameLocks noChangeAspect="1"/>
          </p:cNvGraphicFramePr>
          <p:nvPr>
            <p:extLst/>
          </p:nvPr>
        </p:nvGraphicFramePr>
        <p:xfrm>
          <a:off x="2655889" y="2895601"/>
          <a:ext cx="1393825" cy="733425"/>
        </p:xfrm>
        <a:graphic>
          <a:graphicData uri="http://schemas.openxmlformats.org/presentationml/2006/ole">
            <mc:AlternateContent xmlns:mc="http://schemas.openxmlformats.org/markup-compatibility/2006">
              <mc:Choice xmlns:v="urn:schemas-microsoft-com:vml" Requires="v">
                <p:oleObj spid="_x0000_s241694" name="Equation" r:id="rId5" imgW="748975" imgH="393529" progId="Equation.3">
                  <p:embed/>
                </p:oleObj>
              </mc:Choice>
              <mc:Fallback>
                <p:oleObj name="Equation" r:id="rId5" imgW="748975" imgH="393529" progId="Equation.3">
                  <p:embed/>
                  <p:pic>
                    <p:nvPicPr>
                      <p:cNvPr id="5018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5889" y="2895601"/>
                        <a:ext cx="139382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 name="TextBox 60"/>
          <p:cNvSpPr txBox="1">
            <a:spLocks noChangeArrowheads="1"/>
          </p:cNvSpPr>
          <p:nvPr/>
        </p:nvSpPr>
        <p:spPr bwMode="auto">
          <a:xfrm>
            <a:off x="2476500" y="3657600"/>
            <a:ext cx="1752600" cy="369888"/>
          </a:xfrm>
          <a:prstGeom prst="rect">
            <a:avLst/>
          </a:prstGeom>
          <a:solidFill>
            <a:schemeClr val="bg1">
              <a:lumMod val="75000"/>
            </a:schemeClr>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t>Out of Page</a:t>
            </a:r>
          </a:p>
        </p:txBody>
      </p:sp>
      <p:sp>
        <p:nvSpPr>
          <p:cNvPr id="65" name="TextBox 64"/>
          <p:cNvSpPr txBox="1">
            <a:spLocks noChangeArrowheads="1"/>
          </p:cNvSpPr>
          <p:nvPr/>
        </p:nvSpPr>
        <p:spPr bwMode="auto">
          <a:xfrm>
            <a:off x="1905000" y="4430714"/>
            <a:ext cx="289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Outer Loop’s Field:</a:t>
            </a:r>
          </a:p>
        </p:txBody>
      </p:sp>
      <p:graphicFrame>
        <p:nvGraphicFramePr>
          <p:cNvPr id="72" name="Object 7"/>
          <p:cNvGraphicFramePr>
            <a:graphicFrameLocks noChangeAspect="1"/>
          </p:cNvGraphicFramePr>
          <p:nvPr>
            <p:extLst/>
          </p:nvPr>
        </p:nvGraphicFramePr>
        <p:xfrm>
          <a:off x="2538414" y="4787900"/>
          <a:ext cx="1628775" cy="781050"/>
        </p:xfrm>
        <a:graphic>
          <a:graphicData uri="http://schemas.openxmlformats.org/presentationml/2006/ole">
            <mc:AlternateContent xmlns:mc="http://schemas.openxmlformats.org/markup-compatibility/2006">
              <mc:Choice xmlns:v="urn:schemas-microsoft-com:vml" Requires="v">
                <p:oleObj spid="_x0000_s241695" name="Equation" r:id="rId7" imgW="876300" imgH="419100" progId="Equation.3">
                  <p:embed/>
                </p:oleObj>
              </mc:Choice>
              <mc:Fallback>
                <p:oleObj name="Equation" r:id="rId7" imgW="876300" imgH="419100" progId="Equation.3">
                  <p:embed/>
                  <p:pic>
                    <p:nvPicPr>
                      <p:cNvPr id="72"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8414" y="4787900"/>
                        <a:ext cx="1628775"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 name="TextBox 72"/>
          <p:cNvSpPr txBox="1">
            <a:spLocks noChangeArrowheads="1"/>
          </p:cNvSpPr>
          <p:nvPr/>
        </p:nvSpPr>
        <p:spPr bwMode="auto">
          <a:xfrm>
            <a:off x="2476500" y="5573714"/>
            <a:ext cx="1752600" cy="369887"/>
          </a:xfrm>
          <a:prstGeom prst="rect">
            <a:avLst/>
          </a:prstGeom>
          <a:solidFill>
            <a:schemeClr val="bg1">
              <a:lumMod val="75000"/>
            </a:schemeClr>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Into Page</a:t>
            </a:r>
          </a:p>
        </p:txBody>
      </p:sp>
      <p:sp>
        <p:nvSpPr>
          <p:cNvPr id="74" name="TextBox 73"/>
          <p:cNvSpPr txBox="1">
            <a:spLocks noChangeArrowheads="1"/>
          </p:cNvSpPr>
          <p:nvPr/>
        </p:nvSpPr>
        <p:spPr bwMode="auto">
          <a:xfrm>
            <a:off x="5359022" y="5462587"/>
            <a:ext cx="15370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b="1" dirty="0"/>
              <a:t>Total Field:</a:t>
            </a:r>
          </a:p>
        </p:txBody>
      </p:sp>
      <p:sp>
        <p:nvSpPr>
          <p:cNvPr id="76" name="TextBox 75"/>
          <p:cNvSpPr txBox="1">
            <a:spLocks noChangeArrowheads="1"/>
          </p:cNvSpPr>
          <p:nvPr/>
        </p:nvSpPr>
        <p:spPr bwMode="auto">
          <a:xfrm>
            <a:off x="8458200" y="6107112"/>
            <a:ext cx="1752600" cy="369888"/>
          </a:xfrm>
          <a:prstGeom prst="rect">
            <a:avLst/>
          </a:prstGeom>
          <a:solidFill>
            <a:schemeClr val="bg1">
              <a:lumMod val="75000"/>
            </a:schemeClr>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t>Out of Page</a:t>
            </a:r>
          </a:p>
        </p:txBody>
      </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37</a:t>
            </a:fld>
            <a:endParaRPr lang="en-US" dirty="0"/>
          </a:p>
        </p:txBody>
      </p:sp>
    </p:spTree>
    <p:extLst>
      <p:ext uri="{BB962C8B-B14F-4D97-AF65-F5344CB8AC3E}">
        <p14:creationId xmlns:p14="http://schemas.microsoft.com/office/powerpoint/2010/main" val="1585687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9000"/>
                                  </p:stCondLst>
                                  <p:childTnLst>
                                    <p:set>
                                      <p:cBhvr>
                                        <p:cTn id="6" dur="1" fill="hold">
                                          <p:stCondLst>
                                            <p:cond delay="0"/>
                                          </p:stCondLst>
                                        </p:cTn>
                                        <p:tgtEl>
                                          <p:spTgt spid="59"/>
                                        </p:tgtEl>
                                        <p:attrNameLst>
                                          <p:attrName>style.visibility</p:attrName>
                                        </p:attrNameLst>
                                      </p:cBhvr>
                                      <p:to>
                                        <p:strVal val="visible"/>
                                      </p:to>
                                    </p:set>
                                  </p:childTnLst>
                                </p:cTn>
                              </p:par>
                            </p:childTnLst>
                          </p:cTn>
                        </p:par>
                        <p:par>
                          <p:cTn id="7" fill="hold" nodeType="withGroup">
                            <p:stCondLst>
                              <p:cond delay="59000"/>
                            </p:stCondLst>
                            <p:childTnLst>
                              <p:par>
                                <p:cTn id="8" presetID="1" presetClass="entr" presetSubtype="0" fill="hold" nodeType="afterEffect">
                                  <p:stCondLst>
                                    <p:cond delay="4500"/>
                                  </p:stCondLst>
                                  <p:childTnLst>
                                    <p:set>
                                      <p:cBhvr>
                                        <p:cTn id="9" dur="1" fill="hold">
                                          <p:stCondLst>
                                            <p:cond delay="0"/>
                                          </p:stCondLst>
                                        </p:cTn>
                                        <p:tgtEl>
                                          <p:spTgt spid="50182"/>
                                        </p:tgtEl>
                                        <p:attrNameLst>
                                          <p:attrName>style.visibility</p:attrName>
                                        </p:attrNameLst>
                                      </p:cBhvr>
                                      <p:to>
                                        <p:strVal val="visible"/>
                                      </p:to>
                                    </p:set>
                                  </p:childTnLst>
                                </p:cTn>
                              </p:par>
                            </p:childTnLst>
                          </p:cTn>
                        </p:par>
                        <p:par>
                          <p:cTn id="10" fill="hold" nodeType="withGroup">
                            <p:stCondLst>
                              <p:cond delay="63500"/>
                            </p:stCondLst>
                            <p:childTnLst>
                              <p:par>
                                <p:cTn id="11" presetID="1" presetClass="entr" presetSubtype="0" fill="hold" grpId="0" nodeType="afterEffect">
                                  <p:stCondLst>
                                    <p:cond delay="8750"/>
                                  </p:stCondLst>
                                  <p:childTnLst>
                                    <p:set>
                                      <p:cBhvr>
                                        <p:cTn id="12" dur="1" fill="hold">
                                          <p:stCondLst>
                                            <p:cond delay="0"/>
                                          </p:stCondLst>
                                        </p:cTn>
                                        <p:tgtEl>
                                          <p:spTgt spid="61"/>
                                        </p:tgtEl>
                                        <p:attrNameLst>
                                          <p:attrName>style.visibility</p:attrName>
                                        </p:attrNameLst>
                                      </p:cBhvr>
                                      <p:to>
                                        <p:strVal val="visible"/>
                                      </p:to>
                                    </p:set>
                                  </p:childTnLst>
                                </p:cTn>
                              </p:par>
                            </p:childTnLst>
                          </p:cTn>
                        </p:par>
                        <p:par>
                          <p:cTn id="13" fill="hold" nodeType="withGroup">
                            <p:stCondLst>
                              <p:cond delay="72250"/>
                            </p:stCondLst>
                            <p:childTnLst>
                              <p:par>
                                <p:cTn id="14" presetID="1" presetClass="entr" presetSubtype="0" fill="hold" grpId="0" nodeType="afterEffect">
                                  <p:stCondLst>
                                    <p:cond delay="27250"/>
                                  </p:stCondLst>
                                  <p:childTnLst>
                                    <p:set>
                                      <p:cBhvr>
                                        <p:cTn id="15" dur="1" fill="hold">
                                          <p:stCondLst>
                                            <p:cond delay="0"/>
                                          </p:stCondLst>
                                        </p:cTn>
                                        <p:tgtEl>
                                          <p:spTgt spid="65"/>
                                        </p:tgtEl>
                                        <p:attrNameLst>
                                          <p:attrName>style.visibility</p:attrName>
                                        </p:attrNameLst>
                                      </p:cBhvr>
                                      <p:to>
                                        <p:strVal val="visible"/>
                                      </p:to>
                                    </p:set>
                                  </p:childTnLst>
                                </p:cTn>
                              </p:par>
                            </p:childTnLst>
                          </p:cTn>
                        </p:par>
                        <p:par>
                          <p:cTn id="16" fill="hold" nodeType="withGroup">
                            <p:stCondLst>
                              <p:cond delay="99500"/>
                            </p:stCondLst>
                            <p:childTnLst>
                              <p:par>
                                <p:cTn id="17" presetID="1" presetClass="entr" presetSubtype="0" fill="hold" nodeType="afterEffect">
                                  <p:stCondLst>
                                    <p:cond delay="4750"/>
                                  </p:stCondLst>
                                  <p:childTnLst>
                                    <p:set>
                                      <p:cBhvr>
                                        <p:cTn id="18" dur="1" fill="hold">
                                          <p:stCondLst>
                                            <p:cond delay="0"/>
                                          </p:stCondLst>
                                        </p:cTn>
                                        <p:tgtEl>
                                          <p:spTgt spid="72"/>
                                        </p:tgtEl>
                                        <p:attrNameLst>
                                          <p:attrName>style.visibility</p:attrName>
                                        </p:attrNameLst>
                                      </p:cBhvr>
                                      <p:to>
                                        <p:strVal val="visible"/>
                                      </p:to>
                                    </p:set>
                                  </p:childTnLst>
                                </p:cTn>
                              </p:par>
                            </p:childTnLst>
                          </p:cTn>
                        </p:par>
                        <p:par>
                          <p:cTn id="19" fill="hold" nodeType="withGroup">
                            <p:stCondLst>
                              <p:cond delay="104250"/>
                            </p:stCondLst>
                            <p:childTnLst>
                              <p:par>
                                <p:cTn id="20" presetID="1" presetClass="entr" presetSubtype="0" fill="hold" grpId="0" nodeType="afterEffect">
                                  <p:stCondLst>
                                    <p:cond delay="8000"/>
                                  </p:stCondLst>
                                  <p:childTnLst>
                                    <p:set>
                                      <p:cBhvr>
                                        <p:cTn id="21" dur="1" fill="hold">
                                          <p:stCondLst>
                                            <p:cond delay="0"/>
                                          </p:stCondLst>
                                        </p:cTn>
                                        <p:tgtEl>
                                          <p:spTgt spid="73"/>
                                        </p:tgtEl>
                                        <p:attrNameLst>
                                          <p:attrName>style.visibility</p:attrName>
                                        </p:attrNameLst>
                                      </p:cBhvr>
                                      <p:to>
                                        <p:strVal val="visible"/>
                                      </p:to>
                                    </p:set>
                                  </p:childTnLst>
                                </p:cTn>
                              </p:par>
                            </p:childTnLst>
                          </p:cTn>
                        </p:par>
                        <p:par>
                          <p:cTn id="22" fill="hold" nodeType="withGroup">
                            <p:stCondLst>
                              <p:cond delay="112250"/>
                            </p:stCondLst>
                            <p:childTnLst>
                              <p:par>
                                <p:cTn id="23" presetID="1" presetClass="entr" presetSubtype="0" fill="hold" grpId="0" nodeType="afterEffect">
                                  <p:stCondLst>
                                    <p:cond delay="9500"/>
                                  </p:stCondLst>
                                  <p:childTnLst>
                                    <p:set>
                                      <p:cBhvr>
                                        <p:cTn id="24" dur="1" fill="hold">
                                          <p:stCondLst>
                                            <p:cond delay="0"/>
                                          </p:stCondLst>
                                        </p:cTn>
                                        <p:tgtEl>
                                          <p:spTgt spid="74"/>
                                        </p:tgtEl>
                                        <p:attrNameLst>
                                          <p:attrName>style.visibility</p:attrName>
                                        </p:attrNameLst>
                                      </p:cBhvr>
                                      <p:to>
                                        <p:strVal val="visible"/>
                                      </p:to>
                                    </p:set>
                                  </p:childTnLst>
                                </p:cTn>
                              </p:par>
                            </p:childTnLst>
                          </p:cTn>
                        </p:par>
                        <p:par>
                          <p:cTn id="25" fill="hold" nodeType="withGroup">
                            <p:stCondLst>
                              <p:cond delay="121750"/>
                            </p:stCondLst>
                            <p:childTnLst>
                              <p:par>
                                <p:cTn id="26" presetID="1" presetClass="entr" presetSubtype="0" fill="hold" nodeType="afterEffect">
                                  <p:stCondLst>
                                    <p:cond delay="0"/>
                                  </p:stCondLst>
                                  <p:childTnLst>
                                    <p:set>
                                      <p:cBhvr>
                                        <p:cTn id="27" dur="1" fill="hold">
                                          <p:stCondLst>
                                            <p:cond delay="0"/>
                                          </p:stCondLst>
                                        </p:cTn>
                                        <p:tgtEl>
                                          <p:spTgt spid="46084"/>
                                        </p:tgtEl>
                                        <p:attrNameLst>
                                          <p:attrName>style.visibility</p:attrName>
                                        </p:attrNameLst>
                                      </p:cBhvr>
                                      <p:to>
                                        <p:strVal val="visible"/>
                                      </p:to>
                                    </p:set>
                                  </p:childTnLst>
                                </p:cTn>
                              </p:par>
                            </p:childTnLst>
                          </p:cTn>
                        </p:par>
                        <p:par>
                          <p:cTn id="28" fill="hold" nodeType="withGroup">
                            <p:stCondLst>
                              <p:cond delay="121750"/>
                            </p:stCondLst>
                            <p:childTnLst>
                              <p:par>
                                <p:cTn id="29" presetID="1" presetClass="entr" presetSubtype="0" fill="hold" grpId="0" nodeType="afterEffect">
                                  <p:stCondLst>
                                    <p:cond delay="500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animBg="1"/>
      <p:bldP spid="65" grpId="0"/>
      <p:bldP spid="73" grpId="0" animBg="1"/>
      <p:bldP spid="74" grpId="0"/>
      <p:bldP spid="7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76200"/>
            <a:ext cx="10972800" cy="1143000"/>
          </a:xfrm>
        </p:spPr>
        <p:txBody>
          <a:bodyPr/>
          <a:lstStyle/>
          <a:p>
            <a:r>
              <a:rPr lang="en-US" b="1" dirty="0">
                <a:latin typeface="Arial" charset="0"/>
                <a:cs typeface="Arial" charset="0"/>
              </a:rPr>
              <a:t>Rank the Magnetic Fields</a:t>
            </a:r>
          </a:p>
        </p:txBody>
      </p:sp>
      <p:sp>
        <p:nvSpPr>
          <p:cNvPr id="28675" name="TextBox 3"/>
          <p:cNvSpPr txBox="1">
            <a:spLocks noChangeArrowheads="1"/>
          </p:cNvSpPr>
          <p:nvPr/>
        </p:nvSpPr>
        <p:spPr bwMode="auto">
          <a:xfrm>
            <a:off x="1524000" y="1096963"/>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900"/>
              <a:t>Rank the magnitudes of the magnetic fields at the points for the following setups, each wire carries the same current and the loops are single loops (</a:t>
            </a:r>
            <a:r>
              <a:rPr lang="en-US" sz="1900" i="1"/>
              <a:t>N</a:t>
            </a:r>
            <a:r>
              <a:rPr lang="en-US" sz="1900"/>
              <a:t> = 1):</a:t>
            </a:r>
          </a:p>
        </p:txBody>
      </p:sp>
      <p:sp>
        <p:nvSpPr>
          <p:cNvPr id="28676" name="TextBox 42"/>
          <p:cNvSpPr txBox="1">
            <a:spLocks noChangeArrowheads="1"/>
          </p:cNvSpPr>
          <p:nvPr/>
        </p:nvSpPr>
        <p:spPr bwMode="auto">
          <a:xfrm>
            <a:off x="1524000" y="4648201"/>
            <a:ext cx="1957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A</a:t>
            </a:r>
          </a:p>
          <a:p>
            <a:pPr algn="ctr" eaLnBrk="1" hangingPunct="1"/>
            <a:r>
              <a:rPr lang="en-US" b="1" i="1">
                <a:latin typeface="Times New Roman" pitchFamily="18" charset="0"/>
                <a:cs typeface="Times New Roman" pitchFamily="18" charset="0"/>
              </a:rPr>
              <a:t>a</a:t>
            </a:r>
            <a:r>
              <a:rPr lang="en-US"/>
              <a:t> from long wire</a:t>
            </a:r>
            <a:endParaRPr lang="en-US" i="1"/>
          </a:p>
        </p:txBody>
      </p:sp>
      <p:cxnSp>
        <p:nvCxnSpPr>
          <p:cNvPr id="42" name="Straight Connector 41"/>
          <p:cNvCxnSpPr/>
          <p:nvPr/>
        </p:nvCxnSpPr>
        <p:spPr>
          <a:xfrm rot="5400000">
            <a:off x="1244601" y="4152901"/>
            <a:ext cx="449897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3197226" y="4152901"/>
            <a:ext cx="449897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092032" y="4152107"/>
            <a:ext cx="449738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680" name="TextBox 45"/>
          <p:cNvSpPr txBox="1">
            <a:spLocks noChangeArrowheads="1"/>
          </p:cNvSpPr>
          <p:nvPr/>
        </p:nvSpPr>
        <p:spPr bwMode="auto">
          <a:xfrm>
            <a:off x="3490913" y="4648201"/>
            <a:ext cx="195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B</a:t>
            </a:r>
          </a:p>
          <a:p>
            <a:pPr algn="ctr" eaLnBrk="1" hangingPunct="1"/>
            <a:r>
              <a:rPr lang="en-US"/>
              <a:t>center of loop with radius </a:t>
            </a:r>
            <a:r>
              <a:rPr lang="en-US" b="1" i="1">
                <a:latin typeface="Times New Roman" pitchFamily="18" charset="0"/>
                <a:cs typeface="Times New Roman" pitchFamily="18" charset="0"/>
              </a:rPr>
              <a:t>a</a:t>
            </a:r>
            <a:endParaRPr lang="en-US" i="1"/>
          </a:p>
        </p:txBody>
      </p:sp>
      <p:sp>
        <p:nvSpPr>
          <p:cNvPr id="28681" name="TextBox 47"/>
          <p:cNvSpPr txBox="1">
            <a:spLocks noChangeArrowheads="1"/>
          </p:cNvSpPr>
          <p:nvPr/>
        </p:nvSpPr>
        <p:spPr bwMode="auto">
          <a:xfrm>
            <a:off x="5446714" y="4648201"/>
            <a:ext cx="28908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C</a:t>
            </a:r>
          </a:p>
          <a:p>
            <a:pPr algn="ctr" eaLnBrk="1" hangingPunct="1"/>
            <a:r>
              <a:rPr lang="en-US"/>
              <a:t>center of two loops (inner with radius </a:t>
            </a:r>
            <a:r>
              <a:rPr lang="en-US" b="1" i="1">
                <a:latin typeface="Times New Roman" pitchFamily="18" charset="0"/>
                <a:cs typeface="Times New Roman" pitchFamily="18" charset="0"/>
              </a:rPr>
              <a:t>a</a:t>
            </a:r>
            <a:r>
              <a:rPr lang="en-US"/>
              <a:t>, outer with radius 2</a:t>
            </a:r>
            <a:r>
              <a:rPr lang="en-US" b="1" i="1">
                <a:latin typeface="Times New Roman" pitchFamily="18" charset="0"/>
                <a:cs typeface="Times New Roman" pitchFamily="18" charset="0"/>
              </a:rPr>
              <a:t>a</a:t>
            </a:r>
            <a:r>
              <a:rPr lang="en-US"/>
              <a:t>, currents in opposite directions)</a:t>
            </a:r>
            <a:endParaRPr lang="en-US" i="1"/>
          </a:p>
        </p:txBody>
      </p:sp>
      <p:sp>
        <p:nvSpPr>
          <p:cNvPr id="28682" name="TextBox 49"/>
          <p:cNvSpPr txBox="1">
            <a:spLocks noChangeArrowheads="1"/>
          </p:cNvSpPr>
          <p:nvPr/>
        </p:nvSpPr>
        <p:spPr bwMode="auto">
          <a:xfrm>
            <a:off x="8335964" y="4648201"/>
            <a:ext cx="23320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D</a:t>
            </a:r>
          </a:p>
          <a:p>
            <a:pPr algn="ctr" eaLnBrk="1" hangingPunct="1"/>
            <a:r>
              <a:rPr lang="en-US"/>
              <a:t>Midway between two long wires 2</a:t>
            </a:r>
            <a:r>
              <a:rPr lang="en-US" b="1" i="1">
                <a:latin typeface="Times New Roman" pitchFamily="18" charset="0"/>
                <a:cs typeface="Times New Roman" pitchFamily="18" charset="0"/>
              </a:rPr>
              <a:t>a</a:t>
            </a:r>
            <a:r>
              <a:rPr lang="en-US"/>
              <a:t> apart (currents in same direction)</a:t>
            </a:r>
            <a:endParaRPr lang="en-US" i="1"/>
          </a:p>
        </p:txBody>
      </p:sp>
      <p:grpSp>
        <p:nvGrpSpPr>
          <p:cNvPr id="28683" name="Group 57"/>
          <p:cNvGrpSpPr>
            <a:grpSpLocks/>
          </p:cNvGrpSpPr>
          <p:nvPr/>
        </p:nvGrpSpPr>
        <p:grpSpPr bwMode="auto">
          <a:xfrm>
            <a:off x="2195513" y="1903413"/>
            <a:ext cx="963612" cy="2743200"/>
            <a:chOff x="671169" y="2303324"/>
            <a:chExt cx="963892" cy="2743200"/>
          </a:xfrm>
        </p:grpSpPr>
        <p:cxnSp>
          <p:nvCxnSpPr>
            <p:cNvPr id="10" name="Straight Connector 9"/>
            <p:cNvCxnSpPr/>
            <p:nvPr/>
          </p:nvCxnSpPr>
          <p:spPr>
            <a:xfrm>
              <a:off x="1141206" y="3674924"/>
              <a:ext cx="493855"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230394" y="3674924"/>
              <a:ext cx="2743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20"/>
            <p:cNvSpPr txBox="1">
              <a:spLocks noChangeArrowheads="1"/>
            </p:cNvSpPr>
            <p:nvPr/>
          </p:nvSpPr>
          <p:spPr bwMode="auto">
            <a:xfrm>
              <a:off x="671169" y="2665274"/>
              <a:ext cx="190555" cy="461962"/>
            </a:xfrm>
            <a:prstGeom prst="rect">
              <a:avLst/>
            </a:prstGeom>
            <a:noFill/>
            <a:ln w="9525">
              <a:noFill/>
              <a:miter lim="800000"/>
              <a:headEnd/>
              <a:tailEnd/>
            </a:ln>
          </p:spPr>
          <p:txBody>
            <a:bodyPr>
              <a:spAutoFit/>
            </a:bodyPr>
            <a:lstStyle/>
            <a:p>
              <a:pPr algn="ctr">
                <a:defRPr/>
              </a:pPr>
              <a:r>
                <a:rPr lang="en-US" sz="2400" b="1" i="1" dirty="0">
                  <a:solidFill>
                    <a:schemeClr val="accent5">
                      <a:lumMod val="75000"/>
                    </a:schemeClr>
                  </a:solidFill>
                  <a:latin typeface="Times New Roman" pitchFamily="18" charset="0"/>
                  <a:cs typeface="Times New Roman" pitchFamily="18" charset="0"/>
                </a:rPr>
                <a:t>I</a:t>
              </a:r>
            </a:p>
          </p:txBody>
        </p:sp>
        <p:cxnSp>
          <p:nvCxnSpPr>
            <p:cNvPr id="8" name="Straight Arrow Connector 7"/>
            <p:cNvCxnSpPr/>
            <p:nvPr/>
          </p:nvCxnSpPr>
          <p:spPr bwMode="auto">
            <a:xfrm rot="10800000">
              <a:off x="976058" y="2741474"/>
              <a:ext cx="0" cy="914400"/>
            </a:xfrm>
            <a:prstGeom prst="straightConnector1">
              <a:avLst/>
            </a:prstGeom>
            <a:ln w="635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p:cNvSpPr>
            <p:nvPr/>
          </p:nvSpPr>
          <p:spPr>
            <a:xfrm>
              <a:off x="1562015" y="3638411"/>
              <a:ext cx="73046" cy="730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29" name="TextBox 53"/>
            <p:cNvSpPr txBox="1">
              <a:spLocks noChangeArrowheads="1"/>
            </p:cNvSpPr>
            <p:nvPr/>
          </p:nvSpPr>
          <p:spPr bwMode="auto">
            <a:xfrm>
              <a:off x="1273873" y="3674924"/>
              <a:ext cx="22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i="1">
                  <a:latin typeface="Times New Roman" pitchFamily="18" charset="0"/>
                  <a:cs typeface="Times New Roman" pitchFamily="18" charset="0"/>
                </a:rPr>
                <a:t>a</a:t>
              </a:r>
            </a:p>
          </p:txBody>
        </p:sp>
      </p:grpSp>
      <p:grpSp>
        <p:nvGrpSpPr>
          <p:cNvPr id="28684" name="Group 75"/>
          <p:cNvGrpSpPr>
            <a:grpSpLocks/>
          </p:cNvGrpSpPr>
          <p:nvPr/>
        </p:nvGrpSpPr>
        <p:grpSpPr bwMode="auto">
          <a:xfrm>
            <a:off x="3830638" y="2817813"/>
            <a:ext cx="1281112" cy="914400"/>
            <a:chOff x="2306230" y="2817674"/>
            <a:chExt cx="1281608" cy="914400"/>
          </a:xfrm>
        </p:grpSpPr>
        <p:grpSp>
          <p:nvGrpSpPr>
            <p:cNvPr id="28716" name="Group 31"/>
            <p:cNvGrpSpPr>
              <a:grpSpLocks/>
            </p:cNvGrpSpPr>
            <p:nvPr/>
          </p:nvGrpSpPr>
          <p:grpSpPr bwMode="auto">
            <a:xfrm>
              <a:off x="2672644" y="2817674"/>
              <a:ext cx="915194" cy="914400"/>
              <a:chOff x="2436812" y="3668751"/>
              <a:chExt cx="1830388" cy="1828800"/>
            </a:xfrm>
          </p:grpSpPr>
          <p:sp>
            <p:nvSpPr>
              <p:cNvPr id="12" name="Oval 11"/>
              <p:cNvSpPr>
                <a:spLocks noChangeAspect="1"/>
              </p:cNvSpPr>
              <p:nvPr/>
            </p:nvSpPr>
            <p:spPr>
              <a:xfrm>
                <a:off x="2437692" y="3668751"/>
                <a:ext cx="1829508" cy="18288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Arrow Connector 15"/>
              <p:cNvCxnSpPr>
                <a:cxnSpLocks noChangeAspect="1"/>
              </p:cNvCxnSpPr>
              <p:nvPr/>
            </p:nvCxnSpPr>
            <p:spPr bwMode="auto">
              <a:xfrm rot="5400000" flipH="1" flipV="1">
                <a:off x="2363081" y="4581562"/>
                <a:ext cx="152400" cy="3177"/>
              </a:xfrm>
              <a:prstGeom prst="straightConnector1">
                <a:avLst/>
              </a:prstGeom>
              <a:ln w="635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noChangeAspect="1"/>
              </p:cNvCxnSpPr>
              <p:nvPr/>
            </p:nvCxnSpPr>
            <p:spPr bwMode="auto">
              <a:xfrm rot="16200000" flipH="1" flipV="1">
                <a:off x="4189413" y="4581562"/>
                <a:ext cx="152400" cy="3175"/>
              </a:xfrm>
              <a:prstGeom prst="straightConnector1">
                <a:avLst/>
              </a:prstGeom>
              <a:ln w="635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1" name="TextBox 20"/>
            <p:cNvSpPr txBox="1">
              <a:spLocks noChangeArrowheads="1"/>
            </p:cNvSpPr>
            <p:nvPr/>
          </p:nvSpPr>
          <p:spPr bwMode="auto">
            <a:xfrm>
              <a:off x="2306230" y="3174861"/>
              <a:ext cx="190574" cy="461963"/>
            </a:xfrm>
            <a:prstGeom prst="rect">
              <a:avLst/>
            </a:prstGeom>
            <a:noFill/>
            <a:ln w="9525">
              <a:noFill/>
              <a:miter lim="800000"/>
              <a:headEnd/>
              <a:tailEnd/>
            </a:ln>
          </p:spPr>
          <p:txBody>
            <a:bodyPr>
              <a:spAutoFit/>
            </a:bodyPr>
            <a:lstStyle/>
            <a:p>
              <a:pPr algn="ctr">
                <a:defRPr/>
              </a:pPr>
              <a:r>
                <a:rPr lang="en-US" sz="2400" b="1" i="1" dirty="0">
                  <a:solidFill>
                    <a:schemeClr val="accent5">
                      <a:lumMod val="75000"/>
                    </a:schemeClr>
                  </a:solidFill>
                  <a:latin typeface="Times New Roman" pitchFamily="18" charset="0"/>
                  <a:cs typeface="Times New Roman" pitchFamily="18" charset="0"/>
                </a:rPr>
                <a:t>I</a:t>
              </a:r>
            </a:p>
          </p:txBody>
        </p:sp>
        <p:cxnSp>
          <p:nvCxnSpPr>
            <p:cNvPr id="55" name="Straight Connector 54"/>
            <p:cNvCxnSpPr/>
            <p:nvPr/>
          </p:nvCxnSpPr>
          <p:spPr>
            <a:xfrm>
              <a:off x="3130461" y="3274874"/>
              <a:ext cx="457377"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Oval 55"/>
            <p:cNvSpPr>
              <a:spLocks noChangeAspect="1"/>
            </p:cNvSpPr>
            <p:nvPr/>
          </p:nvSpPr>
          <p:spPr>
            <a:xfrm>
              <a:off x="3093935" y="3238361"/>
              <a:ext cx="73053" cy="730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20" name="TextBox 56"/>
            <p:cNvSpPr txBox="1">
              <a:spLocks noChangeArrowheads="1"/>
            </p:cNvSpPr>
            <p:nvPr/>
          </p:nvSpPr>
          <p:spPr bwMode="auto">
            <a:xfrm>
              <a:off x="3244938" y="3274874"/>
              <a:ext cx="22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i="1">
                  <a:latin typeface="Times New Roman" pitchFamily="18" charset="0"/>
                  <a:cs typeface="Times New Roman" pitchFamily="18" charset="0"/>
                </a:rPr>
                <a:t>a</a:t>
              </a:r>
            </a:p>
          </p:txBody>
        </p:sp>
      </p:grpSp>
      <p:grpSp>
        <p:nvGrpSpPr>
          <p:cNvPr id="28685" name="Group 77"/>
          <p:cNvGrpSpPr>
            <a:grpSpLocks/>
          </p:cNvGrpSpPr>
          <p:nvPr/>
        </p:nvGrpSpPr>
        <p:grpSpPr bwMode="auto">
          <a:xfrm>
            <a:off x="8675688" y="1903413"/>
            <a:ext cx="1320800" cy="2743200"/>
            <a:chOff x="7152245" y="1903274"/>
            <a:chExt cx="1320585" cy="2743200"/>
          </a:xfrm>
        </p:grpSpPr>
        <p:grpSp>
          <p:nvGrpSpPr>
            <p:cNvPr id="28706" name="Group 39"/>
            <p:cNvGrpSpPr>
              <a:grpSpLocks/>
            </p:cNvGrpSpPr>
            <p:nvPr/>
          </p:nvGrpSpPr>
          <p:grpSpPr bwMode="auto">
            <a:xfrm>
              <a:off x="7152245" y="1903274"/>
              <a:ext cx="1320585" cy="2743200"/>
              <a:chOff x="7010400" y="2305050"/>
              <a:chExt cx="1320585" cy="2743200"/>
            </a:xfrm>
          </p:grpSpPr>
          <p:cxnSp>
            <p:nvCxnSpPr>
              <p:cNvPr id="13" name="Straight Connector 12"/>
              <p:cNvCxnSpPr/>
              <p:nvPr/>
            </p:nvCxnSpPr>
            <p:spPr>
              <a:xfrm rot="5400000" flipH="1" flipV="1">
                <a:off x="6045134" y="3676650"/>
                <a:ext cx="2743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20"/>
              <p:cNvSpPr txBox="1">
                <a:spLocks noChangeArrowheads="1"/>
              </p:cNvSpPr>
              <p:nvPr/>
            </p:nvSpPr>
            <p:spPr bwMode="auto">
              <a:xfrm>
                <a:off x="7010400" y="2743200"/>
                <a:ext cx="190469" cy="461962"/>
              </a:xfrm>
              <a:prstGeom prst="rect">
                <a:avLst/>
              </a:prstGeom>
              <a:noFill/>
              <a:ln w="9525">
                <a:noFill/>
                <a:miter lim="800000"/>
                <a:headEnd/>
                <a:tailEnd/>
              </a:ln>
            </p:spPr>
            <p:txBody>
              <a:bodyPr>
                <a:spAutoFit/>
              </a:bodyPr>
              <a:lstStyle/>
              <a:p>
                <a:pPr algn="ctr">
                  <a:defRPr/>
                </a:pPr>
                <a:r>
                  <a:rPr lang="en-US" sz="2400" b="1" i="1" dirty="0">
                    <a:solidFill>
                      <a:schemeClr val="accent5">
                        <a:lumMod val="75000"/>
                      </a:schemeClr>
                    </a:solidFill>
                    <a:latin typeface="Times New Roman" pitchFamily="18" charset="0"/>
                    <a:cs typeface="Times New Roman" pitchFamily="18" charset="0"/>
                  </a:rPr>
                  <a:t>I</a:t>
                </a:r>
              </a:p>
            </p:txBody>
          </p:sp>
          <p:cxnSp>
            <p:nvCxnSpPr>
              <p:cNvPr id="15" name="Straight Arrow Connector 14"/>
              <p:cNvCxnSpPr/>
              <p:nvPr/>
            </p:nvCxnSpPr>
            <p:spPr bwMode="auto">
              <a:xfrm rot="10800000">
                <a:off x="7324674" y="2743200"/>
                <a:ext cx="0" cy="914400"/>
              </a:xfrm>
              <a:prstGeom prst="straightConnector1">
                <a:avLst/>
              </a:prstGeom>
              <a:ln w="635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6959385" y="3676650"/>
                <a:ext cx="2743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20"/>
              <p:cNvSpPr txBox="1">
                <a:spLocks noChangeArrowheads="1"/>
              </p:cNvSpPr>
              <p:nvPr/>
            </p:nvSpPr>
            <p:spPr bwMode="auto">
              <a:xfrm>
                <a:off x="7924651" y="2743200"/>
                <a:ext cx="190469" cy="461962"/>
              </a:xfrm>
              <a:prstGeom prst="rect">
                <a:avLst/>
              </a:prstGeom>
              <a:noFill/>
              <a:ln w="9525">
                <a:noFill/>
                <a:miter lim="800000"/>
                <a:headEnd/>
                <a:tailEnd/>
              </a:ln>
            </p:spPr>
            <p:txBody>
              <a:bodyPr>
                <a:spAutoFit/>
              </a:bodyPr>
              <a:lstStyle/>
              <a:p>
                <a:pPr algn="ctr">
                  <a:defRPr/>
                </a:pPr>
                <a:r>
                  <a:rPr lang="en-US" sz="2400" b="1" i="1" dirty="0">
                    <a:solidFill>
                      <a:schemeClr val="accent5">
                        <a:lumMod val="75000"/>
                      </a:schemeClr>
                    </a:solidFill>
                    <a:latin typeface="Times New Roman" pitchFamily="18" charset="0"/>
                    <a:cs typeface="Times New Roman" pitchFamily="18" charset="0"/>
                  </a:rPr>
                  <a:t>I</a:t>
                </a:r>
              </a:p>
            </p:txBody>
          </p:sp>
          <p:cxnSp>
            <p:nvCxnSpPr>
              <p:cNvPr id="21" name="Straight Arrow Connector 20"/>
              <p:cNvCxnSpPr/>
              <p:nvPr/>
            </p:nvCxnSpPr>
            <p:spPr bwMode="auto">
              <a:xfrm rot="10800000">
                <a:off x="8216704" y="2743200"/>
                <a:ext cx="0" cy="914400"/>
              </a:xfrm>
              <a:prstGeom prst="straightConnector1">
                <a:avLst/>
              </a:prstGeom>
              <a:ln w="635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8" name="Oval 67"/>
            <p:cNvSpPr>
              <a:spLocks noChangeAspect="1"/>
            </p:cNvSpPr>
            <p:nvPr/>
          </p:nvSpPr>
          <p:spPr>
            <a:xfrm>
              <a:off x="7979197" y="3238361"/>
              <a:ext cx="73013" cy="730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08" name="TextBox 69"/>
            <p:cNvSpPr txBox="1">
              <a:spLocks noChangeArrowheads="1"/>
            </p:cNvSpPr>
            <p:nvPr/>
          </p:nvSpPr>
          <p:spPr bwMode="auto">
            <a:xfrm>
              <a:off x="7808118" y="3886200"/>
              <a:ext cx="415024" cy="307777"/>
            </a:xfrm>
            <a:prstGeom prst="rect">
              <a:avLst/>
            </a:prstGeom>
            <a:solidFill>
              <a:schemeClr val="bg1">
                <a:alpha val="9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latin typeface="Times New Roman" pitchFamily="18" charset="0"/>
                  <a:cs typeface="Times New Roman" pitchFamily="18" charset="0"/>
                </a:rPr>
                <a:t>2</a:t>
              </a:r>
              <a:r>
                <a:rPr lang="en-US" sz="1400" i="1">
                  <a:latin typeface="Times New Roman" pitchFamily="18" charset="0"/>
                  <a:cs typeface="Times New Roman" pitchFamily="18" charset="0"/>
                </a:rPr>
                <a:t>a</a:t>
              </a:r>
            </a:p>
          </p:txBody>
        </p:sp>
        <p:cxnSp>
          <p:nvCxnSpPr>
            <p:cNvPr id="69" name="Straight Connector 68"/>
            <p:cNvCxnSpPr/>
            <p:nvPr/>
          </p:nvCxnSpPr>
          <p:spPr>
            <a:xfrm>
              <a:off x="7558579" y="3886061"/>
              <a:ext cx="914251"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71" name="Object 2"/>
          <p:cNvGraphicFramePr>
            <a:graphicFrameLocks noChangeAspect="1"/>
          </p:cNvGraphicFramePr>
          <p:nvPr/>
        </p:nvGraphicFramePr>
        <p:xfrm>
          <a:off x="1922463" y="6070601"/>
          <a:ext cx="1160462" cy="735013"/>
        </p:xfrm>
        <a:graphic>
          <a:graphicData uri="http://schemas.openxmlformats.org/presentationml/2006/ole">
            <mc:AlternateContent xmlns:mc="http://schemas.openxmlformats.org/markup-compatibility/2006">
              <mc:Choice xmlns:v="urn:schemas-microsoft-com:vml" Requires="v">
                <p:oleObj spid="_x0000_s242726" name="Equation" r:id="rId3" imgW="622030" imgH="393529" progId="Equation.3">
                  <p:embed/>
                </p:oleObj>
              </mc:Choice>
              <mc:Fallback>
                <p:oleObj name="Equation" r:id="rId3" imgW="622030" imgH="393529" progId="Equation.3">
                  <p:embed/>
                  <p:pic>
                    <p:nvPicPr>
                      <p:cNvPr id="7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463" y="6070601"/>
                        <a:ext cx="1160462" cy="73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3" name="Object 3"/>
          <p:cNvGraphicFramePr>
            <a:graphicFrameLocks noChangeAspect="1"/>
          </p:cNvGraphicFramePr>
          <p:nvPr/>
        </p:nvGraphicFramePr>
        <p:xfrm>
          <a:off x="3889376" y="6070601"/>
          <a:ext cx="1160463" cy="735013"/>
        </p:xfrm>
        <a:graphic>
          <a:graphicData uri="http://schemas.openxmlformats.org/presentationml/2006/ole">
            <mc:AlternateContent xmlns:mc="http://schemas.openxmlformats.org/markup-compatibility/2006">
              <mc:Choice xmlns:v="urn:schemas-microsoft-com:vml" Requires="v">
                <p:oleObj spid="_x0000_s242727" name="Equation" r:id="rId5" imgW="622030" imgH="393529" progId="Equation.3">
                  <p:embed/>
                </p:oleObj>
              </mc:Choice>
              <mc:Fallback>
                <p:oleObj name="Equation" r:id="rId5" imgW="622030" imgH="393529" progId="Equation.3">
                  <p:embed/>
                  <p:pic>
                    <p:nvPicPr>
                      <p:cNvPr id="4608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9376" y="6070601"/>
                        <a:ext cx="1160463" cy="73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4" name="Object 4"/>
          <p:cNvGraphicFramePr>
            <a:graphicFrameLocks noChangeAspect="1"/>
          </p:cNvGraphicFramePr>
          <p:nvPr/>
        </p:nvGraphicFramePr>
        <p:xfrm>
          <a:off x="5594350" y="6072189"/>
          <a:ext cx="2597150" cy="733425"/>
        </p:xfrm>
        <a:graphic>
          <a:graphicData uri="http://schemas.openxmlformats.org/presentationml/2006/ole">
            <mc:AlternateContent xmlns:mc="http://schemas.openxmlformats.org/markup-compatibility/2006">
              <mc:Choice xmlns:v="urn:schemas-microsoft-com:vml" Requires="v">
                <p:oleObj spid="_x0000_s242728" name="Equation" r:id="rId7" imgW="1396394" imgH="393529" progId="Equation.3">
                  <p:embed/>
                </p:oleObj>
              </mc:Choice>
              <mc:Fallback>
                <p:oleObj name="Equation" r:id="rId7" imgW="1396394" imgH="393529" progId="Equation.3">
                  <p:embed/>
                  <p:pic>
                    <p:nvPicPr>
                      <p:cNvPr id="4608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4350" y="6072189"/>
                        <a:ext cx="259715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5" name="Object 5"/>
          <p:cNvGraphicFramePr>
            <a:graphicFrameLocks noChangeAspect="1"/>
          </p:cNvGraphicFramePr>
          <p:nvPr/>
        </p:nvGraphicFramePr>
        <p:xfrm>
          <a:off x="8337550" y="6073775"/>
          <a:ext cx="2330450" cy="731838"/>
        </p:xfrm>
        <a:graphic>
          <a:graphicData uri="http://schemas.openxmlformats.org/presentationml/2006/ole">
            <mc:AlternateContent xmlns:mc="http://schemas.openxmlformats.org/markup-compatibility/2006">
              <mc:Choice xmlns:v="urn:schemas-microsoft-com:vml" Requires="v">
                <p:oleObj spid="_x0000_s242729" name="Equation" r:id="rId9" imgW="1256755" imgH="393529" progId="Equation.3">
                  <p:embed/>
                </p:oleObj>
              </mc:Choice>
              <mc:Fallback>
                <p:oleObj name="Equation" r:id="rId9" imgW="1256755" imgH="393529" progId="Equation.3">
                  <p:embed/>
                  <p:pic>
                    <p:nvPicPr>
                      <p:cNvPr id="4608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7550" y="6073775"/>
                        <a:ext cx="2330450"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 name="TextBox 74"/>
          <p:cNvSpPr txBox="1">
            <a:spLocks noChangeArrowheads="1"/>
          </p:cNvSpPr>
          <p:nvPr/>
        </p:nvSpPr>
        <p:spPr bwMode="auto">
          <a:xfrm>
            <a:off x="4114800" y="1903413"/>
            <a:ext cx="39624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solidFill>
                  <a:srgbClr val="FF0000"/>
                </a:solidFill>
              </a:rPr>
              <a:t>B &gt; C &gt; A &gt; D</a:t>
            </a:r>
          </a:p>
        </p:txBody>
      </p:sp>
      <p:grpSp>
        <p:nvGrpSpPr>
          <p:cNvPr id="28691" name="Group 76"/>
          <p:cNvGrpSpPr>
            <a:grpSpLocks/>
          </p:cNvGrpSpPr>
          <p:nvPr/>
        </p:nvGrpSpPr>
        <p:grpSpPr bwMode="auto">
          <a:xfrm>
            <a:off x="5783263" y="2360613"/>
            <a:ext cx="2222500" cy="1828800"/>
            <a:chOff x="4259007" y="2360474"/>
            <a:chExt cx="2222069" cy="1828800"/>
          </a:xfrm>
        </p:grpSpPr>
        <p:sp>
          <p:nvSpPr>
            <p:cNvPr id="28694" name="TextBox 66"/>
            <p:cNvSpPr txBox="1">
              <a:spLocks noChangeArrowheads="1"/>
            </p:cNvSpPr>
            <p:nvPr/>
          </p:nvSpPr>
          <p:spPr bwMode="auto">
            <a:xfrm>
              <a:off x="5566676" y="2514600"/>
              <a:ext cx="415024" cy="307777"/>
            </a:xfrm>
            <a:prstGeom prst="rect">
              <a:avLst/>
            </a:prstGeom>
            <a:solidFill>
              <a:schemeClr val="bg1">
                <a:alpha val="9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latin typeface="Times New Roman" pitchFamily="18" charset="0"/>
                  <a:cs typeface="Times New Roman" pitchFamily="18" charset="0"/>
                </a:rPr>
                <a:t>2</a:t>
              </a:r>
              <a:r>
                <a:rPr lang="en-US" sz="1400" i="1">
                  <a:latin typeface="Times New Roman" pitchFamily="18" charset="0"/>
                  <a:cs typeface="Times New Roman" pitchFamily="18" charset="0"/>
                </a:rPr>
                <a:t>a</a:t>
              </a:r>
            </a:p>
          </p:txBody>
        </p:sp>
        <p:sp>
          <p:nvSpPr>
            <p:cNvPr id="25" name="Oval 24"/>
            <p:cNvSpPr/>
            <p:nvPr/>
          </p:nvSpPr>
          <p:spPr>
            <a:xfrm>
              <a:off x="5109742" y="2817674"/>
              <a:ext cx="914223" cy="9144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Arrow Connector 25"/>
            <p:cNvCxnSpPr/>
            <p:nvPr/>
          </p:nvCxnSpPr>
          <p:spPr bwMode="auto">
            <a:xfrm rot="5400000" flipH="1" flipV="1">
              <a:off x="4615324" y="3274080"/>
              <a:ext cx="76200" cy="1587"/>
            </a:xfrm>
            <a:prstGeom prst="straightConnector1">
              <a:avLst/>
            </a:prstGeom>
            <a:ln w="635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bwMode="auto">
            <a:xfrm rot="5400000" flipH="1" flipV="1">
              <a:off x="5985071" y="3274080"/>
              <a:ext cx="76200" cy="1588"/>
            </a:xfrm>
            <a:prstGeom prst="straightConnector1">
              <a:avLst/>
            </a:prstGeom>
            <a:ln w="635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rot="16200000" flipH="1" flipV="1">
              <a:off x="6442182" y="3274080"/>
              <a:ext cx="76200" cy="1588"/>
            </a:xfrm>
            <a:prstGeom prst="straightConnector1">
              <a:avLst/>
            </a:prstGeom>
            <a:ln w="635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auto">
            <a:xfrm rot="16200000" flipH="1" flipV="1">
              <a:off x="5072436" y="3274080"/>
              <a:ext cx="76200" cy="1587"/>
            </a:xfrm>
            <a:prstGeom prst="straightConnector1">
              <a:avLst/>
            </a:prstGeom>
            <a:ln w="635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20"/>
            <p:cNvSpPr txBox="1">
              <a:spLocks noChangeArrowheads="1"/>
            </p:cNvSpPr>
            <p:nvPr/>
          </p:nvSpPr>
          <p:spPr bwMode="auto">
            <a:xfrm>
              <a:off x="4259007" y="3251061"/>
              <a:ext cx="190463" cy="461963"/>
            </a:xfrm>
            <a:prstGeom prst="rect">
              <a:avLst/>
            </a:prstGeom>
            <a:noFill/>
            <a:ln w="9525">
              <a:noFill/>
              <a:miter lim="800000"/>
              <a:headEnd/>
              <a:tailEnd/>
            </a:ln>
          </p:spPr>
          <p:txBody>
            <a:bodyPr>
              <a:spAutoFit/>
            </a:bodyPr>
            <a:lstStyle/>
            <a:p>
              <a:pPr algn="ctr">
                <a:defRPr/>
              </a:pPr>
              <a:r>
                <a:rPr lang="en-US" sz="2400" b="1" i="1" dirty="0">
                  <a:solidFill>
                    <a:schemeClr val="accent5">
                      <a:lumMod val="75000"/>
                    </a:schemeClr>
                  </a:solidFill>
                  <a:latin typeface="Times New Roman" pitchFamily="18" charset="0"/>
                  <a:cs typeface="Times New Roman" pitchFamily="18" charset="0"/>
                </a:rPr>
                <a:t>I</a:t>
              </a:r>
            </a:p>
          </p:txBody>
        </p:sp>
        <p:cxnSp>
          <p:nvCxnSpPr>
            <p:cNvPr id="62" name="Straight Connector 61"/>
            <p:cNvCxnSpPr/>
            <p:nvPr/>
          </p:nvCxnSpPr>
          <p:spPr>
            <a:xfrm>
              <a:off x="5566853" y="3274874"/>
              <a:ext cx="457111"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3" name="Oval 62"/>
            <p:cNvSpPr>
              <a:spLocks noChangeAspect="1"/>
            </p:cNvSpPr>
            <p:nvPr/>
          </p:nvSpPr>
          <p:spPr>
            <a:xfrm>
              <a:off x="5530347" y="3238361"/>
              <a:ext cx="73011" cy="730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03" name="TextBox 63"/>
            <p:cNvSpPr txBox="1">
              <a:spLocks noChangeArrowheads="1"/>
            </p:cNvSpPr>
            <p:nvPr/>
          </p:nvSpPr>
          <p:spPr bwMode="auto">
            <a:xfrm>
              <a:off x="5680976" y="3274874"/>
              <a:ext cx="22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i="1">
                  <a:latin typeface="Times New Roman" pitchFamily="18" charset="0"/>
                  <a:cs typeface="Times New Roman" pitchFamily="18" charset="0"/>
                </a:rPr>
                <a:t>a</a:t>
              </a:r>
            </a:p>
          </p:txBody>
        </p:sp>
        <p:cxnSp>
          <p:nvCxnSpPr>
            <p:cNvPr id="66" name="Straight Connector 65"/>
            <p:cNvCxnSpPr/>
            <p:nvPr/>
          </p:nvCxnSpPr>
          <p:spPr>
            <a:xfrm>
              <a:off x="5566853" y="2360474"/>
              <a:ext cx="0" cy="91440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a:spLocks noChangeAspect="1"/>
            </p:cNvSpPr>
            <p:nvPr/>
          </p:nvSpPr>
          <p:spPr>
            <a:xfrm>
              <a:off x="4652631" y="2360474"/>
              <a:ext cx="1828445" cy="18288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9" name="TextBox 78"/>
          <p:cNvSpPr txBox="1">
            <a:spLocks noChangeArrowheads="1"/>
          </p:cNvSpPr>
          <p:nvPr/>
        </p:nvSpPr>
        <p:spPr bwMode="auto">
          <a:xfrm>
            <a:off x="3295650" y="4648200"/>
            <a:ext cx="381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solidFill>
                  <a:srgbClr val="FF0000"/>
                </a:solidFill>
              </a:rPr>
              <a:t>&lt;</a:t>
            </a:r>
          </a:p>
        </p:txBody>
      </p:sp>
      <p:sp>
        <p:nvSpPr>
          <p:cNvPr id="80" name="TextBox 79"/>
          <p:cNvSpPr txBox="1">
            <a:spLocks noChangeArrowheads="1"/>
          </p:cNvSpPr>
          <p:nvPr/>
        </p:nvSpPr>
        <p:spPr bwMode="auto">
          <a:xfrm>
            <a:off x="5256213" y="4648200"/>
            <a:ext cx="381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solidFill>
                  <a:srgbClr val="FF0000"/>
                </a:solidFill>
              </a:rPr>
              <a:t>&gt;</a:t>
            </a:r>
          </a:p>
        </p:txBody>
      </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38</a:t>
            </a:fld>
            <a:endParaRPr lang="en-US"/>
          </a:p>
        </p:txBody>
      </p:sp>
    </p:spTree>
    <p:extLst>
      <p:ext uri="{BB962C8B-B14F-4D97-AF65-F5344CB8AC3E}">
        <p14:creationId xmlns:p14="http://schemas.microsoft.com/office/powerpoint/2010/main" val="6138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40000"/>
                                  </p:stCondLst>
                                  <p:childTnLst>
                                    <p:set>
                                      <p:cBhvr>
                                        <p:cTn id="6" dur="1" fill="hold">
                                          <p:stCondLst>
                                            <p:cond delay="0"/>
                                          </p:stCondLst>
                                        </p:cTn>
                                        <p:tgtEl>
                                          <p:spTgt spid="71"/>
                                        </p:tgtEl>
                                        <p:attrNameLst>
                                          <p:attrName>style.visibility</p:attrName>
                                        </p:attrNameLst>
                                      </p:cBhvr>
                                      <p:to>
                                        <p:strVal val="visible"/>
                                      </p:to>
                                    </p:set>
                                  </p:childTnLst>
                                </p:cTn>
                              </p:par>
                            </p:childTnLst>
                          </p:cTn>
                        </p:par>
                        <p:par>
                          <p:cTn id="7" fill="hold" nodeType="withGroup">
                            <p:stCondLst>
                              <p:cond delay="40000"/>
                            </p:stCondLst>
                            <p:childTnLst>
                              <p:par>
                                <p:cTn id="8" presetID="1" presetClass="entr" presetSubtype="0" fill="hold" nodeType="afterEffect">
                                  <p:stCondLst>
                                    <p:cond delay="15000"/>
                                  </p:stCondLst>
                                  <p:childTnLst>
                                    <p:set>
                                      <p:cBhvr>
                                        <p:cTn id="9" dur="1" fill="hold">
                                          <p:stCondLst>
                                            <p:cond delay="0"/>
                                          </p:stCondLst>
                                        </p:cTn>
                                        <p:tgtEl>
                                          <p:spTgt spid="46083"/>
                                        </p:tgtEl>
                                        <p:attrNameLst>
                                          <p:attrName>style.visibility</p:attrName>
                                        </p:attrNameLst>
                                      </p:cBhvr>
                                      <p:to>
                                        <p:strVal val="visible"/>
                                      </p:to>
                                    </p:set>
                                  </p:childTnLst>
                                </p:cTn>
                              </p:par>
                            </p:childTnLst>
                          </p:cTn>
                        </p:par>
                        <p:par>
                          <p:cTn id="10" fill="hold" nodeType="withGroup">
                            <p:stCondLst>
                              <p:cond delay="55000"/>
                            </p:stCondLst>
                            <p:childTnLst>
                              <p:par>
                                <p:cTn id="11" presetID="1" presetClass="entr" presetSubtype="0" fill="hold" grpId="0" nodeType="afterEffect">
                                  <p:stCondLst>
                                    <p:cond delay="500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5000"/>
                                  </p:stCondLst>
                                  <p:childTnLst>
                                    <p:set>
                                      <p:cBhvr>
                                        <p:cTn id="14" dur="1" fill="hold">
                                          <p:stCondLst>
                                            <p:cond delay="0"/>
                                          </p:stCondLst>
                                        </p:cTn>
                                        <p:tgtEl>
                                          <p:spTgt spid="80"/>
                                        </p:tgtEl>
                                        <p:attrNameLst>
                                          <p:attrName>style.visibility</p:attrName>
                                        </p:attrNameLst>
                                      </p:cBhvr>
                                      <p:to>
                                        <p:strVal val="visible"/>
                                      </p:to>
                                    </p:set>
                                  </p:childTnLst>
                                </p:cTn>
                              </p:par>
                            </p:childTnLst>
                          </p:cTn>
                        </p:par>
                        <p:par>
                          <p:cTn id="15" fill="hold" nodeType="withGroup">
                            <p:stCondLst>
                              <p:cond delay="60000"/>
                            </p:stCondLst>
                            <p:childTnLst>
                              <p:par>
                                <p:cTn id="16" presetID="1" presetClass="entr" presetSubtype="0" fill="hold" nodeType="afterEffect">
                                  <p:stCondLst>
                                    <p:cond delay="5000"/>
                                  </p:stCondLst>
                                  <p:childTnLst>
                                    <p:set>
                                      <p:cBhvr>
                                        <p:cTn id="17" dur="1" fill="hold">
                                          <p:stCondLst>
                                            <p:cond delay="0"/>
                                          </p:stCondLst>
                                        </p:cTn>
                                        <p:tgtEl>
                                          <p:spTgt spid="46084"/>
                                        </p:tgtEl>
                                        <p:attrNameLst>
                                          <p:attrName>style.visibility</p:attrName>
                                        </p:attrNameLst>
                                      </p:cBhvr>
                                      <p:to>
                                        <p:strVal val="visible"/>
                                      </p:to>
                                    </p:set>
                                  </p:childTnLst>
                                </p:cTn>
                              </p:par>
                            </p:childTnLst>
                          </p:cTn>
                        </p:par>
                        <p:par>
                          <p:cTn id="18" fill="hold" nodeType="withGroup">
                            <p:stCondLst>
                              <p:cond delay="65000"/>
                            </p:stCondLst>
                            <p:childTnLst>
                              <p:par>
                                <p:cTn id="19" presetID="1" presetClass="entr" presetSubtype="0" fill="hold" nodeType="afterEffect">
                                  <p:stCondLst>
                                    <p:cond delay="59000"/>
                                  </p:stCondLst>
                                  <p:childTnLst>
                                    <p:set>
                                      <p:cBhvr>
                                        <p:cTn id="20" dur="1" fill="hold">
                                          <p:stCondLst>
                                            <p:cond delay="0"/>
                                          </p:stCondLst>
                                        </p:cTn>
                                        <p:tgtEl>
                                          <p:spTgt spid="46085"/>
                                        </p:tgtEl>
                                        <p:attrNameLst>
                                          <p:attrName>style.visibility</p:attrName>
                                        </p:attrNameLst>
                                      </p:cBhvr>
                                      <p:to>
                                        <p:strVal val="visible"/>
                                      </p:to>
                                    </p:set>
                                  </p:childTnLst>
                                </p:cTn>
                              </p:par>
                            </p:childTnLst>
                          </p:cTn>
                        </p:par>
                        <p:par>
                          <p:cTn id="21" fill="hold" nodeType="withGroup">
                            <p:stCondLst>
                              <p:cond delay="124000"/>
                            </p:stCondLst>
                            <p:childTnLst>
                              <p:par>
                                <p:cTn id="22" presetID="1" presetClass="entr" presetSubtype="0" fill="hold" grpId="0" nodeType="afterEffect">
                                  <p:stCondLst>
                                    <p:cond delay="59000"/>
                                  </p:stCondLst>
                                  <p:childTnLst>
                                    <p:set>
                                      <p:cBhvr>
                                        <p:cTn id="23"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9" grpId="0" animBg="1"/>
      <p:bldP spid="8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Circuit Breakers</a:t>
            </a:r>
          </a:p>
        </p:txBody>
      </p:sp>
      <p:sp>
        <p:nvSpPr>
          <p:cNvPr id="4" name="TextBox 3"/>
          <p:cNvSpPr txBox="1"/>
          <p:nvPr/>
        </p:nvSpPr>
        <p:spPr bwMode="auto">
          <a:xfrm>
            <a:off x="304800" y="1295401"/>
            <a:ext cx="7315200" cy="400110"/>
          </a:xfrm>
          <a:prstGeom prst="rect">
            <a:avLst/>
          </a:prstGeom>
          <a:noFill/>
          <a:ln w="9525">
            <a:noFill/>
            <a:miter lim="800000"/>
            <a:headEnd/>
            <a:tailEnd/>
          </a:ln>
        </p:spPr>
        <p:txBody>
          <a:bodyPr wrap="square" rtlCol="0">
            <a:spAutoFit/>
          </a:bodyPr>
          <a:lstStyle/>
          <a:p>
            <a:pPr marL="342900" indent="-342900" algn="ctr">
              <a:buFont typeface="Arial" panose="020B0604020202020204" pitchFamily="34" charset="0"/>
              <a:buChar char="•"/>
            </a:pPr>
            <a:r>
              <a:rPr lang="en-US" sz="2000" dirty="0">
                <a:latin typeface="+mj-lt"/>
              </a:rPr>
              <a:t>Switch that opens automatically when current is too big</a:t>
            </a:r>
          </a:p>
        </p:txBody>
      </p:sp>
      <p:pic>
        <p:nvPicPr>
          <p:cNvPr id="211970" name="Picture 2" descr="File:Circuitbreak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4088" y="1372733"/>
            <a:ext cx="2381250" cy="27146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8764080" y="4188875"/>
            <a:ext cx="2514600" cy="461665"/>
          </a:xfrm>
          <a:prstGeom prst="rect">
            <a:avLst/>
          </a:prstGeom>
          <a:noFill/>
          <a:ln w="9525">
            <a:noFill/>
            <a:miter lim="800000"/>
            <a:headEnd/>
            <a:tailEnd/>
          </a:ln>
        </p:spPr>
        <p:txBody>
          <a:bodyPr wrap="square" rtlCol="0">
            <a:spAutoFit/>
          </a:bodyPr>
          <a:lstStyle/>
          <a:p>
            <a:pPr algn="ctr"/>
            <a:r>
              <a:rPr lang="en-US" sz="1200" dirty="0">
                <a:latin typeface="+mj-lt"/>
              </a:rPr>
              <a:t>http://commons.wikimedia.org/wiki/File:Circuitbreaker.jpg</a:t>
            </a:r>
          </a:p>
        </p:txBody>
      </p:sp>
      <p:sp>
        <p:nvSpPr>
          <p:cNvPr id="6" name="TextBox 5"/>
          <p:cNvSpPr txBox="1"/>
          <p:nvPr/>
        </p:nvSpPr>
        <p:spPr bwMode="auto">
          <a:xfrm>
            <a:off x="610461" y="1820691"/>
            <a:ext cx="4565177" cy="473122"/>
          </a:xfrm>
          <a:prstGeom prst="rect">
            <a:avLst/>
          </a:prstGeom>
          <a:noFill/>
          <a:ln w="9525">
            <a:noFill/>
            <a:miter lim="800000"/>
            <a:headEnd/>
            <a:tailEnd/>
          </a:ln>
        </p:spPr>
        <p:txBody>
          <a:bodyPr wrap="square" rtlCol="0">
            <a:spAutoFit/>
          </a:bodyPr>
          <a:lstStyle/>
          <a:p>
            <a:pPr marL="342900" indent="-342900">
              <a:buFont typeface="Arial" panose="020B0604020202020204" pitchFamily="34" charset="0"/>
              <a:buChar char="•"/>
            </a:pPr>
            <a:r>
              <a:rPr lang="en-US" sz="2400" dirty="0">
                <a:latin typeface="+mj-lt"/>
              </a:rPr>
              <a:t>Reusable (unlike a fuse)</a:t>
            </a:r>
          </a:p>
        </p:txBody>
      </p:sp>
      <p:sp>
        <p:nvSpPr>
          <p:cNvPr id="7" name="TextBox 6"/>
          <p:cNvSpPr txBox="1"/>
          <p:nvPr/>
        </p:nvSpPr>
        <p:spPr bwMode="auto">
          <a:xfrm>
            <a:off x="1906524" y="3098166"/>
            <a:ext cx="4953000" cy="461665"/>
          </a:xfrm>
          <a:prstGeom prst="rect">
            <a:avLst/>
          </a:prstGeom>
          <a:noFill/>
          <a:ln w="9525">
            <a:noFill/>
            <a:miter lim="800000"/>
            <a:headEnd/>
            <a:tailEnd/>
          </a:ln>
        </p:spPr>
        <p:txBody>
          <a:bodyPr wrap="square" rtlCol="0">
            <a:spAutoFit/>
          </a:bodyPr>
          <a:lstStyle/>
          <a:p>
            <a:pPr algn="ctr"/>
            <a:r>
              <a:rPr lang="en-US" sz="2400" dirty="0">
                <a:latin typeface="+mj-lt"/>
              </a:rPr>
              <a:t>Often use loops of wire:</a:t>
            </a:r>
          </a:p>
        </p:txBody>
      </p:sp>
      <p:sp>
        <p:nvSpPr>
          <p:cNvPr id="211986" name="TextBox 211985"/>
          <p:cNvSpPr txBox="1"/>
          <p:nvPr/>
        </p:nvSpPr>
        <p:spPr bwMode="auto">
          <a:xfrm>
            <a:off x="6397113" y="4965783"/>
            <a:ext cx="3657600" cy="830997"/>
          </a:xfrm>
          <a:prstGeom prst="rect">
            <a:avLst/>
          </a:prstGeom>
          <a:noFill/>
          <a:ln w="9525">
            <a:noFill/>
            <a:miter lim="800000"/>
            <a:headEnd/>
            <a:tailEnd/>
          </a:ln>
        </p:spPr>
        <p:txBody>
          <a:bodyPr wrap="square" rtlCol="0">
            <a:spAutoFit/>
          </a:bodyPr>
          <a:lstStyle/>
          <a:p>
            <a:pPr algn="ctr"/>
            <a:r>
              <a:rPr lang="en-US" sz="2400" b="1" dirty="0">
                <a:latin typeface="+mj-lt"/>
              </a:rPr>
              <a:t>Bigger</a:t>
            </a:r>
            <a:r>
              <a:rPr lang="en-US" sz="2400" dirty="0">
                <a:latin typeface="+mj-lt"/>
              </a:rPr>
              <a:t> current means </a:t>
            </a:r>
            <a:r>
              <a:rPr lang="en-US" sz="2400" b="1" dirty="0">
                <a:solidFill>
                  <a:schemeClr val="bg1"/>
                </a:solidFill>
                <a:latin typeface="+mj-lt"/>
              </a:rPr>
              <a:t>bigger</a:t>
            </a:r>
            <a:r>
              <a:rPr lang="en-US" sz="2400" dirty="0">
                <a:latin typeface="+mj-lt"/>
              </a:rPr>
              <a:t> magnetic field</a:t>
            </a:r>
          </a:p>
        </p:txBody>
      </p:sp>
      <p:sp>
        <p:nvSpPr>
          <p:cNvPr id="211987" name="TextBox 211986"/>
          <p:cNvSpPr txBox="1"/>
          <p:nvPr/>
        </p:nvSpPr>
        <p:spPr bwMode="auto">
          <a:xfrm>
            <a:off x="5996354" y="5824324"/>
            <a:ext cx="4846320" cy="461665"/>
          </a:xfrm>
          <a:prstGeom prst="rect">
            <a:avLst/>
          </a:prstGeom>
          <a:noFill/>
          <a:ln w="9525">
            <a:noFill/>
            <a:miter lim="800000"/>
            <a:headEnd/>
            <a:tailEnd/>
          </a:ln>
        </p:spPr>
        <p:txBody>
          <a:bodyPr wrap="square" rtlCol="0">
            <a:spAutoFit/>
          </a:bodyPr>
          <a:lstStyle/>
          <a:p>
            <a:pPr algn="ctr"/>
            <a:r>
              <a:rPr lang="en-US" sz="2400" dirty="0">
                <a:latin typeface="+mj-lt"/>
              </a:rPr>
              <a:t>Switch becomes </a:t>
            </a:r>
            <a:r>
              <a:rPr lang="en-US" sz="2400" dirty="0">
                <a:solidFill>
                  <a:srgbClr val="FF0000"/>
                </a:solidFill>
                <a:latin typeface="+mj-lt"/>
              </a:rPr>
              <a:t>more magnetized</a:t>
            </a:r>
          </a:p>
        </p:txBody>
      </p:sp>
      <p:sp>
        <p:nvSpPr>
          <p:cNvPr id="68" name="TextBox 67"/>
          <p:cNvSpPr txBox="1"/>
          <p:nvPr/>
        </p:nvSpPr>
        <p:spPr bwMode="auto">
          <a:xfrm>
            <a:off x="5787513" y="6287977"/>
            <a:ext cx="4876800" cy="461665"/>
          </a:xfrm>
          <a:prstGeom prst="rect">
            <a:avLst/>
          </a:prstGeom>
          <a:noFill/>
          <a:ln w="9525">
            <a:noFill/>
            <a:miter lim="800000"/>
            <a:headEnd/>
            <a:tailEnd/>
          </a:ln>
        </p:spPr>
        <p:txBody>
          <a:bodyPr wrap="square" rtlCol="0">
            <a:spAutoFit/>
          </a:bodyPr>
          <a:lstStyle/>
          <a:p>
            <a:pPr algn="ctr"/>
            <a:r>
              <a:rPr lang="en-US" sz="2400" dirty="0">
                <a:latin typeface="+mj-lt"/>
              </a:rPr>
              <a:t>Pulled open by </a:t>
            </a:r>
            <a:r>
              <a:rPr lang="en-US" sz="2400" b="1" dirty="0">
                <a:solidFill>
                  <a:srgbClr val="6F00E1"/>
                </a:solidFill>
                <a:latin typeface="+mj-lt"/>
              </a:rPr>
              <a:t>magnetic force</a:t>
            </a:r>
          </a:p>
        </p:txBody>
      </p:sp>
      <p:sp>
        <p:nvSpPr>
          <p:cNvPr id="93" name="Arc 92"/>
          <p:cNvSpPr>
            <a:spLocks noChangeAspect="1"/>
          </p:cNvSpPr>
          <p:nvPr/>
        </p:nvSpPr>
        <p:spPr>
          <a:xfrm flipH="1">
            <a:off x="3011424" y="4559802"/>
            <a:ext cx="2743200" cy="165004"/>
          </a:xfrm>
          <a:prstGeom prst="arc">
            <a:avLst>
              <a:gd name="adj1" fmla="val 10652001"/>
              <a:gd name="adj2" fmla="val 21553160"/>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p:cNvSpPr>
            <a:spLocks noChangeAspect="1"/>
          </p:cNvSpPr>
          <p:nvPr/>
        </p:nvSpPr>
        <p:spPr>
          <a:xfrm flipV="1">
            <a:off x="3011424" y="4559802"/>
            <a:ext cx="2743200" cy="165004"/>
          </a:xfrm>
          <a:prstGeom prst="arc">
            <a:avLst>
              <a:gd name="adj1" fmla="val 892272"/>
              <a:gd name="adj2" fmla="val 10399720"/>
            </a:avLst>
          </a:prstGeom>
          <a:ln w="19050">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 name="Group 35"/>
          <p:cNvGrpSpPr/>
          <p:nvPr/>
        </p:nvGrpSpPr>
        <p:grpSpPr>
          <a:xfrm>
            <a:off x="3139441" y="3952106"/>
            <a:ext cx="714623" cy="461665"/>
            <a:chOff x="1615440" y="3952105"/>
            <a:chExt cx="714623" cy="461665"/>
          </a:xfrm>
        </p:grpSpPr>
        <p:sp>
          <p:nvSpPr>
            <p:cNvPr id="78" name="TextBox 77"/>
            <p:cNvSpPr txBox="1"/>
            <p:nvPr/>
          </p:nvSpPr>
          <p:spPr bwMode="auto">
            <a:xfrm>
              <a:off x="1615440" y="3952105"/>
              <a:ext cx="714623" cy="461665"/>
            </a:xfrm>
            <a:prstGeom prst="rect">
              <a:avLst/>
            </a:prstGeom>
            <a:noFill/>
            <a:ln w="9525">
              <a:noFill/>
              <a:miter lim="800000"/>
              <a:headEnd/>
              <a:tailEnd/>
            </a:ln>
          </p:spPr>
          <p:txBody>
            <a:bodyPr wrap="square" rtlCol="0">
              <a:spAutoFit/>
            </a:bodyPr>
            <a:lstStyle/>
            <a:p>
              <a:r>
                <a:rPr lang="en-US" sz="2400" b="1" i="1" dirty="0" err="1">
                  <a:solidFill>
                    <a:srgbClr val="00B050"/>
                  </a:solidFill>
                  <a:latin typeface="Times New Roman" pitchFamily="18" charset="0"/>
                  <a:cs typeface="Times New Roman" pitchFamily="18" charset="0"/>
                </a:rPr>
                <a:t>I</a:t>
              </a:r>
              <a:r>
                <a:rPr lang="en-US" sz="2400" b="1" baseline="-25000" dirty="0" err="1">
                  <a:solidFill>
                    <a:srgbClr val="00B050"/>
                  </a:solidFill>
                  <a:latin typeface="Times New Roman" pitchFamily="18" charset="0"/>
                  <a:cs typeface="Times New Roman" pitchFamily="18" charset="0"/>
                </a:rPr>
                <a:t>safe</a:t>
              </a:r>
              <a:endParaRPr lang="en-US" sz="2400" b="1" i="1" dirty="0">
                <a:solidFill>
                  <a:srgbClr val="00B050"/>
                </a:solidFill>
                <a:latin typeface="Times New Roman" pitchFamily="18" charset="0"/>
                <a:cs typeface="Times New Roman" pitchFamily="18" charset="0"/>
              </a:endParaRPr>
            </a:p>
          </p:txBody>
        </p:sp>
        <p:cxnSp>
          <p:nvCxnSpPr>
            <p:cNvPr id="79" name="Straight Arrow Connector 78"/>
            <p:cNvCxnSpPr/>
            <p:nvPr/>
          </p:nvCxnSpPr>
          <p:spPr>
            <a:xfrm>
              <a:off x="1615440" y="3952105"/>
              <a:ext cx="0" cy="4572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cxnSp>
        <p:nvCxnSpPr>
          <p:cNvPr id="97" name="Straight Connector 96"/>
          <p:cNvCxnSpPr/>
          <p:nvPr/>
        </p:nvCxnSpPr>
        <p:spPr>
          <a:xfrm flipH="1" flipV="1">
            <a:off x="4216145" y="5079700"/>
            <a:ext cx="749808" cy="438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3045318" y="4105210"/>
            <a:ext cx="2835036" cy="1923132"/>
            <a:chOff x="1521318" y="4105210"/>
            <a:chExt cx="2835036" cy="1923132"/>
          </a:xfrm>
        </p:grpSpPr>
        <p:cxnSp>
          <p:nvCxnSpPr>
            <p:cNvPr id="211989" name="Straight Arrow Connector 211988"/>
            <p:cNvCxnSpPr/>
            <p:nvPr/>
          </p:nvCxnSpPr>
          <p:spPr>
            <a:xfrm>
              <a:off x="1521318" y="4105210"/>
              <a:ext cx="0" cy="182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1656928" y="5008882"/>
              <a:ext cx="0" cy="182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4356354" y="5845462"/>
              <a:ext cx="0" cy="182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2022688" y="5518612"/>
              <a:ext cx="1828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2916173" y="5518612"/>
              <a:ext cx="1828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3807714" y="5518612"/>
              <a:ext cx="1828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1599029" y="2579010"/>
            <a:ext cx="5669280" cy="4126591"/>
            <a:chOff x="75029" y="2579009"/>
            <a:chExt cx="5669280" cy="4126591"/>
          </a:xfrm>
        </p:grpSpPr>
        <p:grpSp>
          <p:nvGrpSpPr>
            <p:cNvPr id="115" name="Group 114"/>
            <p:cNvGrpSpPr/>
            <p:nvPr/>
          </p:nvGrpSpPr>
          <p:grpSpPr>
            <a:xfrm>
              <a:off x="2361029" y="2579009"/>
              <a:ext cx="3383280" cy="4126591"/>
              <a:chOff x="5904365" y="4082080"/>
              <a:chExt cx="3383280" cy="4126591"/>
            </a:xfrm>
          </p:grpSpPr>
          <p:sp>
            <p:nvSpPr>
              <p:cNvPr id="116" name="Arc 115"/>
              <p:cNvSpPr/>
              <p:nvPr/>
            </p:nvSpPr>
            <p:spPr>
              <a:xfrm flipH="1">
                <a:off x="6693797" y="4082080"/>
                <a:ext cx="1804416" cy="4126591"/>
              </a:xfrm>
              <a:prstGeom prst="arc">
                <a:avLst>
                  <a:gd name="adj1" fmla="val 16200000"/>
                  <a:gd name="adj2" fmla="val 5430683"/>
                </a:avLst>
              </a:prstGeom>
              <a:ln w="19050">
                <a:solidFill>
                  <a:schemeClr val="tx2">
                    <a:lumMod val="40000"/>
                    <a:lumOff val="60000"/>
                  </a:schemeClr>
                </a:solidFill>
                <a:headEnd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Arc 116"/>
              <p:cNvSpPr/>
              <p:nvPr/>
            </p:nvSpPr>
            <p:spPr>
              <a:xfrm>
                <a:off x="5904365" y="4082080"/>
                <a:ext cx="3383280" cy="4126591"/>
              </a:xfrm>
              <a:prstGeom prst="arc">
                <a:avLst>
                  <a:gd name="adj1" fmla="val 16157913"/>
                  <a:gd name="adj2" fmla="val 5472906"/>
                </a:avLst>
              </a:prstGeom>
              <a:ln w="19050">
                <a:solidFill>
                  <a:schemeClr val="tx2">
                    <a:lumMod val="40000"/>
                    <a:lumOff val="60000"/>
                  </a:schemeClr>
                </a:solidFill>
                <a:headEnd type="arrow" w="lg" len="lg"/>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nvSpPr>
            <p:spPr>
              <a:xfrm flipH="1">
                <a:off x="6693797" y="4082080"/>
                <a:ext cx="1804416" cy="4126591"/>
              </a:xfrm>
              <a:prstGeom prst="arc">
                <a:avLst>
                  <a:gd name="adj1" fmla="val 16200000"/>
                  <a:gd name="adj2" fmla="val 62590"/>
                </a:avLst>
              </a:prstGeom>
              <a:ln w="19050">
                <a:solidFill>
                  <a:schemeClr val="tx2">
                    <a:lumMod val="40000"/>
                    <a:lumOff val="60000"/>
                  </a:schemeClr>
                </a:solidFill>
                <a:headEnd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9" name="Group 118"/>
            <p:cNvGrpSpPr/>
            <p:nvPr/>
          </p:nvGrpSpPr>
          <p:grpSpPr>
            <a:xfrm flipH="1">
              <a:off x="75029" y="2579009"/>
              <a:ext cx="3383280" cy="4126591"/>
              <a:chOff x="5904365" y="4082080"/>
              <a:chExt cx="3383280" cy="4126591"/>
            </a:xfrm>
          </p:grpSpPr>
          <p:sp>
            <p:nvSpPr>
              <p:cNvPr id="120" name="Arc 119"/>
              <p:cNvSpPr/>
              <p:nvPr/>
            </p:nvSpPr>
            <p:spPr>
              <a:xfrm flipH="1">
                <a:off x="6693797" y="4082080"/>
                <a:ext cx="1804416" cy="4126591"/>
              </a:xfrm>
              <a:prstGeom prst="arc">
                <a:avLst>
                  <a:gd name="adj1" fmla="val 16200000"/>
                  <a:gd name="adj2" fmla="val 5463565"/>
                </a:avLst>
              </a:prstGeom>
              <a:ln w="19050">
                <a:solidFill>
                  <a:schemeClr val="tx2">
                    <a:lumMod val="40000"/>
                    <a:lumOff val="60000"/>
                  </a:schemeClr>
                </a:solidFill>
                <a:headEnd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nvSpPr>
            <p:spPr>
              <a:xfrm>
                <a:off x="5904365" y="4082080"/>
                <a:ext cx="3383280" cy="4126591"/>
              </a:xfrm>
              <a:prstGeom prst="arc">
                <a:avLst>
                  <a:gd name="adj1" fmla="val 16157662"/>
                  <a:gd name="adj2" fmla="val 5472906"/>
                </a:avLst>
              </a:prstGeom>
              <a:ln w="19050">
                <a:solidFill>
                  <a:schemeClr val="tx2">
                    <a:lumMod val="40000"/>
                    <a:lumOff val="60000"/>
                  </a:schemeClr>
                </a:solidFill>
                <a:headEnd type="arrow" w="lg" len="lg"/>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Arc 121"/>
              <p:cNvSpPr/>
              <p:nvPr/>
            </p:nvSpPr>
            <p:spPr>
              <a:xfrm flipH="1">
                <a:off x="6693797" y="4082080"/>
                <a:ext cx="1804416" cy="4126591"/>
              </a:xfrm>
              <a:prstGeom prst="arc">
                <a:avLst>
                  <a:gd name="adj1" fmla="val 16200000"/>
                  <a:gd name="adj2" fmla="val 62590"/>
                </a:avLst>
              </a:prstGeom>
              <a:ln w="19050">
                <a:solidFill>
                  <a:schemeClr val="tx2">
                    <a:lumMod val="40000"/>
                    <a:lumOff val="60000"/>
                  </a:schemeClr>
                </a:solidFill>
                <a:headEnd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p:cNvGrpSpPr/>
          <p:nvPr/>
        </p:nvGrpSpPr>
        <p:grpSpPr>
          <a:xfrm>
            <a:off x="3011424" y="4559802"/>
            <a:ext cx="2743200" cy="165004"/>
            <a:chOff x="1487424" y="4113450"/>
            <a:chExt cx="2743200" cy="165004"/>
          </a:xfrm>
        </p:grpSpPr>
        <p:sp>
          <p:nvSpPr>
            <p:cNvPr id="106" name="Arc 105"/>
            <p:cNvSpPr>
              <a:spLocks noChangeAspect="1"/>
            </p:cNvSpPr>
            <p:nvPr/>
          </p:nvSpPr>
          <p:spPr>
            <a:xfrm flipV="1">
              <a:off x="1487424" y="4113450"/>
              <a:ext cx="2743200" cy="165004"/>
            </a:xfrm>
            <a:prstGeom prst="arc">
              <a:avLst>
                <a:gd name="adj1" fmla="val 892272"/>
                <a:gd name="adj2" fmla="val 10399720"/>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Arc 102"/>
            <p:cNvSpPr>
              <a:spLocks noChangeAspect="1"/>
            </p:cNvSpPr>
            <p:nvPr/>
          </p:nvSpPr>
          <p:spPr>
            <a:xfrm flipH="1">
              <a:off x="1487424" y="4113450"/>
              <a:ext cx="2743200" cy="165004"/>
            </a:xfrm>
            <a:prstGeom prst="arc">
              <a:avLst>
                <a:gd name="adj1" fmla="val 10652001"/>
                <a:gd name="adj2" fmla="val 21553160"/>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104" name="Arc 103"/>
            <p:cNvSpPr>
              <a:spLocks noChangeAspect="1"/>
            </p:cNvSpPr>
            <p:nvPr/>
          </p:nvSpPr>
          <p:spPr>
            <a:xfrm flipH="1">
              <a:off x="1487424" y="4113450"/>
              <a:ext cx="2743200" cy="165004"/>
            </a:xfrm>
            <a:prstGeom prst="arc">
              <a:avLst>
                <a:gd name="adj1" fmla="val 892272"/>
                <a:gd name="adj2" fmla="val 10700388"/>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a:spLocks noChangeAspect="1"/>
            </p:cNvSpPr>
            <p:nvPr/>
          </p:nvSpPr>
          <p:spPr>
            <a:xfrm flipH="1">
              <a:off x="1487424" y="4113450"/>
              <a:ext cx="2743200" cy="165004"/>
            </a:xfrm>
            <a:prstGeom prst="arc">
              <a:avLst>
                <a:gd name="adj1" fmla="val 113575"/>
                <a:gd name="adj2" fmla="val 10700388"/>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4" name="Arc 93"/>
          <p:cNvSpPr>
            <a:spLocks noChangeAspect="1"/>
          </p:cNvSpPr>
          <p:nvPr/>
        </p:nvSpPr>
        <p:spPr>
          <a:xfrm flipH="1">
            <a:off x="3011424" y="4559802"/>
            <a:ext cx="2743200" cy="165004"/>
          </a:xfrm>
          <a:prstGeom prst="arc">
            <a:avLst>
              <a:gd name="adj1" fmla="val 892272"/>
              <a:gd name="adj2" fmla="val 10700388"/>
            </a:avLst>
          </a:prstGeom>
          <a:ln w="19050">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 name="Group 34"/>
          <p:cNvGrpSpPr/>
          <p:nvPr/>
        </p:nvGrpSpPr>
        <p:grpSpPr>
          <a:xfrm>
            <a:off x="3139441" y="3952106"/>
            <a:ext cx="1008823" cy="461665"/>
            <a:chOff x="3726378" y="762000"/>
            <a:chExt cx="1008823" cy="461665"/>
          </a:xfrm>
        </p:grpSpPr>
        <p:sp>
          <p:nvSpPr>
            <p:cNvPr id="144" name="TextBox 143"/>
            <p:cNvSpPr txBox="1"/>
            <p:nvPr/>
          </p:nvSpPr>
          <p:spPr bwMode="auto">
            <a:xfrm>
              <a:off x="3726378" y="762000"/>
              <a:ext cx="1008823" cy="461665"/>
            </a:xfrm>
            <a:prstGeom prst="rect">
              <a:avLst/>
            </a:prstGeom>
            <a:noFill/>
            <a:ln w="9525">
              <a:noFill/>
              <a:miter lim="800000"/>
              <a:headEnd/>
              <a:tailEnd/>
            </a:ln>
          </p:spPr>
          <p:txBody>
            <a:bodyPr wrap="square" rtlCol="0">
              <a:spAutoFit/>
            </a:bodyPr>
            <a:lstStyle/>
            <a:p>
              <a:r>
                <a:rPr lang="en-US" sz="2400" b="1" i="1" dirty="0" err="1">
                  <a:solidFill>
                    <a:srgbClr val="FF0000"/>
                  </a:solidFill>
                  <a:latin typeface="Times New Roman" pitchFamily="18" charset="0"/>
                  <a:cs typeface="Times New Roman" pitchFamily="18" charset="0"/>
                </a:rPr>
                <a:t>I</a:t>
              </a:r>
              <a:r>
                <a:rPr lang="en-US" sz="2400" b="1" i="1" baseline="-25000" dirty="0" err="1">
                  <a:solidFill>
                    <a:srgbClr val="FF0000"/>
                  </a:solidFill>
                  <a:latin typeface="Times New Roman" pitchFamily="18" charset="0"/>
                  <a:cs typeface="Times New Roman" pitchFamily="18" charset="0"/>
                </a:rPr>
                <a:t>not</a:t>
              </a:r>
              <a:r>
                <a:rPr lang="en-US" sz="2400" b="1" i="1" dirty="0">
                  <a:solidFill>
                    <a:srgbClr val="FF0000"/>
                  </a:solidFill>
                  <a:latin typeface="Times New Roman" pitchFamily="18" charset="0"/>
                  <a:cs typeface="Times New Roman" pitchFamily="18" charset="0"/>
                </a:rPr>
                <a:t> </a:t>
              </a:r>
              <a:r>
                <a:rPr lang="en-US" sz="2400" b="1" baseline="-25000" dirty="0">
                  <a:solidFill>
                    <a:srgbClr val="FF0000"/>
                  </a:solidFill>
                  <a:latin typeface="Times New Roman" pitchFamily="18" charset="0"/>
                  <a:cs typeface="Times New Roman" pitchFamily="18" charset="0"/>
                </a:rPr>
                <a:t>safe</a:t>
              </a:r>
              <a:endParaRPr lang="en-US" sz="2400" b="1" i="1" dirty="0">
                <a:solidFill>
                  <a:srgbClr val="FF0000"/>
                </a:solidFill>
                <a:latin typeface="Times New Roman" pitchFamily="18" charset="0"/>
                <a:cs typeface="Times New Roman" pitchFamily="18" charset="0"/>
              </a:endParaRPr>
            </a:p>
          </p:txBody>
        </p:sp>
        <p:cxnSp>
          <p:nvCxnSpPr>
            <p:cNvPr id="145" name="Straight Arrow Connector 144"/>
            <p:cNvCxnSpPr/>
            <p:nvPr/>
          </p:nvCxnSpPr>
          <p:spPr>
            <a:xfrm>
              <a:off x="3726378" y="7620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2691385" y="3499304"/>
            <a:ext cx="3872377" cy="2286000"/>
            <a:chOff x="1167384" y="3499304"/>
            <a:chExt cx="3872377" cy="2286000"/>
          </a:xfrm>
        </p:grpSpPr>
        <p:grpSp>
          <p:nvGrpSpPr>
            <p:cNvPr id="123" name="Group 122"/>
            <p:cNvGrpSpPr/>
            <p:nvPr/>
          </p:nvGrpSpPr>
          <p:grpSpPr>
            <a:xfrm>
              <a:off x="1167384" y="3499304"/>
              <a:ext cx="1371600" cy="2286000"/>
              <a:chOff x="6324600" y="1490462"/>
              <a:chExt cx="1371600" cy="2286000"/>
            </a:xfrm>
          </p:grpSpPr>
          <p:sp>
            <p:nvSpPr>
              <p:cNvPr id="124" name="Arc 123"/>
              <p:cNvSpPr/>
              <p:nvPr/>
            </p:nvSpPr>
            <p:spPr>
              <a:xfrm>
                <a:off x="6644640" y="1490462"/>
                <a:ext cx="731520" cy="2286000"/>
              </a:xfrm>
              <a:prstGeom prst="arc">
                <a:avLst>
                  <a:gd name="adj1" fmla="val 16200000"/>
                  <a:gd name="adj2" fmla="val 5557814"/>
                </a:avLst>
              </a:prstGeom>
              <a:ln w="19050">
                <a:solidFill>
                  <a:schemeClr val="tx2">
                    <a:lumMod val="40000"/>
                    <a:lumOff val="60000"/>
                  </a:schemeClr>
                </a:solidFill>
                <a:headEnd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Arc 124"/>
              <p:cNvSpPr/>
              <p:nvPr/>
            </p:nvSpPr>
            <p:spPr>
              <a:xfrm flipH="1">
                <a:off x="6324600" y="1490462"/>
                <a:ext cx="1371600" cy="2286000"/>
              </a:xfrm>
              <a:prstGeom prst="arc">
                <a:avLst>
                  <a:gd name="adj1" fmla="val 16146008"/>
                  <a:gd name="adj2" fmla="val 5472906"/>
                </a:avLst>
              </a:prstGeom>
              <a:ln w="19050">
                <a:solidFill>
                  <a:schemeClr val="tx2">
                    <a:lumMod val="40000"/>
                    <a:lumOff val="60000"/>
                  </a:schemeClr>
                </a:solidFill>
                <a:headEnd type="arrow" w="lg" len="lg"/>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Arc 125"/>
              <p:cNvSpPr/>
              <p:nvPr/>
            </p:nvSpPr>
            <p:spPr>
              <a:xfrm>
                <a:off x="6644640" y="1490462"/>
                <a:ext cx="731520" cy="2286000"/>
              </a:xfrm>
              <a:prstGeom prst="arc">
                <a:avLst>
                  <a:gd name="adj1" fmla="val 16200000"/>
                  <a:gd name="adj2" fmla="val 105673"/>
                </a:avLst>
              </a:prstGeom>
              <a:ln w="19050">
                <a:solidFill>
                  <a:schemeClr val="tx2">
                    <a:lumMod val="40000"/>
                    <a:lumOff val="60000"/>
                  </a:schemeClr>
                </a:solidFill>
                <a:headEnd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Arc 126"/>
              <p:cNvSpPr/>
              <p:nvPr/>
            </p:nvSpPr>
            <p:spPr>
              <a:xfrm flipH="1">
                <a:off x="6324600" y="1490462"/>
                <a:ext cx="1371600" cy="2286000"/>
              </a:xfrm>
              <a:prstGeom prst="arc">
                <a:avLst>
                  <a:gd name="adj1" fmla="val 21475499"/>
                  <a:gd name="adj2" fmla="val 5472906"/>
                </a:avLst>
              </a:prstGeom>
              <a:ln w="19050">
                <a:solidFill>
                  <a:schemeClr val="tx2">
                    <a:lumMod val="40000"/>
                    <a:lumOff val="60000"/>
                  </a:schemeClr>
                </a:solidFill>
                <a:headEnd type="arrow"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 name="Group 127"/>
            <p:cNvGrpSpPr/>
            <p:nvPr/>
          </p:nvGrpSpPr>
          <p:grpSpPr>
            <a:xfrm flipH="1">
              <a:off x="3179064" y="3499304"/>
              <a:ext cx="1371600" cy="2286000"/>
              <a:chOff x="6324600" y="1490462"/>
              <a:chExt cx="1371600" cy="2286000"/>
            </a:xfrm>
          </p:grpSpPr>
          <p:sp>
            <p:nvSpPr>
              <p:cNvPr id="129" name="Arc 128"/>
              <p:cNvSpPr/>
              <p:nvPr/>
            </p:nvSpPr>
            <p:spPr>
              <a:xfrm>
                <a:off x="6644640" y="1490462"/>
                <a:ext cx="731520" cy="2286000"/>
              </a:xfrm>
              <a:prstGeom prst="arc">
                <a:avLst>
                  <a:gd name="adj1" fmla="val 16200000"/>
                  <a:gd name="adj2" fmla="val 5449886"/>
                </a:avLst>
              </a:prstGeom>
              <a:ln w="19050">
                <a:solidFill>
                  <a:schemeClr val="tx2">
                    <a:lumMod val="40000"/>
                    <a:lumOff val="60000"/>
                  </a:schemeClr>
                </a:solidFill>
                <a:headEnd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Arc 129"/>
              <p:cNvSpPr/>
              <p:nvPr/>
            </p:nvSpPr>
            <p:spPr>
              <a:xfrm flipH="1">
                <a:off x="6324600" y="1490462"/>
                <a:ext cx="1371600" cy="2286000"/>
              </a:xfrm>
              <a:prstGeom prst="arc">
                <a:avLst>
                  <a:gd name="adj1" fmla="val 16164561"/>
                  <a:gd name="adj2" fmla="val 5472906"/>
                </a:avLst>
              </a:prstGeom>
              <a:ln w="19050">
                <a:solidFill>
                  <a:schemeClr val="tx2">
                    <a:lumMod val="40000"/>
                    <a:lumOff val="60000"/>
                  </a:schemeClr>
                </a:solidFill>
                <a:headEnd type="arrow" w="lg" len="lg"/>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Arc 130"/>
              <p:cNvSpPr/>
              <p:nvPr/>
            </p:nvSpPr>
            <p:spPr>
              <a:xfrm>
                <a:off x="6644640" y="1490462"/>
                <a:ext cx="731520" cy="2286000"/>
              </a:xfrm>
              <a:prstGeom prst="arc">
                <a:avLst>
                  <a:gd name="adj1" fmla="val 16200000"/>
                  <a:gd name="adj2" fmla="val 105673"/>
                </a:avLst>
              </a:prstGeom>
              <a:ln w="19050">
                <a:solidFill>
                  <a:schemeClr val="tx2">
                    <a:lumMod val="40000"/>
                    <a:lumOff val="60000"/>
                  </a:schemeClr>
                </a:solidFill>
                <a:headEnd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Arc 131"/>
              <p:cNvSpPr/>
              <p:nvPr/>
            </p:nvSpPr>
            <p:spPr>
              <a:xfrm flipH="1">
                <a:off x="6324600" y="1490462"/>
                <a:ext cx="1371600" cy="2286000"/>
              </a:xfrm>
              <a:prstGeom prst="arc">
                <a:avLst>
                  <a:gd name="adj1" fmla="val 21475499"/>
                  <a:gd name="adj2" fmla="val 5472906"/>
                </a:avLst>
              </a:prstGeom>
              <a:ln w="19050">
                <a:solidFill>
                  <a:schemeClr val="tx2">
                    <a:lumMod val="40000"/>
                    <a:lumOff val="60000"/>
                  </a:schemeClr>
                </a:solidFill>
                <a:headEnd type="arrow"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33" name="Straight Arrow Connector 132"/>
            <p:cNvCxnSpPr/>
            <p:nvPr/>
          </p:nvCxnSpPr>
          <p:spPr>
            <a:xfrm>
              <a:off x="2909669" y="4475852"/>
              <a:ext cx="0" cy="182880"/>
            </a:xfrm>
            <a:prstGeom prst="straightConnector1">
              <a:avLst/>
            </a:prstGeom>
            <a:ln w="19050">
              <a:solidFill>
                <a:schemeClr val="tx2">
                  <a:lumMod val="40000"/>
                  <a:lumOff val="60000"/>
                </a:schemeClr>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09669" y="3499304"/>
              <a:ext cx="0" cy="2286000"/>
            </a:xfrm>
            <a:prstGeom prst="line">
              <a:avLst/>
            </a:prstGeom>
            <a:ln w="19050">
              <a:solidFill>
                <a:schemeClr val="tx2">
                  <a:lumMod val="40000"/>
                  <a:lumOff val="60000"/>
                </a:schemeClr>
              </a:solidFill>
              <a:headEnd w="lg" len="lg"/>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47" name="Object 46"/>
            <p:cNvGraphicFramePr>
              <a:graphicFrameLocks noChangeAspect="1"/>
            </p:cNvGraphicFramePr>
            <p:nvPr>
              <p:extLst/>
            </p:nvPr>
          </p:nvGraphicFramePr>
          <p:xfrm>
            <a:off x="4430641" y="3780490"/>
            <a:ext cx="609120" cy="507600"/>
          </p:xfrm>
          <a:graphic>
            <a:graphicData uri="http://schemas.openxmlformats.org/presentationml/2006/ole">
              <mc:AlternateContent xmlns:mc="http://schemas.openxmlformats.org/markup-compatibility/2006">
                <mc:Choice xmlns:v="urn:schemas-microsoft-com:vml" Requires="v">
                  <p:oleObj spid="_x0000_s243723" name="Equation" r:id="rId5" imgW="304560" imgH="253800" progId="Equation.3">
                    <p:embed/>
                  </p:oleObj>
                </mc:Choice>
                <mc:Fallback>
                  <p:oleObj name="Equation" r:id="rId5" imgW="304560" imgH="253800" progId="Equation.3">
                    <p:embed/>
                    <p:pic>
                      <p:nvPicPr>
                        <p:cNvPr id="47" name="Object 46"/>
                        <p:cNvPicPr/>
                        <p:nvPr/>
                      </p:nvPicPr>
                      <p:blipFill>
                        <a:blip r:embed="rId6"/>
                        <a:stretch>
                          <a:fillRect/>
                        </a:stretch>
                      </p:blipFill>
                      <p:spPr>
                        <a:xfrm>
                          <a:off x="4430641" y="3780490"/>
                          <a:ext cx="609120" cy="507600"/>
                        </a:xfrm>
                        <a:prstGeom prst="rect">
                          <a:avLst/>
                        </a:prstGeom>
                      </p:spPr>
                    </p:pic>
                  </p:oleObj>
                </mc:Fallback>
              </mc:AlternateContent>
            </a:graphicData>
          </a:graphic>
        </p:graphicFrame>
      </p:grpSp>
      <p:grpSp>
        <p:nvGrpSpPr>
          <p:cNvPr id="56" name="Group 55"/>
          <p:cNvGrpSpPr/>
          <p:nvPr/>
        </p:nvGrpSpPr>
        <p:grpSpPr>
          <a:xfrm>
            <a:off x="4097273" y="5427172"/>
            <a:ext cx="457200" cy="182880"/>
            <a:chOff x="2847345" y="5859497"/>
            <a:chExt cx="822958" cy="182880"/>
          </a:xfrm>
        </p:grpSpPr>
        <p:sp>
          <p:nvSpPr>
            <p:cNvPr id="158" name="Rectangle 157"/>
            <p:cNvSpPr>
              <a:spLocks/>
            </p:cNvSpPr>
            <p:nvPr/>
          </p:nvSpPr>
          <p:spPr bwMode="auto">
            <a:xfrm rot="16200000">
              <a:off x="3217389" y="5589462"/>
              <a:ext cx="91440" cy="81438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 name="Rectangle 158"/>
            <p:cNvSpPr>
              <a:spLocks noChangeAspect="1"/>
            </p:cNvSpPr>
            <p:nvPr/>
          </p:nvSpPr>
          <p:spPr bwMode="auto">
            <a:xfrm rot="16200000">
              <a:off x="3163097" y="5543745"/>
              <a:ext cx="182880" cy="8143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5" name="Group 64"/>
          <p:cNvGrpSpPr/>
          <p:nvPr/>
        </p:nvGrpSpPr>
        <p:grpSpPr>
          <a:xfrm>
            <a:off x="4115561" y="5335732"/>
            <a:ext cx="859536" cy="182880"/>
            <a:chOff x="2591561" y="5335732"/>
            <a:chExt cx="859536" cy="182880"/>
          </a:xfrm>
        </p:grpSpPr>
        <p:grpSp>
          <p:nvGrpSpPr>
            <p:cNvPr id="164" name="Group 163"/>
            <p:cNvGrpSpPr/>
            <p:nvPr/>
          </p:nvGrpSpPr>
          <p:grpSpPr>
            <a:xfrm>
              <a:off x="2591561" y="5335732"/>
              <a:ext cx="457200" cy="182880"/>
              <a:chOff x="2847345" y="5859497"/>
              <a:chExt cx="822958" cy="182880"/>
            </a:xfrm>
          </p:grpSpPr>
          <p:sp>
            <p:nvSpPr>
              <p:cNvPr id="165" name="Rectangle 164"/>
              <p:cNvSpPr>
                <a:spLocks/>
              </p:cNvSpPr>
              <p:nvPr/>
            </p:nvSpPr>
            <p:spPr bwMode="auto">
              <a:xfrm rot="16200000">
                <a:off x="3217389" y="5589462"/>
                <a:ext cx="91440" cy="81438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 name="Rectangle 165"/>
              <p:cNvSpPr>
                <a:spLocks noChangeAspect="1"/>
              </p:cNvSpPr>
              <p:nvPr/>
            </p:nvSpPr>
            <p:spPr bwMode="auto">
              <a:xfrm rot="16200000">
                <a:off x="3163097" y="5543745"/>
                <a:ext cx="182880" cy="8143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63" name="Straight Connector 162"/>
            <p:cNvCxnSpPr/>
            <p:nvPr/>
          </p:nvCxnSpPr>
          <p:spPr>
            <a:xfrm flipH="1" flipV="1">
              <a:off x="2591561" y="5427172"/>
              <a:ext cx="859536" cy="91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Arc 94"/>
          <p:cNvSpPr>
            <a:spLocks noChangeAspect="1"/>
          </p:cNvSpPr>
          <p:nvPr/>
        </p:nvSpPr>
        <p:spPr>
          <a:xfrm flipH="1">
            <a:off x="3011424" y="4559802"/>
            <a:ext cx="2743200" cy="165004"/>
          </a:xfrm>
          <a:prstGeom prst="arc">
            <a:avLst>
              <a:gd name="adj1" fmla="val 113575"/>
              <a:gd name="adj2" fmla="val 10700388"/>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6" name="Group 45"/>
          <p:cNvGrpSpPr/>
          <p:nvPr/>
        </p:nvGrpSpPr>
        <p:grpSpPr>
          <a:xfrm>
            <a:off x="3045318" y="3952105"/>
            <a:ext cx="2835036" cy="2491049"/>
            <a:chOff x="1521318" y="3952105"/>
            <a:chExt cx="2835036" cy="2491049"/>
          </a:xfrm>
        </p:grpSpPr>
        <p:sp>
          <p:nvSpPr>
            <p:cNvPr id="211991" name="TextBox 211990"/>
            <p:cNvSpPr txBox="1"/>
            <p:nvPr/>
          </p:nvSpPr>
          <p:spPr bwMode="auto">
            <a:xfrm>
              <a:off x="2078448" y="5612157"/>
              <a:ext cx="1482843" cy="830997"/>
            </a:xfrm>
            <a:prstGeom prst="rect">
              <a:avLst/>
            </a:prstGeom>
            <a:noFill/>
            <a:ln w="9525">
              <a:noFill/>
              <a:miter lim="800000"/>
              <a:headEnd/>
              <a:tailEnd/>
            </a:ln>
          </p:spPr>
          <p:txBody>
            <a:bodyPr wrap="square" rtlCol="0">
              <a:spAutoFit/>
            </a:bodyPr>
            <a:lstStyle/>
            <a:p>
              <a:pPr algn="ctr"/>
              <a:r>
                <a:rPr lang="en-US" sz="2400" i="1" dirty="0">
                  <a:latin typeface="Times New Roman" pitchFamily="18" charset="0"/>
                  <a:cs typeface="Times New Roman" pitchFamily="18" charset="0"/>
                </a:rPr>
                <a:t>Iron Switch</a:t>
              </a:r>
            </a:p>
          </p:txBody>
        </p:sp>
        <p:grpSp>
          <p:nvGrpSpPr>
            <p:cNvPr id="45" name="Group 44"/>
            <p:cNvGrpSpPr/>
            <p:nvPr/>
          </p:nvGrpSpPr>
          <p:grpSpPr>
            <a:xfrm>
              <a:off x="1521318" y="3952105"/>
              <a:ext cx="2835036" cy="2403086"/>
              <a:chOff x="1521318" y="3952105"/>
              <a:chExt cx="2835036" cy="2403086"/>
            </a:xfrm>
          </p:grpSpPr>
          <p:cxnSp>
            <p:nvCxnSpPr>
              <p:cNvPr id="76" name="Straight Connector 75"/>
              <p:cNvCxnSpPr/>
              <p:nvPr/>
            </p:nvCxnSpPr>
            <p:spPr>
              <a:xfrm flipH="1" flipV="1">
                <a:off x="1521318" y="3952105"/>
                <a:ext cx="0" cy="671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Oval 80"/>
              <p:cNvSpPr>
                <a:spLocks noChangeAspect="1"/>
              </p:cNvSpPr>
              <p:nvPr/>
            </p:nvSpPr>
            <p:spPr>
              <a:xfrm>
                <a:off x="2534752" y="5482036"/>
                <a:ext cx="73152" cy="731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3405377" y="5482036"/>
                <a:ext cx="73152" cy="731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1656928" y="4682033"/>
                <a:ext cx="914400" cy="836579"/>
              </a:xfrm>
              <a:custGeom>
                <a:avLst/>
                <a:gdLst>
                  <a:gd name="connsiteX0" fmla="*/ 0 w 1099225"/>
                  <a:gd name="connsiteY0" fmla="*/ 0 h 836579"/>
                  <a:gd name="connsiteX1" fmla="*/ 0 w 1099225"/>
                  <a:gd name="connsiteY1" fmla="*/ 836579 h 836579"/>
                  <a:gd name="connsiteX2" fmla="*/ 1099225 w 1099225"/>
                  <a:gd name="connsiteY2" fmla="*/ 836579 h 836579"/>
                </a:gdLst>
                <a:ahLst/>
                <a:cxnLst>
                  <a:cxn ang="0">
                    <a:pos x="connsiteX0" y="connsiteY0"/>
                  </a:cxn>
                  <a:cxn ang="0">
                    <a:pos x="connsiteX1" y="connsiteY1"/>
                  </a:cxn>
                  <a:cxn ang="0">
                    <a:pos x="connsiteX2" y="connsiteY2"/>
                  </a:cxn>
                </a:cxnLst>
                <a:rect l="l" t="t" r="r" b="b"/>
                <a:pathLst>
                  <a:path w="1099225" h="836579">
                    <a:moveTo>
                      <a:pt x="0" y="0"/>
                    </a:moveTo>
                    <a:lnTo>
                      <a:pt x="0" y="836579"/>
                    </a:lnTo>
                    <a:lnTo>
                      <a:pt x="1099225" y="83657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rot="10800000">
                <a:off x="3441954" y="5518612"/>
                <a:ext cx="914400" cy="836579"/>
              </a:xfrm>
              <a:custGeom>
                <a:avLst/>
                <a:gdLst>
                  <a:gd name="connsiteX0" fmla="*/ 0 w 1099225"/>
                  <a:gd name="connsiteY0" fmla="*/ 0 h 836579"/>
                  <a:gd name="connsiteX1" fmla="*/ 0 w 1099225"/>
                  <a:gd name="connsiteY1" fmla="*/ 836579 h 836579"/>
                  <a:gd name="connsiteX2" fmla="*/ 1099225 w 1099225"/>
                  <a:gd name="connsiteY2" fmla="*/ 836579 h 836579"/>
                </a:gdLst>
                <a:ahLst/>
                <a:cxnLst>
                  <a:cxn ang="0">
                    <a:pos x="connsiteX0" y="connsiteY0"/>
                  </a:cxn>
                  <a:cxn ang="0">
                    <a:pos x="connsiteX1" y="connsiteY1"/>
                  </a:cxn>
                  <a:cxn ang="0">
                    <a:pos x="connsiteX2" y="connsiteY2"/>
                  </a:cxn>
                </a:cxnLst>
                <a:rect l="l" t="t" r="r" b="b"/>
                <a:pathLst>
                  <a:path w="1099225" h="836579">
                    <a:moveTo>
                      <a:pt x="0" y="0"/>
                    </a:moveTo>
                    <a:lnTo>
                      <a:pt x="0" y="836579"/>
                    </a:lnTo>
                    <a:lnTo>
                      <a:pt x="1099225" y="83657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82" name="Straight Connector 81"/>
          <p:cNvCxnSpPr/>
          <p:nvPr/>
        </p:nvCxnSpPr>
        <p:spPr>
          <a:xfrm flipH="1" flipV="1">
            <a:off x="4097273" y="5518612"/>
            <a:ext cx="8686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bwMode="auto">
          <a:xfrm>
            <a:off x="6397113" y="4965783"/>
            <a:ext cx="3657600" cy="830997"/>
          </a:xfrm>
          <a:prstGeom prst="rect">
            <a:avLst/>
          </a:prstGeom>
          <a:noFill/>
          <a:ln w="9525">
            <a:noFill/>
            <a:miter lim="800000"/>
            <a:headEnd/>
            <a:tailEnd/>
          </a:ln>
        </p:spPr>
        <p:txBody>
          <a:bodyPr wrap="square" rtlCol="0">
            <a:spAutoFit/>
          </a:bodyPr>
          <a:lstStyle/>
          <a:p>
            <a:pPr algn="ctr"/>
            <a:r>
              <a:rPr lang="en-US" sz="2400" b="1" dirty="0">
                <a:latin typeface="+mj-lt"/>
              </a:rPr>
              <a:t>Bigger</a:t>
            </a:r>
            <a:r>
              <a:rPr lang="en-US" sz="2400" dirty="0">
                <a:latin typeface="+mj-lt"/>
              </a:rPr>
              <a:t> current means </a:t>
            </a:r>
            <a:r>
              <a:rPr lang="en-US" sz="2400" b="1" dirty="0">
                <a:solidFill>
                  <a:srgbClr val="00B0F0"/>
                </a:solidFill>
                <a:latin typeface="+mj-lt"/>
              </a:rPr>
              <a:t>bigger</a:t>
            </a:r>
            <a:r>
              <a:rPr lang="en-US" sz="2400" dirty="0">
                <a:solidFill>
                  <a:srgbClr val="00B0F0"/>
                </a:solidFill>
                <a:latin typeface="+mj-lt"/>
              </a:rPr>
              <a:t> </a:t>
            </a:r>
            <a:r>
              <a:rPr lang="en-US" sz="2400" dirty="0">
                <a:latin typeface="+mj-lt"/>
              </a:rPr>
              <a:t>magnetic field</a:t>
            </a:r>
          </a:p>
        </p:txBody>
      </p:sp>
      <p:sp>
        <p:nvSpPr>
          <p:cNvPr id="3" name="Slide Number Placeholder 2"/>
          <p:cNvSpPr>
            <a:spLocks noGrp="1"/>
          </p:cNvSpPr>
          <p:nvPr>
            <p:ph type="sldNum" sz="quarter" idx="12"/>
          </p:nvPr>
        </p:nvSpPr>
        <p:spPr/>
        <p:txBody>
          <a:bodyPr/>
          <a:lstStyle/>
          <a:p>
            <a:pPr>
              <a:defRPr/>
            </a:pPr>
            <a:fld id="{B386F29C-061E-47C1-A8AA-F42ADE5D6185}" type="slidenum">
              <a:rPr lang="en-US" smtClean="0"/>
              <a:pPr>
                <a:defRPr/>
              </a:pPr>
              <a:t>39</a:t>
            </a:fld>
            <a:endParaRPr lang="en-US"/>
          </a:p>
        </p:txBody>
      </p:sp>
    </p:spTree>
    <p:custDataLst>
      <p:tags r:id="rId2"/>
    </p:custDataLst>
    <p:extLst>
      <p:ext uri="{BB962C8B-B14F-4D97-AF65-F5344CB8AC3E}">
        <p14:creationId xmlns:p14="http://schemas.microsoft.com/office/powerpoint/2010/main" val="119349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19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36"/>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198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56"/>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8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7"/>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0"/>
                                          </p:stCondLst>
                                        </p:cTn>
                                        <p:tgtEl>
                                          <p:spTgt spid="42"/>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51"/>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52"/>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5"/>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93"/>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96"/>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95"/>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94"/>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54"/>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11986" grpId="0"/>
      <p:bldP spid="211987" grpId="0"/>
      <p:bldP spid="68" grpId="0"/>
      <p:bldP spid="93" grpId="0" animBg="1"/>
      <p:bldP spid="93" grpId="1" animBg="1"/>
      <p:bldP spid="96" grpId="0" animBg="1"/>
      <p:bldP spid="96" grpId="1" animBg="1"/>
      <p:bldP spid="94" grpId="0" animBg="1"/>
      <p:bldP spid="94" grpId="1" animBg="1"/>
      <p:bldP spid="95" grpId="0" animBg="1"/>
      <p:bldP spid="95" grpId="1" animBg="1"/>
      <p:bldP spid="1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atin typeface="Arial" charset="0"/>
                <a:cs typeface="Arial" charset="0"/>
              </a:rPr>
              <a:t>Magnetic Poles</a:t>
            </a:r>
          </a:p>
        </p:txBody>
      </p:sp>
      <p:grpSp>
        <p:nvGrpSpPr>
          <p:cNvPr id="5123" name="Group 9"/>
          <p:cNvGrpSpPr>
            <a:grpSpLocks/>
          </p:cNvGrpSpPr>
          <p:nvPr/>
        </p:nvGrpSpPr>
        <p:grpSpPr bwMode="auto">
          <a:xfrm>
            <a:off x="2057400" y="1485900"/>
            <a:ext cx="3429000" cy="685800"/>
            <a:chOff x="457200" y="2491740"/>
            <a:chExt cx="3429000" cy="685800"/>
          </a:xfrm>
        </p:grpSpPr>
        <p:grpSp>
          <p:nvGrpSpPr>
            <p:cNvPr id="5162" name="Group 8"/>
            <p:cNvGrpSpPr>
              <a:grpSpLocks/>
            </p:cNvGrpSpPr>
            <p:nvPr/>
          </p:nvGrpSpPr>
          <p:grpSpPr bwMode="auto">
            <a:xfrm>
              <a:off x="457200" y="2491740"/>
              <a:ext cx="3429000" cy="685800"/>
              <a:chOff x="457200" y="2491740"/>
              <a:chExt cx="3429000" cy="685800"/>
            </a:xfrm>
          </p:grpSpPr>
          <p:sp>
            <p:nvSpPr>
              <p:cNvPr id="8" name="Rectangle 7"/>
              <p:cNvSpPr>
                <a:spLocks/>
              </p:cNvSpPr>
              <p:nvPr/>
            </p:nvSpPr>
            <p:spPr>
              <a:xfrm>
                <a:off x="457200" y="2491740"/>
                <a:ext cx="1714500" cy="6858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a:spLocks noChangeAspect="1"/>
              </p:cNvSpPr>
              <p:nvPr/>
            </p:nvSpPr>
            <p:spPr>
              <a:xfrm>
                <a:off x="457200" y="2491740"/>
                <a:ext cx="3429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TextBox 5"/>
            <p:cNvSpPr txBox="1"/>
            <p:nvPr/>
          </p:nvSpPr>
          <p:spPr bwMode="auto">
            <a:xfrm>
              <a:off x="3581400" y="2604453"/>
              <a:ext cx="304800" cy="460375"/>
            </a:xfrm>
            <a:prstGeom prst="rect">
              <a:avLst/>
            </a:prstGeom>
            <a:noFill/>
            <a:ln w="9525">
              <a:noFill/>
              <a:miter lim="800000"/>
              <a:headEnd/>
              <a:tailEnd/>
            </a:ln>
          </p:spPr>
          <p:txBody>
            <a:bodyPr>
              <a:spAutoFit/>
            </a:bodyPr>
            <a:lstStyle/>
            <a:p>
              <a:pPr algn="ctr">
                <a:defRPr/>
              </a:pPr>
              <a:r>
                <a:rPr lang="en-US" sz="2400" dirty="0">
                  <a:latin typeface="+mj-lt"/>
                </a:rPr>
                <a:t>S</a:t>
              </a:r>
            </a:p>
          </p:txBody>
        </p:sp>
        <p:sp>
          <p:nvSpPr>
            <p:cNvPr id="7" name="TextBox 6"/>
            <p:cNvSpPr txBox="1"/>
            <p:nvPr/>
          </p:nvSpPr>
          <p:spPr bwMode="auto">
            <a:xfrm>
              <a:off x="457200" y="2604453"/>
              <a:ext cx="304800" cy="460375"/>
            </a:xfrm>
            <a:prstGeom prst="rect">
              <a:avLst/>
            </a:prstGeom>
            <a:noFill/>
            <a:ln w="9525">
              <a:noFill/>
              <a:miter lim="800000"/>
              <a:headEnd/>
              <a:tailEnd/>
            </a:ln>
          </p:spPr>
          <p:txBody>
            <a:bodyPr>
              <a:spAutoFit/>
            </a:bodyPr>
            <a:lstStyle/>
            <a:p>
              <a:pPr algn="ctr">
                <a:defRPr/>
              </a:pPr>
              <a:r>
                <a:rPr lang="en-US" sz="2400" dirty="0">
                  <a:latin typeface="+mj-lt"/>
                </a:rPr>
                <a:t>N</a:t>
              </a:r>
            </a:p>
          </p:txBody>
        </p:sp>
      </p:grpSp>
      <p:grpSp>
        <p:nvGrpSpPr>
          <p:cNvPr id="5124" name="Group 10"/>
          <p:cNvGrpSpPr>
            <a:grpSpLocks/>
          </p:cNvGrpSpPr>
          <p:nvPr/>
        </p:nvGrpSpPr>
        <p:grpSpPr bwMode="auto">
          <a:xfrm>
            <a:off x="6705600" y="1485900"/>
            <a:ext cx="3429000" cy="685800"/>
            <a:chOff x="457200" y="2491740"/>
            <a:chExt cx="3429000" cy="685800"/>
          </a:xfrm>
        </p:grpSpPr>
        <p:grpSp>
          <p:nvGrpSpPr>
            <p:cNvPr id="5157" name="Group 8"/>
            <p:cNvGrpSpPr>
              <a:grpSpLocks/>
            </p:cNvGrpSpPr>
            <p:nvPr/>
          </p:nvGrpSpPr>
          <p:grpSpPr bwMode="auto">
            <a:xfrm>
              <a:off x="457200" y="2491740"/>
              <a:ext cx="3429000" cy="685800"/>
              <a:chOff x="457200" y="2491740"/>
              <a:chExt cx="3429000" cy="685800"/>
            </a:xfrm>
          </p:grpSpPr>
          <p:sp>
            <p:nvSpPr>
              <p:cNvPr id="15" name="Rectangle 14"/>
              <p:cNvSpPr>
                <a:spLocks/>
              </p:cNvSpPr>
              <p:nvPr/>
            </p:nvSpPr>
            <p:spPr>
              <a:xfrm>
                <a:off x="457200" y="2491740"/>
                <a:ext cx="1714500" cy="6858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a:spLocks noChangeAspect="1"/>
              </p:cNvSpPr>
              <p:nvPr/>
            </p:nvSpPr>
            <p:spPr>
              <a:xfrm>
                <a:off x="457200" y="2491740"/>
                <a:ext cx="3429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TextBox 12"/>
            <p:cNvSpPr txBox="1"/>
            <p:nvPr/>
          </p:nvSpPr>
          <p:spPr bwMode="auto">
            <a:xfrm>
              <a:off x="3581400" y="2604453"/>
              <a:ext cx="304800" cy="460375"/>
            </a:xfrm>
            <a:prstGeom prst="rect">
              <a:avLst/>
            </a:prstGeom>
            <a:noFill/>
            <a:ln w="9525">
              <a:noFill/>
              <a:miter lim="800000"/>
              <a:headEnd/>
              <a:tailEnd/>
            </a:ln>
          </p:spPr>
          <p:txBody>
            <a:bodyPr>
              <a:spAutoFit/>
            </a:bodyPr>
            <a:lstStyle/>
            <a:p>
              <a:pPr algn="ctr">
                <a:defRPr/>
              </a:pPr>
              <a:r>
                <a:rPr lang="en-US" sz="2400" dirty="0">
                  <a:latin typeface="+mj-lt"/>
                </a:rPr>
                <a:t>S</a:t>
              </a:r>
            </a:p>
          </p:txBody>
        </p:sp>
        <p:sp>
          <p:nvSpPr>
            <p:cNvPr id="14" name="TextBox 13"/>
            <p:cNvSpPr txBox="1"/>
            <p:nvPr/>
          </p:nvSpPr>
          <p:spPr bwMode="auto">
            <a:xfrm>
              <a:off x="457200" y="2604453"/>
              <a:ext cx="304800" cy="460375"/>
            </a:xfrm>
            <a:prstGeom prst="rect">
              <a:avLst/>
            </a:prstGeom>
            <a:noFill/>
            <a:ln w="9525">
              <a:noFill/>
              <a:miter lim="800000"/>
              <a:headEnd/>
              <a:tailEnd/>
            </a:ln>
          </p:spPr>
          <p:txBody>
            <a:bodyPr>
              <a:spAutoFit/>
            </a:bodyPr>
            <a:lstStyle/>
            <a:p>
              <a:pPr algn="ctr">
                <a:defRPr/>
              </a:pPr>
              <a:r>
                <a:rPr lang="en-US" sz="2400" dirty="0">
                  <a:latin typeface="+mj-lt"/>
                </a:rPr>
                <a:t>N</a:t>
              </a:r>
            </a:p>
          </p:txBody>
        </p:sp>
      </p:grpSp>
      <p:grpSp>
        <p:nvGrpSpPr>
          <p:cNvPr id="5125" name="Group 16"/>
          <p:cNvGrpSpPr>
            <a:grpSpLocks/>
          </p:cNvGrpSpPr>
          <p:nvPr/>
        </p:nvGrpSpPr>
        <p:grpSpPr bwMode="auto">
          <a:xfrm>
            <a:off x="2057400" y="3124200"/>
            <a:ext cx="3429000" cy="685800"/>
            <a:chOff x="457200" y="2491740"/>
            <a:chExt cx="3429000" cy="685800"/>
          </a:xfrm>
        </p:grpSpPr>
        <p:grpSp>
          <p:nvGrpSpPr>
            <p:cNvPr id="5152" name="Group 8"/>
            <p:cNvGrpSpPr>
              <a:grpSpLocks/>
            </p:cNvGrpSpPr>
            <p:nvPr/>
          </p:nvGrpSpPr>
          <p:grpSpPr bwMode="auto">
            <a:xfrm>
              <a:off x="457200" y="2491740"/>
              <a:ext cx="3429000" cy="685800"/>
              <a:chOff x="457200" y="2491740"/>
              <a:chExt cx="3429000" cy="685800"/>
            </a:xfrm>
          </p:grpSpPr>
          <p:sp>
            <p:nvSpPr>
              <p:cNvPr id="21" name="Rectangle 20"/>
              <p:cNvSpPr>
                <a:spLocks/>
              </p:cNvSpPr>
              <p:nvPr/>
            </p:nvSpPr>
            <p:spPr>
              <a:xfrm>
                <a:off x="457200" y="2491740"/>
                <a:ext cx="1714500" cy="6858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a:spLocks noChangeAspect="1"/>
              </p:cNvSpPr>
              <p:nvPr/>
            </p:nvSpPr>
            <p:spPr>
              <a:xfrm>
                <a:off x="457200" y="2491740"/>
                <a:ext cx="3429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TextBox 18"/>
            <p:cNvSpPr txBox="1"/>
            <p:nvPr/>
          </p:nvSpPr>
          <p:spPr bwMode="auto">
            <a:xfrm>
              <a:off x="3581400" y="2604453"/>
              <a:ext cx="304800" cy="460375"/>
            </a:xfrm>
            <a:prstGeom prst="rect">
              <a:avLst/>
            </a:prstGeom>
            <a:noFill/>
            <a:ln w="9525">
              <a:noFill/>
              <a:miter lim="800000"/>
              <a:headEnd/>
              <a:tailEnd/>
            </a:ln>
          </p:spPr>
          <p:txBody>
            <a:bodyPr>
              <a:spAutoFit/>
            </a:bodyPr>
            <a:lstStyle/>
            <a:p>
              <a:pPr algn="ctr">
                <a:defRPr/>
              </a:pPr>
              <a:r>
                <a:rPr lang="en-US" sz="2400" dirty="0">
                  <a:latin typeface="+mj-lt"/>
                </a:rPr>
                <a:t>S</a:t>
              </a:r>
            </a:p>
          </p:txBody>
        </p:sp>
        <p:sp>
          <p:nvSpPr>
            <p:cNvPr id="20" name="TextBox 19"/>
            <p:cNvSpPr txBox="1"/>
            <p:nvPr/>
          </p:nvSpPr>
          <p:spPr bwMode="auto">
            <a:xfrm>
              <a:off x="457200" y="2604453"/>
              <a:ext cx="304800" cy="460375"/>
            </a:xfrm>
            <a:prstGeom prst="rect">
              <a:avLst/>
            </a:prstGeom>
            <a:noFill/>
            <a:ln w="9525">
              <a:noFill/>
              <a:miter lim="800000"/>
              <a:headEnd/>
              <a:tailEnd/>
            </a:ln>
          </p:spPr>
          <p:txBody>
            <a:bodyPr>
              <a:spAutoFit/>
            </a:bodyPr>
            <a:lstStyle/>
            <a:p>
              <a:pPr algn="ctr">
                <a:defRPr/>
              </a:pPr>
              <a:r>
                <a:rPr lang="en-US" sz="2400" dirty="0">
                  <a:latin typeface="+mj-lt"/>
                </a:rPr>
                <a:t>N</a:t>
              </a:r>
            </a:p>
          </p:txBody>
        </p:sp>
      </p:grpSp>
      <p:grpSp>
        <p:nvGrpSpPr>
          <p:cNvPr id="5126" name="Group 22"/>
          <p:cNvGrpSpPr>
            <a:grpSpLocks/>
          </p:cNvGrpSpPr>
          <p:nvPr/>
        </p:nvGrpSpPr>
        <p:grpSpPr bwMode="auto">
          <a:xfrm>
            <a:off x="6705600" y="3124200"/>
            <a:ext cx="3429000" cy="685800"/>
            <a:chOff x="457200" y="2491740"/>
            <a:chExt cx="3429000" cy="685800"/>
          </a:xfrm>
        </p:grpSpPr>
        <p:grpSp>
          <p:nvGrpSpPr>
            <p:cNvPr id="5147" name="Group 23"/>
            <p:cNvGrpSpPr>
              <a:grpSpLocks/>
            </p:cNvGrpSpPr>
            <p:nvPr/>
          </p:nvGrpSpPr>
          <p:grpSpPr bwMode="auto">
            <a:xfrm>
              <a:off x="457200" y="2491740"/>
              <a:ext cx="3429000" cy="685800"/>
              <a:chOff x="457200" y="2491740"/>
              <a:chExt cx="3429000" cy="685800"/>
            </a:xfrm>
          </p:grpSpPr>
          <p:sp>
            <p:nvSpPr>
              <p:cNvPr id="27" name="Rectangle 26"/>
              <p:cNvSpPr>
                <a:spLocks/>
              </p:cNvSpPr>
              <p:nvPr/>
            </p:nvSpPr>
            <p:spPr>
              <a:xfrm>
                <a:off x="2171700" y="2491740"/>
                <a:ext cx="1714500" cy="6858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a:spLocks noChangeAspect="1"/>
              </p:cNvSpPr>
              <p:nvPr/>
            </p:nvSpPr>
            <p:spPr>
              <a:xfrm>
                <a:off x="457200" y="2491740"/>
                <a:ext cx="34290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 name="TextBox 24"/>
            <p:cNvSpPr txBox="1"/>
            <p:nvPr/>
          </p:nvSpPr>
          <p:spPr bwMode="auto">
            <a:xfrm>
              <a:off x="457200" y="2604453"/>
              <a:ext cx="304800" cy="460375"/>
            </a:xfrm>
            <a:prstGeom prst="rect">
              <a:avLst/>
            </a:prstGeom>
            <a:noFill/>
            <a:ln w="9525">
              <a:noFill/>
              <a:miter lim="800000"/>
              <a:headEnd/>
              <a:tailEnd/>
            </a:ln>
          </p:spPr>
          <p:txBody>
            <a:bodyPr>
              <a:spAutoFit/>
            </a:bodyPr>
            <a:lstStyle/>
            <a:p>
              <a:pPr algn="ctr">
                <a:defRPr/>
              </a:pPr>
              <a:r>
                <a:rPr lang="en-US" sz="2400" dirty="0">
                  <a:latin typeface="+mj-lt"/>
                </a:rPr>
                <a:t>S</a:t>
              </a:r>
            </a:p>
          </p:txBody>
        </p:sp>
        <p:sp>
          <p:nvSpPr>
            <p:cNvPr id="26" name="TextBox 25"/>
            <p:cNvSpPr txBox="1"/>
            <p:nvPr/>
          </p:nvSpPr>
          <p:spPr bwMode="auto">
            <a:xfrm>
              <a:off x="3581400" y="2604453"/>
              <a:ext cx="304800" cy="460375"/>
            </a:xfrm>
            <a:prstGeom prst="rect">
              <a:avLst/>
            </a:prstGeom>
            <a:noFill/>
            <a:ln w="9525">
              <a:noFill/>
              <a:miter lim="800000"/>
              <a:headEnd/>
              <a:tailEnd/>
            </a:ln>
          </p:spPr>
          <p:txBody>
            <a:bodyPr>
              <a:spAutoFit/>
            </a:bodyPr>
            <a:lstStyle/>
            <a:p>
              <a:pPr algn="ctr">
                <a:defRPr/>
              </a:pPr>
              <a:r>
                <a:rPr lang="en-US" sz="2400" dirty="0">
                  <a:latin typeface="+mj-lt"/>
                </a:rPr>
                <a:t>N</a:t>
              </a:r>
            </a:p>
          </p:txBody>
        </p:sp>
      </p:grpSp>
      <p:grpSp>
        <p:nvGrpSpPr>
          <p:cNvPr id="18" name="Group 42"/>
          <p:cNvGrpSpPr>
            <a:grpSpLocks/>
          </p:cNvGrpSpPr>
          <p:nvPr/>
        </p:nvGrpSpPr>
        <p:grpSpPr bwMode="auto">
          <a:xfrm>
            <a:off x="3162300" y="1827213"/>
            <a:ext cx="5867400" cy="844550"/>
            <a:chOff x="1638300" y="1828006"/>
            <a:chExt cx="5867400" cy="843459"/>
          </a:xfrm>
        </p:grpSpPr>
        <p:sp>
          <p:nvSpPr>
            <p:cNvPr id="29" name="TextBox 28"/>
            <p:cNvSpPr txBox="1"/>
            <p:nvPr/>
          </p:nvSpPr>
          <p:spPr bwMode="auto">
            <a:xfrm>
              <a:off x="1638300" y="2210099"/>
              <a:ext cx="5867400" cy="461366"/>
            </a:xfrm>
            <a:prstGeom prst="rect">
              <a:avLst/>
            </a:prstGeom>
            <a:noFill/>
            <a:ln w="9525">
              <a:noFill/>
              <a:miter lim="800000"/>
              <a:headEnd/>
              <a:tailEnd/>
            </a:ln>
          </p:spPr>
          <p:txBody>
            <a:bodyPr>
              <a:spAutoFit/>
            </a:bodyPr>
            <a:lstStyle/>
            <a:p>
              <a:pPr algn="ctr">
                <a:defRPr/>
              </a:pPr>
              <a:r>
                <a:rPr lang="en-US" sz="2400" b="1" dirty="0">
                  <a:solidFill>
                    <a:srgbClr val="FF0000"/>
                  </a:solidFill>
                  <a:latin typeface="+mj-lt"/>
                </a:rPr>
                <a:t>Opposite</a:t>
              </a:r>
              <a:r>
                <a:rPr lang="en-US" sz="2400" dirty="0">
                  <a:latin typeface="+mj-lt"/>
                </a:rPr>
                <a:t> Poles </a:t>
              </a:r>
              <a:r>
                <a:rPr lang="en-US" sz="2400" b="1" dirty="0">
                  <a:solidFill>
                    <a:srgbClr val="FF0000"/>
                  </a:solidFill>
                  <a:latin typeface="+mj-lt"/>
                </a:rPr>
                <a:t>attract</a:t>
              </a:r>
            </a:p>
          </p:txBody>
        </p:sp>
        <p:cxnSp>
          <p:nvCxnSpPr>
            <p:cNvPr id="32" name="Straight Arrow Connector 31"/>
            <p:cNvCxnSpPr/>
            <p:nvPr/>
          </p:nvCxnSpPr>
          <p:spPr>
            <a:xfrm>
              <a:off x="3962400" y="1828006"/>
              <a:ext cx="457200" cy="15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a:off x="4724400" y="1828006"/>
              <a:ext cx="457200" cy="15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50"/>
          <p:cNvGrpSpPr>
            <a:grpSpLocks/>
          </p:cNvGrpSpPr>
          <p:nvPr/>
        </p:nvGrpSpPr>
        <p:grpSpPr bwMode="auto">
          <a:xfrm>
            <a:off x="3162300" y="3465513"/>
            <a:ext cx="5867400" cy="882650"/>
            <a:chOff x="1638300" y="3465513"/>
            <a:chExt cx="5867400" cy="882650"/>
          </a:xfrm>
        </p:grpSpPr>
        <p:sp>
          <p:nvSpPr>
            <p:cNvPr id="30" name="TextBox 29"/>
            <p:cNvSpPr txBox="1"/>
            <p:nvPr/>
          </p:nvSpPr>
          <p:spPr bwMode="auto">
            <a:xfrm>
              <a:off x="1638300" y="3886200"/>
              <a:ext cx="5867400" cy="461963"/>
            </a:xfrm>
            <a:prstGeom prst="rect">
              <a:avLst/>
            </a:prstGeom>
            <a:noFill/>
            <a:ln w="9525">
              <a:noFill/>
              <a:miter lim="800000"/>
              <a:headEnd/>
              <a:tailEnd/>
            </a:ln>
          </p:spPr>
          <p:txBody>
            <a:bodyPr>
              <a:spAutoFit/>
            </a:bodyPr>
            <a:lstStyle/>
            <a:p>
              <a:pPr algn="ctr">
                <a:defRPr/>
              </a:pPr>
              <a:r>
                <a:rPr lang="en-US" sz="2400" b="1" dirty="0">
                  <a:solidFill>
                    <a:srgbClr val="A67A00"/>
                  </a:solidFill>
                  <a:latin typeface="+mj-lt"/>
                </a:rPr>
                <a:t>Like</a:t>
              </a:r>
              <a:r>
                <a:rPr lang="en-US" sz="2400" dirty="0">
                  <a:latin typeface="+mj-lt"/>
                </a:rPr>
                <a:t> Poles </a:t>
              </a:r>
              <a:r>
                <a:rPr lang="en-US" sz="2400" b="1" dirty="0">
                  <a:solidFill>
                    <a:srgbClr val="A67A00"/>
                  </a:solidFill>
                  <a:latin typeface="+mj-lt"/>
                </a:rPr>
                <a:t>repel</a:t>
              </a:r>
            </a:p>
          </p:txBody>
        </p:sp>
        <p:cxnSp>
          <p:nvCxnSpPr>
            <p:cNvPr id="41" name="Straight Arrow Connector 40"/>
            <p:cNvCxnSpPr/>
            <p:nvPr/>
          </p:nvCxnSpPr>
          <p:spPr bwMode="auto">
            <a:xfrm>
              <a:off x="5181600" y="3465513"/>
              <a:ext cx="457200" cy="1587"/>
            </a:xfrm>
            <a:prstGeom prst="straightConnector1">
              <a:avLst/>
            </a:prstGeom>
            <a:ln w="38100">
              <a:solidFill>
                <a:srgbClr val="A67A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bwMode="auto">
            <a:xfrm rot="10800000">
              <a:off x="3505200" y="3465513"/>
              <a:ext cx="457200" cy="1587"/>
            </a:xfrm>
            <a:prstGeom prst="straightConnector1">
              <a:avLst/>
            </a:prstGeom>
            <a:ln w="38100">
              <a:solidFill>
                <a:srgbClr val="A67A00"/>
              </a:solidFill>
              <a:tailEnd type="arrow"/>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bwMode="auto">
          <a:xfrm>
            <a:off x="1714500" y="4419601"/>
            <a:ext cx="8763000" cy="461963"/>
          </a:xfrm>
          <a:prstGeom prst="rect">
            <a:avLst/>
          </a:prstGeom>
          <a:noFill/>
          <a:ln w="9525">
            <a:noFill/>
            <a:miter lim="800000"/>
            <a:headEnd/>
            <a:tailEnd/>
          </a:ln>
        </p:spPr>
        <p:txBody>
          <a:bodyPr>
            <a:spAutoFit/>
          </a:bodyPr>
          <a:lstStyle/>
          <a:p>
            <a:pPr algn="ctr">
              <a:defRPr/>
            </a:pPr>
            <a:r>
              <a:rPr lang="en-US" sz="2400" dirty="0">
                <a:latin typeface="+mj-lt"/>
              </a:rPr>
              <a:t>Poles are </a:t>
            </a:r>
            <a:r>
              <a:rPr lang="en-US" sz="2400" b="1" dirty="0">
                <a:solidFill>
                  <a:srgbClr val="293F6F"/>
                </a:solidFill>
                <a:latin typeface="+mj-lt"/>
              </a:rPr>
              <a:t>like</a:t>
            </a:r>
            <a:r>
              <a:rPr lang="en-US" sz="2400" dirty="0">
                <a:latin typeface="+mj-lt"/>
              </a:rPr>
              <a:t> charges but with important differences</a:t>
            </a:r>
          </a:p>
        </p:txBody>
      </p:sp>
      <p:sp>
        <p:nvSpPr>
          <p:cNvPr id="48" name="TextBox 47"/>
          <p:cNvSpPr txBox="1"/>
          <p:nvPr/>
        </p:nvSpPr>
        <p:spPr bwMode="auto">
          <a:xfrm>
            <a:off x="1524000" y="6027739"/>
            <a:ext cx="6148267" cy="461665"/>
          </a:xfrm>
          <a:prstGeom prst="rect">
            <a:avLst/>
          </a:prstGeom>
          <a:noFill/>
          <a:ln w="9525">
            <a:noFill/>
            <a:miter lim="800000"/>
            <a:headEnd/>
            <a:tailEnd/>
          </a:ln>
        </p:spPr>
        <p:txBody>
          <a:bodyPr wrap="square">
            <a:spAutoFit/>
          </a:bodyPr>
          <a:lstStyle/>
          <a:p>
            <a:pPr algn="ctr">
              <a:defRPr/>
            </a:pPr>
            <a:r>
              <a:rPr lang="en-US" sz="2400" dirty="0">
                <a:latin typeface="+mj-lt"/>
              </a:rPr>
              <a:t>What type of magnetic pole is in the Arctic?</a:t>
            </a:r>
          </a:p>
        </p:txBody>
      </p:sp>
      <p:grpSp>
        <p:nvGrpSpPr>
          <p:cNvPr id="24" name="Group 60"/>
          <p:cNvGrpSpPr>
            <a:grpSpLocks/>
          </p:cNvGrpSpPr>
          <p:nvPr/>
        </p:nvGrpSpPr>
        <p:grpSpPr bwMode="auto">
          <a:xfrm>
            <a:off x="1524000" y="4784725"/>
            <a:ext cx="8605838" cy="1905000"/>
            <a:chOff x="0" y="4785360"/>
            <a:chExt cx="8605260" cy="1905000"/>
          </a:xfrm>
        </p:grpSpPr>
        <p:sp>
          <p:nvSpPr>
            <p:cNvPr id="47" name="TextBox 46"/>
            <p:cNvSpPr txBox="1"/>
            <p:nvPr/>
          </p:nvSpPr>
          <p:spPr bwMode="auto">
            <a:xfrm>
              <a:off x="0" y="5036185"/>
              <a:ext cx="5333642" cy="831850"/>
            </a:xfrm>
            <a:prstGeom prst="rect">
              <a:avLst/>
            </a:prstGeom>
            <a:noFill/>
            <a:ln w="9525">
              <a:noFill/>
              <a:miter lim="800000"/>
              <a:headEnd/>
              <a:tailEnd/>
            </a:ln>
          </p:spPr>
          <p:txBody>
            <a:bodyPr>
              <a:spAutoFit/>
            </a:bodyPr>
            <a:lstStyle/>
            <a:p>
              <a:pPr algn="ctr">
                <a:defRPr/>
              </a:pPr>
              <a:r>
                <a:rPr lang="en-US" sz="2400" dirty="0"/>
                <a:t>North “seeking” pole points to Earth’s </a:t>
              </a:r>
              <a:r>
                <a:rPr lang="en-US" sz="2400" b="1" dirty="0">
                  <a:solidFill>
                    <a:srgbClr val="00B050"/>
                  </a:solidFill>
                </a:rPr>
                <a:t>geographic north</a:t>
              </a:r>
              <a:endParaRPr lang="en-US" sz="2400" dirty="0">
                <a:solidFill>
                  <a:srgbClr val="00B050"/>
                </a:solidFill>
              </a:endParaRPr>
            </a:p>
          </p:txBody>
        </p:sp>
        <p:pic>
          <p:nvPicPr>
            <p:cNvPr id="5140" name="Picture 4" descr="C:\Documents and Settings\djc321\Local Settings\Temporary Internet Files\Content.IE5\KHMRK9AV\MC91021633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0260" y="478536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61"/>
          <p:cNvGrpSpPr>
            <a:grpSpLocks/>
          </p:cNvGrpSpPr>
          <p:nvPr/>
        </p:nvGrpSpPr>
        <p:grpSpPr bwMode="auto">
          <a:xfrm>
            <a:off x="4724400" y="4940302"/>
            <a:ext cx="4611688" cy="1917403"/>
            <a:chOff x="3200371" y="4940878"/>
            <a:chExt cx="4611786" cy="1916825"/>
          </a:xfrm>
        </p:grpSpPr>
        <p:grpSp>
          <p:nvGrpSpPr>
            <p:cNvPr id="5133" name="Group 56"/>
            <p:cNvGrpSpPr>
              <a:grpSpLocks/>
            </p:cNvGrpSpPr>
            <p:nvPr/>
          </p:nvGrpSpPr>
          <p:grpSpPr bwMode="auto">
            <a:xfrm rot="6493851">
              <a:off x="6855778" y="5578464"/>
              <a:ext cx="1593965" cy="318793"/>
              <a:chOff x="4343400" y="4876800"/>
              <a:chExt cx="3429000" cy="685800"/>
            </a:xfrm>
          </p:grpSpPr>
          <p:sp>
            <p:nvSpPr>
              <p:cNvPr id="56" name="Rectangle 55"/>
              <p:cNvSpPr>
                <a:spLocks/>
              </p:cNvSpPr>
              <p:nvPr/>
            </p:nvSpPr>
            <p:spPr>
              <a:xfrm>
                <a:off x="4339575" y="4888761"/>
                <a:ext cx="1707031" cy="696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136" name="Group 23"/>
              <p:cNvGrpSpPr>
                <a:grpSpLocks/>
              </p:cNvGrpSpPr>
              <p:nvPr/>
            </p:nvGrpSpPr>
            <p:grpSpPr bwMode="auto">
              <a:xfrm>
                <a:off x="4343400" y="4876800"/>
                <a:ext cx="3429000" cy="685800"/>
                <a:chOff x="457200" y="2491740"/>
                <a:chExt cx="3429000" cy="685800"/>
              </a:xfrm>
            </p:grpSpPr>
            <p:sp>
              <p:nvSpPr>
                <p:cNvPr id="54" name="Rectangle 53"/>
                <p:cNvSpPr>
                  <a:spLocks/>
                </p:cNvSpPr>
                <p:nvPr/>
              </p:nvSpPr>
              <p:spPr>
                <a:xfrm>
                  <a:off x="2144231" y="2508635"/>
                  <a:ext cx="1700203" cy="69669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a:spLocks noChangeAspect="1"/>
                </p:cNvSpPr>
                <p:nvPr/>
              </p:nvSpPr>
              <p:spPr>
                <a:xfrm>
                  <a:off x="457334" y="2491924"/>
                  <a:ext cx="3427718" cy="686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59" name="TextBox 58"/>
            <p:cNvSpPr txBox="1"/>
            <p:nvPr/>
          </p:nvSpPr>
          <p:spPr bwMode="auto">
            <a:xfrm>
              <a:off x="3200371" y="6396177"/>
              <a:ext cx="3500384" cy="461526"/>
            </a:xfrm>
            <a:prstGeom prst="rect">
              <a:avLst/>
            </a:prstGeom>
            <a:noFill/>
            <a:ln w="9525">
              <a:noFill/>
              <a:miter lim="800000"/>
              <a:headEnd/>
              <a:tailEnd/>
            </a:ln>
          </p:spPr>
          <p:txBody>
            <a:bodyPr wrap="square">
              <a:spAutoFit/>
            </a:bodyPr>
            <a:lstStyle/>
            <a:p>
              <a:pPr algn="ctr">
                <a:defRPr/>
              </a:pPr>
              <a:r>
                <a:rPr lang="en-US" sz="2400" b="1" dirty="0">
                  <a:solidFill>
                    <a:srgbClr val="FF0000"/>
                  </a:solidFill>
                  <a:latin typeface="+mj-lt"/>
                </a:rPr>
                <a:t>south magnetic pole</a:t>
              </a:r>
            </a:p>
          </p:txBody>
        </p:sp>
      </p:gr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4</a:t>
            </a:fld>
            <a:endParaRPr lang="en-US"/>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F3017281-DF55-427F-8A3B-D8AE273803C4}"/>
                  </a:ext>
                </a:extLst>
              </p14:cNvPr>
              <p14:cNvContentPartPr/>
              <p14:nvPr/>
            </p14:nvContentPartPr>
            <p14:xfrm>
              <a:off x="8286840" y="4660920"/>
              <a:ext cx="1994040" cy="2121120"/>
            </p14:xfrm>
          </p:contentPart>
        </mc:Choice>
        <mc:Fallback xmlns="">
          <p:pic>
            <p:nvPicPr>
              <p:cNvPr id="3" name="Ink 2">
                <a:extLst>
                  <a:ext uri="{FF2B5EF4-FFF2-40B4-BE49-F238E27FC236}">
                    <a16:creationId xmlns:a16="http://schemas.microsoft.com/office/drawing/2014/main" id="{F3017281-DF55-427F-8A3B-D8AE273803C4}"/>
                  </a:ext>
                </a:extLst>
              </p:cNvPr>
              <p:cNvPicPr/>
              <p:nvPr/>
            </p:nvPicPr>
            <p:blipFill>
              <a:blip r:embed="rId5"/>
              <a:stretch>
                <a:fillRect/>
              </a:stretch>
            </p:blipFill>
            <p:spPr>
              <a:xfrm>
                <a:off x="8277480" y="4651560"/>
                <a:ext cx="2012760" cy="2139840"/>
              </a:xfrm>
              <a:prstGeom prst="rect">
                <a:avLst/>
              </a:prstGeom>
            </p:spPr>
          </p:pic>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r>
              <a:rPr lang="en-US" dirty="0">
                <a:latin typeface="Arial" charset="0"/>
                <a:cs typeface="Arial" charset="0"/>
              </a:rPr>
              <a:t>Magnetic Material</a:t>
            </a:r>
          </a:p>
        </p:txBody>
      </p:sp>
      <p:sp>
        <p:nvSpPr>
          <p:cNvPr id="34819" name="Content Placeholder 4"/>
          <p:cNvSpPr>
            <a:spLocks noGrp="1"/>
          </p:cNvSpPr>
          <p:nvPr>
            <p:ph idx="1"/>
          </p:nvPr>
        </p:nvSpPr>
        <p:spPr/>
        <p:txBody>
          <a:bodyPr/>
          <a:lstStyle/>
          <a:p>
            <a:r>
              <a:rPr lang="en-US" dirty="0" err="1">
                <a:latin typeface="Arial" charset="0"/>
                <a:cs typeface="Arial" charset="0"/>
              </a:rPr>
              <a:t>OpenStax</a:t>
            </a:r>
            <a:r>
              <a:rPr lang="en-US" dirty="0">
                <a:latin typeface="Arial" charset="0"/>
                <a:cs typeface="Arial" charset="0"/>
              </a:rPr>
              <a:t> 22.2</a:t>
            </a:r>
          </a:p>
        </p:txBody>
      </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40</a:t>
            </a:fld>
            <a:endParaRPr lang="en-US"/>
          </a:p>
        </p:txBody>
      </p:sp>
    </p:spTree>
    <p:extLst>
      <p:ext uri="{BB962C8B-B14F-4D97-AF65-F5344CB8AC3E}">
        <p14:creationId xmlns:p14="http://schemas.microsoft.com/office/powerpoint/2010/main" val="1226358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3200" b="1" dirty="0">
                <a:latin typeface="Arial" charset="0"/>
                <a:cs typeface="Arial" charset="0"/>
              </a:rPr>
              <a:t>Electron Magnetic Moments </a:t>
            </a:r>
            <a:br>
              <a:rPr lang="en-US" sz="3200" b="1" dirty="0">
                <a:latin typeface="Arial" charset="0"/>
                <a:cs typeface="Arial" charset="0"/>
              </a:rPr>
            </a:br>
            <a:r>
              <a:rPr lang="en-US" sz="3200" b="1" dirty="0">
                <a:latin typeface="Arial" charset="0"/>
                <a:cs typeface="Arial" charset="0"/>
              </a:rPr>
              <a:t>(Source of Permanent Magnets)</a:t>
            </a:r>
          </a:p>
        </p:txBody>
      </p:sp>
      <p:sp>
        <p:nvSpPr>
          <p:cNvPr id="8" name="TextBox 7"/>
          <p:cNvSpPr txBox="1"/>
          <p:nvPr/>
        </p:nvSpPr>
        <p:spPr bwMode="auto">
          <a:xfrm>
            <a:off x="2503862" y="1583082"/>
            <a:ext cx="7162800" cy="461963"/>
          </a:xfrm>
          <a:prstGeom prst="rect">
            <a:avLst/>
          </a:prstGeom>
          <a:noFill/>
          <a:ln w="9525">
            <a:noFill/>
            <a:miter lim="800000"/>
            <a:headEnd/>
            <a:tailEnd/>
          </a:ln>
        </p:spPr>
        <p:txBody>
          <a:bodyPr>
            <a:spAutoFit/>
          </a:bodyPr>
          <a:lstStyle/>
          <a:p>
            <a:pPr marL="342900" indent="-342900" algn="ctr">
              <a:buFont typeface="Arial" panose="020B0604020202020204" pitchFamily="34" charset="0"/>
              <a:buChar char="•"/>
              <a:defRPr/>
            </a:pPr>
            <a:r>
              <a:rPr lang="en-US" sz="2400" dirty="0">
                <a:latin typeface="+mj-lt"/>
              </a:rPr>
              <a:t>Electrons intrinsically have a “magnetic moment”</a:t>
            </a:r>
          </a:p>
        </p:txBody>
      </p:sp>
      <p:sp>
        <p:nvSpPr>
          <p:cNvPr id="12" name="Oval 11"/>
          <p:cNvSpPr/>
          <p:nvPr/>
        </p:nvSpPr>
        <p:spPr>
          <a:xfrm>
            <a:off x="2743200" y="3124200"/>
            <a:ext cx="685800" cy="6858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a:t>
            </a:r>
          </a:p>
        </p:txBody>
      </p:sp>
      <p:grpSp>
        <p:nvGrpSpPr>
          <p:cNvPr id="2" name="Group 8"/>
          <p:cNvGrpSpPr>
            <a:grpSpLocks/>
          </p:cNvGrpSpPr>
          <p:nvPr/>
        </p:nvGrpSpPr>
        <p:grpSpPr bwMode="auto">
          <a:xfrm rot="5400000">
            <a:off x="2695575" y="3379788"/>
            <a:ext cx="755650" cy="152400"/>
            <a:chOff x="457200" y="2491740"/>
            <a:chExt cx="3429000" cy="695718"/>
          </a:xfrm>
        </p:grpSpPr>
        <p:sp>
          <p:nvSpPr>
            <p:cNvPr id="10" name="Rectangle 9"/>
            <p:cNvSpPr>
              <a:spLocks/>
            </p:cNvSpPr>
            <p:nvPr/>
          </p:nvSpPr>
          <p:spPr>
            <a:xfrm>
              <a:off x="457202" y="2796119"/>
              <a:ext cx="1714500" cy="688469"/>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a:spLocks noChangeAspect="1"/>
            </p:cNvSpPr>
            <p:nvPr/>
          </p:nvSpPr>
          <p:spPr>
            <a:xfrm>
              <a:off x="457198" y="2788865"/>
              <a:ext cx="3429000" cy="6884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105"/>
          <p:cNvGrpSpPr>
            <a:grpSpLocks/>
          </p:cNvGrpSpPr>
          <p:nvPr/>
        </p:nvGrpSpPr>
        <p:grpSpPr bwMode="auto">
          <a:xfrm>
            <a:off x="5257800" y="4882420"/>
            <a:ext cx="5257801" cy="2029561"/>
            <a:chOff x="3279775" y="4882419"/>
            <a:chExt cx="5257801" cy="2029561"/>
          </a:xfrm>
        </p:grpSpPr>
        <p:grpSp>
          <p:nvGrpSpPr>
            <p:cNvPr id="35869" name="Group 104"/>
            <p:cNvGrpSpPr>
              <a:grpSpLocks/>
            </p:cNvGrpSpPr>
            <p:nvPr/>
          </p:nvGrpSpPr>
          <p:grpSpPr bwMode="auto">
            <a:xfrm>
              <a:off x="3279775" y="4882419"/>
              <a:ext cx="5257801" cy="1999394"/>
              <a:chOff x="3279775" y="4882419"/>
              <a:chExt cx="5257801" cy="1999394"/>
            </a:xfrm>
          </p:grpSpPr>
          <p:sp>
            <p:nvSpPr>
              <p:cNvPr id="13" name="TextBox 12"/>
              <p:cNvSpPr txBox="1"/>
              <p:nvPr/>
            </p:nvSpPr>
            <p:spPr bwMode="auto">
              <a:xfrm>
                <a:off x="3279775" y="4882419"/>
                <a:ext cx="5257801" cy="400110"/>
              </a:xfrm>
              <a:prstGeom prst="rect">
                <a:avLst/>
              </a:prstGeom>
              <a:noFill/>
              <a:ln w="9525">
                <a:solidFill>
                  <a:schemeClr val="tx1"/>
                </a:solidFill>
                <a:prstDash val="dash"/>
                <a:miter lim="800000"/>
                <a:headEnd/>
                <a:tailEnd/>
              </a:ln>
            </p:spPr>
            <p:txBody>
              <a:bodyPr wrap="square">
                <a:spAutoFit/>
              </a:bodyPr>
              <a:lstStyle/>
              <a:p>
                <a:pPr algn="ctr">
                  <a:defRPr/>
                </a:pPr>
                <a:r>
                  <a:rPr lang="en-US" sz="2000" dirty="0">
                    <a:latin typeface="+mj-lt"/>
                  </a:rPr>
                  <a:t>In non-magnetic object: random distribution</a:t>
                </a:r>
              </a:p>
            </p:txBody>
          </p:sp>
          <p:grpSp>
            <p:nvGrpSpPr>
              <p:cNvPr id="35896" name="Group 57"/>
              <p:cNvGrpSpPr>
                <a:grpSpLocks/>
              </p:cNvGrpSpPr>
              <p:nvPr/>
            </p:nvGrpSpPr>
            <p:grpSpPr bwMode="auto">
              <a:xfrm>
                <a:off x="4043363" y="5397500"/>
                <a:ext cx="3656012" cy="1484313"/>
                <a:chOff x="4042774" y="5397890"/>
                <a:chExt cx="3656841" cy="1484346"/>
              </a:xfrm>
            </p:grpSpPr>
            <p:sp>
              <p:nvSpPr>
                <p:cNvPr id="16" name="Oval 15"/>
                <p:cNvSpPr/>
                <p:nvPr/>
              </p:nvSpPr>
              <p:spPr>
                <a:xfrm rot="2298739">
                  <a:off x="4107876" y="5413765"/>
                  <a:ext cx="685956" cy="68581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21" name="Oval 20"/>
                <p:cNvSpPr/>
                <p:nvPr/>
              </p:nvSpPr>
              <p:spPr>
                <a:xfrm rot="8100000">
                  <a:off x="5025659" y="5397890"/>
                  <a:ext cx="685956" cy="68581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26" name="Oval 25"/>
                <p:cNvSpPr/>
                <p:nvPr/>
              </p:nvSpPr>
              <p:spPr>
                <a:xfrm rot="6363822">
                  <a:off x="5978445" y="5402583"/>
                  <a:ext cx="685815" cy="68595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31" name="Oval 30"/>
                <p:cNvSpPr/>
                <p:nvPr/>
              </p:nvSpPr>
              <p:spPr>
                <a:xfrm rot="20011882">
                  <a:off x="6946969" y="5415353"/>
                  <a:ext cx="685956" cy="68581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36" name="Oval 35"/>
                <p:cNvSpPr/>
                <p:nvPr/>
              </p:nvSpPr>
              <p:spPr>
                <a:xfrm rot="9542019">
                  <a:off x="4042774" y="6175782"/>
                  <a:ext cx="685956" cy="68581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41" name="Oval 40"/>
                <p:cNvSpPr/>
                <p:nvPr/>
              </p:nvSpPr>
              <p:spPr>
                <a:xfrm rot="21013114">
                  <a:off x="5038362" y="6196421"/>
                  <a:ext cx="685956" cy="68581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46" name="Oval 45"/>
                <p:cNvSpPr/>
                <p:nvPr/>
              </p:nvSpPr>
              <p:spPr>
                <a:xfrm rot="11531861">
                  <a:off x="6030775" y="6175782"/>
                  <a:ext cx="684367" cy="68581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51" name="Oval 50"/>
                <p:cNvSpPr/>
                <p:nvPr/>
              </p:nvSpPr>
              <p:spPr>
                <a:xfrm rot="9275130">
                  <a:off x="7013659" y="6175782"/>
                  <a:ext cx="685956" cy="68581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grpSp>
        </p:grpSp>
        <p:grpSp>
          <p:nvGrpSpPr>
            <p:cNvPr id="35870" name="Group 58"/>
            <p:cNvGrpSpPr>
              <a:grpSpLocks/>
            </p:cNvGrpSpPr>
            <p:nvPr/>
          </p:nvGrpSpPr>
          <p:grpSpPr bwMode="auto">
            <a:xfrm>
              <a:off x="4331341" y="5333869"/>
              <a:ext cx="3125151" cy="1578111"/>
              <a:chOff x="4331283" y="5334191"/>
              <a:chExt cx="3124480" cy="1577120"/>
            </a:xfrm>
          </p:grpSpPr>
          <p:grpSp>
            <p:nvGrpSpPr>
              <p:cNvPr id="35871" name="Group 8"/>
              <p:cNvGrpSpPr>
                <a:grpSpLocks/>
              </p:cNvGrpSpPr>
              <p:nvPr/>
            </p:nvGrpSpPr>
            <p:grpSpPr bwMode="auto">
              <a:xfrm rot="7698739">
                <a:off x="4017980" y="5647494"/>
                <a:ext cx="777386" cy="150780"/>
                <a:chOff x="460858" y="2693309"/>
                <a:chExt cx="3527638" cy="688321"/>
              </a:xfrm>
            </p:grpSpPr>
            <p:sp>
              <p:nvSpPr>
                <p:cNvPr id="18" name="Rectangle 17"/>
                <p:cNvSpPr>
                  <a:spLocks/>
                </p:cNvSpPr>
                <p:nvPr/>
              </p:nvSpPr>
              <p:spPr>
                <a:xfrm>
                  <a:off x="464267" y="2693309"/>
                  <a:ext cx="1785419" cy="688321"/>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a:spLocks noChangeAspect="1"/>
                </p:cNvSpPr>
                <p:nvPr/>
              </p:nvSpPr>
              <p:spPr>
                <a:xfrm>
                  <a:off x="460858" y="2696029"/>
                  <a:ext cx="3527638" cy="6810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5872" name="Group 8"/>
              <p:cNvGrpSpPr>
                <a:grpSpLocks/>
              </p:cNvGrpSpPr>
              <p:nvPr/>
            </p:nvGrpSpPr>
            <p:grpSpPr bwMode="auto">
              <a:xfrm rot="-8100000">
                <a:off x="5014603" y="5656574"/>
                <a:ext cx="755650" cy="152401"/>
                <a:chOff x="457198" y="2535220"/>
                <a:chExt cx="3429000" cy="695723"/>
              </a:xfrm>
            </p:grpSpPr>
            <p:sp>
              <p:nvSpPr>
                <p:cNvPr id="23" name="Rectangle 22"/>
                <p:cNvSpPr>
                  <a:spLocks/>
                </p:cNvSpPr>
                <p:nvPr/>
              </p:nvSpPr>
              <p:spPr>
                <a:xfrm>
                  <a:off x="956958" y="2667847"/>
                  <a:ext cx="1677427" cy="688320"/>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a:spLocks noChangeAspect="1"/>
                </p:cNvSpPr>
                <p:nvPr/>
              </p:nvSpPr>
              <p:spPr>
                <a:xfrm>
                  <a:off x="943365" y="2644796"/>
                  <a:ext cx="3369256" cy="688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5873" name="Group 8"/>
              <p:cNvGrpSpPr>
                <a:grpSpLocks/>
              </p:cNvGrpSpPr>
              <p:nvPr/>
            </p:nvGrpSpPr>
            <p:grpSpPr bwMode="auto">
              <a:xfrm rot="-9836178">
                <a:off x="5959243" y="5650993"/>
                <a:ext cx="755650" cy="152401"/>
                <a:chOff x="457198" y="2535220"/>
                <a:chExt cx="3429000" cy="695723"/>
              </a:xfrm>
            </p:grpSpPr>
            <p:sp>
              <p:nvSpPr>
                <p:cNvPr id="28" name="Rectangle 27"/>
                <p:cNvSpPr>
                  <a:spLocks/>
                </p:cNvSpPr>
                <p:nvPr/>
              </p:nvSpPr>
              <p:spPr>
                <a:xfrm>
                  <a:off x="706018" y="2738896"/>
                  <a:ext cx="1714133" cy="688036"/>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a:spLocks noChangeAspect="1"/>
                </p:cNvSpPr>
                <p:nvPr/>
              </p:nvSpPr>
              <p:spPr>
                <a:xfrm>
                  <a:off x="792450" y="2742088"/>
                  <a:ext cx="3392256" cy="6807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5874" name="Group 8"/>
              <p:cNvGrpSpPr>
                <a:grpSpLocks/>
              </p:cNvGrpSpPr>
              <p:nvPr/>
            </p:nvGrpSpPr>
            <p:grpSpPr bwMode="auto">
              <a:xfrm rot="3811882">
                <a:off x="6887578" y="5681922"/>
                <a:ext cx="755650" cy="152401"/>
                <a:chOff x="457198" y="2535220"/>
                <a:chExt cx="3429000" cy="695723"/>
              </a:xfrm>
            </p:grpSpPr>
            <p:sp>
              <p:nvSpPr>
                <p:cNvPr id="33" name="Rectangle 32"/>
                <p:cNvSpPr>
                  <a:spLocks/>
                </p:cNvSpPr>
                <p:nvPr/>
              </p:nvSpPr>
              <p:spPr>
                <a:xfrm>
                  <a:off x="257979" y="2850187"/>
                  <a:ext cx="1691830" cy="688320"/>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a:spLocks noChangeAspect="1"/>
                </p:cNvSpPr>
                <p:nvPr/>
              </p:nvSpPr>
              <p:spPr>
                <a:xfrm>
                  <a:off x="220890" y="2814804"/>
                  <a:ext cx="3369256" cy="688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5875" name="Group 8"/>
              <p:cNvGrpSpPr>
                <a:grpSpLocks/>
              </p:cNvGrpSpPr>
              <p:nvPr/>
            </p:nvGrpSpPr>
            <p:grpSpPr bwMode="auto">
              <a:xfrm rot="-6657981">
                <a:off x="4032193" y="6444770"/>
                <a:ext cx="755650" cy="152401"/>
                <a:chOff x="457198" y="2535220"/>
                <a:chExt cx="3429000" cy="695723"/>
              </a:xfrm>
            </p:grpSpPr>
            <p:sp>
              <p:nvSpPr>
                <p:cNvPr id="38" name="Rectangle 37"/>
                <p:cNvSpPr>
                  <a:spLocks/>
                </p:cNvSpPr>
                <p:nvPr/>
              </p:nvSpPr>
              <p:spPr>
                <a:xfrm>
                  <a:off x="488538" y="2542125"/>
                  <a:ext cx="1713425" cy="688325"/>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a:spLocks noChangeAspect="1"/>
                </p:cNvSpPr>
                <p:nvPr/>
              </p:nvSpPr>
              <p:spPr>
                <a:xfrm>
                  <a:off x="459339" y="2535372"/>
                  <a:ext cx="3426850" cy="688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5876" name="Group 8"/>
              <p:cNvGrpSpPr>
                <a:grpSpLocks/>
              </p:cNvGrpSpPr>
              <p:nvPr/>
            </p:nvGrpSpPr>
            <p:grpSpPr bwMode="auto">
              <a:xfrm rot="4813114">
                <a:off x="4982307" y="6450265"/>
                <a:ext cx="755175" cy="163477"/>
                <a:chOff x="456867" y="2502862"/>
                <a:chExt cx="3426851" cy="746287"/>
              </a:xfrm>
            </p:grpSpPr>
            <p:sp>
              <p:nvSpPr>
                <p:cNvPr id="43" name="Rectangle 42"/>
                <p:cNvSpPr>
                  <a:spLocks/>
                </p:cNvSpPr>
                <p:nvPr/>
              </p:nvSpPr>
              <p:spPr>
                <a:xfrm>
                  <a:off x="463045" y="2502862"/>
                  <a:ext cx="1720625" cy="746287"/>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a:spLocks noChangeAspect="1"/>
                </p:cNvSpPr>
                <p:nvPr/>
              </p:nvSpPr>
              <p:spPr>
                <a:xfrm>
                  <a:off x="456867" y="2539035"/>
                  <a:ext cx="3426851" cy="681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5877" name="Group 8"/>
              <p:cNvGrpSpPr>
                <a:grpSpLocks/>
              </p:cNvGrpSpPr>
              <p:nvPr/>
            </p:nvGrpSpPr>
            <p:grpSpPr bwMode="auto">
              <a:xfrm rot="-4668139">
                <a:off x="6013984" y="6458333"/>
                <a:ext cx="755177" cy="150780"/>
                <a:chOff x="456638" y="2536441"/>
                <a:chExt cx="3426855" cy="688321"/>
              </a:xfrm>
            </p:grpSpPr>
            <p:sp>
              <p:nvSpPr>
                <p:cNvPr id="48" name="Rectangle 47"/>
                <p:cNvSpPr>
                  <a:spLocks/>
                </p:cNvSpPr>
                <p:nvPr/>
              </p:nvSpPr>
              <p:spPr>
                <a:xfrm>
                  <a:off x="456638" y="2536446"/>
                  <a:ext cx="1634235" cy="688316"/>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a:spLocks noChangeAspect="1"/>
                </p:cNvSpPr>
                <p:nvPr/>
              </p:nvSpPr>
              <p:spPr>
                <a:xfrm>
                  <a:off x="456644" y="2536441"/>
                  <a:ext cx="3426849" cy="6883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5878" name="Group 8"/>
              <p:cNvGrpSpPr>
                <a:grpSpLocks/>
              </p:cNvGrpSpPr>
              <p:nvPr/>
            </p:nvGrpSpPr>
            <p:grpSpPr bwMode="auto">
              <a:xfrm rot="-6924870">
                <a:off x="7002785" y="6444051"/>
                <a:ext cx="755176" cy="150781"/>
                <a:chOff x="459617" y="2535649"/>
                <a:chExt cx="3426850" cy="688328"/>
              </a:xfrm>
            </p:grpSpPr>
            <p:sp>
              <p:nvSpPr>
                <p:cNvPr id="53" name="Rectangle 52"/>
                <p:cNvSpPr>
                  <a:spLocks/>
                </p:cNvSpPr>
                <p:nvPr/>
              </p:nvSpPr>
              <p:spPr>
                <a:xfrm>
                  <a:off x="459617" y="2535652"/>
                  <a:ext cx="1706221" cy="688323"/>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a:spLocks noChangeAspect="1"/>
                </p:cNvSpPr>
                <p:nvPr/>
              </p:nvSpPr>
              <p:spPr>
                <a:xfrm>
                  <a:off x="459617" y="2535649"/>
                  <a:ext cx="3426850" cy="6883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sp>
        <p:nvSpPr>
          <p:cNvPr id="55" name="TextBox 54"/>
          <p:cNvSpPr txBox="1"/>
          <p:nvPr/>
        </p:nvSpPr>
        <p:spPr bwMode="auto">
          <a:xfrm>
            <a:off x="1435506" y="4617858"/>
            <a:ext cx="3020186" cy="1015663"/>
          </a:xfrm>
          <a:prstGeom prst="rect">
            <a:avLst/>
          </a:prstGeom>
          <a:noFill/>
          <a:ln w="9525">
            <a:solidFill>
              <a:schemeClr val="tx1"/>
            </a:solidFill>
            <a:prstDash val="dash"/>
            <a:miter lim="800000"/>
            <a:headEnd/>
            <a:tailEnd/>
          </a:ln>
        </p:spPr>
        <p:txBody>
          <a:bodyPr wrap="square">
            <a:spAutoFit/>
          </a:bodyPr>
          <a:lstStyle/>
          <a:p>
            <a:pPr algn="ctr">
              <a:defRPr/>
            </a:pPr>
            <a:r>
              <a:rPr lang="en-US" sz="2000" dirty="0">
                <a:latin typeface="+mj-lt"/>
              </a:rPr>
              <a:t>With unpaired electrons, atom can have a magnetic moment</a:t>
            </a:r>
          </a:p>
        </p:txBody>
      </p:sp>
      <p:sp>
        <p:nvSpPr>
          <p:cNvPr id="50" name="TextBox 49"/>
          <p:cNvSpPr txBox="1"/>
          <p:nvPr/>
        </p:nvSpPr>
        <p:spPr bwMode="auto">
          <a:xfrm>
            <a:off x="4152900" y="3009901"/>
            <a:ext cx="5676900" cy="461665"/>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dirty="0">
                <a:latin typeface="+mj-lt"/>
              </a:rPr>
              <a:t>Electrons have magnetic properties</a:t>
            </a:r>
          </a:p>
        </p:txBody>
      </p:sp>
      <p:sp>
        <p:nvSpPr>
          <p:cNvPr id="52" name="TextBox 51"/>
          <p:cNvSpPr txBox="1"/>
          <p:nvPr/>
        </p:nvSpPr>
        <p:spPr bwMode="auto">
          <a:xfrm>
            <a:off x="3940792" y="3505201"/>
            <a:ext cx="5981700" cy="461665"/>
          </a:xfrm>
          <a:prstGeom prst="rect">
            <a:avLst/>
          </a:prstGeom>
          <a:noFill/>
          <a:ln w="9525">
            <a:noFill/>
            <a:miter lim="800000"/>
            <a:headEnd/>
            <a:tailEnd/>
          </a:ln>
        </p:spPr>
        <p:txBody>
          <a:bodyPr wrap="square">
            <a:spAutoFit/>
          </a:bodyPr>
          <a:lstStyle/>
          <a:p>
            <a:pPr marL="342900" indent="-342900" algn="ctr">
              <a:buFont typeface="Arial" panose="020B0604020202020204" pitchFamily="34" charset="0"/>
              <a:buChar char="•"/>
              <a:defRPr/>
            </a:pPr>
            <a:r>
              <a:rPr lang="en-US" sz="2400" dirty="0">
                <a:latin typeface="+mj-lt"/>
              </a:rPr>
              <a:t>In atoms, paired electrons cancel out</a:t>
            </a:r>
          </a:p>
        </p:txBody>
      </p:sp>
      <p:grpSp>
        <p:nvGrpSpPr>
          <p:cNvPr id="27" name="Group 103"/>
          <p:cNvGrpSpPr>
            <a:grpSpLocks/>
          </p:cNvGrpSpPr>
          <p:nvPr/>
        </p:nvGrpSpPr>
        <p:grpSpPr bwMode="auto">
          <a:xfrm>
            <a:off x="6553200" y="3976688"/>
            <a:ext cx="2108200" cy="755650"/>
            <a:chOff x="5029200" y="3977481"/>
            <a:chExt cx="2108200" cy="755650"/>
          </a:xfrm>
        </p:grpSpPr>
        <p:grpSp>
          <p:nvGrpSpPr>
            <p:cNvPr id="35858" name="Group 67"/>
            <p:cNvGrpSpPr>
              <a:grpSpLocks/>
            </p:cNvGrpSpPr>
            <p:nvPr/>
          </p:nvGrpSpPr>
          <p:grpSpPr bwMode="auto">
            <a:xfrm>
              <a:off x="5029200" y="3977481"/>
              <a:ext cx="685800" cy="755650"/>
              <a:chOff x="5029200" y="3992563"/>
              <a:chExt cx="685800" cy="755650"/>
            </a:xfrm>
          </p:grpSpPr>
          <p:sp>
            <p:nvSpPr>
              <p:cNvPr id="57" name="Oval 56"/>
              <p:cNvSpPr/>
              <p:nvPr/>
            </p:nvSpPr>
            <p:spPr>
              <a:xfrm>
                <a:off x="5029200" y="4038600"/>
                <a:ext cx="685800" cy="6858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a:t>
                </a:r>
              </a:p>
            </p:txBody>
          </p:sp>
          <p:grpSp>
            <p:nvGrpSpPr>
              <p:cNvPr id="35866" name="Group 8"/>
              <p:cNvGrpSpPr>
                <a:grpSpLocks/>
              </p:cNvGrpSpPr>
              <p:nvPr/>
            </p:nvGrpSpPr>
            <p:grpSpPr bwMode="auto">
              <a:xfrm rot="5400000">
                <a:off x="4981575" y="4294188"/>
                <a:ext cx="755650" cy="152400"/>
                <a:chOff x="457200" y="2491740"/>
                <a:chExt cx="3429000" cy="695718"/>
              </a:xfrm>
            </p:grpSpPr>
            <p:sp>
              <p:nvSpPr>
                <p:cNvPr id="59" name="Rectangle 58"/>
                <p:cNvSpPr>
                  <a:spLocks/>
                </p:cNvSpPr>
                <p:nvPr/>
              </p:nvSpPr>
              <p:spPr>
                <a:xfrm>
                  <a:off x="457202" y="2796119"/>
                  <a:ext cx="1714500" cy="688469"/>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a:spLocks noChangeAspect="1"/>
                </p:cNvSpPr>
                <p:nvPr/>
              </p:nvSpPr>
              <p:spPr>
                <a:xfrm>
                  <a:off x="457198" y="2788865"/>
                  <a:ext cx="3429000" cy="6884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35859" name="Group 64"/>
            <p:cNvGrpSpPr>
              <a:grpSpLocks/>
            </p:cNvGrpSpPr>
            <p:nvPr/>
          </p:nvGrpSpPr>
          <p:grpSpPr bwMode="auto">
            <a:xfrm rot="10800000">
              <a:off x="6451600" y="3977481"/>
              <a:ext cx="685800" cy="755650"/>
              <a:chOff x="2743200" y="3230563"/>
              <a:chExt cx="685800" cy="755650"/>
            </a:xfrm>
          </p:grpSpPr>
          <p:sp>
            <p:nvSpPr>
              <p:cNvPr id="61" name="Oval 60"/>
              <p:cNvSpPr/>
              <p:nvPr/>
            </p:nvSpPr>
            <p:spPr>
              <a:xfrm>
                <a:off x="2743200" y="3276601"/>
                <a:ext cx="685800" cy="6858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a:t>
                </a:r>
              </a:p>
            </p:txBody>
          </p:sp>
          <p:grpSp>
            <p:nvGrpSpPr>
              <p:cNvPr id="35862" name="Group 8"/>
              <p:cNvGrpSpPr>
                <a:grpSpLocks/>
              </p:cNvGrpSpPr>
              <p:nvPr/>
            </p:nvGrpSpPr>
            <p:grpSpPr bwMode="auto">
              <a:xfrm rot="5400000">
                <a:off x="2695575" y="3532188"/>
                <a:ext cx="755650" cy="152400"/>
                <a:chOff x="457200" y="2491740"/>
                <a:chExt cx="3429000" cy="695718"/>
              </a:xfrm>
            </p:grpSpPr>
            <p:sp>
              <p:nvSpPr>
                <p:cNvPr id="63" name="Rectangle 62"/>
                <p:cNvSpPr>
                  <a:spLocks/>
                </p:cNvSpPr>
                <p:nvPr/>
              </p:nvSpPr>
              <p:spPr>
                <a:xfrm>
                  <a:off x="457200" y="2665669"/>
                  <a:ext cx="1714500" cy="688473"/>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ectangle 63"/>
                <p:cNvSpPr>
                  <a:spLocks noChangeAspect="1"/>
                </p:cNvSpPr>
                <p:nvPr/>
              </p:nvSpPr>
              <p:spPr>
                <a:xfrm>
                  <a:off x="457200" y="2658425"/>
                  <a:ext cx="3429000" cy="688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66" name="TextBox 65"/>
            <p:cNvSpPr txBox="1"/>
            <p:nvPr/>
          </p:nvSpPr>
          <p:spPr bwMode="auto">
            <a:xfrm>
              <a:off x="5816600" y="4126706"/>
              <a:ext cx="533400" cy="457200"/>
            </a:xfrm>
            <a:prstGeom prst="rect">
              <a:avLst/>
            </a:prstGeom>
            <a:noFill/>
            <a:ln w="9525">
              <a:noFill/>
              <a:miter lim="800000"/>
              <a:headEnd/>
              <a:tailEnd/>
            </a:ln>
          </p:spPr>
          <p:txBody>
            <a:bodyPr>
              <a:spAutoFit/>
            </a:bodyPr>
            <a:lstStyle/>
            <a:p>
              <a:pPr algn="ctr">
                <a:defRPr/>
              </a:pPr>
              <a:r>
                <a:rPr lang="en-US" sz="2400" dirty="0">
                  <a:latin typeface="+mj-lt"/>
                </a:rPr>
                <a:t>+</a:t>
              </a:r>
            </a:p>
          </p:txBody>
        </p:sp>
      </p:grpSp>
      <p:sp>
        <p:nvSpPr>
          <p:cNvPr id="67" name="TextBox 66"/>
          <p:cNvSpPr txBox="1"/>
          <p:nvPr/>
        </p:nvSpPr>
        <p:spPr bwMode="auto">
          <a:xfrm>
            <a:off x="8763000" y="4125913"/>
            <a:ext cx="685800" cy="457200"/>
          </a:xfrm>
          <a:prstGeom prst="rect">
            <a:avLst/>
          </a:prstGeom>
          <a:noFill/>
          <a:ln w="9525">
            <a:noFill/>
            <a:miter lim="800000"/>
            <a:headEnd/>
            <a:tailEnd/>
          </a:ln>
        </p:spPr>
        <p:txBody>
          <a:bodyPr>
            <a:spAutoFit/>
          </a:bodyPr>
          <a:lstStyle/>
          <a:p>
            <a:pPr>
              <a:defRPr/>
            </a:pPr>
            <a:r>
              <a:rPr lang="en-US" sz="2400" dirty="0">
                <a:latin typeface="+mj-lt"/>
              </a:rPr>
              <a:t>= 0</a:t>
            </a:r>
          </a:p>
        </p:txBody>
      </p:sp>
      <p:grpSp>
        <p:nvGrpSpPr>
          <p:cNvPr id="35844" name="Group 102"/>
          <p:cNvGrpSpPr>
            <a:grpSpLocks/>
          </p:cNvGrpSpPr>
          <p:nvPr/>
        </p:nvGrpSpPr>
        <p:grpSpPr bwMode="auto">
          <a:xfrm>
            <a:off x="2654706" y="5709721"/>
            <a:ext cx="685800" cy="777875"/>
            <a:chOff x="217487" y="5513459"/>
            <a:chExt cx="685800" cy="777875"/>
          </a:xfrm>
        </p:grpSpPr>
        <p:sp>
          <p:nvSpPr>
            <p:cNvPr id="70" name="Oval 69"/>
            <p:cNvSpPr/>
            <p:nvPr/>
          </p:nvSpPr>
          <p:spPr bwMode="auto">
            <a:xfrm>
              <a:off x="217487" y="5559497"/>
              <a:ext cx="685800"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grpSp>
          <p:nvGrpSpPr>
            <p:cNvPr id="35855" name="Group 8"/>
            <p:cNvGrpSpPr>
              <a:grpSpLocks/>
            </p:cNvGrpSpPr>
            <p:nvPr/>
          </p:nvGrpSpPr>
          <p:grpSpPr bwMode="auto">
            <a:xfrm rot="5400000">
              <a:off x="171450" y="5824071"/>
              <a:ext cx="777875" cy="156651"/>
              <a:chOff x="460859" y="2696023"/>
              <a:chExt cx="3527640" cy="714972"/>
            </a:xfrm>
          </p:grpSpPr>
          <p:sp>
            <p:nvSpPr>
              <p:cNvPr id="101" name="Rectangle 100"/>
              <p:cNvSpPr>
                <a:spLocks/>
              </p:cNvSpPr>
              <p:nvPr/>
            </p:nvSpPr>
            <p:spPr>
              <a:xfrm>
                <a:off x="468058" y="2727458"/>
                <a:ext cx="1749419" cy="681079"/>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Rectangle 101"/>
              <p:cNvSpPr>
                <a:spLocks noChangeAspect="1"/>
              </p:cNvSpPr>
              <p:nvPr/>
            </p:nvSpPr>
            <p:spPr>
              <a:xfrm>
                <a:off x="460861" y="2828900"/>
                <a:ext cx="3527640" cy="673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68" name="TextBox 67"/>
          <p:cNvSpPr txBox="1"/>
          <p:nvPr/>
        </p:nvSpPr>
        <p:spPr bwMode="auto">
          <a:xfrm>
            <a:off x="4191000" y="2064604"/>
            <a:ext cx="6172200" cy="830997"/>
          </a:xfrm>
          <a:prstGeom prst="rect">
            <a:avLst/>
          </a:prstGeom>
          <a:noFill/>
          <a:ln w="9525">
            <a:noFill/>
            <a:miter lim="800000"/>
            <a:headEnd/>
            <a:tailEnd/>
          </a:ln>
        </p:spPr>
        <p:txBody>
          <a:bodyPr wrap="square">
            <a:spAutoFit/>
          </a:bodyPr>
          <a:lstStyle/>
          <a:p>
            <a:pPr marL="342900" indent="-342900" algn="ctr">
              <a:buFont typeface="Arial" panose="020B0604020202020204" pitchFamily="34" charset="0"/>
              <a:buChar char="•"/>
              <a:defRPr/>
            </a:pPr>
            <a:r>
              <a:rPr lang="en-US" sz="2400" b="1" dirty="0">
                <a:solidFill>
                  <a:srgbClr val="FF0000"/>
                </a:solidFill>
                <a:latin typeface="+mj-lt"/>
              </a:rPr>
              <a:t>Analogy</a:t>
            </a:r>
            <a:r>
              <a:rPr lang="en-US" sz="2400" dirty="0">
                <a:latin typeface="+mj-lt"/>
              </a:rPr>
              <a:t>:  electrons aren’t stationary (and current is just moving charge so …)</a:t>
            </a:r>
          </a:p>
        </p:txBody>
      </p:sp>
      <p:sp>
        <p:nvSpPr>
          <p:cNvPr id="4" name="Slide Number Placeholder 3"/>
          <p:cNvSpPr>
            <a:spLocks noGrp="1"/>
          </p:cNvSpPr>
          <p:nvPr>
            <p:ph type="sldNum" sz="quarter" idx="12"/>
          </p:nvPr>
        </p:nvSpPr>
        <p:spPr/>
        <p:txBody>
          <a:bodyPr/>
          <a:lstStyle/>
          <a:p>
            <a:pPr>
              <a:defRPr/>
            </a:pPr>
            <a:fld id="{B386F29C-061E-47C1-A8AA-F42ADE5D6185}" type="slidenum">
              <a:rPr lang="en-US" smtClean="0"/>
              <a:pPr>
                <a:defRPr/>
              </a:pPr>
              <a:t>41</a:t>
            </a:fld>
            <a:endParaRPr lang="en-US"/>
          </a:p>
        </p:txBody>
      </p:sp>
    </p:spTree>
    <p:extLst>
      <p:ext uri="{BB962C8B-B14F-4D97-AF65-F5344CB8AC3E}">
        <p14:creationId xmlns:p14="http://schemas.microsoft.com/office/powerpoint/2010/main" val="203864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0"/>
                                  </p:stCondLst>
                                  <p:childTnLst>
                                    <p:set>
                                      <p:cBhvr>
                                        <p:cTn id="6" dur="1" fill="hold">
                                          <p:stCondLst>
                                            <p:cond delay="0"/>
                                          </p:stCondLst>
                                        </p:cTn>
                                        <p:tgtEl>
                                          <p:spTgt spid="68"/>
                                        </p:tgtEl>
                                        <p:attrNameLst>
                                          <p:attrName>style.visibility</p:attrName>
                                        </p:attrNameLst>
                                      </p:cBhvr>
                                      <p:to>
                                        <p:strVal val="visible"/>
                                      </p:to>
                                    </p:set>
                                  </p:childTnLst>
                                </p:cTn>
                              </p:par>
                            </p:childTnLst>
                          </p:cTn>
                        </p:par>
                        <p:par>
                          <p:cTn id="7" fill="hold" nodeType="withGroup">
                            <p:stCondLst>
                              <p:cond delay="20000"/>
                            </p:stCondLst>
                            <p:childTnLst>
                              <p:par>
                                <p:cTn id="8" presetID="1" presetClass="entr" presetSubtype="0" fill="hold" grpId="0" nodeType="afterEffect">
                                  <p:stCondLst>
                                    <p:cond delay="10000"/>
                                  </p:stCondLst>
                                  <p:childTnLst>
                                    <p:set>
                                      <p:cBhvr>
                                        <p:cTn id="9" dur="1" fill="hold">
                                          <p:stCondLst>
                                            <p:cond delay="0"/>
                                          </p:stCondLst>
                                        </p:cTn>
                                        <p:tgtEl>
                                          <p:spTgt spid="50"/>
                                        </p:tgtEl>
                                        <p:attrNameLst>
                                          <p:attrName>style.visibility</p:attrName>
                                        </p:attrNameLst>
                                      </p:cBhvr>
                                      <p:to>
                                        <p:strVal val="visible"/>
                                      </p:to>
                                    </p:set>
                                  </p:childTnLst>
                                </p:cTn>
                              </p:par>
                            </p:childTnLst>
                          </p:cTn>
                        </p:par>
                        <p:par>
                          <p:cTn id="10" fill="hold">
                            <p:stCondLst>
                              <p:cond delay="30000"/>
                            </p:stCondLst>
                            <p:childTnLst>
                              <p:par>
                                <p:cTn id="11" presetID="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nodeType="withGroup">
                            <p:stCondLst>
                              <p:cond delay="30000"/>
                            </p:stCondLst>
                            <p:childTnLst>
                              <p:par>
                                <p:cTn id="14" presetID="1" presetClass="entr" presetSubtype="0" fill="hold" grpId="0" nodeType="afterEffect">
                                  <p:stCondLst>
                                    <p:cond delay="25000"/>
                                  </p:stCondLst>
                                  <p:childTnLst>
                                    <p:set>
                                      <p:cBhvr>
                                        <p:cTn id="15" dur="1" fill="hold">
                                          <p:stCondLst>
                                            <p:cond delay="0"/>
                                          </p:stCondLst>
                                        </p:cTn>
                                        <p:tgtEl>
                                          <p:spTgt spid="52"/>
                                        </p:tgtEl>
                                        <p:attrNameLst>
                                          <p:attrName>style.visibility</p:attrName>
                                        </p:attrNameLst>
                                      </p:cBhvr>
                                      <p:to>
                                        <p:strVal val="visible"/>
                                      </p:to>
                                    </p:set>
                                  </p:childTnLst>
                                </p:cTn>
                              </p:par>
                            </p:childTnLst>
                          </p:cTn>
                        </p:par>
                        <p:par>
                          <p:cTn id="16" fill="hold">
                            <p:stCondLst>
                              <p:cond delay="55000"/>
                            </p:stCondLst>
                            <p:childTnLst>
                              <p:par>
                                <p:cTn id="17" presetID="1"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5000"/>
                                  </p:stCondLst>
                                  <p:childTnLst>
                                    <p:set>
                                      <p:cBhvr>
                                        <p:cTn id="20" dur="1" fill="hold">
                                          <p:stCondLst>
                                            <p:cond delay="0"/>
                                          </p:stCondLst>
                                        </p:cTn>
                                        <p:tgtEl>
                                          <p:spTgt spid="67"/>
                                        </p:tgtEl>
                                        <p:attrNameLst>
                                          <p:attrName>style.visibility</p:attrName>
                                        </p:attrNameLst>
                                      </p:cBhvr>
                                      <p:to>
                                        <p:strVal val="visible"/>
                                      </p:to>
                                    </p:set>
                                  </p:childTnLst>
                                </p:cTn>
                              </p:par>
                            </p:childTnLst>
                          </p:cTn>
                        </p:par>
                        <p:par>
                          <p:cTn id="21" fill="hold" nodeType="withGroup">
                            <p:stCondLst>
                              <p:cond delay="60000"/>
                            </p:stCondLst>
                            <p:childTnLst>
                              <p:par>
                                <p:cTn id="22" presetID="1" presetClass="entr" presetSubtype="0" fill="hold" grpId="0" nodeType="afterEffect">
                                  <p:stCondLst>
                                    <p:cond delay="32000"/>
                                  </p:stCondLst>
                                  <p:childTnLst>
                                    <p:set>
                                      <p:cBhvr>
                                        <p:cTn id="23" dur="1" fill="hold">
                                          <p:stCondLst>
                                            <p:cond delay="0"/>
                                          </p:stCondLst>
                                        </p:cTn>
                                        <p:tgtEl>
                                          <p:spTgt spid="55"/>
                                        </p:tgtEl>
                                        <p:attrNameLst>
                                          <p:attrName>style.visibility</p:attrName>
                                        </p:attrNameLst>
                                      </p:cBhvr>
                                      <p:to>
                                        <p:strVal val="visible"/>
                                      </p:to>
                                    </p:set>
                                  </p:childTnLst>
                                </p:cTn>
                              </p:par>
                            </p:childTnLst>
                          </p:cTn>
                        </p:par>
                        <p:par>
                          <p:cTn id="24" fill="hold">
                            <p:stCondLst>
                              <p:cond delay="92000"/>
                            </p:stCondLst>
                            <p:childTnLst>
                              <p:par>
                                <p:cTn id="25" presetID="1" presetClass="entr" presetSubtype="0" fill="hold" nodeType="afterEffect">
                                  <p:stCondLst>
                                    <p:cond delay="0"/>
                                  </p:stCondLst>
                                  <p:childTnLst>
                                    <p:set>
                                      <p:cBhvr>
                                        <p:cTn id="26" dur="1" fill="hold">
                                          <p:stCondLst>
                                            <p:cond delay="0"/>
                                          </p:stCondLst>
                                        </p:cTn>
                                        <p:tgtEl>
                                          <p:spTgt spid="35844"/>
                                        </p:tgtEl>
                                        <p:attrNameLst>
                                          <p:attrName>style.visibility</p:attrName>
                                        </p:attrNameLst>
                                      </p:cBhvr>
                                      <p:to>
                                        <p:strVal val="visible"/>
                                      </p:to>
                                    </p:set>
                                  </p:childTnLst>
                                </p:cTn>
                              </p:par>
                            </p:childTnLst>
                          </p:cTn>
                        </p:par>
                        <p:par>
                          <p:cTn id="27" fill="hold" nodeType="withGroup">
                            <p:stCondLst>
                              <p:cond delay="92000"/>
                            </p:stCondLst>
                            <p:childTnLst>
                              <p:par>
                                <p:cTn id="28" presetID="1" presetClass="entr" presetSubtype="0" fill="hold" nodeType="afterEffect">
                                  <p:stCondLst>
                                    <p:cond delay="3000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0" grpId="0"/>
      <p:bldP spid="52" grpId="0"/>
      <p:bldP spid="67" grpId="0"/>
      <p:bldP spid="6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752600" y="274638"/>
            <a:ext cx="8686800" cy="1143000"/>
          </a:xfrm>
        </p:spPr>
        <p:txBody>
          <a:bodyPr/>
          <a:lstStyle/>
          <a:p>
            <a:r>
              <a:rPr lang="en-US" sz="3600" b="1" dirty="0">
                <a:latin typeface="Arial" charset="0"/>
                <a:cs typeface="Arial" charset="0"/>
              </a:rPr>
              <a:t>Magnetizing Ferromagnetic Material</a:t>
            </a:r>
            <a:r>
              <a:rPr lang="en-US" sz="4000" b="1" dirty="0">
                <a:latin typeface="Arial" charset="0"/>
                <a:cs typeface="Arial" charset="0"/>
              </a:rPr>
              <a:t/>
            </a:r>
            <a:br>
              <a:rPr lang="en-US" sz="4000" b="1" dirty="0">
                <a:latin typeface="Arial" charset="0"/>
                <a:cs typeface="Arial" charset="0"/>
              </a:rPr>
            </a:br>
            <a:r>
              <a:rPr lang="en-US" sz="2400" b="1" dirty="0">
                <a:latin typeface="Arial" charset="0"/>
                <a:cs typeface="Arial" charset="0"/>
              </a:rPr>
              <a:t>examples:  Fe, Co, Ni</a:t>
            </a:r>
            <a:endParaRPr lang="en-US" sz="4000" b="1" dirty="0">
              <a:latin typeface="Arial" charset="0"/>
              <a:cs typeface="Arial" charset="0"/>
            </a:endParaRPr>
          </a:p>
        </p:txBody>
      </p:sp>
      <p:sp>
        <p:nvSpPr>
          <p:cNvPr id="4" name="TextBox 3"/>
          <p:cNvSpPr txBox="1"/>
          <p:nvPr/>
        </p:nvSpPr>
        <p:spPr bwMode="auto">
          <a:xfrm>
            <a:off x="2133600" y="1600200"/>
            <a:ext cx="8077200" cy="461962"/>
          </a:xfrm>
          <a:prstGeom prst="rect">
            <a:avLst/>
          </a:prstGeom>
          <a:noFill/>
          <a:ln w="9525">
            <a:noFill/>
            <a:miter lim="800000"/>
            <a:headEnd/>
            <a:tailEnd/>
          </a:ln>
        </p:spPr>
        <p:txBody>
          <a:bodyPr>
            <a:spAutoFit/>
          </a:bodyPr>
          <a:lstStyle/>
          <a:p>
            <a:pPr algn="ctr">
              <a:defRPr/>
            </a:pPr>
            <a:r>
              <a:rPr lang="en-US" sz="2400" dirty="0">
                <a:latin typeface="+mj-lt"/>
              </a:rPr>
              <a:t>In a non-magnet, “domains” are formed</a:t>
            </a:r>
          </a:p>
        </p:txBody>
      </p:sp>
      <p:sp>
        <p:nvSpPr>
          <p:cNvPr id="5" name="TextBox 4"/>
          <p:cNvSpPr txBox="1"/>
          <p:nvPr/>
        </p:nvSpPr>
        <p:spPr bwMode="auto">
          <a:xfrm>
            <a:off x="2057400" y="3513138"/>
            <a:ext cx="8077200" cy="461963"/>
          </a:xfrm>
          <a:prstGeom prst="rect">
            <a:avLst/>
          </a:prstGeom>
          <a:noFill/>
          <a:ln w="9525">
            <a:noFill/>
            <a:miter lim="800000"/>
            <a:headEnd/>
            <a:tailEnd/>
          </a:ln>
        </p:spPr>
        <p:txBody>
          <a:bodyPr>
            <a:spAutoFit/>
          </a:bodyPr>
          <a:lstStyle/>
          <a:p>
            <a:pPr algn="ctr">
              <a:defRPr/>
            </a:pPr>
            <a:r>
              <a:rPr lang="en-US" sz="2400" dirty="0">
                <a:latin typeface="+mj-lt"/>
              </a:rPr>
              <a:t>In </a:t>
            </a:r>
            <a:r>
              <a:rPr lang="en-US" sz="2400" i="1" dirty="0">
                <a:latin typeface="+mj-lt"/>
              </a:rPr>
              <a:t>each</a:t>
            </a:r>
            <a:r>
              <a:rPr lang="en-US" sz="2400" dirty="0">
                <a:latin typeface="+mj-lt"/>
              </a:rPr>
              <a:t> domain, magnetic moments line up</a:t>
            </a:r>
          </a:p>
        </p:txBody>
      </p:sp>
      <p:sp>
        <p:nvSpPr>
          <p:cNvPr id="6" name="TextBox 5"/>
          <p:cNvSpPr txBox="1"/>
          <p:nvPr/>
        </p:nvSpPr>
        <p:spPr bwMode="auto">
          <a:xfrm>
            <a:off x="234661" y="4157662"/>
            <a:ext cx="4949825" cy="707886"/>
          </a:xfrm>
          <a:prstGeom prst="rect">
            <a:avLst/>
          </a:prstGeom>
          <a:noFill/>
          <a:ln w="9525">
            <a:solidFill>
              <a:schemeClr val="tx1"/>
            </a:solidFill>
            <a:prstDash val="dash"/>
            <a:miter lim="800000"/>
            <a:headEnd/>
            <a:tailEnd/>
          </a:ln>
        </p:spPr>
        <p:txBody>
          <a:bodyPr wrap="square">
            <a:spAutoFit/>
          </a:bodyPr>
          <a:lstStyle/>
          <a:p>
            <a:pPr algn="ctr">
              <a:defRPr/>
            </a:pPr>
            <a:r>
              <a:rPr lang="en-US" sz="2000" dirty="0">
                <a:latin typeface="+mj-lt"/>
              </a:rPr>
              <a:t>Applying </a:t>
            </a:r>
            <a:r>
              <a:rPr lang="en-US" sz="2000" b="1" dirty="0">
                <a:solidFill>
                  <a:srgbClr val="FF0000"/>
                </a:solidFill>
                <a:latin typeface="+mj-lt"/>
              </a:rPr>
              <a:t>external magnetic field </a:t>
            </a:r>
            <a:r>
              <a:rPr lang="en-US" sz="2000" dirty="0">
                <a:latin typeface="+mj-lt"/>
              </a:rPr>
              <a:t>(bring a magnet nearby) to ferromagnetic material:</a:t>
            </a:r>
          </a:p>
        </p:txBody>
      </p:sp>
      <p:sp>
        <p:nvSpPr>
          <p:cNvPr id="8" name="TextBox 7"/>
          <p:cNvSpPr txBox="1"/>
          <p:nvPr/>
        </p:nvSpPr>
        <p:spPr bwMode="auto">
          <a:xfrm>
            <a:off x="5472752" y="5105400"/>
            <a:ext cx="4495800" cy="461962"/>
          </a:xfrm>
          <a:prstGeom prst="rect">
            <a:avLst/>
          </a:prstGeom>
          <a:noFill/>
          <a:ln w="9525">
            <a:noFill/>
            <a:miter lim="800000"/>
            <a:headEnd/>
            <a:tailEnd/>
          </a:ln>
        </p:spPr>
        <p:txBody>
          <a:bodyPr>
            <a:spAutoFit/>
          </a:bodyPr>
          <a:lstStyle/>
          <a:p>
            <a:pPr marL="342900" indent="-342900" algn="ctr">
              <a:buFont typeface="Arial" panose="020B0604020202020204" pitchFamily="34" charset="0"/>
              <a:buChar char="•"/>
              <a:defRPr/>
            </a:pPr>
            <a:r>
              <a:rPr lang="en-US" sz="2400" b="1" dirty="0">
                <a:solidFill>
                  <a:srgbClr val="FF0000"/>
                </a:solidFill>
                <a:latin typeface="+mj-lt"/>
              </a:rPr>
              <a:t>Domains start to line up</a:t>
            </a:r>
            <a:endParaRPr lang="en-US" sz="2400" dirty="0">
              <a:latin typeface="+mj-lt"/>
            </a:endParaRPr>
          </a:p>
        </p:txBody>
      </p:sp>
      <p:sp>
        <p:nvSpPr>
          <p:cNvPr id="9" name="TextBox 8"/>
          <p:cNvSpPr txBox="1"/>
          <p:nvPr/>
        </p:nvSpPr>
        <p:spPr bwMode="auto">
          <a:xfrm>
            <a:off x="5715000" y="5562601"/>
            <a:ext cx="5025552" cy="830997"/>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dirty="0">
                <a:latin typeface="+mj-lt"/>
              </a:rPr>
              <a:t>As</a:t>
            </a:r>
            <a:r>
              <a:rPr lang="en-US" sz="2400" dirty="0">
                <a:solidFill>
                  <a:srgbClr val="FF0000"/>
                </a:solidFill>
                <a:latin typeface="+mj-lt"/>
              </a:rPr>
              <a:t> </a:t>
            </a:r>
            <a:r>
              <a:rPr lang="en-US" sz="2400" b="1" dirty="0">
                <a:solidFill>
                  <a:srgbClr val="FF0000"/>
                </a:solidFill>
                <a:latin typeface="+mj-lt"/>
              </a:rPr>
              <a:t>more domains line up </a:t>
            </a:r>
            <a:r>
              <a:rPr lang="en-US" sz="2400" dirty="0">
                <a:latin typeface="+mj-lt"/>
              </a:rPr>
              <a:t>the material gets</a:t>
            </a:r>
            <a:r>
              <a:rPr lang="en-US" sz="2400" dirty="0">
                <a:solidFill>
                  <a:srgbClr val="FF0000"/>
                </a:solidFill>
                <a:latin typeface="+mj-lt"/>
              </a:rPr>
              <a:t> </a:t>
            </a:r>
            <a:r>
              <a:rPr lang="en-US" sz="2400" b="1" dirty="0">
                <a:solidFill>
                  <a:srgbClr val="FF0000"/>
                </a:solidFill>
                <a:latin typeface="+mj-lt"/>
              </a:rPr>
              <a:t>more magnetized</a:t>
            </a:r>
            <a:endParaRPr lang="en-US" sz="2400" dirty="0">
              <a:latin typeface="+mj-lt"/>
            </a:endParaRPr>
          </a:p>
        </p:txBody>
      </p:sp>
      <p:grpSp>
        <p:nvGrpSpPr>
          <p:cNvPr id="36872" name="Group 10"/>
          <p:cNvGrpSpPr>
            <a:grpSpLocks/>
          </p:cNvGrpSpPr>
          <p:nvPr/>
        </p:nvGrpSpPr>
        <p:grpSpPr bwMode="auto">
          <a:xfrm>
            <a:off x="5178426" y="2035176"/>
            <a:ext cx="3965575" cy="1474787"/>
            <a:chOff x="3654426" y="2259012"/>
            <a:chExt cx="3965574" cy="1474787"/>
          </a:xfrm>
        </p:grpSpPr>
        <p:pic>
          <p:nvPicPr>
            <p:cNvPr id="3687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834607" y="2078831"/>
              <a:ext cx="1474787"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5486401" y="3467099"/>
              <a:ext cx="2133599" cy="254000"/>
            </a:xfrm>
            <a:prstGeom prst="rect">
              <a:avLst/>
            </a:prstGeom>
            <a:noFill/>
            <a:ln w="9525">
              <a:noFill/>
              <a:miter lim="800000"/>
              <a:headEnd/>
              <a:tailEnd/>
            </a:ln>
          </p:spPr>
          <p:txBody>
            <a:bodyPr>
              <a:spAutoFit/>
            </a:bodyPr>
            <a:lstStyle/>
            <a:p>
              <a:pPr>
                <a:defRPr/>
              </a:pPr>
              <a:r>
                <a:rPr lang="en-US" sz="1050" dirty="0">
                  <a:latin typeface="+mj-lt"/>
                </a:rPr>
                <a:t>© 2010 Pearson Education, Inc.</a:t>
              </a:r>
            </a:p>
          </p:txBody>
        </p:sp>
      </p:grpSp>
      <p:grpSp>
        <p:nvGrpSpPr>
          <p:cNvPr id="3" name="Group 12"/>
          <p:cNvGrpSpPr>
            <a:grpSpLocks/>
          </p:cNvGrpSpPr>
          <p:nvPr/>
        </p:nvGrpSpPr>
        <p:grpSpPr bwMode="auto">
          <a:xfrm>
            <a:off x="1963739" y="4953000"/>
            <a:ext cx="3675061" cy="1712912"/>
            <a:chOff x="439736" y="4953000"/>
            <a:chExt cx="3675063" cy="1712912"/>
          </a:xfrm>
        </p:grpSpPr>
        <p:pic>
          <p:nvPicPr>
            <p:cNvPr id="3687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518443" y="3874293"/>
              <a:ext cx="1517650"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bwMode="auto">
            <a:xfrm>
              <a:off x="876298" y="6411912"/>
              <a:ext cx="2133601" cy="254000"/>
            </a:xfrm>
            <a:prstGeom prst="rect">
              <a:avLst/>
            </a:prstGeom>
            <a:noFill/>
            <a:ln w="9525">
              <a:noFill/>
              <a:miter lim="800000"/>
              <a:headEnd/>
              <a:tailEnd/>
            </a:ln>
          </p:spPr>
          <p:txBody>
            <a:bodyPr>
              <a:spAutoFit/>
            </a:bodyPr>
            <a:lstStyle/>
            <a:p>
              <a:pPr>
                <a:defRPr/>
              </a:pPr>
              <a:r>
                <a:rPr lang="en-US" sz="1050" dirty="0">
                  <a:latin typeface="+mj-lt"/>
                </a:rPr>
                <a:t>© 2010 Pearson Education, Inc.</a:t>
              </a:r>
            </a:p>
          </p:txBody>
        </p:sp>
      </p:gr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42</a:t>
            </a:fld>
            <a:endParaRPr lang="en-US"/>
          </a:p>
        </p:txBody>
      </p:sp>
    </p:spTree>
    <p:extLst>
      <p:ext uri="{BB962C8B-B14F-4D97-AF65-F5344CB8AC3E}">
        <p14:creationId xmlns:p14="http://schemas.microsoft.com/office/powerpoint/2010/main" val="90991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9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9000"/>
                            </p:stCondLst>
                            <p:childTnLst>
                              <p:par>
                                <p:cTn id="8" presetID="1" presetClass="entr" presetSubtype="0" fill="hold" grpId="0" nodeType="afterEffect">
                                  <p:stCondLst>
                                    <p:cond delay="30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89000"/>
                            </p:stCondLst>
                            <p:childTnLst>
                              <p:par>
                                <p:cTn id="11" presetID="1" presetClass="entr" presetSubtype="0" fill="hold" nodeType="afterEffect">
                                  <p:stCondLst>
                                    <p:cond delay="150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104000"/>
                            </p:stCondLst>
                            <p:childTnLst>
                              <p:par>
                                <p:cTn id="14" presetID="1" presetClass="entr" presetSubtype="0" fill="hold" grpId="0" nodeType="afterEffect">
                                  <p:stCondLst>
                                    <p:cond delay="10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140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1"/>
          <p:cNvGrpSpPr>
            <a:grpSpLocks/>
          </p:cNvGrpSpPr>
          <p:nvPr/>
        </p:nvGrpSpPr>
        <p:grpSpPr bwMode="auto">
          <a:xfrm>
            <a:off x="6248400" y="4826001"/>
            <a:ext cx="4114800" cy="1541463"/>
            <a:chOff x="4724400" y="4826000"/>
            <a:chExt cx="4114800" cy="1541463"/>
          </a:xfrm>
        </p:grpSpPr>
        <p:sp>
          <p:nvSpPr>
            <p:cNvPr id="159" name="Rectangle 158"/>
            <p:cNvSpPr>
              <a:spLocks/>
            </p:cNvSpPr>
            <p:nvPr/>
          </p:nvSpPr>
          <p:spPr bwMode="auto">
            <a:xfrm>
              <a:off x="4724400" y="4826000"/>
              <a:ext cx="2047875" cy="15414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 name="TextBox 156"/>
            <p:cNvSpPr txBox="1"/>
            <p:nvPr/>
          </p:nvSpPr>
          <p:spPr bwMode="auto">
            <a:xfrm>
              <a:off x="8477250" y="5321300"/>
              <a:ext cx="361950" cy="523220"/>
            </a:xfrm>
            <a:prstGeom prst="rect">
              <a:avLst/>
            </a:prstGeom>
            <a:noFill/>
            <a:ln w="9525">
              <a:noFill/>
              <a:miter lim="800000"/>
              <a:headEnd/>
              <a:tailEnd/>
            </a:ln>
          </p:spPr>
          <p:txBody>
            <a:bodyPr>
              <a:spAutoFit/>
            </a:bodyPr>
            <a:lstStyle/>
            <a:p>
              <a:pPr algn="ctr">
                <a:defRPr/>
              </a:pPr>
              <a:r>
                <a:rPr lang="en-US" sz="2800" dirty="0">
                  <a:latin typeface="+mj-lt"/>
                </a:rPr>
                <a:t>S</a:t>
              </a:r>
            </a:p>
          </p:txBody>
        </p:sp>
        <p:sp>
          <p:nvSpPr>
            <p:cNvPr id="158" name="TextBox 157"/>
            <p:cNvSpPr txBox="1"/>
            <p:nvPr/>
          </p:nvSpPr>
          <p:spPr bwMode="auto">
            <a:xfrm>
              <a:off x="4749800" y="5321300"/>
              <a:ext cx="361950" cy="523220"/>
            </a:xfrm>
            <a:prstGeom prst="rect">
              <a:avLst/>
            </a:prstGeom>
            <a:noFill/>
            <a:ln w="9525">
              <a:noFill/>
              <a:miter lim="800000"/>
              <a:headEnd/>
              <a:tailEnd/>
            </a:ln>
          </p:spPr>
          <p:txBody>
            <a:bodyPr>
              <a:spAutoFit/>
            </a:bodyPr>
            <a:lstStyle/>
            <a:p>
              <a:pPr algn="ctr">
                <a:defRPr/>
              </a:pPr>
              <a:r>
                <a:rPr lang="en-US" sz="2800" dirty="0">
                  <a:latin typeface="+mj-lt"/>
                </a:rPr>
                <a:t>N</a:t>
              </a:r>
            </a:p>
          </p:txBody>
        </p:sp>
      </p:grpSp>
      <p:grpSp>
        <p:nvGrpSpPr>
          <p:cNvPr id="3" name="Group 240"/>
          <p:cNvGrpSpPr>
            <a:grpSpLocks/>
          </p:cNvGrpSpPr>
          <p:nvPr/>
        </p:nvGrpSpPr>
        <p:grpSpPr bwMode="auto">
          <a:xfrm>
            <a:off x="1828800" y="4813301"/>
            <a:ext cx="4114800" cy="1541463"/>
            <a:chOff x="304800" y="4813299"/>
            <a:chExt cx="4114800" cy="1541463"/>
          </a:xfrm>
        </p:grpSpPr>
        <p:sp>
          <p:nvSpPr>
            <p:cNvPr id="86" name="Rectangle 85"/>
            <p:cNvSpPr>
              <a:spLocks/>
            </p:cNvSpPr>
            <p:nvPr/>
          </p:nvSpPr>
          <p:spPr bwMode="auto">
            <a:xfrm>
              <a:off x="304800" y="4813299"/>
              <a:ext cx="2047875" cy="15414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TextBox 83"/>
            <p:cNvSpPr txBox="1"/>
            <p:nvPr/>
          </p:nvSpPr>
          <p:spPr bwMode="auto">
            <a:xfrm>
              <a:off x="4057650" y="5308599"/>
              <a:ext cx="361950" cy="523220"/>
            </a:xfrm>
            <a:prstGeom prst="rect">
              <a:avLst/>
            </a:prstGeom>
            <a:noFill/>
            <a:ln w="9525">
              <a:noFill/>
              <a:miter lim="800000"/>
              <a:headEnd/>
              <a:tailEnd/>
            </a:ln>
          </p:spPr>
          <p:txBody>
            <a:bodyPr>
              <a:spAutoFit/>
            </a:bodyPr>
            <a:lstStyle/>
            <a:p>
              <a:pPr algn="ctr">
                <a:defRPr/>
              </a:pPr>
              <a:r>
                <a:rPr lang="en-US" sz="2800" dirty="0">
                  <a:latin typeface="+mj-lt"/>
                </a:rPr>
                <a:t>S</a:t>
              </a:r>
            </a:p>
          </p:txBody>
        </p:sp>
        <p:sp>
          <p:nvSpPr>
            <p:cNvPr id="85" name="TextBox 84"/>
            <p:cNvSpPr txBox="1"/>
            <p:nvPr/>
          </p:nvSpPr>
          <p:spPr bwMode="auto">
            <a:xfrm>
              <a:off x="330200" y="5308599"/>
              <a:ext cx="361950" cy="523220"/>
            </a:xfrm>
            <a:prstGeom prst="rect">
              <a:avLst/>
            </a:prstGeom>
            <a:noFill/>
            <a:ln w="9525">
              <a:noFill/>
              <a:miter lim="800000"/>
              <a:headEnd/>
              <a:tailEnd/>
            </a:ln>
          </p:spPr>
          <p:txBody>
            <a:bodyPr>
              <a:spAutoFit/>
            </a:bodyPr>
            <a:lstStyle/>
            <a:p>
              <a:pPr algn="ctr">
                <a:defRPr/>
              </a:pPr>
              <a:r>
                <a:rPr lang="en-US" sz="2800" dirty="0">
                  <a:latin typeface="+mj-lt"/>
                </a:rPr>
                <a:t>N</a:t>
              </a:r>
            </a:p>
          </p:txBody>
        </p:sp>
      </p:grpSp>
      <p:grpSp>
        <p:nvGrpSpPr>
          <p:cNvPr id="5" name="Group 5"/>
          <p:cNvGrpSpPr>
            <a:grpSpLocks/>
          </p:cNvGrpSpPr>
          <p:nvPr/>
        </p:nvGrpSpPr>
        <p:grpSpPr bwMode="auto">
          <a:xfrm>
            <a:off x="1981200" y="1981201"/>
            <a:ext cx="8229600" cy="1554163"/>
            <a:chOff x="456701" y="2496837"/>
            <a:chExt cx="3445619" cy="691476"/>
          </a:xfrm>
        </p:grpSpPr>
        <p:grpSp>
          <p:nvGrpSpPr>
            <p:cNvPr id="38044" name="Group 8"/>
            <p:cNvGrpSpPr>
              <a:grpSpLocks/>
            </p:cNvGrpSpPr>
            <p:nvPr/>
          </p:nvGrpSpPr>
          <p:grpSpPr bwMode="auto">
            <a:xfrm>
              <a:off x="456701" y="2496837"/>
              <a:ext cx="3429499" cy="691476"/>
              <a:chOff x="456701" y="2496837"/>
              <a:chExt cx="3429499" cy="691476"/>
            </a:xfrm>
          </p:grpSpPr>
          <p:sp>
            <p:nvSpPr>
              <p:cNvPr id="78" name="Rectangle 77"/>
              <p:cNvSpPr>
                <a:spLocks/>
              </p:cNvSpPr>
              <p:nvPr/>
            </p:nvSpPr>
            <p:spPr>
              <a:xfrm>
                <a:off x="456701" y="2502487"/>
                <a:ext cx="1714833" cy="68582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ectangle 78"/>
              <p:cNvSpPr>
                <a:spLocks noChangeAspect="1"/>
              </p:cNvSpPr>
              <p:nvPr/>
            </p:nvSpPr>
            <p:spPr>
              <a:xfrm>
                <a:off x="457366" y="2496837"/>
                <a:ext cx="3429002" cy="6858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6" name="TextBox 75"/>
            <p:cNvSpPr txBox="1"/>
            <p:nvPr/>
          </p:nvSpPr>
          <p:spPr bwMode="auto">
            <a:xfrm>
              <a:off x="3598569" y="2722856"/>
              <a:ext cx="303751" cy="232790"/>
            </a:xfrm>
            <a:prstGeom prst="rect">
              <a:avLst/>
            </a:prstGeom>
            <a:noFill/>
            <a:ln w="9525">
              <a:noFill/>
              <a:miter lim="800000"/>
              <a:headEnd/>
              <a:tailEnd/>
            </a:ln>
          </p:spPr>
          <p:txBody>
            <a:bodyPr>
              <a:spAutoFit/>
            </a:bodyPr>
            <a:lstStyle/>
            <a:p>
              <a:pPr algn="ctr">
                <a:defRPr/>
              </a:pPr>
              <a:r>
                <a:rPr lang="en-US" sz="2800" dirty="0">
                  <a:latin typeface="+mj-lt"/>
                </a:rPr>
                <a:t>S</a:t>
              </a:r>
            </a:p>
          </p:txBody>
        </p:sp>
        <p:sp>
          <p:nvSpPr>
            <p:cNvPr id="77" name="TextBox 76"/>
            <p:cNvSpPr txBox="1"/>
            <p:nvPr/>
          </p:nvSpPr>
          <p:spPr bwMode="auto">
            <a:xfrm>
              <a:off x="477970" y="2722856"/>
              <a:ext cx="303752" cy="232790"/>
            </a:xfrm>
            <a:prstGeom prst="rect">
              <a:avLst/>
            </a:prstGeom>
            <a:noFill/>
            <a:ln w="9525">
              <a:noFill/>
              <a:miter lim="800000"/>
              <a:headEnd/>
              <a:tailEnd/>
            </a:ln>
          </p:spPr>
          <p:txBody>
            <a:bodyPr>
              <a:spAutoFit/>
            </a:bodyPr>
            <a:lstStyle/>
            <a:p>
              <a:pPr algn="ctr">
                <a:defRPr/>
              </a:pPr>
              <a:r>
                <a:rPr lang="en-US" sz="2800" dirty="0">
                  <a:latin typeface="+mj-lt"/>
                </a:rPr>
                <a:t>N</a:t>
              </a:r>
            </a:p>
          </p:txBody>
        </p:sp>
      </p:grpSp>
      <p:sp>
        <p:nvSpPr>
          <p:cNvPr id="37893" name="Title 1"/>
          <p:cNvSpPr>
            <a:spLocks noGrp="1"/>
          </p:cNvSpPr>
          <p:nvPr>
            <p:ph type="title"/>
          </p:nvPr>
        </p:nvSpPr>
        <p:spPr>
          <a:xfrm>
            <a:off x="1981200" y="0"/>
            <a:ext cx="8229600" cy="1143000"/>
          </a:xfrm>
        </p:spPr>
        <p:txBody>
          <a:bodyPr/>
          <a:lstStyle/>
          <a:p>
            <a:r>
              <a:rPr lang="en-US" sz="4000" b="1" dirty="0">
                <a:latin typeface="Arial" charset="0"/>
                <a:cs typeface="Arial" charset="0"/>
              </a:rPr>
              <a:t>Permanent Magnets and Poles</a:t>
            </a:r>
          </a:p>
        </p:txBody>
      </p:sp>
      <p:grpSp>
        <p:nvGrpSpPr>
          <p:cNvPr id="37894" name="Group 170"/>
          <p:cNvGrpSpPr>
            <a:grpSpLocks/>
          </p:cNvGrpSpPr>
          <p:nvPr/>
        </p:nvGrpSpPr>
        <p:grpSpPr bwMode="auto">
          <a:xfrm>
            <a:off x="2119314" y="2025650"/>
            <a:ext cx="7953375" cy="685800"/>
            <a:chOff x="595313" y="3733800"/>
            <a:chExt cx="7953375" cy="685801"/>
          </a:xfrm>
        </p:grpSpPr>
        <p:sp>
          <p:nvSpPr>
            <p:cNvPr id="161" name="Oval 160"/>
            <p:cNvSpPr/>
            <p:nvPr/>
          </p:nvSpPr>
          <p:spPr bwMode="auto">
            <a:xfrm rot="16200000">
              <a:off x="595313" y="3733801"/>
              <a:ext cx="685801"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162" name="Oval 161"/>
            <p:cNvSpPr/>
            <p:nvPr/>
          </p:nvSpPr>
          <p:spPr bwMode="auto">
            <a:xfrm rot="16200000">
              <a:off x="1633538" y="3733801"/>
              <a:ext cx="685801"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164" name="Oval 163"/>
            <p:cNvSpPr/>
            <p:nvPr/>
          </p:nvSpPr>
          <p:spPr bwMode="auto">
            <a:xfrm rot="16200000">
              <a:off x="2671763" y="3733801"/>
              <a:ext cx="685801"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165" name="Oval 164"/>
            <p:cNvSpPr/>
            <p:nvPr/>
          </p:nvSpPr>
          <p:spPr bwMode="auto">
            <a:xfrm rot="16200000">
              <a:off x="3709988" y="3733801"/>
              <a:ext cx="685801"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167" name="Oval 166"/>
            <p:cNvSpPr/>
            <p:nvPr/>
          </p:nvSpPr>
          <p:spPr bwMode="auto">
            <a:xfrm rot="16200000">
              <a:off x="4748213" y="3733801"/>
              <a:ext cx="685801"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168" name="Oval 167"/>
            <p:cNvSpPr/>
            <p:nvPr/>
          </p:nvSpPr>
          <p:spPr bwMode="auto">
            <a:xfrm rot="16200000">
              <a:off x="5786438" y="3733801"/>
              <a:ext cx="685801"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169" name="Oval 168"/>
            <p:cNvSpPr/>
            <p:nvPr/>
          </p:nvSpPr>
          <p:spPr bwMode="auto">
            <a:xfrm rot="16200000">
              <a:off x="6824663" y="3733801"/>
              <a:ext cx="685801"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170" name="Oval 169"/>
            <p:cNvSpPr/>
            <p:nvPr/>
          </p:nvSpPr>
          <p:spPr bwMode="auto">
            <a:xfrm rot="16200000">
              <a:off x="7862888" y="3733801"/>
              <a:ext cx="685801"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grpSp>
      <p:sp>
        <p:nvSpPr>
          <p:cNvPr id="4" name="TextBox 3"/>
          <p:cNvSpPr txBox="1"/>
          <p:nvPr/>
        </p:nvSpPr>
        <p:spPr bwMode="auto">
          <a:xfrm>
            <a:off x="1866900" y="1219201"/>
            <a:ext cx="8458200" cy="461963"/>
          </a:xfrm>
          <a:prstGeom prst="rect">
            <a:avLst/>
          </a:prstGeom>
          <a:noFill/>
          <a:ln w="9525">
            <a:noFill/>
            <a:miter lim="800000"/>
            <a:headEnd/>
            <a:tailEnd/>
          </a:ln>
        </p:spPr>
        <p:txBody>
          <a:bodyPr>
            <a:spAutoFit/>
          </a:bodyPr>
          <a:lstStyle/>
          <a:p>
            <a:pPr algn="ctr">
              <a:defRPr/>
            </a:pPr>
            <a:r>
              <a:rPr lang="en-US" sz="2400" dirty="0">
                <a:latin typeface="+mj-lt"/>
              </a:rPr>
              <a:t>In a permanent magnet, atom’s magnetic moments line up</a:t>
            </a:r>
          </a:p>
        </p:txBody>
      </p:sp>
      <p:grpSp>
        <p:nvGrpSpPr>
          <p:cNvPr id="37896" name="Group 180"/>
          <p:cNvGrpSpPr>
            <a:grpSpLocks/>
          </p:cNvGrpSpPr>
          <p:nvPr/>
        </p:nvGrpSpPr>
        <p:grpSpPr bwMode="auto">
          <a:xfrm>
            <a:off x="2084389" y="2292350"/>
            <a:ext cx="8023225" cy="152400"/>
            <a:chOff x="560388" y="2292333"/>
            <a:chExt cx="8023225" cy="152391"/>
          </a:xfrm>
        </p:grpSpPr>
        <p:grpSp>
          <p:nvGrpSpPr>
            <p:cNvPr id="38012" name="Group 8"/>
            <p:cNvGrpSpPr>
              <a:grpSpLocks/>
            </p:cNvGrpSpPr>
            <p:nvPr/>
          </p:nvGrpSpPr>
          <p:grpSpPr bwMode="auto">
            <a:xfrm>
              <a:off x="560388" y="2292333"/>
              <a:ext cx="755550" cy="152391"/>
              <a:chOff x="457198" y="2535220"/>
              <a:chExt cx="3429000" cy="695723"/>
            </a:xfrm>
          </p:grpSpPr>
          <p:sp>
            <p:nvSpPr>
              <p:cNvPr id="37" name="Rectangle 17"/>
              <p:cNvSpPr>
                <a:spLocks/>
              </p:cNvSpPr>
              <p:nvPr/>
            </p:nvSpPr>
            <p:spPr>
              <a:xfrm>
                <a:off x="457198" y="2542469"/>
                <a:ext cx="1714727" cy="688474"/>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18"/>
              <p:cNvSpPr>
                <a:spLocks noChangeAspect="1"/>
              </p:cNvSpPr>
              <p:nvPr/>
            </p:nvSpPr>
            <p:spPr>
              <a:xfrm>
                <a:off x="457198" y="2535220"/>
                <a:ext cx="3429454" cy="6884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8013" name="Group 8"/>
            <p:cNvGrpSpPr>
              <a:grpSpLocks/>
            </p:cNvGrpSpPr>
            <p:nvPr/>
          </p:nvGrpSpPr>
          <p:grpSpPr bwMode="auto">
            <a:xfrm>
              <a:off x="1598627" y="2292333"/>
              <a:ext cx="755550" cy="152391"/>
              <a:chOff x="457198" y="2535220"/>
              <a:chExt cx="3429000" cy="695723"/>
            </a:xfrm>
          </p:grpSpPr>
          <p:sp>
            <p:nvSpPr>
              <p:cNvPr id="35" name="Rectangle 34"/>
              <p:cNvSpPr>
                <a:spLocks/>
              </p:cNvSpPr>
              <p:nvPr/>
            </p:nvSpPr>
            <p:spPr>
              <a:xfrm>
                <a:off x="457134" y="2542469"/>
                <a:ext cx="1714727" cy="688474"/>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a:spLocks noChangeAspect="1"/>
              </p:cNvSpPr>
              <p:nvPr/>
            </p:nvSpPr>
            <p:spPr>
              <a:xfrm>
                <a:off x="457134" y="2535220"/>
                <a:ext cx="3429454" cy="6884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8014" name="Group 8"/>
            <p:cNvGrpSpPr>
              <a:grpSpLocks/>
            </p:cNvGrpSpPr>
            <p:nvPr/>
          </p:nvGrpSpPr>
          <p:grpSpPr bwMode="auto">
            <a:xfrm>
              <a:off x="2636866" y="2292333"/>
              <a:ext cx="755550" cy="152391"/>
              <a:chOff x="457198" y="2535220"/>
              <a:chExt cx="3429000" cy="695723"/>
            </a:xfrm>
          </p:grpSpPr>
          <p:sp>
            <p:nvSpPr>
              <p:cNvPr id="33" name="Rectangle 32"/>
              <p:cNvSpPr>
                <a:spLocks/>
              </p:cNvSpPr>
              <p:nvPr/>
            </p:nvSpPr>
            <p:spPr>
              <a:xfrm>
                <a:off x="457071" y="2542469"/>
                <a:ext cx="1714727" cy="688474"/>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a:spLocks noChangeAspect="1"/>
              </p:cNvSpPr>
              <p:nvPr/>
            </p:nvSpPr>
            <p:spPr>
              <a:xfrm>
                <a:off x="457071" y="2535220"/>
                <a:ext cx="3429454" cy="6884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8015" name="Group 8"/>
            <p:cNvGrpSpPr>
              <a:grpSpLocks/>
            </p:cNvGrpSpPr>
            <p:nvPr/>
          </p:nvGrpSpPr>
          <p:grpSpPr bwMode="auto">
            <a:xfrm>
              <a:off x="3675104" y="2292333"/>
              <a:ext cx="755550" cy="152391"/>
              <a:chOff x="457198" y="2535220"/>
              <a:chExt cx="3429000" cy="695723"/>
            </a:xfrm>
          </p:grpSpPr>
          <p:sp>
            <p:nvSpPr>
              <p:cNvPr id="31" name="Rectangle 30"/>
              <p:cNvSpPr>
                <a:spLocks/>
              </p:cNvSpPr>
              <p:nvPr/>
            </p:nvSpPr>
            <p:spPr>
              <a:xfrm>
                <a:off x="457012" y="2542469"/>
                <a:ext cx="1714727" cy="688474"/>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a:spLocks noChangeAspect="1"/>
              </p:cNvSpPr>
              <p:nvPr/>
            </p:nvSpPr>
            <p:spPr>
              <a:xfrm>
                <a:off x="457012" y="2535220"/>
                <a:ext cx="3429454" cy="6884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8016" name="Group 8"/>
            <p:cNvGrpSpPr>
              <a:grpSpLocks/>
            </p:cNvGrpSpPr>
            <p:nvPr/>
          </p:nvGrpSpPr>
          <p:grpSpPr bwMode="auto">
            <a:xfrm>
              <a:off x="4713343" y="2292333"/>
              <a:ext cx="755550" cy="152391"/>
              <a:chOff x="457198" y="2535220"/>
              <a:chExt cx="3429000" cy="695723"/>
            </a:xfrm>
          </p:grpSpPr>
          <p:sp>
            <p:nvSpPr>
              <p:cNvPr id="71" name="Rectangle 17"/>
              <p:cNvSpPr>
                <a:spLocks/>
              </p:cNvSpPr>
              <p:nvPr/>
            </p:nvSpPr>
            <p:spPr>
              <a:xfrm>
                <a:off x="456948" y="2542469"/>
                <a:ext cx="1714727" cy="688474"/>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18"/>
              <p:cNvSpPr>
                <a:spLocks noChangeAspect="1"/>
              </p:cNvSpPr>
              <p:nvPr/>
            </p:nvSpPr>
            <p:spPr>
              <a:xfrm>
                <a:off x="456948" y="2535220"/>
                <a:ext cx="3429454" cy="6884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8017" name="Group 8"/>
            <p:cNvGrpSpPr>
              <a:grpSpLocks/>
            </p:cNvGrpSpPr>
            <p:nvPr/>
          </p:nvGrpSpPr>
          <p:grpSpPr bwMode="auto">
            <a:xfrm>
              <a:off x="5751582" y="2292333"/>
              <a:ext cx="755550" cy="152391"/>
              <a:chOff x="457198" y="2535220"/>
              <a:chExt cx="3429000" cy="695723"/>
            </a:xfrm>
          </p:grpSpPr>
          <p:sp>
            <p:nvSpPr>
              <p:cNvPr id="69" name="Rectangle 68"/>
              <p:cNvSpPr>
                <a:spLocks/>
              </p:cNvSpPr>
              <p:nvPr/>
            </p:nvSpPr>
            <p:spPr>
              <a:xfrm>
                <a:off x="456885" y="2542469"/>
                <a:ext cx="1714727" cy="688474"/>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a:spLocks noChangeAspect="1"/>
              </p:cNvSpPr>
              <p:nvPr/>
            </p:nvSpPr>
            <p:spPr>
              <a:xfrm>
                <a:off x="456885" y="2535220"/>
                <a:ext cx="3429454" cy="6884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8018" name="Group 8"/>
            <p:cNvGrpSpPr>
              <a:grpSpLocks/>
            </p:cNvGrpSpPr>
            <p:nvPr/>
          </p:nvGrpSpPr>
          <p:grpSpPr bwMode="auto">
            <a:xfrm>
              <a:off x="6789821" y="2292333"/>
              <a:ext cx="755550" cy="152391"/>
              <a:chOff x="457198" y="2535220"/>
              <a:chExt cx="3429000" cy="695723"/>
            </a:xfrm>
          </p:grpSpPr>
          <p:sp>
            <p:nvSpPr>
              <p:cNvPr id="67" name="Rectangle 66"/>
              <p:cNvSpPr>
                <a:spLocks/>
              </p:cNvSpPr>
              <p:nvPr/>
            </p:nvSpPr>
            <p:spPr>
              <a:xfrm>
                <a:off x="456821" y="2542469"/>
                <a:ext cx="1714727" cy="688474"/>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Rectangle 67"/>
              <p:cNvSpPr>
                <a:spLocks noChangeAspect="1"/>
              </p:cNvSpPr>
              <p:nvPr/>
            </p:nvSpPr>
            <p:spPr>
              <a:xfrm>
                <a:off x="456821" y="2535220"/>
                <a:ext cx="3429454" cy="6884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8019" name="Group 8"/>
            <p:cNvGrpSpPr>
              <a:grpSpLocks/>
            </p:cNvGrpSpPr>
            <p:nvPr/>
          </p:nvGrpSpPr>
          <p:grpSpPr bwMode="auto">
            <a:xfrm>
              <a:off x="7828063" y="2292333"/>
              <a:ext cx="755550" cy="152391"/>
              <a:chOff x="457198" y="2535220"/>
              <a:chExt cx="3429000" cy="695723"/>
            </a:xfrm>
          </p:grpSpPr>
          <p:sp>
            <p:nvSpPr>
              <p:cNvPr id="65" name="Rectangle 64"/>
              <p:cNvSpPr>
                <a:spLocks/>
              </p:cNvSpPr>
              <p:nvPr/>
            </p:nvSpPr>
            <p:spPr>
              <a:xfrm>
                <a:off x="456744" y="2542469"/>
                <a:ext cx="1714727" cy="688474"/>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p:cNvSpPr>
                <a:spLocks noChangeAspect="1"/>
              </p:cNvSpPr>
              <p:nvPr/>
            </p:nvSpPr>
            <p:spPr>
              <a:xfrm>
                <a:off x="456744" y="2535220"/>
                <a:ext cx="3429454" cy="6884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81" name="TextBox 80"/>
          <p:cNvSpPr txBox="1"/>
          <p:nvPr/>
        </p:nvSpPr>
        <p:spPr bwMode="auto">
          <a:xfrm>
            <a:off x="1866900" y="4343401"/>
            <a:ext cx="8458200" cy="461963"/>
          </a:xfrm>
          <a:prstGeom prst="rect">
            <a:avLst/>
          </a:prstGeom>
          <a:noFill/>
          <a:ln w="9525">
            <a:noFill/>
            <a:miter lim="800000"/>
            <a:headEnd/>
            <a:tailEnd/>
          </a:ln>
        </p:spPr>
        <p:txBody>
          <a:bodyPr>
            <a:spAutoFit/>
          </a:bodyPr>
          <a:lstStyle/>
          <a:p>
            <a:pPr algn="ctr">
              <a:defRPr/>
            </a:pPr>
            <a:r>
              <a:rPr lang="en-US" sz="2400" dirty="0">
                <a:latin typeface="+mj-lt"/>
              </a:rPr>
              <a:t>Cut the magnet into two pieces</a:t>
            </a:r>
          </a:p>
        </p:txBody>
      </p:sp>
      <mc:AlternateContent xmlns:mc="http://schemas.openxmlformats.org/markup-compatibility/2006" xmlns:a14="http://schemas.microsoft.com/office/drawing/2010/main">
        <mc:Choice Requires="a14">
          <p:sp>
            <p:nvSpPr>
              <p:cNvPr id="163" name="Rectangle 162"/>
              <p:cNvSpPr>
                <a:spLocks noChangeArrowheads="1"/>
              </p:cNvSpPr>
              <p:nvPr/>
            </p:nvSpPr>
            <p:spPr bwMode="auto">
              <a:xfrm>
                <a:off x="1524000" y="6396039"/>
                <a:ext cx="9144000"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lang="en-US" sz="2400" dirty="0"/>
                  <a:t> and you now have two pieces on which the </a:t>
                </a:r>
                <a14:m>
                  <m:oMath xmlns:m="http://schemas.openxmlformats.org/officeDocument/2006/math">
                    <m:r>
                      <a:rPr lang="en-US" sz="2400" i="1">
                        <a:latin typeface="Cambria Math" panose="02040503050406030204" pitchFamily="18" charset="0"/>
                      </a:rPr>
                      <m:t>𝜇</m:t>
                    </m:r>
                  </m:oMath>
                </a14:m>
                <a:r>
                  <a:rPr lang="en-US" sz="2400" dirty="0"/>
                  <a:t>’s line up:</a:t>
                </a:r>
              </a:p>
            </p:txBody>
          </p:sp>
        </mc:Choice>
        <mc:Fallback xmlns="">
          <p:sp>
            <p:nvSpPr>
              <p:cNvPr id="163" name="Rectangle 162"/>
              <p:cNvSpPr>
                <a:spLocks noRot="1" noChangeAspect="1" noMove="1" noResize="1" noEditPoints="1" noAdjustHandles="1" noChangeArrowheads="1" noChangeShapeType="1" noTextEdit="1"/>
              </p:cNvSpPr>
              <p:nvPr/>
            </p:nvSpPr>
            <p:spPr bwMode="auto">
              <a:xfrm>
                <a:off x="1524000" y="6396039"/>
                <a:ext cx="9144000" cy="461665"/>
              </a:xfrm>
              <a:prstGeom prst="rect">
                <a:avLst/>
              </a:prstGeom>
              <a:blipFill>
                <a:blip r:embed="rId4"/>
                <a:stretch>
                  <a:fillRect t="-9211" b="-30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66" name="TextBox 165"/>
          <p:cNvSpPr txBox="1"/>
          <p:nvPr/>
        </p:nvSpPr>
        <p:spPr bwMode="auto">
          <a:xfrm>
            <a:off x="1905000" y="3581401"/>
            <a:ext cx="8458200" cy="707886"/>
          </a:xfrm>
          <a:prstGeom prst="rect">
            <a:avLst/>
          </a:prstGeom>
          <a:noFill/>
          <a:ln w="9525">
            <a:noFill/>
            <a:miter lim="800000"/>
            <a:headEnd/>
            <a:tailEnd/>
          </a:ln>
        </p:spPr>
        <p:txBody>
          <a:bodyPr>
            <a:spAutoFit/>
          </a:bodyPr>
          <a:lstStyle/>
          <a:p>
            <a:pPr algn="ctr">
              <a:defRPr/>
            </a:pPr>
            <a:r>
              <a:rPr lang="en-US" sz="2000" dirty="0">
                <a:latin typeface="+mj-lt"/>
              </a:rPr>
              <a:t>Poles come from the fact that field from magnetic moments is aimed to leave one side (N) and enter other (S)</a:t>
            </a:r>
          </a:p>
        </p:txBody>
      </p:sp>
      <p:grpSp>
        <p:nvGrpSpPr>
          <p:cNvPr id="37900" name="Group 171"/>
          <p:cNvGrpSpPr>
            <a:grpSpLocks/>
          </p:cNvGrpSpPr>
          <p:nvPr/>
        </p:nvGrpSpPr>
        <p:grpSpPr bwMode="auto">
          <a:xfrm>
            <a:off x="2119314" y="2805113"/>
            <a:ext cx="7953375" cy="685800"/>
            <a:chOff x="595313" y="3733800"/>
            <a:chExt cx="7953375" cy="685801"/>
          </a:xfrm>
        </p:grpSpPr>
        <p:sp>
          <p:nvSpPr>
            <p:cNvPr id="173" name="Oval 172"/>
            <p:cNvSpPr/>
            <p:nvPr/>
          </p:nvSpPr>
          <p:spPr bwMode="auto">
            <a:xfrm rot="16200000">
              <a:off x="595313" y="3733801"/>
              <a:ext cx="685801"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174" name="Oval 173"/>
            <p:cNvSpPr/>
            <p:nvPr/>
          </p:nvSpPr>
          <p:spPr bwMode="auto">
            <a:xfrm rot="16200000">
              <a:off x="1633538" y="3733801"/>
              <a:ext cx="685801"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175" name="Oval 174"/>
            <p:cNvSpPr/>
            <p:nvPr/>
          </p:nvSpPr>
          <p:spPr bwMode="auto">
            <a:xfrm rot="16200000">
              <a:off x="2671763" y="3733801"/>
              <a:ext cx="685801"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176" name="Oval 175"/>
            <p:cNvSpPr/>
            <p:nvPr/>
          </p:nvSpPr>
          <p:spPr bwMode="auto">
            <a:xfrm rot="16200000">
              <a:off x="3709988" y="3733801"/>
              <a:ext cx="685801"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177" name="Oval 176"/>
            <p:cNvSpPr/>
            <p:nvPr/>
          </p:nvSpPr>
          <p:spPr bwMode="auto">
            <a:xfrm rot="16200000">
              <a:off x="4748213" y="3733801"/>
              <a:ext cx="685801"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178" name="Oval 177"/>
            <p:cNvSpPr/>
            <p:nvPr/>
          </p:nvSpPr>
          <p:spPr bwMode="auto">
            <a:xfrm rot="16200000">
              <a:off x="5786438" y="3733801"/>
              <a:ext cx="685801"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179" name="Oval 178"/>
            <p:cNvSpPr/>
            <p:nvPr/>
          </p:nvSpPr>
          <p:spPr bwMode="auto">
            <a:xfrm rot="16200000">
              <a:off x="6824663" y="3733801"/>
              <a:ext cx="685801"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180" name="Oval 179"/>
            <p:cNvSpPr/>
            <p:nvPr/>
          </p:nvSpPr>
          <p:spPr bwMode="auto">
            <a:xfrm rot="16200000">
              <a:off x="7862888" y="3733801"/>
              <a:ext cx="685801"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grpSp>
      <p:grpSp>
        <p:nvGrpSpPr>
          <p:cNvPr id="37901" name="Group 181"/>
          <p:cNvGrpSpPr>
            <a:grpSpLocks/>
          </p:cNvGrpSpPr>
          <p:nvPr/>
        </p:nvGrpSpPr>
        <p:grpSpPr bwMode="auto">
          <a:xfrm>
            <a:off x="2084389" y="3071813"/>
            <a:ext cx="8023225" cy="152400"/>
            <a:chOff x="560388" y="3071839"/>
            <a:chExt cx="8023225" cy="152391"/>
          </a:xfrm>
        </p:grpSpPr>
        <p:grpSp>
          <p:nvGrpSpPr>
            <p:cNvPr id="37980" name="Group 8"/>
            <p:cNvGrpSpPr>
              <a:grpSpLocks/>
            </p:cNvGrpSpPr>
            <p:nvPr/>
          </p:nvGrpSpPr>
          <p:grpSpPr bwMode="auto">
            <a:xfrm>
              <a:off x="560388" y="3071839"/>
              <a:ext cx="755550" cy="152391"/>
              <a:chOff x="457198" y="2535220"/>
              <a:chExt cx="3429000" cy="695723"/>
            </a:xfrm>
          </p:grpSpPr>
          <p:sp>
            <p:nvSpPr>
              <p:cNvPr id="29" name="Rectangle 28"/>
              <p:cNvSpPr>
                <a:spLocks/>
              </p:cNvSpPr>
              <p:nvPr/>
            </p:nvSpPr>
            <p:spPr>
              <a:xfrm>
                <a:off x="457198" y="2542465"/>
                <a:ext cx="1714727" cy="688478"/>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a:spLocks noChangeAspect="1"/>
              </p:cNvSpPr>
              <p:nvPr/>
            </p:nvSpPr>
            <p:spPr>
              <a:xfrm>
                <a:off x="457198" y="2535220"/>
                <a:ext cx="3429454" cy="6884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81" name="Group 8"/>
            <p:cNvGrpSpPr>
              <a:grpSpLocks/>
            </p:cNvGrpSpPr>
            <p:nvPr/>
          </p:nvGrpSpPr>
          <p:grpSpPr bwMode="auto">
            <a:xfrm>
              <a:off x="1598627" y="3071839"/>
              <a:ext cx="755550" cy="152391"/>
              <a:chOff x="457198" y="2535220"/>
              <a:chExt cx="3429000" cy="695723"/>
            </a:xfrm>
          </p:grpSpPr>
          <p:sp>
            <p:nvSpPr>
              <p:cNvPr id="27" name="Rectangle 26"/>
              <p:cNvSpPr>
                <a:spLocks/>
              </p:cNvSpPr>
              <p:nvPr/>
            </p:nvSpPr>
            <p:spPr>
              <a:xfrm>
                <a:off x="457134" y="2542465"/>
                <a:ext cx="1714727" cy="688478"/>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a:spLocks noChangeAspect="1"/>
              </p:cNvSpPr>
              <p:nvPr/>
            </p:nvSpPr>
            <p:spPr>
              <a:xfrm>
                <a:off x="457134" y="2535220"/>
                <a:ext cx="3429454" cy="6884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82" name="Group 8"/>
            <p:cNvGrpSpPr>
              <a:grpSpLocks/>
            </p:cNvGrpSpPr>
            <p:nvPr/>
          </p:nvGrpSpPr>
          <p:grpSpPr bwMode="auto">
            <a:xfrm>
              <a:off x="2636866" y="3071839"/>
              <a:ext cx="755550" cy="152391"/>
              <a:chOff x="457198" y="2535220"/>
              <a:chExt cx="3429000" cy="695723"/>
            </a:xfrm>
          </p:grpSpPr>
          <p:sp>
            <p:nvSpPr>
              <p:cNvPr id="25" name="Rectangle 24"/>
              <p:cNvSpPr>
                <a:spLocks/>
              </p:cNvSpPr>
              <p:nvPr/>
            </p:nvSpPr>
            <p:spPr>
              <a:xfrm>
                <a:off x="457071" y="2542465"/>
                <a:ext cx="1714727" cy="688478"/>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a:spLocks noChangeAspect="1"/>
              </p:cNvSpPr>
              <p:nvPr/>
            </p:nvSpPr>
            <p:spPr>
              <a:xfrm>
                <a:off x="457071" y="2535220"/>
                <a:ext cx="3429454" cy="6884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83" name="Group 8"/>
            <p:cNvGrpSpPr>
              <a:grpSpLocks/>
            </p:cNvGrpSpPr>
            <p:nvPr/>
          </p:nvGrpSpPr>
          <p:grpSpPr bwMode="auto">
            <a:xfrm>
              <a:off x="3675104" y="3071839"/>
              <a:ext cx="755550" cy="152391"/>
              <a:chOff x="457198" y="2535220"/>
              <a:chExt cx="3429000" cy="695723"/>
            </a:xfrm>
          </p:grpSpPr>
          <p:sp>
            <p:nvSpPr>
              <p:cNvPr id="23" name="Rectangle 22"/>
              <p:cNvSpPr>
                <a:spLocks/>
              </p:cNvSpPr>
              <p:nvPr/>
            </p:nvSpPr>
            <p:spPr>
              <a:xfrm>
                <a:off x="457012" y="2542465"/>
                <a:ext cx="1714727" cy="688478"/>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a:spLocks noChangeAspect="1"/>
              </p:cNvSpPr>
              <p:nvPr/>
            </p:nvSpPr>
            <p:spPr>
              <a:xfrm>
                <a:off x="457012" y="2535220"/>
                <a:ext cx="3429454" cy="6884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84" name="Group 8"/>
            <p:cNvGrpSpPr>
              <a:grpSpLocks/>
            </p:cNvGrpSpPr>
            <p:nvPr/>
          </p:nvGrpSpPr>
          <p:grpSpPr bwMode="auto">
            <a:xfrm>
              <a:off x="4713343" y="3071839"/>
              <a:ext cx="755550" cy="152391"/>
              <a:chOff x="457198" y="2535220"/>
              <a:chExt cx="3429000" cy="695723"/>
            </a:xfrm>
          </p:grpSpPr>
          <p:sp>
            <p:nvSpPr>
              <p:cNvPr id="63" name="Rectangle 62"/>
              <p:cNvSpPr>
                <a:spLocks/>
              </p:cNvSpPr>
              <p:nvPr/>
            </p:nvSpPr>
            <p:spPr>
              <a:xfrm>
                <a:off x="456948" y="2542465"/>
                <a:ext cx="1714727" cy="688478"/>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ectangle 63"/>
              <p:cNvSpPr>
                <a:spLocks noChangeAspect="1"/>
              </p:cNvSpPr>
              <p:nvPr/>
            </p:nvSpPr>
            <p:spPr>
              <a:xfrm>
                <a:off x="456948" y="2535220"/>
                <a:ext cx="3429454" cy="6884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85" name="Group 8"/>
            <p:cNvGrpSpPr>
              <a:grpSpLocks/>
            </p:cNvGrpSpPr>
            <p:nvPr/>
          </p:nvGrpSpPr>
          <p:grpSpPr bwMode="auto">
            <a:xfrm>
              <a:off x="5751582" y="3071839"/>
              <a:ext cx="755550" cy="152391"/>
              <a:chOff x="457198" y="2535220"/>
              <a:chExt cx="3429000" cy="695723"/>
            </a:xfrm>
          </p:grpSpPr>
          <p:sp>
            <p:nvSpPr>
              <p:cNvPr id="61" name="Rectangle 60"/>
              <p:cNvSpPr>
                <a:spLocks/>
              </p:cNvSpPr>
              <p:nvPr/>
            </p:nvSpPr>
            <p:spPr>
              <a:xfrm>
                <a:off x="456885" y="2542465"/>
                <a:ext cx="1714727" cy="688478"/>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a:spLocks noChangeAspect="1"/>
              </p:cNvSpPr>
              <p:nvPr/>
            </p:nvSpPr>
            <p:spPr>
              <a:xfrm>
                <a:off x="456885" y="2535220"/>
                <a:ext cx="3429454" cy="6884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86" name="Group 8"/>
            <p:cNvGrpSpPr>
              <a:grpSpLocks/>
            </p:cNvGrpSpPr>
            <p:nvPr/>
          </p:nvGrpSpPr>
          <p:grpSpPr bwMode="auto">
            <a:xfrm>
              <a:off x="6789821" y="3071839"/>
              <a:ext cx="755550" cy="152391"/>
              <a:chOff x="457198" y="2535220"/>
              <a:chExt cx="3429000" cy="695723"/>
            </a:xfrm>
          </p:grpSpPr>
          <p:sp>
            <p:nvSpPr>
              <p:cNvPr id="59" name="Rectangle 58"/>
              <p:cNvSpPr>
                <a:spLocks/>
              </p:cNvSpPr>
              <p:nvPr/>
            </p:nvSpPr>
            <p:spPr>
              <a:xfrm>
                <a:off x="456821" y="2542465"/>
                <a:ext cx="1714727" cy="688478"/>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a:spLocks noChangeAspect="1"/>
              </p:cNvSpPr>
              <p:nvPr/>
            </p:nvSpPr>
            <p:spPr>
              <a:xfrm>
                <a:off x="456821" y="2535220"/>
                <a:ext cx="3429454" cy="6884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87" name="Group 8"/>
            <p:cNvGrpSpPr>
              <a:grpSpLocks/>
            </p:cNvGrpSpPr>
            <p:nvPr/>
          </p:nvGrpSpPr>
          <p:grpSpPr bwMode="auto">
            <a:xfrm>
              <a:off x="7828063" y="3071839"/>
              <a:ext cx="755550" cy="152391"/>
              <a:chOff x="457198" y="2535220"/>
              <a:chExt cx="3429000" cy="695723"/>
            </a:xfrm>
          </p:grpSpPr>
          <p:sp>
            <p:nvSpPr>
              <p:cNvPr id="57" name="Rectangle 56"/>
              <p:cNvSpPr>
                <a:spLocks/>
              </p:cNvSpPr>
              <p:nvPr/>
            </p:nvSpPr>
            <p:spPr>
              <a:xfrm>
                <a:off x="456744" y="2542465"/>
                <a:ext cx="1714727" cy="688478"/>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p:cNvSpPr>
                <a:spLocks noChangeAspect="1"/>
              </p:cNvSpPr>
              <p:nvPr/>
            </p:nvSpPr>
            <p:spPr>
              <a:xfrm>
                <a:off x="456744" y="2535220"/>
                <a:ext cx="3429454" cy="6884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239" name="Group 242"/>
          <p:cNvGrpSpPr>
            <a:grpSpLocks/>
          </p:cNvGrpSpPr>
          <p:nvPr/>
        </p:nvGrpSpPr>
        <p:grpSpPr bwMode="auto">
          <a:xfrm>
            <a:off x="1828800" y="4800601"/>
            <a:ext cx="4095750" cy="1541463"/>
            <a:chOff x="304800" y="4800600"/>
            <a:chExt cx="4095750" cy="1541463"/>
          </a:xfrm>
        </p:grpSpPr>
        <p:sp>
          <p:nvSpPr>
            <p:cNvPr id="87" name="Rectangle 86"/>
            <p:cNvSpPr>
              <a:spLocks noChangeAspect="1"/>
            </p:cNvSpPr>
            <p:nvPr/>
          </p:nvSpPr>
          <p:spPr bwMode="auto">
            <a:xfrm>
              <a:off x="304800" y="4800600"/>
              <a:ext cx="4095750" cy="1541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7944" name="Group 226"/>
            <p:cNvGrpSpPr>
              <a:grpSpLocks/>
            </p:cNvGrpSpPr>
            <p:nvPr/>
          </p:nvGrpSpPr>
          <p:grpSpPr bwMode="auto">
            <a:xfrm>
              <a:off x="461963" y="4845050"/>
              <a:ext cx="3800475" cy="685800"/>
              <a:chOff x="595313" y="3733800"/>
              <a:chExt cx="3800475" cy="685800"/>
            </a:xfrm>
          </p:grpSpPr>
          <p:sp>
            <p:nvSpPr>
              <p:cNvPr id="228" name="Oval 227"/>
              <p:cNvSpPr/>
              <p:nvPr/>
            </p:nvSpPr>
            <p:spPr bwMode="auto">
              <a:xfrm rot="16200000">
                <a:off x="595313" y="3733800"/>
                <a:ext cx="685800"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229" name="Oval 228"/>
              <p:cNvSpPr/>
              <p:nvPr/>
            </p:nvSpPr>
            <p:spPr bwMode="auto">
              <a:xfrm rot="16200000">
                <a:off x="1633538" y="3733800"/>
                <a:ext cx="685800"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230" name="Oval 229"/>
              <p:cNvSpPr/>
              <p:nvPr/>
            </p:nvSpPr>
            <p:spPr bwMode="auto">
              <a:xfrm rot="16200000">
                <a:off x="2671763" y="3733800"/>
                <a:ext cx="685800"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231" name="Oval 230"/>
              <p:cNvSpPr/>
              <p:nvPr/>
            </p:nvSpPr>
            <p:spPr bwMode="auto">
              <a:xfrm rot="16200000">
                <a:off x="3709988" y="3733800"/>
                <a:ext cx="685800"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grpSp>
        <p:grpSp>
          <p:nvGrpSpPr>
            <p:cNvPr id="37945" name="Group 231"/>
            <p:cNvGrpSpPr>
              <a:grpSpLocks/>
            </p:cNvGrpSpPr>
            <p:nvPr/>
          </p:nvGrpSpPr>
          <p:grpSpPr bwMode="auto">
            <a:xfrm>
              <a:off x="461963" y="5624513"/>
              <a:ext cx="3800475" cy="685800"/>
              <a:chOff x="595313" y="3733800"/>
              <a:chExt cx="3800475" cy="685800"/>
            </a:xfrm>
          </p:grpSpPr>
          <p:sp>
            <p:nvSpPr>
              <p:cNvPr id="233" name="Oval 232"/>
              <p:cNvSpPr/>
              <p:nvPr/>
            </p:nvSpPr>
            <p:spPr bwMode="auto">
              <a:xfrm rot="16200000">
                <a:off x="595313" y="3733800"/>
                <a:ext cx="685800"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234" name="Oval 233"/>
              <p:cNvSpPr/>
              <p:nvPr/>
            </p:nvSpPr>
            <p:spPr bwMode="auto">
              <a:xfrm rot="16200000">
                <a:off x="1633538" y="3733800"/>
                <a:ext cx="685800"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235" name="Oval 234"/>
              <p:cNvSpPr/>
              <p:nvPr/>
            </p:nvSpPr>
            <p:spPr bwMode="auto">
              <a:xfrm rot="16200000">
                <a:off x="2671763" y="3733800"/>
                <a:ext cx="685800"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236" name="Oval 235"/>
              <p:cNvSpPr/>
              <p:nvPr/>
            </p:nvSpPr>
            <p:spPr bwMode="auto">
              <a:xfrm rot="16200000">
                <a:off x="3709988" y="3733800"/>
                <a:ext cx="685800"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grpSp>
        <p:grpSp>
          <p:nvGrpSpPr>
            <p:cNvPr id="37946" name="Group 237"/>
            <p:cNvGrpSpPr>
              <a:grpSpLocks/>
            </p:cNvGrpSpPr>
            <p:nvPr/>
          </p:nvGrpSpPr>
          <p:grpSpPr bwMode="auto">
            <a:xfrm>
              <a:off x="427038" y="5111693"/>
              <a:ext cx="3870566" cy="152368"/>
              <a:chOff x="427038" y="5111693"/>
              <a:chExt cx="3870566" cy="152368"/>
            </a:xfrm>
          </p:grpSpPr>
          <p:grpSp>
            <p:nvGrpSpPr>
              <p:cNvPr id="37960" name="Group 8"/>
              <p:cNvGrpSpPr>
                <a:grpSpLocks/>
              </p:cNvGrpSpPr>
              <p:nvPr/>
            </p:nvGrpSpPr>
            <p:grpSpPr bwMode="auto">
              <a:xfrm>
                <a:off x="427038" y="5111693"/>
                <a:ext cx="755609" cy="152368"/>
                <a:chOff x="457198" y="2535220"/>
                <a:chExt cx="3429000" cy="695723"/>
              </a:xfrm>
            </p:grpSpPr>
            <p:sp>
              <p:nvSpPr>
                <p:cNvPr id="151" name="Rectangle 17"/>
                <p:cNvSpPr>
                  <a:spLocks/>
                </p:cNvSpPr>
                <p:nvPr/>
              </p:nvSpPr>
              <p:spPr>
                <a:xfrm>
                  <a:off x="457198" y="2542731"/>
                  <a:ext cx="1714593" cy="688618"/>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Rectangle 18"/>
                <p:cNvSpPr>
                  <a:spLocks noChangeAspect="1"/>
                </p:cNvSpPr>
                <p:nvPr/>
              </p:nvSpPr>
              <p:spPr>
                <a:xfrm>
                  <a:off x="457198" y="2535480"/>
                  <a:ext cx="3429186" cy="688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61" name="Group 8"/>
              <p:cNvGrpSpPr>
                <a:grpSpLocks/>
              </p:cNvGrpSpPr>
              <p:nvPr/>
            </p:nvGrpSpPr>
            <p:grpSpPr bwMode="auto">
              <a:xfrm>
                <a:off x="1465357" y="5111693"/>
                <a:ext cx="755609" cy="152368"/>
                <a:chOff x="457198" y="2535220"/>
                <a:chExt cx="3429000" cy="695723"/>
              </a:xfrm>
            </p:grpSpPr>
            <p:sp>
              <p:nvSpPr>
                <p:cNvPr id="149" name="Rectangle 34"/>
                <p:cNvSpPr>
                  <a:spLocks/>
                </p:cNvSpPr>
                <p:nvPr/>
              </p:nvSpPr>
              <p:spPr>
                <a:xfrm>
                  <a:off x="456771" y="2542731"/>
                  <a:ext cx="1714593" cy="688618"/>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Rectangle 35"/>
                <p:cNvSpPr>
                  <a:spLocks noChangeAspect="1"/>
                </p:cNvSpPr>
                <p:nvPr/>
              </p:nvSpPr>
              <p:spPr>
                <a:xfrm>
                  <a:off x="456771" y="2535480"/>
                  <a:ext cx="3429186" cy="688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62" name="Group 8"/>
              <p:cNvGrpSpPr>
                <a:grpSpLocks/>
              </p:cNvGrpSpPr>
              <p:nvPr/>
            </p:nvGrpSpPr>
            <p:grpSpPr bwMode="auto">
              <a:xfrm>
                <a:off x="2503676" y="5111693"/>
                <a:ext cx="755609" cy="152368"/>
                <a:chOff x="457198" y="2535220"/>
                <a:chExt cx="3429000" cy="695723"/>
              </a:xfrm>
            </p:grpSpPr>
            <p:sp>
              <p:nvSpPr>
                <p:cNvPr id="147" name="Rectangle 32"/>
                <p:cNvSpPr>
                  <a:spLocks/>
                </p:cNvSpPr>
                <p:nvPr/>
              </p:nvSpPr>
              <p:spPr>
                <a:xfrm>
                  <a:off x="456345" y="2542731"/>
                  <a:ext cx="1714593" cy="688618"/>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 name="Rectangle 33"/>
                <p:cNvSpPr>
                  <a:spLocks noChangeAspect="1"/>
                </p:cNvSpPr>
                <p:nvPr/>
              </p:nvSpPr>
              <p:spPr>
                <a:xfrm>
                  <a:off x="456345" y="2535480"/>
                  <a:ext cx="3429186" cy="688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63" name="Group 8"/>
              <p:cNvGrpSpPr>
                <a:grpSpLocks/>
              </p:cNvGrpSpPr>
              <p:nvPr/>
            </p:nvGrpSpPr>
            <p:grpSpPr bwMode="auto">
              <a:xfrm>
                <a:off x="3541995" y="5111693"/>
                <a:ext cx="755609" cy="152368"/>
                <a:chOff x="457198" y="2535220"/>
                <a:chExt cx="3429000" cy="695723"/>
              </a:xfrm>
            </p:grpSpPr>
            <p:sp>
              <p:nvSpPr>
                <p:cNvPr id="145" name="Rectangle 144"/>
                <p:cNvSpPr>
                  <a:spLocks/>
                </p:cNvSpPr>
                <p:nvPr/>
              </p:nvSpPr>
              <p:spPr>
                <a:xfrm>
                  <a:off x="455918" y="2542731"/>
                  <a:ext cx="1714593" cy="688618"/>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Rectangle 145"/>
                <p:cNvSpPr>
                  <a:spLocks noChangeAspect="1"/>
                </p:cNvSpPr>
                <p:nvPr/>
              </p:nvSpPr>
              <p:spPr>
                <a:xfrm>
                  <a:off x="455918" y="2535480"/>
                  <a:ext cx="3429186" cy="688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37947" name="Group 236"/>
            <p:cNvGrpSpPr>
              <a:grpSpLocks/>
            </p:cNvGrpSpPr>
            <p:nvPr/>
          </p:nvGrpSpPr>
          <p:grpSpPr bwMode="auto">
            <a:xfrm>
              <a:off x="427038" y="5891082"/>
              <a:ext cx="3870566" cy="152368"/>
              <a:chOff x="427038" y="5891082"/>
              <a:chExt cx="3870566" cy="152368"/>
            </a:xfrm>
          </p:grpSpPr>
          <p:grpSp>
            <p:nvGrpSpPr>
              <p:cNvPr id="37948" name="Group 8"/>
              <p:cNvGrpSpPr>
                <a:grpSpLocks/>
              </p:cNvGrpSpPr>
              <p:nvPr/>
            </p:nvGrpSpPr>
            <p:grpSpPr bwMode="auto">
              <a:xfrm>
                <a:off x="427038" y="5891082"/>
                <a:ext cx="755609" cy="152368"/>
                <a:chOff x="457198" y="2535220"/>
                <a:chExt cx="3429000" cy="695723"/>
              </a:xfrm>
            </p:grpSpPr>
            <p:sp>
              <p:nvSpPr>
                <p:cNvPr id="143" name="Rectangle 142"/>
                <p:cNvSpPr>
                  <a:spLocks/>
                </p:cNvSpPr>
                <p:nvPr/>
              </p:nvSpPr>
              <p:spPr>
                <a:xfrm>
                  <a:off x="457198" y="2543065"/>
                  <a:ext cx="1714593" cy="688623"/>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Rectangle 143"/>
                <p:cNvSpPr>
                  <a:spLocks noChangeAspect="1"/>
                </p:cNvSpPr>
                <p:nvPr/>
              </p:nvSpPr>
              <p:spPr>
                <a:xfrm>
                  <a:off x="457198" y="2535818"/>
                  <a:ext cx="3429186" cy="688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49" name="Group 8"/>
              <p:cNvGrpSpPr>
                <a:grpSpLocks/>
              </p:cNvGrpSpPr>
              <p:nvPr/>
            </p:nvGrpSpPr>
            <p:grpSpPr bwMode="auto">
              <a:xfrm>
                <a:off x="1465357" y="5891082"/>
                <a:ext cx="755609" cy="152368"/>
                <a:chOff x="457198" y="2535220"/>
                <a:chExt cx="3429000" cy="695723"/>
              </a:xfrm>
            </p:grpSpPr>
            <p:sp>
              <p:nvSpPr>
                <p:cNvPr id="141" name="Rectangle 140"/>
                <p:cNvSpPr>
                  <a:spLocks/>
                </p:cNvSpPr>
                <p:nvPr/>
              </p:nvSpPr>
              <p:spPr>
                <a:xfrm>
                  <a:off x="456771" y="2543065"/>
                  <a:ext cx="1714593" cy="688623"/>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Rectangle 141"/>
                <p:cNvSpPr>
                  <a:spLocks noChangeAspect="1"/>
                </p:cNvSpPr>
                <p:nvPr/>
              </p:nvSpPr>
              <p:spPr>
                <a:xfrm>
                  <a:off x="456771" y="2535818"/>
                  <a:ext cx="3429186" cy="688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50" name="Group 8"/>
              <p:cNvGrpSpPr>
                <a:grpSpLocks/>
              </p:cNvGrpSpPr>
              <p:nvPr/>
            </p:nvGrpSpPr>
            <p:grpSpPr bwMode="auto">
              <a:xfrm>
                <a:off x="2503676" y="5891082"/>
                <a:ext cx="755609" cy="152368"/>
                <a:chOff x="457198" y="2535220"/>
                <a:chExt cx="3429000" cy="695723"/>
              </a:xfrm>
            </p:grpSpPr>
            <p:sp>
              <p:nvSpPr>
                <p:cNvPr id="139" name="Rectangle 138"/>
                <p:cNvSpPr>
                  <a:spLocks/>
                </p:cNvSpPr>
                <p:nvPr/>
              </p:nvSpPr>
              <p:spPr>
                <a:xfrm>
                  <a:off x="456345" y="2543065"/>
                  <a:ext cx="1714593" cy="688623"/>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Rectangle 139"/>
                <p:cNvSpPr>
                  <a:spLocks noChangeAspect="1"/>
                </p:cNvSpPr>
                <p:nvPr/>
              </p:nvSpPr>
              <p:spPr>
                <a:xfrm>
                  <a:off x="456345" y="2535818"/>
                  <a:ext cx="3429186" cy="688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51" name="Group 8"/>
              <p:cNvGrpSpPr>
                <a:grpSpLocks/>
              </p:cNvGrpSpPr>
              <p:nvPr/>
            </p:nvGrpSpPr>
            <p:grpSpPr bwMode="auto">
              <a:xfrm>
                <a:off x="3541995" y="5891082"/>
                <a:ext cx="755609" cy="152368"/>
                <a:chOff x="457198" y="2535220"/>
                <a:chExt cx="3429000" cy="695723"/>
              </a:xfrm>
            </p:grpSpPr>
            <p:sp>
              <p:nvSpPr>
                <p:cNvPr id="137" name="Rectangle 22"/>
                <p:cNvSpPr>
                  <a:spLocks/>
                </p:cNvSpPr>
                <p:nvPr/>
              </p:nvSpPr>
              <p:spPr>
                <a:xfrm>
                  <a:off x="455918" y="2543065"/>
                  <a:ext cx="1714593" cy="688623"/>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Rectangle 23"/>
                <p:cNvSpPr>
                  <a:spLocks noChangeAspect="1"/>
                </p:cNvSpPr>
                <p:nvPr/>
              </p:nvSpPr>
              <p:spPr>
                <a:xfrm>
                  <a:off x="455918" y="2535818"/>
                  <a:ext cx="3429186" cy="688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grpSp>
        <p:nvGrpSpPr>
          <p:cNvPr id="252" name="Group 246"/>
          <p:cNvGrpSpPr>
            <a:grpSpLocks/>
          </p:cNvGrpSpPr>
          <p:nvPr/>
        </p:nvGrpSpPr>
        <p:grpSpPr bwMode="auto">
          <a:xfrm>
            <a:off x="6248400" y="4813301"/>
            <a:ext cx="4095750" cy="1541463"/>
            <a:chOff x="4724400" y="4813301"/>
            <a:chExt cx="4095750" cy="1541463"/>
          </a:xfrm>
        </p:grpSpPr>
        <p:sp>
          <p:nvSpPr>
            <p:cNvPr id="160" name="Rectangle 159"/>
            <p:cNvSpPr>
              <a:spLocks noChangeAspect="1"/>
            </p:cNvSpPr>
            <p:nvPr/>
          </p:nvSpPr>
          <p:spPr bwMode="auto">
            <a:xfrm>
              <a:off x="4724400" y="4813301"/>
              <a:ext cx="4095750" cy="1541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7905" name="Group 243"/>
            <p:cNvGrpSpPr>
              <a:grpSpLocks/>
            </p:cNvGrpSpPr>
            <p:nvPr/>
          </p:nvGrpSpPr>
          <p:grpSpPr bwMode="auto">
            <a:xfrm>
              <a:off x="4846394" y="4857750"/>
              <a:ext cx="3870569" cy="685800"/>
              <a:chOff x="4846394" y="4857750"/>
              <a:chExt cx="3870569" cy="685800"/>
            </a:xfrm>
          </p:grpSpPr>
          <p:grpSp>
            <p:nvGrpSpPr>
              <p:cNvPr id="37925" name="Group 221"/>
              <p:cNvGrpSpPr>
                <a:grpSpLocks/>
              </p:cNvGrpSpPr>
              <p:nvPr/>
            </p:nvGrpSpPr>
            <p:grpSpPr bwMode="auto">
              <a:xfrm>
                <a:off x="4881563" y="4857750"/>
                <a:ext cx="3800475" cy="685800"/>
                <a:chOff x="595313" y="3733800"/>
                <a:chExt cx="3800475" cy="685800"/>
              </a:xfrm>
            </p:grpSpPr>
            <p:sp>
              <p:nvSpPr>
                <p:cNvPr id="223" name="Oval 222"/>
                <p:cNvSpPr/>
                <p:nvPr/>
              </p:nvSpPr>
              <p:spPr bwMode="auto">
                <a:xfrm rot="16200000">
                  <a:off x="595313" y="3733801"/>
                  <a:ext cx="685800"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224" name="Oval 223"/>
                <p:cNvSpPr/>
                <p:nvPr/>
              </p:nvSpPr>
              <p:spPr bwMode="auto">
                <a:xfrm rot="16200000">
                  <a:off x="1633538" y="3733801"/>
                  <a:ext cx="685800"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225" name="Oval 224"/>
                <p:cNvSpPr/>
                <p:nvPr/>
              </p:nvSpPr>
              <p:spPr bwMode="auto">
                <a:xfrm rot="16200000">
                  <a:off x="2671763" y="3733801"/>
                  <a:ext cx="685800"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226" name="Oval 225"/>
                <p:cNvSpPr/>
                <p:nvPr/>
              </p:nvSpPr>
              <p:spPr bwMode="auto">
                <a:xfrm rot="16200000">
                  <a:off x="3709988" y="3733801"/>
                  <a:ext cx="685800"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grpSp>
          <p:grpSp>
            <p:nvGrpSpPr>
              <p:cNvPr id="37926" name="Group 238"/>
              <p:cNvGrpSpPr>
                <a:grpSpLocks/>
              </p:cNvGrpSpPr>
              <p:nvPr/>
            </p:nvGrpSpPr>
            <p:grpSpPr bwMode="auto">
              <a:xfrm>
                <a:off x="4846394" y="5124613"/>
                <a:ext cx="3870569" cy="152368"/>
                <a:chOff x="4846394" y="5124613"/>
                <a:chExt cx="3870569" cy="152368"/>
              </a:xfrm>
            </p:grpSpPr>
            <p:grpSp>
              <p:nvGrpSpPr>
                <p:cNvPr id="37927" name="Group 8"/>
                <p:cNvGrpSpPr>
                  <a:grpSpLocks/>
                </p:cNvGrpSpPr>
                <p:nvPr/>
              </p:nvGrpSpPr>
              <p:grpSpPr bwMode="auto">
                <a:xfrm>
                  <a:off x="4846394" y="5124613"/>
                  <a:ext cx="755609" cy="152368"/>
                  <a:chOff x="457198" y="2535220"/>
                  <a:chExt cx="3429000" cy="695723"/>
                </a:xfrm>
              </p:grpSpPr>
              <p:sp>
                <p:nvSpPr>
                  <p:cNvPr id="135" name="Rectangle 17"/>
                  <p:cNvSpPr>
                    <a:spLocks/>
                  </p:cNvSpPr>
                  <p:nvPr/>
                </p:nvSpPr>
                <p:spPr>
                  <a:xfrm>
                    <a:off x="458305" y="2541731"/>
                    <a:ext cx="1714593" cy="688618"/>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Rectangle 18"/>
                  <p:cNvSpPr>
                    <a:spLocks noChangeAspect="1"/>
                  </p:cNvSpPr>
                  <p:nvPr/>
                </p:nvSpPr>
                <p:spPr>
                  <a:xfrm>
                    <a:off x="458305" y="2534480"/>
                    <a:ext cx="3429186" cy="688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28" name="Group 8"/>
                <p:cNvGrpSpPr>
                  <a:grpSpLocks/>
                </p:cNvGrpSpPr>
                <p:nvPr/>
              </p:nvGrpSpPr>
              <p:grpSpPr bwMode="auto">
                <a:xfrm>
                  <a:off x="5884713" y="5124613"/>
                  <a:ext cx="755609" cy="152368"/>
                  <a:chOff x="457198" y="2535220"/>
                  <a:chExt cx="3429000" cy="695723"/>
                </a:xfrm>
              </p:grpSpPr>
              <p:sp>
                <p:nvSpPr>
                  <p:cNvPr id="133" name="Rectangle 132"/>
                  <p:cNvSpPr>
                    <a:spLocks/>
                  </p:cNvSpPr>
                  <p:nvPr/>
                </p:nvSpPr>
                <p:spPr>
                  <a:xfrm>
                    <a:off x="457879" y="2541731"/>
                    <a:ext cx="1714593" cy="688618"/>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Rectangle 133"/>
                  <p:cNvSpPr>
                    <a:spLocks noChangeAspect="1"/>
                  </p:cNvSpPr>
                  <p:nvPr/>
                </p:nvSpPr>
                <p:spPr>
                  <a:xfrm>
                    <a:off x="457879" y="2534480"/>
                    <a:ext cx="3429186" cy="688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29" name="Group 8"/>
                <p:cNvGrpSpPr>
                  <a:grpSpLocks/>
                </p:cNvGrpSpPr>
                <p:nvPr/>
              </p:nvGrpSpPr>
              <p:grpSpPr bwMode="auto">
                <a:xfrm>
                  <a:off x="6923032" y="5124613"/>
                  <a:ext cx="755609" cy="152368"/>
                  <a:chOff x="457198" y="2535220"/>
                  <a:chExt cx="3429000" cy="695723"/>
                </a:xfrm>
              </p:grpSpPr>
              <p:sp>
                <p:nvSpPr>
                  <p:cNvPr id="131" name="Rectangle 130"/>
                  <p:cNvSpPr>
                    <a:spLocks/>
                  </p:cNvSpPr>
                  <p:nvPr/>
                </p:nvSpPr>
                <p:spPr>
                  <a:xfrm>
                    <a:off x="457452" y="2541731"/>
                    <a:ext cx="1714593" cy="688618"/>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Rectangle 131"/>
                  <p:cNvSpPr>
                    <a:spLocks noChangeAspect="1"/>
                  </p:cNvSpPr>
                  <p:nvPr/>
                </p:nvSpPr>
                <p:spPr>
                  <a:xfrm>
                    <a:off x="457452" y="2534480"/>
                    <a:ext cx="3429186" cy="688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30" name="Group 8"/>
                <p:cNvGrpSpPr>
                  <a:grpSpLocks/>
                </p:cNvGrpSpPr>
                <p:nvPr/>
              </p:nvGrpSpPr>
              <p:grpSpPr bwMode="auto">
                <a:xfrm>
                  <a:off x="7961354" y="5124613"/>
                  <a:ext cx="755609" cy="152368"/>
                  <a:chOff x="457198" y="2535220"/>
                  <a:chExt cx="3429000" cy="695723"/>
                </a:xfrm>
              </p:grpSpPr>
              <p:sp>
                <p:nvSpPr>
                  <p:cNvPr id="129" name="Rectangle 128"/>
                  <p:cNvSpPr>
                    <a:spLocks/>
                  </p:cNvSpPr>
                  <p:nvPr/>
                </p:nvSpPr>
                <p:spPr>
                  <a:xfrm>
                    <a:off x="457012" y="2541731"/>
                    <a:ext cx="1714593" cy="688618"/>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Rectangle 129"/>
                  <p:cNvSpPr>
                    <a:spLocks noChangeAspect="1"/>
                  </p:cNvSpPr>
                  <p:nvPr/>
                </p:nvSpPr>
                <p:spPr>
                  <a:xfrm>
                    <a:off x="457012" y="2534480"/>
                    <a:ext cx="3429186" cy="688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grpSp>
          <p:nvGrpSpPr>
            <p:cNvPr id="37906" name="Group 244"/>
            <p:cNvGrpSpPr>
              <a:grpSpLocks/>
            </p:cNvGrpSpPr>
            <p:nvPr/>
          </p:nvGrpSpPr>
          <p:grpSpPr bwMode="auto">
            <a:xfrm>
              <a:off x="4846394" y="5637213"/>
              <a:ext cx="3870569" cy="685800"/>
              <a:chOff x="4846394" y="5637213"/>
              <a:chExt cx="3870569" cy="685800"/>
            </a:xfrm>
          </p:grpSpPr>
          <p:grpSp>
            <p:nvGrpSpPr>
              <p:cNvPr id="37907" name="Group 216"/>
              <p:cNvGrpSpPr>
                <a:grpSpLocks/>
              </p:cNvGrpSpPr>
              <p:nvPr/>
            </p:nvGrpSpPr>
            <p:grpSpPr bwMode="auto">
              <a:xfrm>
                <a:off x="4886325" y="5637213"/>
                <a:ext cx="3800475" cy="685800"/>
                <a:chOff x="595313" y="3733800"/>
                <a:chExt cx="3800475" cy="685800"/>
              </a:xfrm>
            </p:grpSpPr>
            <p:sp>
              <p:nvSpPr>
                <p:cNvPr id="218" name="Oval 217"/>
                <p:cNvSpPr/>
                <p:nvPr/>
              </p:nvSpPr>
              <p:spPr bwMode="auto">
                <a:xfrm rot="16200000">
                  <a:off x="595313" y="3733801"/>
                  <a:ext cx="685800"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219" name="Oval 218"/>
                <p:cNvSpPr/>
                <p:nvPr/>
              </p:nvSpPr>
              <p:spPr bwMode="auto">
                <a:xfrm rot="16200000">
                  <a:off x="1633538" y="3733801"/>
                  <a:ext cx="685800"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220" name="Oval 219"/>
                <p:cNvSpPr/>
                <p:nvPr/>
              </p:nvSpPr>
              <p:spPr bwMode="auto">
                <a:xfrm rot="16200000">
                  <a:off x="2671763" y="3733801"/>
                  <a:ext cx="685800"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sp>
              <p:nvSpPr>
                <p:cNvPr id="221" name="Oval 220"/>
                <p:cNvSpPr/>
                <p:nvPr/>
              </p:nvSpPr>
              <p:spPr bwMode="auto">
                <a:xfrm rot="16200000">
                  <a:off x="3709988" y="3733801"/>
                  <a:ext cx="685800" cy="6858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a:t>
                  </a:r>
                </a:p>
              </p:txBody>
            </p:sp>
          </p:grpSp>
          <p:grpSp>
            <p:nvGrpSpPr>
              <p:cNvPr id="37908" name="Group 239"/>
              <p:cNvGrpSpPr>
                <a:grpSpLocks/>
              </p:cNvGrpSpPr>
              <p:nvPr/>
            </p:nvGrpSpPr>
            <p:grpSpPr bwMode="auto">
              <a:xfrm>
                <a:off x="4846394" y="5904002"/>
                <a:ext cx="3870569" cy="152368"/>
                <a:chOff x="4846394" y="5904002"/>
                <a:chExt cx="3870569" cy="152368"/>
              </a:xfrm>
            </p:grpSpPr>
            <p:grpSp>
              <p:nvGrpSpPr>
                <p:cNvPr id="37909" name="Group 8"/>
                <p:cNvGrpSpPr>
                  <a:grpSpLocks/>
                </p:cNvGrpSpPr>
                <p:nvPr/>
              </p:nvGrpSpPr>
              <p:grpSpPr bwMode="auto">
                <a:xfrm>
                  <a:off x="4846394" y="5904002"/>
                  <a:ext cx="755609" cy="152368"/>
                  <a:chOff x="457198" y="2535220"/>
                  <a:chExt cx="3429000" cy="695723"/>
                </a:xfrm>
              </p:grpSpPr>
              <p:sp>
                <p:nvSpPr>
                  <p:cNvPr id="127" name="Rectangle 126"/>
                  <p:cNvSpPr>
                    <a:spLocks/>
                  </p:cNvSpPr>
                  <p:nvPr/>
                </p:nvSpPr>
                <p:spPr>
                  <a:xfrm>
                    <a:off x="458305" y="2542065"/>
                    <a:ext cx="1714593" cy="688623"/>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Rectangle 127"/>
                  <p:cNvSpPr>
                    <a:spLocks noChangeAspect="1"/>
                  </p:cNvSpPr>
                  <p:nvPr/>
                </p:nvSpPr>
                <p:spPr>
                  <a:xfrm>
                    <a:off x="458305" y="2534818"/>
                    <a:ext cx="3429186" cy="688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10" name="Group 8"/>
                <p:cNvGrpSpPr>
                  <a:grpSpLocks/>
                </p:cNvGrpSpPr>
                <p:nvPr/>
              </p:nvGrpSpPr>
              <p:grpSpPr bwMode="auto">
                <a:xfrm>
                  <a:off x="5884713" y="5904002"/>
                  <a:ext cx="755609" cy="152368"/>
                  <a:chOff x="457198" y="2535220"/>
                  <a:chExt cx="3429000" cy="695723"/>
                </a:xfrm>
              </p:grpSpPr>
              <p:sp>
                <p:nvSpPr>
                  <p:cNvPr id="125" name="Rectangle 124"/>
                  <p:cNvSpPr>
                    <a:spLocks/>
                  </p:cNvSpPr>
                  <p:nvPr/>
                </p:nvSpPr>
                <p:spPr>
                  <a:xfrm>
                    <a:off x="457879" y="2542065"/>
                    <a:ext cx="1714593" cy="688623"/>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Rectangle 125"/>
                  <p:cNvSpPr>
                    <a:spLocks noChangeAspect="1"/>
                  </p:cNvSpPr>
                  <p:nvPr/>
                </p:nvSpPr>
                <p:spPr>
                  <a:xfrm>
                    <a:off x="457879" y="2534818"/>
                    <a:ext cx="3429186" cy="688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11" name="Group 8"/>
                <p:cNvGrpSpPr>
                  <a:grpSpLocks/>
                </p:cNvGrpSpPr>
                <p:nvPr/>
              </p:nvGrpSpPr>
              <p:grpSpPr bwMode="auto">
                <a:xfrm>
                  <a:off x="6923032" y="5904002"/>
                  <a:ext cx="755609" cy="152368"/>
                  <a:chOff x="457198" y="2535220"/>
                  <a:chExt cx="3429000" cy="695723"/>
                </a:xfrm>
              </p:grpSpPr>
              <p:sp>
                <p:nvSpPr>
                  <p:cNvPr id="123" name="Rectangle 122"/>
                  <p:cNvSpPr>
                    <a:spLocks/>
                  </p:cNvSpPr>
                  <p:nvPr/>
                </p:nvSpPr>
                <p:spPr>
                  <a:xfrm>
                    <a:off x="457452" y="2542065"/>
                    <a:ext cx="1714593" cy="688623"/>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Rectangle 123"/>
                  <p:cNvSpPr>
                    <a:spLocks noChangeAspect="1"/>
                  </p:cNvSpPr>
                  <p:nvPr/>
                </p:nvSpPr>
                <p:spPr>
                  <a:xfrm>
                    <a:off x="457452" y="2534818"/>
                    <a:ext cx="3429186" cy="688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912" name="Group 8"/>
                <p:cNvGrpSpPr>
                  <a:grpSpLocks/>
                </p:cNvGrpSpPr>
                <p:nvPr/>
              </p:nvGrpSpPr>
              <p:grpSpPr bwMode="auto">
                <a:xfrm>
                  <a:off x="7961354" y="5904002"/>
                  <a:ext cx="755609" cy="152368"/>
                  <a:chOff x="457198" y="2535220"/>
                  <a:chExt cx="3429000" cy="695723"/>
                </a:xfrm>
              </p:grpSpPr>
              <p:sp>
                <p:nvSpPr>
                  <p:cNvPr id="121" name="Rectangle 120"/>
                  <p:cNvSpPr>
                    <a:spLocks/>
                  </p:cNvSpPr>
                  <p:nvPr/>
                </p:nvSpPr>
                <p:spPr>
                  <a:xfrm>
                    <a:off x="457012" y="2542065"/>
                    <a:ext cx="1714593" cy="688623"/>
                  </a:xfrm>
                  <a:prstGeom prst="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Rectangle 121"/>
                  <p:cNvSpPr>
                    <a:spLocks noChangeAspect="1"/>
                  </p:cNvSpPr>
                  <p:nvPr/>
                </p:nvSpPr>
                <p:spPr>
                  <a:xfrm>
                    <a:off x="457012" y="2534818"/>
                    <a:ext cx="3429186" cy="688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grpSp>
      <p:sp>
        <p:nvSpPr>
          <p:cNvPr id="6" name="Slide Number Placeholder 5"/>
          <p:cNvSpPr>
            <a:spLocks noGrp="1"/>
          </p:cNvSpPr>
          <p:nvPr>
            <p:ph type="sldNum" sz="quarter" idx="12"/>
          </p:nvPr>
        </p:nvSpPr>
        <p:spPr/>
        <p:txBody>
          <a:bodyPr/>
          <a:lstStyle/>
          <a:p>
            <a:pPr>
              <a:defRPr/>
            </a:pPr>
            <a:fld id="{B386F29C-061E-47C1-A8AA-F42ADE5D6185}" type="slidenum">
              <a:rPr lang="en-US" smtClean="0"/>
              <a:pPr>
                <a:defRPr/>
              </a:pPr>
              <a:t>43</a:t>
            </a:fld>
            <a:endParaRPr lang="en-US"/>
          </a:p>
        </p:txBody>
      </p:sp>
    </p:spTree>
    <p:extLst>
      <p:ext uri="{BB962C8B-B14F-4D97-AF65-F5344CB8AC3E}">
        <p14:creationId xmlns:p14="http://schemas.microsoft.com/office/powerpoint/2010/main" val="72222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3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nodeType="withGroup">
                            <p:stCondLst>
                              <p:cond delay="23000"/>
                            </p:stCondLst>
                            <p:childTnLst>
                              <p:par>
                                <p:cTn id="8" presetID="1" presetClass="entr" presetSubtype="0" fill="hold" grpId="0" nodeType="afterEffect">
                                  <p:stCondLst>
                                    <p:cond delay="21000"/>
                                  </p:stCondLst>
                                  <p:childTnLst>
                                    <p:set>
                                      <p:cBhvr>
                                        <p:cTn id="9" dur="1" fill="hold">
                                          <p:stCondLst>
                                            <p:cond delay="0"/>
                                          </p:stCondLst>
                                        </p:cTn>
                                        <p:tgtEl>
                                          <p:spTgt spid="166"/>
                                        </p:tgtEl>
                                        <p:attrNameLst>
                                          <p:attrName>style.visibility</p:attrName>
                                        </p:attrNameLst>
                                      </p:cBhvr>
                                      <p:to>
                                        <p:strVal val="visible"/>
                                      </p:to>
                                    </p:set>
                                  </p:childTnLst>
                                </p:cTn>
                              </p:par>
                            </p:childTnLst>
                          </p:cTn>
                        </p:par>
                        <p:par>
                          <p:cTn id="10" fill="hold" nodeType="withGroup">
                            <p:stCondLst>
                              <p:cond delay="44000"/>
                            </p:stCondLst>
                            <p:childTnLst>
                              <p:par>
                                <p:cTn id="11" presetID="1" presetClass="entr" presetSubtype="0" fill="hold" grpId="0" nodeType="afterEffect">
                                  <p:stCondLst>
                                    <p:cond delay="5000"/>
                                  </p:stCondLst>
                                  <p:childTnLst>
                                    <p:set>
                                      <p:cBhvr>
                                        <p:cTn id="12" dur="1" fill="hold">
                                          <p:stCondLst>
                                            <p:cond delay="0"/>
                                          </p:stCondLst>
                                        </p:cTn>
                                        <p:tgtEl>
                                          <p:spTgt spid="81"/>
                                        </p:tgtEl>
                                        <p:attrNameLst>
                                          <p:attrName>style.visibility</p:attrName>
                                        </p:attrNameLst>
                                      </p:cBhvr>
                                      <p:to>
                                        <p:strVal val="visible"/>
                                      </p:to>
                                    </p:set>
                                  </p:childTnLst>
                                </p:cTn>
                              </p:par>
                            </p:childTnLst>
                          </p:cTn>
                        </p:par>
                        <p:par>
                          <p:cTn id="13" fill="hold" nodeType="withGroup">
                            <p:stCondLst>
                              <p:cond delay="49000"/>
                            </p:stCondLst>
                            <p:childTnLst>
                              <p:par>
                                <p:cTn id="14" presetID="1" presetClass="entr" presetSubtype="0" fill="hold" nodeType="afterEffect">
                                  <p:stCondLst>
                                    <p:cond delay="0"/>
                                  </p:stCondLst>
                                  <p:childTnLst>
                                    <p:set>
                                      <p:cBhvr>
                                        <p:cTn id="15" dur="1" fill="hold">
                                          <p:stCondLst>
                                            <p:cond delay="0"/>
                                          </p:stCondLst>
                                        </p:cTn>
                                        <p:tgtEl>
                                          <p:spTgt spid="239"/>
                                        </p:tgtEl>
                                        <p:attrNameLst>
                                          <p:attrName>style.visibility</p:attrName>
                                        </p:attrNameLst>
                                      </p:cBhvr>
                                      <p:to>
                                        <p:strVal val="visible"/>
                                      </p:to>
                                    </p:set>
                                  </p:childTnLst>
                                </p:cTn>
                              </p:par>
                            </p:childTnLst>
                          </p:cTn>
                        </p:par>
                        <p:par>
                          <p:cTn id="16" fill="hold" nodeType="withGroup">
                            <p:stCondLst>
                              <p:cond delay="49000"/>
                            </p:stCondLst>
                            <p:childTnLst>
                              <p:par>
                                <p:cTn id="17" presetID="1" presetClass="entr" presetSubtype="0" fill="hold" nodeType="afterEffect">
                                  <p:stCondLst>
                                    <p:cond delay="20000"/>
                                  </p:stCondLst>
                                  <p:childTnLst>
                                    <p:set>
                                      <p:cBhvr>
                                        <p:cTn id="18" dur="1" fill="hold">
                                          <p:stCondLst>
                                            <p:cond delay="0"/>
                                          </p:stCondLst>
                                        </p:cTn>
                                        <p:tgtEl>
                                          <p:spTgt spid="252"/>
                                        </p:tgtEl>
                                        <p:attrNameLst>
                                          <p:attrName>style.visibility</p:attrName>
                                        </p:attrNameLst>
                                      </p:cBhvr>
                                      <p:to>
                                        <p:strVal val="visible"/>
                                      </p:to>
                                    </p:set>
                                  </p:childTnLst>
                                </p:cTn>
                              </p:par>
                            </p:childTnLst>
                          </p:cTn>
                        </p:par>
                        <p:par>
                          <p:cTn id="19" fill="hold" nodeType="withGroup">
                            <p:stCondLst>
                              <p:cond delay="69000"/>
                            </p:stCondLst>
                            <p:childTnLst>
                              <p:par>
                                <p:cTn id="20" presetID="1" presetClass="entr" presetSubtype="0" fill="hold" grpId="0" nodeType="afterEffect">
                                  <p:stCondLst>
                                    <p:cond delay="4000"/>
                                  </p:stCondLst>
                                  <p:childTnLst>
                                    <p:set>
                                      <p:cBhvr>
                                        <p:cTn id="21" dur="1" fill="hold">
                                          <p:stCondLst>
                                            <p:cond delay="0"/>
                                          </p:stCondLst>
                                        </p:cTn>
                                        <p:tgtEl>
                                          <p:spTgt spid="163"/>
                                        </p:tgtEl>
                                        <p:attrNameLst>
                                          <p:attrName>style.visibility</p:attrName>
                                        </p:attrNameLst>
                                      </p:cBhvr>
                                      <p:to>
                                        <p:strVal val="visible"/>
                                      </p:to>
                                    </p:set>
                                  </p:childTnLst>
                                </p:cTn>
                              </p:par>
                            </p:childTnLst>
                          </p:cTn>
                        </p:par>
                        <p:par>
                          <p:cTn id="22" fill="hold" nodeType="withGroup">
                            <p:stCondLst>
                              <p:cond delay="73000"/>
                            </p:stCondLst>
                            <p:childTnLst>
                              <p:par>
                                <p:cTn id="23" presetID="1"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par>
                          <p:cTn id="25" fill="hold" nodeType="withGroup">
                            <p:stCondLst>
                              <p:cond delay="73000"/>
                            </p:stCondLst>
                            <p:childTnLst>
                              <p:par>
                                <p:cTn id="26" presetID="1"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63" grpId="0"/>
      <p:bldP spid="16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r>
              <a:rPr lang="en-US" b="1" dirty="0">
                <a:latin typeface="Arial" charset="0"/>
                <a:cs typeface="Arial" charset="0"/>
              </a:rPr>
              <a:t>Magnetic Force</a:t>
            </a:r>
          </a:p>
        </p:txBody>
      </p:sp>
      <p:sp>
        <p:nvSpPr>
          <p:cNvPr id="38915" name="Content Placeholder 4"/>
          <p:cNvSpPr>
            <a:spLocks noGrp="1"/>
          </p:cNvSpPr>
          <p:nvPr>
            <p:ph idx="1"/>
          </p:nvPr>
        </p:nvSpPr>
        <p:spPr/>
        <p:txBody>
          <a:bodyPr/>
          <a:lstStyle/>
          <a:p>
            <a:r>
              <a:rPr lang="en-US" sz="2800" dirty="0" err="1">
                <a:latin typeface="Arial" charset="0"/>
                <a:cs typeface="Arial" charset="0"/>
              </a:rPr>
              <a:t>OpenStax</a:t>
            </a:r>
            <a:r>
              <a:rPr lang="en-US" sz="2800" dirty="0">
                <a:latin typeface="Arial" charset="0"/>
                <a:cs typeface="Arial" charset="0"/>
              </a:rPr>
              <a:t> 22.7</a:t>
            </a:r>
          </a:p>
          <a:p>
            <a:endParaRPr lang="en-US" sz="2800" dirty="0">
              <a:latin typeface="Arial" charset="0"/>
              <a:cs typeface="Arial" charset="0"/>
            </a:endParaRPr>
          </a:p>
          <a:p>
            <a:r>
              <a:rPr lang="en-US" sz="2800" dirty="0">
                <a:latin typeface="Arial" charset="0"/>
                <a:cs typeface="Arial" charset="0"/>
              </a:rPr>
              <a:t>Magnetic force on a charged particle is perpendicular to velocity and field</a:t>
            </a:r>
          </a:p>
          <a:p>
            <a:r>
              <a:rPr lang="en-US" sz="2800" dirty="0">
                <a:latin typeface="Arial" charset="0"/>
                <a:cs typeface="Arial" charset="0"/>
              </a:rPr>
              <a:t>Magnitude depends on charge, speed, field, angle</a:t>
            </a:r>
          </a:p>
          <a:p>
            <a:r>
              <a:rPr lang="en-US" sz="2800" dirty="0">
                <a:latin typeface="Arial" charset="0"/>
                <a:cs typeface="Arial" charset="0"/>
              </a:rPr>
              <a:t>Circular path of particle in magnetic field</a:t>
            </a:r>
          </a:p>
          <a:p>
            <a:pPr lvl="1"/>
            <a:r>
              <a:rPr lang="en-US" sz="2400" dirty="0">
                <a:latin typeface="Arial" charset="0"/>
                <a:cs typeface="Arial" charset="0"/>
              </a:rPr>
              <a:t>Radius depends on mass, charge, speed, and magnetic field</a:t>
            </a:r>
          </a:p>
          <a:p>
            <a:pPr lvl="1"/>
            <a:r>
              <a:rPr lang="en-US" sz="2400" dirty="0">
                <a:latin typeface="Arial" charset="0"/>
                <a:cs typeface="Arial" charset="0"/>
              </a:rPr>
              <a:t>Can be used to identify particles</a:t>
            </a:r>
          </a:p>
        </p:txBody>
      </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44</a:t>
            </a:fld>
            <a:endParaRPr lang="en-US"/>
          </a:p>
        </p:txBody>
      </p:sp>
    </p:spTree>
    <p:extLst>
      <p:ext uri="{BB962C8B-B14F-4D97-AF65-F5344CB8AC3E}">
        <p14:creationId xmlns:p14="http://schemas.microsoft.com/office/powerpoint/2010/main" val="3737659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763974" y="228600"/>
            <a:ext cx="8751627" cy="1143000"/>
          </a:xfrm>
        </p:spPr>
        <p:txBody>
          <a:bodyPr/>
          <a:lstStyle/>
          <a:p>
            <a:r>
              <a:rPr lang="en-US" sz="3600" b="1" dirty="0">
                <a:latin typeface="Arial" charset="0"/>
                <a:cs typeface="Arial" charset="0"/>
              </a:rPr>
              <a:t>Magnetic Field and Charged Particles</a:t>
            </a:r>
          </a:p>
        </p:txBody>
      </p:sp>
      <p:sp>
        <p:nvSpPr>
          <p:cNvPr id="4" name="TextBox 3"/>
          <p:cNvSpPr txBox="1"/>
          <p:nvPr/>
        </p:nvSpPr>
        <p:spPr bwMode="auto">
          <a:xfrm>
            <a:off x="1880755" y="1370592"/>
            <a:ext cx="7848600" cy="461963"/>
          </a:xfrm>
          <a:prstGeom prst="rect">
            <a:avLst/>
          </a:prstGeom>
          <a:noFill/>
          <a:ln w="9525">
            <a:noFill/>
            <a:miter lim="800000"/>
            <a:headEnd/>
            <a:tailEnd/>
          </a:ln>
        </p:spPr>
        <p:txBody>
          <a:bodyPr>
            <a:spAutoFit/>
          </a:bodyPr>
          <a:lstStyle/>
          <a:p>
            <a:pPr>
              <a:defRPr/>
            </a:pPr>
            <a:r>
              <a:rPr lang="en-US" sz="2400" b="1" dirty="0">
                <a:latin typeface="+mj-lt"/>
              </a:rPr>
              <a:t>Currents</a:t>
            </a:r>
            <a:r>
              <a:rPr lang="en-US" sz="2400" dirty="0">
                <a:latin typeface="+mj-lt"/>
              </a:rPr>
              <a:t> generate </a:t>
            </a:r>
            <a:r>
              <a:rPr lang="en-US" sz="2400" b="1" dirty="0">
                <a:latin typeface="+mj-lt"/>
              </a:rPr>
              <a:t>magnetic fields</a:t>
            </a:r>
          </a:p>
        </p:txBody>
      </p:sp>
      <p:sp>
        <p:nvSpPr>
          <p:cNvPr id="8" name="TextBox 7"/>
          <p:cNvSpPr txBox="1"/>
          <p:nvPr/>
        </p:nvSpPr>
        <p:spPr bwMode="auto">
          <a:xfrm>
            <a:off x="1524000" y="1860551"/>
            <a:ext cx="9144000" cy="461963"/>
          </a:xfrm>
          <a:prstGeom prst="rect">
            <a:avLst/>
          </a:prstGeom>
          <a:noFill/>
          <a:ln w="9525">
            <a:noFill/>
            <a:miter lim="800000"/>
            <a:headEnd/>
            <a:tailEnd/>
          </a:ln>
        </p:spPr>
        <p:txBody>
          <a:bodyPr>
            <a:spAutoFit/>
          </a:bodyPr>
          <a:lstStyle/>
          <a:p>
            <a:pPr algn="ctr">
              <a:defRPr/>
            </a:pPr>
            <a:r>
              <a:rPr lang="en-US" sz="2400" dirty="0">
                <a:latin typeface="+mj-lt"/>
              </a:rPr>
              <a:t>Currents exert forces on perm. </a:t>
            </a:r>
            <a:r>
              <a:rPr lang="en-US" sz="2400" dirty="0" err="1">
                <a:latin typeface="+mj-lt"/>
              </a:rPr>
              <a:t>mag.s</a:t>
            </a:r>
            <a:r>
              <a:rPr lang="en-US" sz="2400" dirty="0">
                <a:latin typeface="+mj-lt"/>
              </a:rPr>
              <a:t> through magnetic fields </a:t>
            </a:r>
          </a:p>
        </p:txBody>
      </p:sp>
      <p:sp>
        <p:nvSpPr>
          <p:cNvPr id="11" name="TextBox 10"/>
          <p:cNvSpPr txBox="1"/>
          <p:nvPr/>
        </p:nvSpPr>
        <p:spPr bwMode="auto">
          <a:xfrm>
            <a:off x="2971800" y="4572000"/>
            <a:ext cx="6438900" cy="831850"/>
          </a:xfrm>
          <a:prstGeom prst="rect">
            <a:avLst/>
          </a:prstGeom>
          <a:noFill/>
          <a:ln w="9525">
            <a:solidFill>
              <a:schemeClr val="tx1"/>
            </a:solidFill>
            <a:prstDash val="dash"/>
            <a:miter lim="800000"/>
            <a:headEnd/>
            <a:tailEnd/>
          </a:ln>
        </p:spPr>
        <p:txBody>
          <a:bodyPr wrap="square">
            <a:spAutoFit/>
          </a:bodyPr>
          <a:lstStyle/>
          <a:p>
            <a:pPr algn="ctr">
              <a:defRPr/>
            </a:pPr>
            <a:r>
              <a:rPr lang="en-US" sz="2400" b="1" dirty="0">
                <a:solidFill>
                  <a:srgbClr val="FF0000"/>
                </a:solidFill>
                <a:latin typeface="+mj-lt"/>
              </a:rPr>
              <a:t>Field</a:t>
            </a:r>
            <a:r>
              <a:rPr lang="en-US" sz="2400" dirty="0">
                <a:latin typeface="+mj-lt"/>
              </a:rPr>
              <a:t> will exert a </a:t>
            </a:r>
            <a:r>
              <a:rPr lang="en-US" sz="2400" b="1" dirty="0">
                <a:solidFill>
                  <a:schemeClr val="accent6">
                    <a:lumMod val="75000"/>
                  </a:schemeClr>
                </a:solidFill>
                <a:latin typeface="+mj-lt"/>
              </a:rPr>
              <a:t>force</a:t>
            </a:r>
            <a:r>
              <a:rPr lang="en-US" sz="2400" dirty="0">
                <a:latin typeface="+mj-lt"/>
              </a:rPr>
              <a:t> on the </a:t>
            </a:r>
            <a:r>
              <a:rPr lang="en-US" sz="2400" b="1" dirty="0">
                <a:solidFill>
                  <a:srgbClr val="6F00E1"/>
                </a:solidFill>
                <a:latin typeface="+mj-lt"/>
              </a:rPr>
              <a:t>charge</a:t>
            </a:r>
            <a:r>
              <a:rPr lang="en-US" sz="2400" dirty="0">
                <a:latin typeface="+mj-lt"/>
              </a:rPr>
              <a:t> </a:t>
            </a:r>
          </a:p>
          <a:p>
            <a:pPr algn="ctr">
              <a:defRPr/>
            </a:pPr>
            <a:r>
              <a:rPr lang="en-US" sz="2400" dirty="0">
                <a:latin typeface="+mj-lt"/>
              </a:rPr>
              <a:t>(and </a:t>
            </a:r>
            <a:r>
              <a:rPr lang="en-US" sz="2400" b="1" dirty="0">
                <a:solidFill>
                  <a:srgbClr val="6F00E1"/>
                </a:solidFill>
                <a:latin typeface="+mj-lt"/>
              </a:rPr>
              <a:t>charge</a:t>
            </a:r>
            <a:r>
              <a:rPr lang="en-US" sz="2400" dirty="0">
                <a:latin typeface="+mj-lt"/>
              </a:rPr>
              <a:t> will exert </a:t>
            </a:r>
            <a:r>
              <a:rPr lang="en-US" sz="2400" b="1" dirty="0">
                <a:solidFill>
                  <a:schemeClr val="accent6">
                    <a:lumMod val="75000"/>
                  </a:schemeClr>
                </a:solidFill>
                <a:latin typeface="+mj-lt"/>
              </a:rPr>
              <a:t>force</a:t>
            </a:r>
            <a:r>
              <a:rPr lang="en-US" sz="2400" dirty="0">
                <a:latin typeface="+mj-lt"/>
              </a:rPr>
              <a:t> on </a:t>
            </a:r>
            <a:r>
              <a:rPr lang="en-US" sz="2400" b="1" dirty="0">
                <a:solidFill>
                  <a:srgbClr val="FF0000"/>
                </a:solidFill>
                <a:latin typeface="+mj-lt"/>
              </a:rPr>
              <a:t>field</a:t>
            </a:r>
            <a:r>
              <a:rPr lang="en-US" sz="2400" dirty="0">
                <a:latin typeface="+mj-lt"/>
              </a:rPr>
              <a:t> creator)</a:t>
            </a:r>
            <a:endParaRPr lang="en-US" sz="2400" b="1" u="sng" dirty="0">
              <a:solidFill>
                <a:srgbClr val="FF0000"/>
              </a:solidFill>
              <a:latin typeface="+mj-lt"/>
            </a:endParaRPr>
          </a:p>
        </p:txBody>
      </p:sp>
      <p:sp>
        <p:nvSpPr>
          <p:cNvPr id="10" name="TextBox 9"/>
          <p:cNvSpPr txBox="1"/>
          <p:nvPr/>
        </p:nvSpPr>
        <p:spPr bwMode="auto">
          <a:xfrm>
            <a:off x="1714500" y="3957635"/>
            <a:ext cx="8877300" cy="461962"/>
          </a:xfrm>
          <a:prstGeom prst="rect">
            <a:avLst/>
          </a:prstGeom>
          <a:solidFill>
            <a:schemeClr val="bg1">
              <a:lumMod val="75000"/>
            </a:schemeClr>
          </a:solidFill>
          <a:ln w="9525">
            <a:solidFill>
              <a:schemeClr val="tx2"/>
            </a:solidFill>
            <a:miter lim="800000"/>
            <a:headEnd/>
            <a:tailEnd/>
          </a:ln>
        </p:spPr>
        <p:txBody>
          <a:bodyPr wrap="square">
            <a:spAutoFit/>
          </a:bodyPr>
          <a:lstStyle/>
          <a:p>
            <a:pPr algn="ctr">
              <a:defRPr/>
            </a:pPr>
            <a:r>
              <a:rPr lang="en-US" sz="2400" dirty="0">
                <a:latin typeface="+mj-lt"/>
              </a:rPr>
              <a:t>If a </a:t>
            </a:r>
            <a:r>
              <a:rPr lang="en-US" sz="2400" b="1" dirty="0">
                <a:solidFill>
                  <a:srgbClr val="6F00E1"/>
                </a:solidFill>
                <a:latin typeface="+mj-lt"/>
              </a:rPr>
              <a:t>charge</a:t>
            </a:r>
            <a:r>
              <a:rPr lang="en-US" sz="2400" dirty="0">
                <a:latin typeface="+mj-lt"/>
              </a:rPr>
              <a:t> moves through a </a:t>
            </a:r>
            <a:r>
              <a:rPr lang="en-US" sz="2400" b="1" dirty="0">
                <a:solidFill>
                  <a:srgbClr val="FF0000"/>
                </a:solidFill>
                <a:latin typeface="+mj-lt"/>
              </a:rPr>
              <a:t>magnetic field</a:t>
            </a:r>
            <a:r>
              <a:rPr lang="en-US" sz="2400" b="1" dirty="0">
                <a:latin typeface="+mj-lt"/>
              </a:rPr>
              <a:t> </a:t>
            </a:r>
            <a:r>
              <a:rPr lang="en-US" sz="2400" dirty="0">
                <a:latin typeface="+mj-lt"/>
              </a:rPr>
              <a:t>what will happen?</a:t>
            </a:r>
            <a:endParaRPr lang="en-US" sz="2400" dirty="0">
              <a:solidFill>
                <a:srgbClr val="FF0000"/>
              </a:solidFill>
              <a:latin typeface="+mj-lt"/>
            </a:endParaRPr>
          </a:p>
        </p:txBody>
      </p:sp>
      <p:sp>
        <p:nvSpPr>
          <p:cNvPr id="9" name="TextBox 8"/>
          <p:cNvSpPr txBox="1"/>
          <p:nvPr/>
        </p:nvSpPr>
        <p:spPr bwMode="auto">
          <a:xfrm>
            <a:off x="2476500" y="2363788"/>
            <a:ext cx="7239000" cy="1508105"/>
          </a:xfrm>
          <a:prstGeom prst="rect">
            <a:avLst/>
          </a:prstGeom>
          <a:noFill/>
          <a:ln w="9525">
            <a:solidFill>
              <a:schemeClr val="bg1">
                <a:lumMod val="50000"/>
              </a:schemeClr>
            </a:solidFill>
            <a:prstDash val="dash"/>
            <a:miter lim="800000"/>
            <a:headEnd/>
            <a:tailEnd/>
          </a:ln>
        </p:spPr>
        <p:txBody>
          <a:bodyPr>
            <a:spAutoFit/>
          </a:bodyPr>
          <a:lstStyle/>
          <a:p>
            <a:pPr>
              <a:defRPr/>
            </a:pPr>
            <a:r>
              <a:rPr lang="en-US" sz="2400" b="1" dirty="0">
                <a:latin typeface="+mj-lt"/>
              </a:rPr>
              <a:t>Newton’s Third Law: </a:t>
            </a:r>
          </a:p>
          <a:p>
            <a:pPr>
              <a:defRPr/>
            </a:pPr>
            <a:r>
              <a:rPr lang="en-US" sz="2000" dirty="0">
                <a:solidFill>
                  <a:schemeClr val="bg1">
                    <a:lumMod val="50000"/>
                  </a:schemeClr>
                </a:solidFill>
                <a:latin typeface="+mj-lt"/>
              </a:rPr>
              <a:t>(every action has an equal and opposite reaction)</a:t>
            </a:r>
            <a:endParaRPr lang="en-US" sz="2400" dirty="0">
              <a:latin typeface="+mj-lt"/>
            </a:endParaRPr>
          </a:p>
          <a:p>
            <a:pPr algn="ctr">
              <a:defRPr/>
            </a:pPr>
            <a:r>
              <a:rPr lang="en-US" sz="2400" b="1" dirty="0">
                <a:latin typeface="+mj-lt"/>
              </a:rPr>
              <a:t>permanent magnets </a:t>
            </a:r>
            <a:r>
              <a:rPr lang="en-US" sz="2400" dirty="0">
                <a:latin typeface="+mj-lt"/>
              </a:rPr>
              <a:t>exert </a:t>
            </a:r>
            <a:r>
              <a:rPr lang="en-US" sz="2400" b="1" dirty="0">
                <a:latin typeface="+mj-lt"/>
              </a:rPr>
              <a:t>forces</a:t>
            </a:r>
            <a:r>
              <a:rPr lang="en-US" sz="2400" dirty="0">
                <a:latin typeface="+mj-lt"/>
              </a:rPr>
              <a:t> on </a:t>
            </a:r>
            <a:r>
              <a:rPr lang="en-US" sz="2400" b="1" dirty="0">
                <a:latin typeface="+mj-lt"/>
              </a:rPr>
              <a:t>currents</a:t>
            </a:r>
            <a:r>
              <a:rPr lang="en-US" sz="2400" dirty="0">
                <a:latin typeface="+mj-lt"/>
              </a:rPr>
              <a:t> </a:t>
            </a:r>
            <a:r>
              <a:rPr lang="en-US" sz="2400" b="1" dirty="0">
                <a:latin typeface="+mj-lt"/>
              </a:rPr>
              <a:t>through magnetic fields </a:t>
            </a:r>
          </a:p>
        </p:txBody>
      </p:sp>
      <p:sp>
        <p:nvSpPr>
          <p:cNvPr id="17" name="Slide Number Placeholder 16"/>
          <p:cNvSpPr>
            <a:spLocks noGrp="1"/>
          </p:cNvSpPr>
          <p:nvPr>
            <p:ph type="sldNum" sz="quarter" idx="12"/>
          </p:nvPr>
        </p:nvSpPr>
        <p:spPr/>
        <p:txBody>
          <a:bodyPr/>
          <a:lstStyle/>
          <a:p>
            <a:pPr>
              <a:defRPr/>
            </a:pPr>
            <a:fld id="{B386F29C-061E-47C1-A8AA-F42ADE5D6185}" type="slidenum">
              <a:rPr lang="en-US" smtClean="0"/>
              <a:pPr>
                <a:defRPr/>
              </a:pPr>
              <a:t>45</a:t>
            </a:fld>
            <a:endParaRPr lang="en-US"/>
          </a:p>
        </p:txBody>
      </p:sp>
      <p:sp>
        <p:nvSpPr>
          <p:cNvPr id="40" name="TextBox 39"/>
          <p:cNvSpPr txBox="1"/>
          <p:nvPr/>
        </p:nvSpPr>
        <p:spPr bwMode="auto">
          <a:xfrm>
            <a:off x="2667000" y="5569804"/>
            <a:ext cx="7048500" cy="830997"/>
          </a:xfrm>
          <a:prstGeom prst="rect">
            <a:avLst/>
          </a:prstGeom>
          <a:solidFill>
            <a:schemeClr val="bg1">
              <a:lumMod val="75000"/>
            </a:schemeClr>
          </a:solidFill>
          <a:ln w="9525">
            <a:solidFill>
              <a:schemeClr val="tx2"/>
            </a:solidFill>
            <a:prstDash val="solid"/>
            <a:miter lim="800000"/>
            <a:headEnd/>
            <a:tailEnd/>
          </a:ln>
        </p:spPr>
        <p:txBody>
          <a:bodyPr wrap="square">
            <a:spAutoFit/>
          </a:bodyPr>
          <a:lstStyle/>
          <a:p>
            <a:pPr algn="ctr">
              <a:defRPr/>
            </a:pPr>
            <a:r>
              <a:rPr lang="en-US" sz="2400" b="1" dirty="0">
                <a:latin typeface="+mj-lt"/>
              </a:rPr>
              <a:t>i.e. a charged particle </a:t>
            </a:r>
            <a:r>
              <a:rPr lang="en-US" sz="2400" b="1" u="sng" dirty="0">
                <a:latin typeface="+mj-lt"/>
              </a:rPr>
              <a:t>moving</a:t>
            </a:r>
            <a:r>
              <a:rPr lang="en-US" sz="2400" b="1" dirty="0">
                <a:latin typeface="+mj-lt"/>
              </a:rPr>
              <a:t> through a magnetic field experiences magnetic force</a:t>
            </a:r>
            <a:endParaRPr lang="en-US" sz="2400" b="1" u="sng" dirty="0">
              <a:latin typeface="+mj-lt"/>
            </a:endParaRPr>
          </a:p>
        </p:txBody>
      </p:sp>
    </p:spTree>
    <p:extLst>
      <p:ext uri="{BB962C8B-B14F-4D97-AF65-F5344CB8AC3E}">
        <p14:creationId xmlns:p14="http://schemas.microsoft.com/office/powerpoint/2010/main" val="360753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10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1175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11750"/>
                            </p:stCondLst>
                            <p:childTnLst>
                              <p:par>
                                <p:cTn id="10" presetID="1" presetClass="entr" presetSubtype="0" fill="hold" grpId="0" nodeType="afterEffect">
                                  <p:stCondLst>
                                    <p:cond delay="5500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66750"/>
                            </p:stCondLst>
                            <p:childTnLst>
                              <p:par>
                                <p:cTn id="13" presetID="1" presetClass="entr" presetSubtype="0" fill="hold" grpId="0" nodeType="afterEffect">
                                  <p:stCondLst>
                                    <p:cond delay="1550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82250"/>
                            </p:stCondLst>
                            <p:childTnLst>
                              <p:par>
                                <p:cTn id="16" presetID="1" presetClass="entr" presetSubtype="0" fill="hold" grpId="0" nodeType="afterEffect">
                                  <p:stCondLst>
                                    <p:cond delay="14500"/>
                                  </p:stCondLst>
                                  <p:childTnLst>
                                    <p:set>
                                      <p:cBhvr>
                                        <p:cTn id="17"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0" grpId="0" animBg="1"/>
      <p:bldP spid="9" grpId="0" animBg="1"/>
      <p:bldP spid="4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b="1" dirty="0">
                <a:latin typeface="Arial" charset="0"/>
                <a:cs typeface="Arial" charset="0"/>
              </a:rPr>
              <a:t>Magnitude of Magnetic Force</a:t>
            </a:r>
          </a:p>
        </p:txBody>
      </p:sp>
      <p:graphicFrame>
        <p:nvGraphicFramePr>
          <p:cNvPr id="12" name="Object 6"/>
          <p:cNvGraphicFramePr>
            <a:graphicFrameLocks noChangeAspect="1"/>
          </p:cNvGraphicFramePr>
          <p:nvPr>
            <p:extLst/>
          </p:nvPr>
        </p:nvGraphicFramePr>
        <p:xfrm>
          <a:off x="4038600" y="2781301"/>
          <a:ext cx="3022600" cy="766763"/>
        </p:xfrm>
        <a:graphic>
          <a:graphicData uri="http://schemas.openxmlformats.org/presentationml/2006/ole">
            <mc:AlternateContent xmlns:mc="http://schemas.openxmlformats.org/markup-compatibility/2006">
              <mc:Choice xmlns:v="urn:schemas-microsoft-com:vml" Requires="v">
                <p:oleObj spid="_x0000_s244762" name="Equation" r:id="rId3" imgW="1002865" imgH="253890" progId="Equation.3">
                  <p:embed/>
                </p:oleObj>
              </mc:Choice>
              <mc:Fallback>
                <p:oleObj name="Equation" r:id="rId3" imgW="1002865" imgH="253890" progId="Equation.3">
                  <p:embed/>
                  <p:pic>
                    <p:nvPicPr>
                      <p:cNvPr id="1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781301"/>
                        <a:ext cx="3022600" cy="766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6"/>
          <p:cNvGrpSpPr>
            <a:grpSpLocks/>
          </p:cNvGrpSpPr>
          <p:nvPr/>
        </p:nvGrpSpPr>
        <p:grpSpPr bwMode="auto">
          <a:xfrm>
            <a:off x="1825624" y="1524000"/>
            <a:ext cx="4572000" cy="1866900"/>
            <a:chOff x="3883407" y="2627986"/>
            <a:chExt cx="4572000" cy="1867848"/>
          </a:xfrm>
        </p:grpSpPr>
        <p:sp>
          <p:nvSpPr>
            <p:cNvPr id="14" name="Rounded Rectangle 13"/>
            <p:cNvSpPr/>
            <p:nvPr/>
          </p:nvSpPr>
          <p:spPr>
            <a:xfrm>
              <a:off x="6172583" y="3962163"/>
              <a:ext cx="381000" cy="533671"/>
            </a:xfrm>
            <a:prstGeom prst="roundRect">
              <a:avLst/>
            </a:prstGeom>
            <a:noFill/>
            <a:ln>
              <a:solidFill>
                <a:srgbClr val="293F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p:cNvCxnSpPr>
              <a:stCxn id="14" idx="0"/>
              <a:endCxn id="16" idx="2"/>
            </p:cNvCxnSpPr>
            <p:nvPr/>
          </p:nvCxnSpPr>
          <p:spPr>
            <a:xfrm flipH="1" flipV="1">
              <a:off x="6169407" y="3090184"/>
              <a:ext cx="193676" cy="871980"/>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bwMode="auto">
            <a:xfrm>
              <a:off x="3883407" y="2627986"/>
              <a:ext cx="4572000" cy="462198"/>
            </a:xfrm>
            <a:prstGeom prst="rect">
              <a:avLst/>
            </a:prstGeom>
            <a:noFill/>
            <a:ln w="25400">
              <a:solidFill>
                <a:srgbClr val="293F6F"/>
              </a:solidFill>
              <a:miter lim="800000"/>
              <a:headEnd/>
              <a:tailEnd/>
            </a:ln>
          </p:spPr>
          <p:txBody>
            <a:bodyPr>
              <a:spAutoFit/>
            </a:bodyPr>
            <a:lstStyle/>
            <a:p>
              <a:pPr algn="ctr">
                <a:defRPr/>
              </a:pPr>
              <a:r>
                <a:rPr lang="en-US" sz="2400" b="1" dirty="0">
                  <a:solidFill>
                    <a:srgbClr val="293F6F"/>
                  </a:solidFill>
                  <a:latin typeface="+mj-lt"/>
                </a:rPr>
                <a:t>Force </a:t>
              </a:r>
              <a:r>
                <a:rPr lang="en-US" sz="2400" dirty="0">
                  <a:latin typeface="+mj-lt"/>
                </a:rPr>
                <a:t>from field on charge </a:t>
              </a:r>
              <a:r>
                <a:rPr lang="en-US" sz="2400" b="1" i="1" dirty="0">
                  <a:solidFill>
                    <a:srgbClr val="008000"/>
                  </a:solidFill>
                  <a:latin typeface="Times New Roman" pitchFamily="18" charset="0"/>
                  <a:cs typeface="Times New Roman" pitchFamily="18" charset="0"/>
                </a:rPr>
                <a:t>q </a:t>
              </a:r>
              <a:r>
                <a:rPr lang="en-US" sz="2400" dirty="0"/>
                <a:t>(N)</a:t>
              </a:r>
              <a:endParaRPr lang="en-US" sz="2400" b="1" dirty="0">
                <a:solidFill>
                  <a:srgbClr val="008000"/>
                </a:solidFill>
                <a:latin typeface="Times New Roman" pitchFamily="18" charset="0"/>
                <a:cs typeface="Times New Roman" pitchFamily="18" charset="0"/>
              </a:endParaRPr>
            </a:p>
          </p:txBody>
        </p:sp>
      </p:grpSp>
      <p:grpSp>
        <p:nvGrpSpPr>
          <p:cNvPr id="3" name="Group 17"/>
          <p:cNvGrpSpPr>
            <a:grpSpLocks/>
          </p:cNvGrpSpPr>
          <p:nvPr/>
        </p:nvGrpSpPr>
        <p:grpSpPr bwMode="auto">
          <a:xfrm>
            <a:off x="5543550" y="2943226"/>
            <a:ext cx="4514850" cy="2015716"/>
            <a:chOff x="4953000" y="5181600"/>
            <a:chExt cx="4514850" cy="2017721"/>
          </a:xfrm>
        </p:grpSpPr>
        <p:sp>
          <p:nvSpPr>
            <p:cNvPr id="18" name="Rounded Rectangle 17"/>
            <p:cNvSpPr/>
            <p:nvPr/>
          </p:nvSpPr>
          <p:spPr>
            <a:xfrm>
              <a:off x="4953000" y="5181600"/>
              <a:ext cx="228600" cy="38137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a:stCxn id="18" idx="3"/>
              <a:endCxn id="20" idx="1"/>
            </p:cNvCxnSpPr>
            <p:nvPr/>
          </p:nvCxnSpPr>
          <p:spPr>
            <a:xfrm>
              <a:off x="5181600" y="5372289"/>
              <a:ext cx="1466850" cy="1595821"/>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bwMode="auto">
            <a:xfrm>
              <a:off x="6648450" y="6736899"/>
              <a:ext cx="2819400" cy="462422"/>
            </a:xfrm>
            <a:prstGeom prst="rect">
              <a:avLst/>
            </a:prstGeom>
            <a:noFill/>
            <a:ln w="25400">
              <a:solidFill>
                <a:schemeClr val="accent5">
                  <a:lumMod val="75000"/>
                </a:schemeClr>
              </a:solidFill>
              <a:miter lim="800000"/>
              <a:headEnd/>
              <a:tailEnd/>
            </a:ln>
          </p:spPr>
          <p:txBody>
            <a:bodyPr>
              <a:spAutoFit/>
            </a:bodyPr>
            <a:lstStyle/>
            <a:p>
              <a:pPr algn="ctr">
                <a:defRPr/>
              </a:pPr>
              <a:r>
                <a:rPr lang="en-US" sz="2400" b="1" dirty="0">
                  <a:solidFill>
                    <a:schemeClr val="accent5">
                      <a:lumMod val="75000"/>
                    </a:schemeClr>
                  </a:solidFill>
                  <a:latin typeface="+mj-lt"/>
                </a:rPr>
                <a:t>Magnetic field </a:t>
              </a:r>
              <a:r>
                <a:rPr lang="en-US" sz="2400" b="1" dirty="0">
                  <a:latin typeface="+mj-lt"/>
                </a:rPr>
                <a:t>(T)</a:t>
              </a:r>
              <a:endParaRPr lang="en-US" sz="2400" dirty="0">
                <a:solidFill>
                  <a:schemeClr val="accent5">
                    <a:lumMod val="75000"/>
                  </a:schemeClr>
                </a:solidFill>
                <a:latin typeface="+mj-lt"/>
              </a:endParaRPr>
            </a:p>
          </p:txBody>
        </p:sp>
      </p:grpSp>
      <p:grpSp>
        <p:nvGrpSpPr>
          <p:cNvPr id="6" name="Group 30"/>
          <p:cNvGrpSpPr>
            <a:grpSpLocks/>
          </p:cNvGrpSpPr>
          <p:nvPr/>
        </p:nvGrpSpPr>
        <p:grpSpPr bwMode="auto">
          <a:xfrm>
            <a:off x="3320415" y="3000376"/>
            <a:ext cx="3352800" cy="1957387"/>
            <a:chOff x="2139315" y="4343535"/>
            <a:chExt cx="3352800" cy="1959121"/>
          </a:xfrm>
        </p:grpSpPr>
        <p:sp>
          <p:nvSpPr>
            <p:cNvPr id="22" name="Rounded Rectangle 21"/>
            <p:cNvSpPr/>
            <p:nvPr/>
          </p:nvSpPr>
          <p:spPr>
            <a:xfrm>
              <a:off x="4114800" y="4343535"/>
              <a:ext cx="190500" cy="390871"/>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Connector 22"/>
            <p:cNvCxnSpPr>
              <a:stCxn id="22" idx="2"/>
              <a:endCxn id="24" idx="0"/>
            </p:cNvCxnSpPr>
            <p:nvPr/>
          </p:nvCxnSpPr>
          <p:spPr>
            <a:xfrm flipH="1">
              <a:off x="3815715" y="4734406"/>
              <a:ext cx="394335" cy="1105879"/>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auto">
            <a:xfrm>
              <a:off x="2139315" y="5840285"/>
              <a:ext cx="3352800" cy="462371"/>
            </a:xfrm>
            <a:prstGeom prst="rect">
              <a:avLst/>
            </a:prstGeom>
            <a:noFill/>
            <a:ln w="25400">
              <a:solidFill>
                <a:schemeClr val="accent6">
                  <a:lumMod val="75000"/>
                </a:schemeClr>
              </a:solidFill>
              <a:miter lim="800000"/>
              <a:headEnd/>
              <a:tailEnd/>
            </a:ln>
          </p:spPr>
          <p:txBody>
            <a:bodyPr>
              <a:spAutoFit/>
            </a:bodyPr>
            <a:lstStyle/>
            <a:p>
              <a:pPr algn="ctr">
                <a:defRPr/>
              </a:pPr>
              <a:r>
                <a:rPr lang="en-US" sz="2400" b="1" dirty="0">
                  <a:solidFill>
                    <a:schemeClr val="accent6">
                      <a:lumMod val="75000"/>
                    </a:schemeClr>
                  </a:solidFill>
                  <a:latin typeface="+mj-lt"/>
                </a:rPr>
                <a:t>Speed </a:t>
              </a:r>
              <a:r>
                <a:rPr lang="en-US" sz="2400" dirty="0">
                  <a:latin typeface="+mj-lt"/>
                </a:rPr>
                <a:t>of charge (m/s)</a:t>
              </a:r>
            </a:p>
          </p:txBody>
        </p:sp>
      </p:grpSp>
      <p:grpSp>
        <p:nvGrpSpPr>
          <p:cNvPr id="7" name="Group 30"/>
          <p:cNvGrpSpPr>
            <a:grpSpLocks/>
          </p:cNvGrpSpPr>
          <p:nvPr/>
        </p:nvGrpSpPr>
        <p:grpSpPr bwMode="auto">
          <a:xfrm>
            <a:off x="2209800" y="3009901"/>
            <a:ext cx="3048000" cy="995363"/>
            <a:chOff x="838200" y="4267200"/>
            <a:chExt cx="3048000" cy="995065"/>
          </a:xfrm>
        </p:grpSpPr>
        <p:sp>
          <p:nvSpPr>
            <p:cNvPr id="26" name="Rounded Rectangle 25"/>
            <p:cNvSpPr/>
            <p:nvPr/>
          </p:nvSpPr>
          <p:spPr>
            <a:xfrm>
              <a:off x="3581400" y="4267200"/>
              <a:ext cx="304800" cy="380886"/>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7" name="Straight Connector 26"/>
            <p:cNvCxnSpPr>
              <a:stCxn id="26" idx="2"/>
              <a:endCxn id="28" idx="3"/>
            </p:cNvCxnSpPr>
            <p:nvPr/>
          </p:nvCxnSpPr>
          <p:spPr>
            <a:xfrm rot="5400000">
              <a:off x="3008370" y="4306716"/>
              <a:ext cx="384060" cy="106680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bwMode="auto">
            <a:xfrm>
              <a:off x="838200" y="4800440"/>
              <a:ext cx="1828800" cy="461825"/>
            </a:xfrm>
            <a:prstGeom prst="rect">
              <a:avLst/>
            </a:prstGeom>
            <a:noFill/>
            <a:ln w="25400">
              <a:solidFill>
                <a:srgbClr val="008000"/>
              </a:solidFill>
              <a:miter lim="800000"/>
              <a:headEnd/>
              <a:tailEnd/>
            </a:ln>
          </p:spPr>
          <p:txBody>
            <a:bodyPr>
              <a:spAutoFit/>
            </a:bodyPr>
            <a:lstStyle/>
            <a:p>
              <a:pPr algn="ctr">
                <a:defRPr/>
              </a:pPr>
              <a:r>
                <a:rPr lang="en-US" sz="2400" b="1" dirty="0">
                  <a:solidFill>
                    <a:srgbClr val="008000"/>
                  </a:solidFill>
                  <a:latin typeface="+mj-lt"/>
                </a:rPr>
                <a:t>Charge </a:t>
              </a:r>
              <a:r>
                <a:rPr lang="en-US" sz="2400" b="1" dirty="0">
                  <a:latin typeface="+mj-lt"/>
                </a:rPr>
                <a:t>(C)</a:t>
              </a:r>
              <a:endParaRPr lang="en-US" sz="2400" dirty="0">
                <a:latin typeface="+mj-lt"/>
              </a:endParaRPr>
            </a:p>
          </p:txBody>
        </p:sp>
      </p:grpSp>
      <p:grpSp>
        <p:nvGrpSpPr>
          <p:cNvPr id="13" name="Group 73"/>
          <p:cNvGrpSpPr>
            <a:grpSpLocks/>
          </p:cNvGrpSpPr>
          <p:nvPr/>
        </p:nvGrpSpPr>
        <p:grpSpPr bwMode="auto">
          <a:xfrm>
            <a:off x="6477000" y="1976441"/>
            <a:ext cx="3962400" cy="1338257"/>
            <a:chOff x="4876800" y="4682112"/>
            <a:chExt cx="3962400" cy="1337395"/>
          </a:xfrm>
        </p:grpSpPr>
        <p:grpSp>
          <p:nvGrpSpPr>
            <p:cNvPr id="42005" name="Group 16"/>
            <p:cNvGrpSpPr>
              <a:grpSpLocks/>
            </p:cNvGrpSpPr>
            <p:nvPr/>
          </p:nvGrpSpPr>
          <p:grpSpPr bwMode="auto">
            <a:xfrm>
              <a:off x="4876800" y="4682112"/>
              <a:ext cx="3962400" cy="1337395"/>
              <a:chOff x="6172200" y="3005609"/>
              <a:chExt cx="3962400" cy="1337517"/>
            </a:xfrm>
          </p:grpSpPr>
          <p:sp>
            <p:nvSpPr>
              <p:cNvPr id="64" name="Rounded Rectangle 63"/>
              <p:cNvSpPr/>
              <p:nvPr/>
            </p:nvSpPr>
            <p:spPr>
              <a:xfrm>
                <a:off x="6172200" y="3962337"/>
                <a:ext cx="381000" cy="380789"/>
              </a:xfrm>
              <a:prstGeom prst="roundRect">
                <a:avLst/>
              </a:prstGeom>
              <a:noFill/>
              <a:ln>
                <a:solidFill>
                  <a:srgbClr val="6F00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5" name="Straight Connector 64"/>
              <p:cNvCxnSpPr>
                <a:stCxn id="64" idx="3"/>
                <a:endCxn id="66" idx="2"/>
              </p:cNvCxnSpPr>
              <p:nvPr/>
            </p:nvCxnSpPr>
            <p:spPr>
              <a:xfrm flipV="1">
                <a:off x="6553200" y="3467316"/>
                <a:ext cx="1866900" cy="685416"/>
              </a:xfrm>
              <a:prstGeom prst="line">
                <a:avLst/>
              </a:prstGeom>
              <a:ln w="25400">
                <a:solidFill>
                  <a:srgbClr val="6F00E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bwMode="auto">
              <a:xfrm>
                <a:off x="6705600" y="3005609"/>
                <a:ext cx="3429000" cy="461707"/>
              </a:xfrm>
              <a:prstGeom prst="rect">
                <a:avLst/>
              </a:prstGeom>
              <a:noFill/>
              <a:ln w="25400">
                <a:solidFill>
                  <a:srgbClr val="6F00E3"/>
                </a:solidFill>
                <a:miter lim="800000"/>
                <a:headEnd/>
                <a:tailEnd/>
              </a:ln>
            </p:spPr>
            <p:txBody>
              <a:bodyPr>
                <a:spAutoFit/>
              </a:bodyPr>
              <a:lstStyle/>
              <a:p>
                <a:pPr algn="ctr">
                  <a:defRPr/>
                </a:pPr>
                <a:r>
                  <a:rPr lang="en-US" sz="2400" dirty="0">
                    <a:latin typeface="+mj-lt"/>
                  </a:rPr>
                  <a:t>Angle between   and </a:t>
                </a:r>
                <a:r>
                  <a:rPr lang="en-US" sz="2400" dirty="0">
                    <a:solidFill>
                      <a:schemeClr val="bg1"/>
                    </a:solidFill>
                    <a:latin typeface="+mj-lt"/>
                  </a:rPr>
                  <a:t>.</a:t>
                </a:r>
                <a:r>
                  <a:rPr lang="en-US" sz="2400" dirty="0">
                    <a:latin typeface="+mj-lt"/>
                  </a:rPr>
                  <a:t>  </a:t>
                </a:r>
                <a:endParaRPr lang="en-US" sz="2400" b="1" dirty="0">
                  <a:solidFill>
                    <a:srgbClr val="008000"/>
                  </a:solidFill>
                  <a:latin typeface="Times New Roman" pitchFamily="18" charset="0"/>
                  <a:cs typeface="Times New Roman" pitchFamily="18" charset="0"/>
                </a:endParaRPr>
              </a:p>
            </p:txBody>
          </p:sp>
        </p:grpSp>
        <p:graphicFrame>
          <p:nvGraphicFramePr>
            <p:cNvPr id="42006" name="Object 7"/>
            <p:cNvGraphicFramePr>
              <a:graphicFrameLocks noChangeAspect="1"/>
            </p:cNvGraphicFramePr>
            <p:nvPr>
              <p:extLst/>
            </p:nvPr>
          </p:nvGraphicFramePr>
          <p:xfrm>
            <a:off x="7669213" y="4746262"/>
            <a:ext cx="255587" cy="333375"/>
          </p:xfrm>
          <a:graphic>
            <a:graphicData uri="http://schemas.openxmlformats.org/presentationml/2006/ole">
              <mc:AlternateContent xmlns:mc="http://schemas.openxmlformats.org/markup-compatibility/2006">
                <mc:Choice xmlns:v="urn:schemas-microsoft-com:vml" Requires="v">
                  <p:oleObj spid="_x0000_s244763" name="Equation" r:id="rId5" imgW="126720" imgH="164880" progId="Equation.3">
                    <p:embed/>
                  </p:oleObj>
                </mc:Choice>
                <mc:Fallback>
                  <p:oleObj name="Equation" r:id="rId5" imgW="126720" imgH="164880" progId="Equation.3">
                    <p:embed/>
                    <p:pic>
                      <p:nvPicPr>
                        <p:cNvPr id="42006" name="Object 7"/>
                        <p:cNvPicPr>
                          <a:picLocks noChangeAspect="1" noChangeArrowheads="1"/>
                        </p:cNvPicPr>
                        <p:nvPr/>
                      </p:nvPicPr>
                      <p:blipFill>
                        <a:blip r:embed="rId6"/>
                        <a:srcRect/>
                        <a:stretch>
                          <a:fillRect/>
                        </a:stretch>
                      </p:blipFill>
                      <p:spPr bwMode="auto">
                        <a:xfrm>
                          <a:off x="7669213" y="4746262"/>
                          <a:ext cx="255587"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7" name="Object 8"/>
            <p:cNvGraphicFramePr>
              <a:graphicFrameLocks noChangeAspect="1"/>
            </p:cNvGraphicFramePr>
            <p:nvPr>
              <p:extLst/>
            </p:nvPr>
          </p:nvGraphicFramePr>
          <p:xfrm>
            <a:off x="8455025" y="4720072"/>
            <a:ext cx="307975" cy="385763"/>
          </p:xfrm>
          <a:graphic>
            <a:graphicData uri="http://schemas.openxmlformats.org/presentationml/2006/ole">
              <mc:AlternateContent xmlns:mc="http://schemas.openxmlformats.org/markup-compatibility/2006">
                <mc:Choice xmlns:v="urn:schemas-microsoft-com:vml" Requires="v">
                  <p:oleObj spid="_x0000_s244764" name="Equation" r:id="rId7" imgW="152334" imgH="190417" progId="Equation.3">
                    <p:embed/>
                  </p:oleObj>
                </mc:Choice>
                <mc:Fallback>
                  <p:oleObj name="Equation" r:id="rId7" imgW="152334" imgH="190417" progId="Equation.3">
                    <p:embed/>
                    <p:pic>
                      <p:nvPicPr>
                        <p:cNvPr id="42007"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5025" y="4720072"/>
                          <a:ext cx="307975"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 name="TextBox 33"/>
          <p:cNvSpPr txBox="1"/>
          <p:nvPr/>
        </p:nvSpPr>
        <p:spPr bwMode="auto">
          <a:xfrm>
            <a:off x="8458200" y="2438401"/>
            <a:ext cx="1981200" cy="461665"/>
          </a:xfrm>
          <a:prstGeom prst="rect">
            <a:avLst/>
          </a:prstGeom>
          <a:noFill/>
          <a:ln w="9525">
            <a:noFill/>
            <a:miter lim="800000"/>
            <a:headEnd/>
            <a:tailEnd/>
          </a:ln>
        </p:spPr>
        <p:txBody>
          <a:bodyPr wrap="square" rtlCol="0">
            <a:spAutoFit/>
          </a:bodyPr>
          <a:lstStyle/>
          <a:p>
            <a:pPr algn="ctr"/>
            <a:r>
              <a:rPr lang="en-US" sz="2400" dirty="0">
                <a:solidFill>
                  <a:schemeClr val="bg1">
                    <a:lumMod val="50000"/>
                  </a:schemeClr>
                </a:solidFill>
                <a:latin typeface="+mj-lt"/>
              </a:rPr>
              <a:t>0° ≤ </a:t>
            </a:r>
            <a:r>
              <a:rPr lang="en-US" sz="2400" b="1" i="1" dirty="0">
                <a:solidFill>
                  <a:schemeClr val="bg1">
                    <a:lumMod val="50000"/>
                  </a:schemeClr>
                </a:solidFill>
                <a:latin typeface="Symbol" pitchFamily="18" charset="2"/>
              </a:rPr>
              <a:t>a</a:t>
            </a:r>
            <a:r>
              <a:rPr lang="en-US" sz="2400" dirty="0">
                <a:solidFill>
                  <a:schemeClr val="bg1">
                    <a:lumMod val="50000"/>
                  </a:schemeClr>
                </a:solidFill>
                <a:latin typeface="+mj-lt"/>
              </a:rPr>
              <a:t> </a:t>
            </a:r>
            <a:r>
              <a:rPr lang="en-US" sz="2400" dirty="0">
                <a:solidFill>
                  <a:schemeClr val="bg1">
                    <a:lumMod val="50000"/>
                  </a:schemeClr>
                </a:solidFill>
              </a:rPr>
              <a:t>≤ 180°</a:t>
            </a:r>
            <a:endParaRPr lang="en-US" sz="2400" dirty="0">
              <a:solidFill>
                <a:schemeClr val="bg1">
                  <a:lumMod val="50000"/>
                </a:schemeClr>
              </a:solidFill>
              <a:latin typeface="+mj-lt"/>
            </a:endParaRPr>
          </a:p>
        </p:txBody>
      </p:sp>
      <p:sp>
        <p:nvSpPr>
          <p:cNvPr id="4" name="Slide Number Placeholder 3"/>
          <p:cNvSpPr>
            <a:spLocks noGrp="1"/>
          </p:cNvSpPr>
          <p:nvPr>
            <p:ph type="sldNum" sz="quarter" idx="12"/>
          </p:nvPr>
        </p:nvSpPr>
        <p:spPr/>
        <p:txBody>
          <a:bodyPr/>
          <a:lstStyle/>
          <a:p>
            <a:pPr>
              <a:defRPr/>
            </a:pPr>
            <a:fld id="{B386F29C-061E-47C1-A8AA-F42ADE5D6185}" type="slidenum">
              <a:rPr lang="en-US" smtClean="0"/>
              <a:pPr>
                <a:defRPr/>
              </a:pPr>
              <a:t>46</a:t>
            </a:fld>
            <a:endParaRPr lang="en-US"/>
          </a:p>
        </p:txBody>
      </p:sp>
      <mc:AlternateContent xmlns:mc="http://schemas.openxmlformats.org/markup-compatibility/2006" xmlns:a14="http://schemas.microsoft.com/office/drawing/2010/main">
        <mc:Choice Requires="a14">
          <p:sp>
            <p:nvSpPr>
              <p:cNvPr id="29" name="TextBox 28"/>
              <p:cNvSpPr txBox="1"/>
              <p:nvPr/>
            </p:nvSpPr>
            <p:spPr bwMode="auto">
              <a:xfrm>
                <a:off x="1857375" y="5144978"/>
                <a:ext cx="9296400" cy="1508105"/>
              </a:xfrm>
              <a:prstGeom prst="rect">
                <a:avLst/>
              </a:prstGeom>
              <a:solidFill>
                <a:schemeClr val="bg1">
                  <a:lumMod val="75000"/>
                </a:schemeClr>
              </a:solidFill>
              <a:ln w="9525">
                <a:solidFill>
                  <a:schemeClr val="tx1"/>
                </a:solidFill>
                <a:prstDash val="dash"/>
                <a:miter lim="800000"/>
                <a:headEnd/>
                <a:tailEnd/>
              </a:ln>
            </p:spPr>
            <p:txBody>
              <a:bodyPr wrap="square">
                <a:spAutoFit/>
              </a:bodyPr>
              <a:lstStyle/>
              <a:p>
                <a:pPr marL="342900" indent="-342900">
                  <a:spcAft>
                    <a:spcPts val="1200"/>
                  </a:spcAft>
                  <a:buFont typeface="Arial" panose="020B0604020202020204" pitchFamily="34" charset="0"/>
                  <a:buChar char="•"/>
                  <a:defRPr/>
                </a:pPr>
                <a:r>
                  <a:rPr lang="en-US" sz="2400" dirty="0">
                    <a:latin typeface="+mj-lt"/>
                  </a:rPr>
                  <a:t>Charged particle must be moving (if </a:t>
                </a:r>
                <a:r>
                  <a:rPr lang="en-US" sz="2400" i="1" dirty="0">
                    <a:latin typeface="+mj-lt"/>
                  </a:rPr>
                  <a:t>v = 0</a:t>
                </a:r>
                <a:r>
                  <a:rPr lang="en-US" sz="2400" dirty="0">
                    <a:latin typeface="+mj-lt"/>
                  </a:rPr>
                  <a:t>, then </a:t>
                </a:r>
                <a:r>
                  <a:rPr lang="en-US" sz="2400" i="1" dirty="0">
                    <a:latin typeface="+mj-lt"/>
                  </a:rPr>
                  <a:t>F = 0</a:t>
                </a:r>
                <a:r>
                  <a:rPr lang="en-US" sz="2400" dirty="0">
                    <a:latin typeface="+mj-lt"/>
                  </a:rPr>
                  <a:t>)</a:t>
                </a:r>
              </a:p>
              <a:p>
                <a:pPr marL="342900" indent="-342900">
                  <a:spcAft>
                    <a:spcPts val="1200"/>
                  </a:spcAft>
                  <a:buFont typeface="Arial" panose="020B0604020202020204" pitchFamily="34" charset="0"/>
                  <a:buChar char="•"/>
                  <a:defRPr/>
                </a:pPr>
                <a:r>
                  <a:rPr lang="en-US" sz="2400" dirty="0">
                    <a:latin typeface="+mj-lt"/>
                  </a:rPr>
                  <a:t>If v and B are parallel (</a:t>
                </a:r>
                <a14:m>
                  <m:oMath xmlns:m="http://schemas.openxmlformats.org/officeDocument/2006/math">
                    <m:r>
                      <a:rPr lang="en-US" sz="2400" i="1">
                        <a:latin typeface="Cambria Math" panose="02040503050406030204" pitchFamily="18" charset="0"/>
                      </a:rPr>
                      <m:t>𝛼</m:t>
                    </m:r>
                    <m:r>
                      <a:rPr lang="en-US" sz="2400" i="1">
                        <a:latin typeface="Cambria Math" panose="02040503050406030204" pitchFamily="18" charset="0"/>
                      </a:rPr>
                      <m:t>=0)</m:t>
                    </m:r>
                  </m:oMath>
                </a14:m>
                <a:r>
                  <a:rPr lang="en-US" sz="2400" dirty="0">
                    <a:latin typeface="+mj-lt"/>
                  </a:rPr>
                  <a:t> or opposite (</a:t>
                </a:r>
                <a14:m>
                  <m:oMath xmlns:m="http://schemas.openxmlformats.org/officeDocument/2006/math">
                    <m:r>
                      <a:rPr lang="en-US" sz="2400" i="1">
                        <a:latin typeface="Cambria Math" panose="02040503050406030204" pitchFamily="18" charset="0"/>
                      </a:rPr>
                      <m:t>𝛼</m:t>
                    </m:r>
                    <m:r>
                      <a:rPr lang="en-US" sz="2400" i="1">
                        <a:latin typeface="Cambria Math" panose="02040503050406030204" pitchFamily="18" charset="0"/>
                      </a:rPr>
                      <m:t>=180°</m:t>
                    </m:r>
                  </m:oMath>
                </a14:m>
                <a:r>
                  <a:rPr lang="en-US" sz="2400" dirty="0">
                    <a:latin typeface="+mj-lt"/>
                  </a:rPr>
                  <a:t>), then F = 0</a:t>
                </a:r>
              </a:p>
              <a:p>
                <a:pPr marL="342900" indent="-342900">
                  <a:spcAft>
                    <a:spcPts val="1200"/>
                  </a:spcAft>
                  <a:buFont typeface="Arial" panose="020B0604020202020204" pitchFamily="34" charset="0"/>
                  <a:buChar char="•"/>
                  <a:defRPr/>
                </a:pPr>
                <a:r>
                  <a:rPr lang="en-US" sz="2400" dirty="0">
                    <a:latin typeface="+mj-lt"/>
                  </a:rPr>
                  <a:t>If v and B are perpendicular (</a:t>
                </a:r>
                <a14:m>
                  <m:oMath xmlns:m="http://schemas.openxmlformats.org/officeDocument/2006/math">
                    <m:r>
                      <a:rPr lang="en-US" sz="2400" i="1">
                        <a:latin typeface="Cambria Math" panose="02040503050406030204" pitchFamily="18" charset="0"/>
                      </a:rPr>
                      <m:t>𝛼</m:t>
                    </m:r>
                    <m:r>
                      <a:rPr lang="en-US" sz="2400" i="1">
                        <a:latin typeface="Cambria Math" panose="02040503050406030204" pitchFamily="18" charset="0"/>
                      </a:rPr>
                      <m:t>=90°</m:t>
                    </m:r>
                  </m:oMath>
                </a14:m>
                <a:r>
                  <a:rPr lang="en-US" sz="2400" dirty="0">
                    <a:latin typeface="+mj-lt"/>
                  </a:rPr>
                  <a:t>), then F is maximum</a:t>
                </a:r>
              </a:p>
            </p:txBody>
          </p:sp>
        </mc:Choice>
        <mc:Fallback xmlns="">
          <p:sp>
            <p:nvSpPr>
              <p:cNvPr id="29" name="TextBox 28"/>
              <p:cNvSpPr txBox="1">
                <a:spLocks noRot="1" noChangeAspect="1" noMove="1" noResize="1" noEditPoints="1" noAdjustHandles="1" noChangeArrowheads="1" noChangeShapeType="1" noTextEdit="1"/>
              </p:cNvSpPr>
              <p:nvPr/>
            </p:nvSpPr>
            <p:spPr bwMode="auto">
              <a:xfrm>
                <a:off x="1857375" y="5144978"/>
                <a:ext cx="9296400" cy="1508105"/>
              </a:xfrm>
              <a:prstGeom prst="rect">
                <a:avLst/>
              </a:prstGeom>
              <a:blipFill>
                <a:blip r:embed="rId9"/>
                <a:stretch>
                  <a:fillRect l="-851" t="-2410" b="-8434"/>
                </a:stretch>
              </a:blipFill>
              <a:ln w="9525">
                <a:solidFill>
                  <a:schemeClr val="tx1"/>
                </a:solidFill>
                <a:prstDash val="dash"/>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70031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90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185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2975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3775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45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4775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Right-hand Rule: Cross Product</a:t>
            </a:r>
          </a:p>
        </p:txBody>
      </p:sp>
      <p:sp>
        <p:nvSpPr>
          <p:cNvPr id="3" name="Content Placeholder 2"/>
          <p:cNvSpPr>
            <a:spLocks noGrp="1"/>
          </p:cNvSpPr>
          <p:nvPr>
            <p:ph idx="1"/>
          </p:nvPr>
        </p:nvSpPr>
        <p:spPr>
          <a:xfrm>
            <a:off x="3048000" y="1295402"/>
            <a:ext cx="5867400" cy="533399"/>
          </a:xfrm>
        </p:spPr>
        <p:txBody>
          <a:bodyPr/>
          <a:lstStyle/>
          <a:p>
            <a:r>
              <a:rPr lang="en-US" sz="2400" dirty="0"/>
              <a:t>Used to find direction of magnetic force</a:t>
            </a:r>
          </a:p>
        </p:txBody>
      </p:sp>
      <p:sp>
        <p:nvSpPr>
          <p:cNvPr id="4" name="Slide Number Placeholder 3"/>
          <p:cNvSpPr>
            <a:spLocks noGrp="1"/>
          </p:cNvSpPr>
          <p:nvPr>
            <p:ph type="sldNum" sz="quarter" idx="12"/>
          </p:nvPr>
        </p:nvSpPr>
        <p:spPr/>
        <p:txBody>
          <a:bodyPr/>
          <a:lstStyle/>
          <a:p>
            <a:pPr>
              <a:defRPr/>
            </a:pPr>
            <a:fld id="{B386F29C-061E-47C1-A8AA-F42ADE5D6185}" type="slidenum">
              <a:rPr lang="en-US" smtClean="0"/>
              <a:pPr>
                <a:defRPr/>
              </a:pPr>
              <a:t>47</a:t>
            </a:fld>
            <a:endParaRPr lang="en-US"/>
          </a:p>
        </p:txBody>
      </p:sp>
      <p:grpSp>
        <p:nvGrpSpPr>
          <p:cNvPr id="6" name="Group 5"/>
          <p:cNvGrpSpPr/>
          <p:nvPr/>
        </p:nvGrpSpPr>
        <p:grpSpPr>
          <a:xfrm>
            <a:off x="3191206" y="1828800"/>
            <a:ext cx="6257594" cy="3170238"/>
            <a:chOff x="1143000" y="1981200"/>
            <a:chExt cx="6768353" cy="3429000"/>
          </a:xfrm>
        </p:grpSpPr>
        <p:pic>
          <p:nvPicPr>
            <p:cNvPr id="242690" name="Picture 2" descr="Image result for right hand rule for magnetic 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6768353"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4724400" y="2738735"/>
              <a:ext cx="228600" cy="499347"/>
            </a:xfrm>
            <a:prstGeom prst="rect">
              <a:avLst/>
            </a:prstGeom>
            <a:solidFill>
              <a:schemeClr val="bg1"/>
            </a:solidFill>
            <a:ln w="9525">
              <a:noFill/>
              <a:miter lim="800000"/>
              <a:headEnd/>
              <a:tailEnd/>
            </a:ln>
          </p:spPr>
          <p:txBody>
            <a:bodyPr wrap="square" rtlCol="0">
              <a:spAutoFit/>
            </a:bodyPr>
            <a:lstStyle/>
            <a:p>
              <a:pPr algn="ctr"/>
              <a:r>
                <a:rPr lang="en-US" sz="2400" dirty="0">
                  <a:latin typeface="+mj-lt"/>
                </a:rPr>
                <a:t>B</a:t>
              </a:r>
            </a:p>
          </p:txBody>
        </p:sp>
        <p:sp>
          <p:nvSpPr>
            <p:cNvPr id="7" name="TextBox 6"/>
            <p:cNvSpPr txBox="1"/>
            <p:nvPr/>
          </p:nvSpPr>
          <p:spPr bwMode="auto">
            <a:xfrm>
              <a:off x="5105400" y="3957935"/>
              <a:ext cx="228600" cy="499347"/>
            </a:xfrm>
            <a:prstGeom prst="rect">
              <a:avLst/>
            </a:prstGeom>
            <a:solidFill>
              <a:schemeClr val="bg1"/>
            </a:solidFill>
            <a:ln w="9525">
              <a:noFill/>
              <a:miter lim="800000"/>
              <a:headEnd/>
              <a:tailEnd/>
            </a:ln>
          </p:spPr>
          <p:txBody>
            <a:bodyPr wrap="square" rtlCol="0">
              <a:spAutoFit/>
            </a:bodyPr>
            <a:lstStyle/>
            <a:p>
              <a:pPr algn="ctr"/>
              <a:r>
                <a:rPr lang="en-US" sz="2400" dirty="0">
                  <a:latin typeface="+mj-lt"/>
                </a:rPr>
                <a:t>v</a:t>
              </a:r>
            </a:p>
          </p:txBody>
        </p:sp>
        <p:sp>
          <p:nvSpPr>
            <p:cNvPr id="8" name="TextBox 7"/>
            <p:cNvSpPr txBox="1"/>
            <p:nvPr/>
          </p:nvSpPr>
          <p:spPr bwMode="auto">
            <a:xfrm>
              <a:off x="3921456" y="4684679"/>
              <a:ext cx="345744" cy="499347"/>
            </a:xfrm>
            <a:prstGeom prst="rect">
              <a:avLst/>
            </a:prstGeom>
            <a:solidFill>
              <a:schemeClr val="bg1"/>
            </a:solidFill>
            <a:ln w="9525">
              <a:solidFill>
                <a:schemeClr val="tx2"/>
              </a:solidFill>
              <a:miter lim="800000"/>
              <a:headEnd/>
              <a:tailEnd/>
            </a:ln>
          </p:spPr>
          <p:txBody>
            <a:bodyPr wrap="square" rtlCol="0">
              <a:spAutoFit/>
            </a:bodyPr>
            <a:lstStyle/>
            <a:p>
              <a:pPr algn="ctr"/>
              <a:r>
                <a:rPr lang="en-US" sz="2400" i="1" dirty="0">
                  <a:latin typeface="+mj-lt"/>
                </a:rPr>
                <a:t>F</a:t>
              </a:r>
            </a:p>
          </p:txBody>
        </p:sp>
        <p:sp>
          <p:nvSpPr>
            <p:cNvPr id="9" name="TextBox 8"/>
            <p:cNvSpPr txBox="1"/>
            <p:nvPr/>
          </p:nvSpPr>
          <p:spPr bwMode="auto">
            <a:xfrm>
              <a:off x="3962400" y="4221791"/>
              <a:ext cx="838200" cy="499347"/>
            </a:xfrm>
            <a:prstGeom prst="rect">
              <a:avLst/>
            </a:prstGeom>
            <a:noFill/>
            <a:ln w="9525">
              <a:noFill/>
              <a:miter lim="800000"/>
              <a:headEnd/>
              <a:tailEnd/>
            </a:ln>
          </p:spPr>
          <p:txBody>
            <a:bodyPr wrap="square" rtlCol="0">
              <a:spAutoFit/>
            </a:bodyPr>
            <a:lstStyle/>
            <a:p>
              <a:pPr algn="ctr"/>
              <a:r>
                <a:rPr lang="en-US" sz="2400" dirty="0">
                  <a:latin typeface="+mj-lt"/>
                </a:rPr>
                <a:t>+q</a:t>
              </a:r>
            </a:p>
          </p:txBody>
        </p:sp>
      </p:grpSp>
      <p:sp>
        <p:nvSpPr>
          <p:cNvPr id="11" name="TextBox 10"/>
          <p:cNvSpPr txBox="1"/>
          <p:nvPr/>
        </p:nvSpPr>
        <p:spPr bwMode="auto">
          <a:xfrm>
            <a:off x="2670176" y="5105400"/>
            <a:ext cx="7159625" cy="1677382"/>
          </a:xfrm>
          <a:prstGeom prst="rect">
            <a:avLst/>
          </a:prstGeom>
          <a:solidFill>
            <a:schemeClr val="bg1">
              <a:lumMod val="75000"/>
            </a:schemeClr>
          </a:solidFill>
          <a:ln w="9525">
            <a:solidFill>
              <a:schemeClr val="tx1"/>
            </a:solidFill>
            <a:prstDash val="dash"/>
            <a:miter lim="800000"/>
            <a:headEnd/>
            <a:tailEnd/>
          </a:ln>
        </p:spPr>
        <p:txBody>
          <a:bodyPr wrap="square">
            <a:spAutoFit/>
          </a:bodyPr>
          <a:lstStyle/>
          <a:p>
            <a:pPr marL="342900" indent="-342900">
              <a:spcAft>
                <a:spcPts val="600"/>
              </a:spcAft>
              <a:buFont typeface="Arial" panose="020B0604020202020204" pitchFamily="34" charset="0"/>
              <a:buChar char="•"/>
              <a:defRPr/>
            </a:pPr>
            <a:r>
              <a:rPr lang="en-US" sz="2200" dirty="0">
                <a:latin typeface="+mj-lt"/>
              </a:rPr>
              <a:t>Point </a:t>
            </a:r>
            <a:r>
              <a:rPr lang="en-US" sz="2200" b="1" dirty="0">
                <a:latin typeface="+mj-lt"/>
              </a:rPr>
              <a:t>thumb</a:t>
            </a:r>
            <a:r>
              <a:rPr lang="en-US" sz="2200" dirty="0">
                <a:latin typeface="+mj-lt"/>
              </a:rPr>
              <a:t> in direction of </a:t>
            </a:r>
            <a:r>
              <a:rPr lang="en-US" sz="2200" b="1" dirty="0">
                <a:latin typeface="+mj-lt"/>
              </a:rPr>
              <a:t>velocity (v) </a:t>
            </a:r>
            <a:r>
              <a:rPr lang="en-US" sz="2200" dirty="0">
                <a:latin typeface="+mj-lt"/>
              </a:rPr>
              <a:t>(or current I)</a:t>
            </a:r>
          </a:p>
          <a:p>
            <a:pPr marL="342900" indent="-342900">
              <a:spcAft>
                <a:spcPts val="600"/>
              </a:spcAft>
              <a:buFont typeface="Arial" panose="020B0604020202020204" pitchFamily="34" charset="0"/>
              <a:buChar char="•"/>
              <a:defRPr/>
            </a:pPr>
            <a:r>
              <a:rPr lang="en-US" sz="2200" dirty="0">
                <a:latin typeface="+mj-lt"/>
              </a:rPr>
              <a:t>Point </a:t>
            </a:r>
            <a:r>
              <a:rPr lang="en-US" sz="2200" b="1" dirty="0">
                <a:latin typeface="+mj-lt"/>
              </a:rPr>
              <a:t>fingers </a:t>
            </a:r>
            <a:r>
              <a:rPr lang="en-US" sz="2200" dirty="0">
                <a:latin typeface="+mj-lt"/>
              </a:rPr>
              <a:t>in direction of </a:t>
            </a:r>
            <a:r>
              <a:rPr lang="en-US" sz="2200" b="1" dirty="0">
                <a:latin typeface="+mj-lt"/>
              </a:rPr>
              <a:t>magnetic field (B)</a:t>
            </a:r>
          </a:p>
          <a:p>
            <a:pPr marL="342900" indent="-342900">
              <a:spcAft>
                <a:spcPts val="600"/>
              </a:spcAft>
              <a:buFont typeface="Arial" panose="020B0604020202020204" pitchFamily="34" charset="0"/>
              <a:buChar char="•"/>
              <a:defRPr/>
            </a:pPr>
            <a:r>
              <a:rPr lang="en-US" sz="2200" b="1" dirty="0">
                <a:latin typeface="+mj-lt"/>
              </a:rPr>
              <a:t>Palm</a:t>
            </a:r>
            <a:r>
              <a:rPr lang="en-US" sz="2200" dirty="0">
                <a:latin typeface="+mj-lt"/>
              </a:rPr>
              <a:t> faces in direction of </a:t>
            </a:r>
            <a:r>
              <a:rPr lang="en-US" sz="2200" b="1" dirty="0">
                <a:latin typeface="+mj-lt"/>
              </a:rPr>
              <a:t>force (F) </a:t>
            </a:r>
            <a:r>
              <a:rPr lang="en-US" sz="2200" dirty="0">
                <a:latin typeface="+mj-lt"/>
              </a:rPr>
              <a:t>if charge is +</a:t>
            </a:r>
            <a:r>
              <a:rPr lang="en-US" sz="2200" dirty="0" err="1">
                <a:latin typeface="+mj-lt"/>
              </a:rPr>
              <a:t>ve</a:t>
            </a:r>
            <a:endParaRPr lang="en-US" sz="2200" dirty="0">
              <a:latin typeface="+mj-lt"/>
            </a:endParaRPr>
          </a:p>
          <a:p>
            <a:pPr>
              <a:spcAft>
                <a:spcPts val="600"/>
              </a:spcAft>
              <a:defRPr/>
            </a:pPr>
            <a:r>
              <a:rPr lang="en-US" sz="2200" dirty="0">
                <a:latin typeface="+mj-lt"/>
              </a:rPr>
              <a:t>	(direction of F is reversed if charge is –</a:t>
            </a:r>
            <a:r>
              <a:rPr lang="en-US" sz="2200" dirty="0" err="1">
                <a:latin typeface="+mj-lt"/>
              </a:rPr>
              <a:t>ve</a:t>
            </a:r>
            <a:r>
              <a:rPr lang="en-US" sz="2200" dirty="0">
                <a:latin typeface="+mj-lt"/>
              </a:rPr>
              <a:t>)</a:t>
            </a:r>
          </a:p>
        </p:txBody>
      </p:sp>
    </p:spTree>
    <p:extLst>
      <p:ext uri="{BB962C8B-B14F-4D97-AF65-F5344CB8AC3E}">
        <p14:creationId xmlns:p14="http://schemas.microsoft.com/office/powerpoint/2010/main" val="2407440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1981200" y="152400"/>
            <a:ext cx="8229600" cy="1143000"/>
          </a:xfrm>
        </p:spPr>
        <p:txBody>
          <a:bodyPr/>
          <a:lstStyle/>
          <a:p>
            <a:r>
              <a:rPr lang="en-US" sz="4000" b="1" dirty="0">
                <a:latin typeface="Arial" charset="0"/>
                <a:cs typeface="Arial" charset="0"/>
              </a:rPr>
              <a:t>Summary of Right Hand Rule</a:t>
            </a:r>
            <a:br>
              <a:rPr lang="en-US" sz="4000" b="1" dirty="0">
                <a:latin typeface="Arial" charset="0"/>
                <a:cs typeface="Arial" charset="0"/>
              </a:rPr>
            </a:br>
            <a:r>
              <a:rPr lang="en-US" sz="4000" b="1" dirty="0">
                <a:latin typeface="Arial" charset="0"/>
                <a:cs typeface="Arial" charset="0"/>
              </a:rPr>
              <a:t>(for cross product)</a:t>
            </a:r>
          </a:p>
        </p:txBody>
      </p:sp>
      <p:sp>
        <p:nvSpPr>
          <p:cNvPr id="27" name="TextBox 26"/>
          <p:cNvSpPr txBox="1"/>
          <p:nvPr/>
        </p:nvSpPr>
        <p:spPr bwMode="auto">
          <a:xfrm>
            <a:off x="7099300" y="4707922"/>
            <a:ext cx="3276600" cy="1569660"/>
          </a:xfrm>
          <a:prstGeom prst="rect">
            <a:avLst/>
          </a:prstGeom>
          <a:noFill/>
          <a:ln w="9525">
            <a:solidFill>
              <a:schemeClr val="tx2"/>
            </a:solidFill>
            <a:miter lim="800000"/>
            <a:headEnd/>
            <a:tailEnd/>
          </a:ln>
        </p:spPr>
        <p:txBody>
          <a:bodyPr wrap="square">
            <a:spAutoFit/>
          </a:bodyPr>
          <a:lstStyle/>
          <a:p>
            <a:pPr algn="ctr">
              <a:defRPr/>
            </a:pPr>
            <a:r>
              <a:rPr lang="en-US" sz="2400" b="1" dirty="0">
                <a:solidFill>
                  <a:schemeClr val="bg1">
                    <a:lumMod val="50000"/>
                  </a:schemeClr>
                </a:solidFill>
                <a:latin typeface="+mj-lt"/>
              </a:rPr>
              <a:t>Note:</a:t>
            </a:r>
            <a:r>
              <a:rPr lang="en-US" sz="2400" dirty="0">
                <a:solidFill>
                  <a:schemeClr val="bg1">
                    <a:lumMod val="50000"/>
                  </a:schemeClr>
                </a:solidFill>
                <a:latin typeface="+mj-lt"/>
              </a:rPr>
              <a:t> For a negative particle, direction of force is </a:t>
            </a:r>
            <a:r>
              <a:rPr lang="en-US" sz="2400" i="1" dirty="0">
                <a:solidFill>
                  <a:schemeClr val="bg1">
                    <a:lumMod val="50000"/>
                  </a:schemeClr>
                </a:solidFill>
                <a:latin typeface="+mj-lt"/>
              </a:rPr>
              <a:t>opposite</a:t>
            </a:r>
            <a:r>
              <a:rPr lang="en-US" sz="2400" dirty="0">
                <a:solidFill>
                  <a:schemeClr val="bg1">
                    <a:lumMod val="50000"/>
                  </a:schemeClr>
                </a:solidFill>
                <a:latin typeface="+mj-lt"/>
              </a:rPr>
              <a:t> to the face of palm </a:t>
            </a:r>
          </a:p>
        </p:txBody>
      </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48</a:t>
            </a:fld>
            <a:endParaRPr lang="en-US"/>
          </a:p>
        </p:txBody>
      </p:sp>
      <p:grpSp>
        <p:nvGrpSpPr>
          <p:cNvPr id="21" name="Group 20"/>
          <p:cNvGrpSpPr/>
          <p:nvPr/>
        </p:nvGrpSpPr>
        <p:grpSpPr>
          <a:xfrm>
            <a:off x="2590800" y="1607404"/>
            <a:ext cx="7239000" cy="5021997"/>
            <a:chOff x="1066800" y="1607403"/>
            <a:chExt cx="7239000" cy="5021997"/>
          </a:xfrm>
        </p:grpSpPr>
        <p:grpSp>
          <p:nvGrpSpPr>
            <p:cNvPr id="12" name="Group 11"/>
            <p:cNvGrpSpPr/>
            <p:nvPr/>
          </p:nvGrpSpPr>
          <p:grpSpPr>
            <a:xfrm>
              <a:off x="1066800" y="1607403"/>
              <a:ext cx="7239000" cy="5021997"/>
              <a:chOff x="360362" y="1607403"/>
              <a:chExt cx="7239000" cy="5021997"/>
            </a:xfrm>
          </p:grpSpPr>
          <p:grpSp>
            <p:nvGrpSpPr>
              <p:cNvPr id="10" name="Group 9"/>
              <p:cNvGrpSpPr/>
              <p:nvPr/>
            </p:nvGrpSpPr>
            <p:grpSpPr>
              <a:xfrm>
                <a:off x="360362" y="1607403"/>
                <a:ext cx="7239000" cy="5021997"/>
                <a:chOff x="360362" y="1607403"/>
                <a:chExt cx="7239000" cy="5021997"/>
              </a:xfrm>
            </p:grpSpPr>
            <p:pic>
              <p:nvPicPr>
                <p:cNvPr id="4403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225" y="2317750"/>
                  <a:ext cx="305435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bwMode="auto">
                <a:xfrm>
                  <a:off x="360362" y="5429071"/>
                  <a:ext cx="3846512" cy="1200329"/>
                </a:xfrm>
                <a:prstGeom prst="rect">
                  <a:avLst/>
                </a:prstGeom>
                <a:noFill/>
                <a:ln w="9525">
                  <a:noFill/>
                  <a:miter lim="800000"/>
                  <a:headEnd/>
                  <a:tailEnd/>
                </a:ln>
              </p:spPr>
              <p:txBody>
                <a:bodyPr wrap="square">
                  <a:spAutoFit/>
                </a:bodyPr>
                <a:lstStyle/>
                <a:p>
                  <a:pPr algn="ctr">
                    <a:defRPr/>
                  </a:pPr>
                  <a:r>
                    <a:rPr lang="en-US" sz="2400" dirty="0">
                      <a:latin typeface="+mj-lt"/>
                    </a:rPr>
                    <a:t>Face of palm points in the direction of the force</a:t>
                  </a:r>
                </a:p>
                <a:p>
                  <a:pPr algn="ctr">
                    <a:defRPr/>
                  </a:pPr>
                  <a:r>
                    <a:rPr lang="en-US" sz="2400" dirty="0">
                      <a:latin typeface="+mj-lt"/>
                    </a:rPr>
                    <a:t>(on a </a:t>
                  </a:r>
                  <a:r>
                    <a:rPr lang="en-US" sz="2400" b="1" dirty="0">
                      <a:solidFill>
                        <a:srgbClr val="FF0000"/>
                      </a:solidFill>
                      <a:latin typeface="+mj-lt"/>
                    </a:rPr>
                    <a:t>Positive</a:t>
                  </a:r>
                  <a:r>
                    <a:rPr lang="en-US" sz="2400" dirty="0">
                      <a:latin typeface="+mj-lt"/>
                    </a:rPr>
                    <a:t> particle) </a:t>
                  </a:r>
                </a:p>
              </p:txBody>
            </p:sp>
            <p:sp>
              <p:nvSpPr>
                <p:cNvPr id="5" name="TextBox 4"/>
                <p:cNvSpPr txBox="1"/>
                <p:nvPr/>
              </p:nvSpPr>
              <p:spPr bwMode="auto">
                <a:xfrm>
                  <a:off x="3789362" y="1607403"/>
                  <a:ext cx="2916237" cy="830997"/>
                </a:xfrm>
                <a:prstGeom prst="rect">
                  <a:avLst/>
                </a:prstGeom>
                <a:noFill/>
                <a:ln w="9525">
                  <a:noFill/>
                  <a:miter lim="800000"/>
                  <a:headEnd/>
                  <a:tailEnd/>
                </a:ln>
              </p:spPr>
              <p:txBody>
                <a:bodyPr wrap="square">
                  <a:spAutoFit/>
                </a:bodyPr>
                <a:lstStyle/>
                <a:p>
                  <a:pPr algn="ctr">
                    <a:defRPr/>
                  </a:pPr>
                  <a:r>
                    <a:rPr lang="en-US" sz="2400" dirty="0">
                      <a:latin typeface="+mj-lt"/>
                    </a:rPr>
                    <a:t>Fingers in direction of magnetic field </a:t>
                  </a:r>
                </a:p>
              </p:txBody>
            </p:sp>
            <p:sp>
              <p:nvSpPr>
                <p:cNvPr id="6" name="TextBox 5"/>
                <p:cNvSpPr txBox="1"/>
                <p:nvPr/>
              </p:nvSpPr>
              <p:spPr bwMode="auto">
                <a:xfrm>
                  <a:off x="3709988" y="2819400"/>
                  <a:ext cx="3889374" cy="830997"/>
                </a:xfrm>
                <a:prstGeom prst="rect">
                  <a:avLst/>
                </a:prstGeom>
                <a:noFill/>
                <a:ln w="9525">
                  <a:noFill/>
                  <a:miter lim="800000"/>
                  <a:headEnd/>
                  <a:tailEnd/>
                </a:ln>
              </p:spPr>
              <p:txBody>
                <a:bodyPr wrap="square">
                  <a:spAutoFit/>
                </a:bodyPr>
                <a:lstStyle/>
                <a:p>
                  <a:pPr algn="ctr">
                    <a:defRPr/>
                  </a:pPr>
                  <a:r>
                    <a:rPr lang="en-US" sz="2400" dirty="0">
                      <a:latin typeface="+mj-lt"/>
                    </a:rPr>
                    <a:t>Thumb points in direction of current or velocity</a:t>
                  </a:r>
                </a:p>
              </p:txBody>
            </p:sp>
            <p:cxnSp>
              <p:nvCxnSpPr>
                <p:cNvPr id="8" name="Straight Arrow Connector 7"/>
                <p:cNvCxnSpPr>
                  <a:stCxn id="4" idx="0"/>
                </p:cNvCxnSpPr>
                <p:nvPr/>
              </p:nvCxnSpPr>
              <p:spPr>
                <a:xfrm flipH="1" flipV="1">
                  <a:off x="1636716" y="4374971"/>
                  <a:ext cx="646902" cy="10541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44041" name="Group 29"/>
                <p:cNvGrpSpPr>
                  <a:grpSpLocks/>
                </p:cNvGrpSpPr>
                <p:nvPr/>
              </p:nvGrpSpPr>
              <p:grpSpPr bwMode="auto">
                <a:xfrm>
                  <a:off x="3048000" y="3681413"/>
                  <a:ext cx="1981200" cy="617537"/>
                  <a:chOff x="5257803" y="3421796"/>
                  <a:chExt cx="2285998" cy="616803"/>
                </a:xfrm>
              </p:grpSpPr>
              <p:cxnSp>
                <p:nvCxnSpPr>
                  <p:cNvPr id="9" name="Straight Arrow Connector 8"/>
                  <p:cNvCxnSpPr/>
                  <p:nvPr/>
                </p:nvCxnSpPr>
                <p:spPr>
                  <a:xfrm rot="5400000">
                    <a:off x="6092400" y="2587199"/>
                    <a:ext cx="616803" cy="228599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noChangeAspect="1"/>
                  </p:cNvCxnSpPr>
                  <p:nvPr/>
                </p:nvCxnSpPr>
                <p:spPr>
                  <a:xfrm rot="10800000" flipV="1">
                    <a:off x="5873264" y="3421796"/>
                    <a:ext cx="1670537" cy="450314"/>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a:cxnSpLocks noChangeAspect="1"/>
                </p:cNvCxnSpPr>
                <p:nvPr/>
              </p:nvCxnSpPr>
              <p:spPr>
                <a:xfrm rot="5400000">
                  <a:off x="3414713" y="1793875"/>
                  <a:ext cx="238125" cy="815975"/>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p:nvPr/>
            </p:nvCxnSpPr>
            <p:spPr bwMode="auto">
              <a:xfrm flipH="1">
                <a:off x="1905001" y="2301082"/>
                <a:ext cx="1257299" cy="40115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a:cxnSpLocks noChangeAspect="1"/>
            </p:cNvCxnSpPr>
            <p:nvPr/>
          </p:nvCxnSpPr>
          <p:spPr bwMode="auto">
            <a:xfrm flipH="1" flipV="1">
              <a:off x="2868304" y="5230504"/>
              <a:ext cx="228600" cy="353704"/>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4633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Title 1"/>
          <p:cNvSpPr>
            <a:spLocks noGrp="1"/>
          </p:cNvSpPr>
          <p:nvPr>
            <p:ph type="title"/>
          </p:nvPr>
        </p:nvSpPr>
        <p:spPr/>
        <p:txBody>
          <a:bodyPr>
            <a:noAutofit/>
          </a:bodyPr>
          <a:lstStyle/>
          <a:p>
            <a:pPr>
              <a:defRPr/>
            </a:pPr>
            <a:r>
              <a:rPr lang="en-US" sz="3600" b="1" dirty="0">
                <a:latin typeface="Arial" charset="0"/>
                <a:cs typeface="Arial" charset="0"/>
              </a:rPr>
              <a:t>Getting the Direction of Force on Charged Particles [1]</a:t>
            </a:r>
          </a:p>
        </p:txBody>
      </p:sp>
      <p:sp>
        <p:nvSpPr>
          <p:cNvPr id="8" name="TextBox 7"/>
          <p:cNvSpPr txBox="1"/>
          <p:nvPr/>
        </p:nvSpPr>
        <p:spPr bwMode="auto">
          <a:xfrm>
            <a:off x="1828800" y="1600201"/>
            <a:ext cx="3352800" cy="461963"/>
          </a:xfrm>
          <a:prstGeom prst="rect">
            <a:avLst/>
          </a:prstGeom>
          <a:noFill/>
          <a:ln w="9525">
            <a:noFill/>
            <a:miter lim="800000"/>
            <a:headEnd/>
            <a:tailEnd/>
          </a:ln>
        </p:spPr>
        <p:txBody>
          <a:bodyPr>
            <a:spAutoFit/>
          </a:bodyPr>
          <a:lstStyle/>
          <a:p>
            <a:pPr algn="ctr">
              <a:defRPr/>
            </a:pPr>
            <a:r>
              <a:rPr lang="en-US" sz="2400" b="1" dirty="0">
                <a:latin typeface="+mj-lt"/>
              </a:rPr>
              <a:t>Proton</a:t>
            </a:r>
          </a:p>
        </p:txBody>
      </p:sp>
      <p:graphicFrame>
        <p:nvGraphicFramePr>
          <p:cNvPr id="47108" name="Object 4"/>
          <p:cNvGraphicFramePr>
            <a:graphicFrameLocks noChangeAspect="1"/>
          </p:cNvGraphicFramePr>
          <p:nvPr/>
        </p:nvGraphicFramePr>
        <p:xfrm>
          <a:off x="2514601" y="2286001"/>
          <a:ext cx="307975" cy="385763"/>
        </p:xfrm>
        <a:graphic>
          <a:graphicData uri="http://schemas.openxmlformats.org/presentationml/2006/ole">
            <mc:AlternateContent xmlns:mc="http://schemas.openxmlformats.org/markup-compatibility/2006">
              <mc:Choice xmlns:v="urn:schemas-microsoft-com:vml" Requires="v">
                <p:oleObj spid="_x0000_s245778" name="Equation" r:id="rId3" imgW="152334" imgH="190417" progId="Equation.3">
                  <p:embed/>
                </p:oleObj>
              </mc:Choice>
              <mc:Fallback>
                <p:oleObj name="Equation" r:id="rId3" imgW="152334" imgH="190417" progId="Equation.3">
                  <p:embed/>
                  <p:pic>
                    <p:nvPicPr>
                      <p:cNvPr id="471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2286001"/>
                        <a:ext cx="307975"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Arrow Connector 15"/>
          <p:cNvCxnSpPr/>
          <p:nvPr/>
        </p:nvCxnSpPr>
        <p:spPr>
          <a:xfrm rot="5400000">
            <a:off x="4876801" y="4800601"/>
            <a:ext cx="2133600" cy="31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7110" name="Object 5"/>
          <p:cNvGraphicFramePr>
            <a:graphicFrameLocks noChangeAspect="1"/>
          </p:cNvGraphicFramePr>
          <p:nvPr/>
        </p:nvGraphicFramePr>
        <p:xfrm>
          <a:off x="6019801" y="4267201"/>
          <a:ext cx="257175" cy="334963"/>
        </p:xfrm>
        <a:graphic>
          <a:graphicData uri="http://schemas.openxmlformats.org/presentationml/2006/ole">
            <mc:AlternateContent xmlns:mc="http://schemas.openxmlformats.org/markup-compatibility/2006">
              <mc:Choice xmlns:v="urn:schemas-microsoft-com:vml" Requires="v">
                <p:oleObj spid="_x0000_s245779" name="Equation" r:id="rId5" imgW="126780" imgH="164814" progId="Equation.3">
                  <p:embed/>
                </p:oleObj>
              </mc:Choice>
              <mc:Fallback>
                <p:oleObj name="Equation" r:id="rId5" imgW="126780" imgH="164814" progId="Equation.3">
                  <p:embed/>
                  <p:pic>
                    <p:nvPicPr>
                      <p:cNvPr id="4711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1" y="4267201"/>
                        <a:ext cx="257175"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7111" name="Group 263"/>
          <p:cNvGrpSpPr>
            <a:grpSpLocks/>
          </p:cNvGrpSpPr>
          <p:nvPr/>
        </p:nvGrpSpPr>
        <p:grpSpPr bwMode="auto">
          <a:xfrm>
            <a:off x="2705100" y="2209801"/>
            <a:ext cx="6781800" cy="4340225"/>
            <a:chOff x="2895600" y="1905000"/>
            <a:chExt cx="3505200" cy="4339908"/>
          </a:xfrm>
        </p:grpSpPr>
        <p:cxnSp>
          <p:nvCxnSpPr>
            <p:cNvPr id="10" name="Straight Arrow Connector 9"/>
            <p:cNvCxnSpPr/>
            <p:nvPr/>
          </p:nvCxnSpPr>
          <p:spPr bwMode="auto">
            <a:xfrm>
              <a:off x="2895600" y="1905000"/>
              <a:ext cx="3505200" cy="158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bwMode="auto">
            <a:xfrm>
              <a:off x="2895600" y="2524080"/>
              <a:ext cx="3505200" cy="158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bwMode="auto">
            <a:xfrm>
              <a:off x="2895600" y="3144747"/>
              <a:ext cx="3505200" cy="1587"/>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bwMode="auto">
            <a:xfrm>
              <a:off x="2895600" y="3763827"/>
              <a:ext cx="3505200" cy="1587"/>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bwMode="auto">
            <a:xfrm>
              <a:off x="2895600" y="5624241"/>
              <a:ext cx="3505200" cy="1587"/>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bwMode="auto">
            <a:xfrm>
              <a:off x="2895600" y="4384494"/>
              <a:ext cx="3505200" cy="158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bwMode="auto">
            <a:xfrm>
              <a:off x="2895600" y="6243321"/>
              <a:ext cx="3505200" cy="1587"/>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bwMode="auto">
            <a:xfrm>
              <a:off x="2895600" y="5003574"/>
              <a:ext cx="3505200" cy="158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49</a:t>
            </a:fld>
            <a:endParaRPr lang="en-US"/>
          </a:p>
        </p:txBody>
      </p:sp>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7381875" y="1644650"/>
            <a:ext cx="305435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91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900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atin typeface="Arial" charset="0"/>
                <a:cs typeface="Arial" charset="0"/>
              </a:rPr>
              <a:t>Magnets are Dipoles</a:t>
            </a:r>
          </a:p>
        </p:txBody>
      </p:sp>
      <p:grpSp>
        <p:nvGrpSpPr>
          <p:cNvPr id="2" name="Group 8"/>
          <p:cNvGrpSpPr>
            <a:grpSpLocks/>
          </p:cNvGrpSpPr>
          <p:nvPr/>
        </p:nvGrpSpPr>
        <p:grpSpPr bwMode="auto">
          <a:xfrm>
            <a:off x="2628900" y="2778125"/>
            <a:ext cx="381000" cy="1066800"/>
            <a:chOff x="952500" y="2819400"/>
            <a:chExt cx="381000" cy="1066800"/>
          </a:xfrm>
        </p:grpSpPr>
        <p:cxnSp>
          <p:nvCxnSpPr>
            <p:cNvPr id="8" name="Straight Connector 7"/>
            <p:cNvCxnSpPr/>
            <p:nvPr/>
          </p:nvCxnSpPr>
          <p:spPr>
            <a:xfrm rot="5400000">
              <a:off x="876300" y="3314700"/>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952500" y="2819400"/>
              <a:ext cx="381000" cy="381000"/>
            </a:xfrm>
            <a:prstGeom prst="ellipse">
              <a:avLst/>
            </a:prstGeom>
            <a:solidFill>
              <a:srgbClr val="293F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a:t>
              </a:r>
            </a:p>
          </p:txBody>
        </p:sp>
        <p:sp>
          <p:nvSpPr>
            <p:cNvPr id="6" name="Oval 5"/>
            <p:cNvSpPr/>
            <p:nvPr/>
          </p:nvSpPr>
          <p:spPr>
            <a:xfrm>
              <a:off x="952500" y="3505200"/>
              <a:ext cx="381000" cy="381000"/>
            </a:xfrm>
            <a:prstGeom prst="ellipse">
              <a:avLst/>
            </a:prstGeom>
            <a:solidFill>
              <a:srgbClr val="A67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a:t>
              </a:r>
            </a:p>
          </p:txBody>
        </p:sp>
      </p:grpSp>
      <p:sp>
        <p:nvSpPr>
          <p:cNvPr id="10" name="TextBox 9"/>
          <p:cNvSpPr txBox="1"/>
          <p:nvPr/>
        </p:nvSpPr>
        <p:spPr bwMode="auto">
          <a:xfrm>
            <a:off x="1714500" y="3905250"/>
            <a:ext cx="2209800" cy="1200150"/>
          </a:xfrm>
          <a:prstGeom prst="rect">
            <a:avLst/>
          </a:prstGeom>
          <a:noFill/>
          <a:ln w="9525">
            <a:noFill/>
            <a:miter lim="800000"/>
            <a:headEnd/>
            <a:tailEnd/>
          </a:ln>
        </p:spPr>
        <p:txBody>
          <a:bodyPr>
            <a:spAutoFit/>
          </a:bodyPr>
          <a:lstStyle/>
          <a:p>
            <a:pPr algn="ctr">
              <a:defRPr/>
            </a:pPr>
            <a:r>
              <a:rPr lang="en-US" sz="2400" dirty="0">
                <a:latin typeface="+mj-lt"/>
              </a:rPr>
              <a:t>+ and – charge held together</a:t>
            </a:r>
          </a:p>
        </p:txBody>
      </p:sp>
      <p:grpSp>
        <p:nvGrpSpPr>
          <p:cNvPr id="7173" name="Group 11"/>
          <p:cNvGrpSpPr>
            <a:grpSpLocks/>
          </p:cNvGrpSpPr>
          <p:nvPr/>
        </p:nvGrpSpPr>
        <p:grpSpPr bwMode="auto">
          <a:xfrm>
            <a:off x="1524000" y="1676400"/>
            <a:ext cx="2590800" cy="3429000"/>
            <a:chOff x="0" y="1676400"/>
            <a:chExt cx="2590800" cy="3429000"/>
          </a:xfrm>
        </p:grpSpPr>
        <p:sp>
          <p:nvSpPr>
            <p:cNvPr id="4" name="TextBox 3"/>
            <p:cNvSpPr txBox="1"/>
            <p:nvPr/>
          </p:nvSpPr>
          <p:spPr bwMode="auto">
            <a:xfrm>
              <a:off x="76200" y="1676400"/>
              <a:ext cx="2438400" cy="461963"/>
            </a:xfrm>
            <a:prstGeom prst="rect">
              <a:avLst/>
            </a:prstGeom>
            <a:noFill/>
            <a:ln w="9525">
              <a:noFill/>
              <a:miter lim="800000"/>
              <a:headEnd/>
              <a:tailEnd/>
            </a:ln>
          </p:spPr>
          <p:txBody>
            <a:bodyPr>
              <a:spAutoFit/>
            </a:bodyPr>
            <a:lstStyle/>
            <a:p>
              <a:pPr algn="ctr">
                <a:defRPr/>
              </a:pPr>
              <a:r>
                <a:rPr lang="en-US" sz="2400" dirty="0">
                  <a:latin typeface="+mj-lt"/>
                </a:rPr>
                <a:t>Electric Dipoles:</a:t>
              </a:r>
            </a:p>
          </p:txBody>
        </p:sp>
        <p:sp>
          <p:nvSpPr>
            <p:cNvPr id="11" name="Rounded Rectangle 10"/>
            <p:cNvSpPr/>
            <p:nvPr/>
          </p:nvSpPr>
          <p:spPr>
            <a:xfrm>
              <a:off x="0" y="1676400"/>
              <a:ext cx="2590800" cy="3429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TextBox 12"/>
          <p:cNvSpPr txBox="1"/>
          <p:nvPr/>
        </p:nvSpPr>
        <p:spPr bwMode="auto">
          <a:xfrm>
            <a:off x="3733800" y="1219201"/>
            <a:ext cx="6934200" cy="461665"/>
          </a:xfrm>
          <a:prstGeom prst="rect">
            <a:avLst/>
          </a:prstGeom>
          <a:noFill/>
          <a:ln w="9525">
            <a:noFill/>
            <a:miter lim="800000"/>
            <a:headEnd/>
            <a:tailEnd/>
          </a:ln>
        </p:spPr>
        <p:txBody>
          <a:bodyPr wrap="square">
            <a:spAutoFit/>
          </a:bodyPr>
          <a:lstStyle/>
          <a:p>
            <a:pPr algn="ctr">
              <a:defRPr/>
            </a:pPr>
            <a:r>
              <a:rPr lang="en-US" sz="2400" dirty="0">
                <a:latin typeface="+mj-lt"/>
              </a:rPr>
              <a:t>Every magnet has </a:t>
            </a:r>
            <a:r>
              <a:rPr lang="en-US" sz="2400" b="1" dirty="0">
                <a:solidFill>
                  <a:srgbClr val="FF0000"/>
                </a:solidFill>
                <a:latin typeface="+mj-lt"/>
              </a:rPr>
              <a:t>both</a:t>
            </a:r>
            <a:r>
              <a:rPr lang="en-US" sz="2400" dirty="0">
                <a:latin typeface="+mj-lt"/>
              </a:rPr>
              <a:t> a North and a South pole</a:t>
            </a:r>
          </a:p>
        </p:txBody>
      </p:sp>
      <p:sp>
        <p:nvSpPr>
          <p:cNvPr id="14" name="TextBox 13"/>
          <p:cNvSpPr txBox="1"/>
          <p:nvPr/>
        </p:nvSpPr>
        <p:spPr bwMode="auto">
          <a:xfrm>
            <a:off x="4343400" y="2368402"/>
            <a:ext cx="6324600" cy="830263"/>
          </a:xfrm>
          <a:prstGeom prst="rect">
            <a:avLst/>
          </a:prstGeom>
          <a:noFill/>
          <a:ln w="9525">
            <a:noFill/>
            <a:miter lim="800000"/>
            <a:headEnd/>
            <a:tailEnd/>
          </a:ln>
        </p:spPr>
        <p:txBody>
          <a:bodyPr>
            <a:spAutoFit/>
          </a:bodyPr>
          <a:lstStyle/>
          <a:p>
            <a:pPr algn="ctr">
              <a:defRPr/>
            </a:pPr>
            <a:r>
              <a:rPr lang="en-US" sz="2400" b="1" dirty="0">
                <a:solidFill>
                  <a:srgbClr val="FF0000"/>
                </a:solidFill>
                <a:latin typeface="+mj-lt"/>
              </a:rPr>
              <a:t>Both poles</a:t>
            </a:r>
            <a:r>
              <a:rPr lang="en-US" sz="2400" dirty="0">
                <a:latin typeface="+mj-lt"/>
              </a:rPr>
              <a:t> attract magnetic materials (like iron, nickel, and cobalt)</a:t>
            </a:r>
          </a:p>
        </p:txBody>
      </p:sp>
      <p:sp>
        <p:nvSpPr>
          <p:cNvPr id="15" name="TextBox 14"/>
          <p:cNvSpPr txBox="1"/>
          <p:nvPr/>
        </p:nvSpPr>
        <p:spPr bwMode="auto">
          <a:xfrm>
            <a:off x="3962400" y="3886201"/>
            <a:ext cx="6705600" cy="830263"/>
          </a:xfrm>
          <a:prstGeom prst="rect">
            <a:avLst/>
          </a:prstGeom>
          <a:noFill/>
          <a:ln w="9525">
            <a:noFill/>
            <a:miter lim="800000"/>
            <a:headEnd/>
            <a:tailEnd/>
          </a:ln>
        </p:spPr>
        <p:txBody>
          <a:bodyPr>
            <a:spAutoFit/>
          </a:bodyPr>
          <a:lstStyle/>
          <a:p>
            <a:pPr algn="ctr">
              <a:defRPr/>
            </a:pPr>
            <a:r>
              <a:rPr lang="en-US" sz="2400" dirty="0">
                <a:latin typeface="+mj-lt"/>
              </a:rPr>
              <a:t>Geometry of the magnet determines where the poles are and what happens between them</a:t>
            </a:r>
          </a:p>
        </p:txBody>
      </p:sp>
      <p:sp>
        <p:nvSpPr>
          <p:cNvPr id="16" name="TextBox 15"/>
          <p:cNvSpPr txBox="1"/>
          <p:nvPr/>
        </p:nvSpPr>
        <p:spPr bwMode="auto">
          <a:xfrm>
            <a:off x="2743200" y="5181601"/>
            <a:ext cx="6705600" cy="461963"/>
          </a:xfrm>
          <a:prstGeom prst="rect">
            <a:avLst/>
          </a:prstGeom>
          <a:noFill/>
          <a:ln w="9525">
            <a:noFill/>
            <a:miter lim="800000"/>
            <a:headEnd/>
            <a:tailEnd/>
          </a:ln>
        </p:spPr>
        <p:txBody>
          <a:bodyPr>
            <a:spAutoFit/>
          </a:bodyPr>
          <a:lstStyle/>
          <a:p>
            <a:pPr algn="ctr">
              <a:defRPr/>
            </a:pPr>
            <a:r>
              <a:rPr lang="en-US" sz="2400" dirty="0">
                <a:latin typeface="+mj-lt"/>
              </a:rPr>
              <a:t>Look at a paperclip and bar magnet:</a:t>
            </a:r>
          </a:p>
        </p:txBody>
      </p:sp>
      <p:sp>
        <p:nvSpPr>
          <p:cNvPr id="17" name="TextBox 16"/>
          <p:cNvSpPr txBox="1"/>
          <p:nvPr/>
        </p:nvSpPr>
        <p:spPr bwMode="auto">
          <a:xfrm>
            <a:off x="2743200" y="5715001"/>
            <a:ext cx="6705600" cy="461963"/>
          </a:xfrm>
          <a:prstGeom prst="rect">
            <a:avLst/>
          </a:prstGeom>
          <a:noFill/>
          <a:ln w="9525">
            <a:noFill/>
            <a:miter lim="800000"/>
            <a:headEnd/>
            <a:tailEnd/>
          </a:ln>
        </p:spPr>
        <p:txBody>
          <a:bodyPr>
            <a:spAutoFit/>
          </a:bodyPr>
          <a:lstStyle/>
          <a:p>
            <a:pPr algn="ctr">
              <a:defRPr/>
            </a:pPr>
            <a:r>
              <a:rPr lang="en-US" sz="2400" dirty="0">
                <a:latin typeface="+mj-lt"/>
              </a:rPr>
              <a:t>Clip is strongly attracted to </a:t>
            </a:r>
            <a:r>
              <a:rPr lang="en-US" sz="2400" b="1" dirty="0">
                <a:solidFill>
                  <a:srgbClr val="FF0000"/>
                </a:solidFill>
                <a:latin typeface="+mj-lt"/>
              </a:rPr>
              <a:t>ends</a:t>
            </a:r>
          </a:p>
        </p:txBody>
      </p:sp>
      <p:sp>
        <p:nvSpPr>
          <p:cNvPr id="18" name="TextBox 17"/>
          <p:cNvSpPr txBox="1"/>
          <p:nvPr/>
        </p:nvSpPr>
        <p:spPr bwMode="auto">
          <a:xfrm>
            <a:off x="2743200" y="6248401"/>
            <a:ext cx="6705600" cy="461963"/>
          </a:xfrm>
          <a:prstGeom prst="rect">
            <a:avLst/>
          </a:prstGeom>
          <a:noFill/>
          <a:ln w="9525">
            <a:noFill/>
            <a:miter lim="800000"/>
            <a:headEnd/>
            <a:tailEnd/>
          </a:ln>
        </p:spPr>
        <p:txBody>
          <a:bodyPr>
            <a:spAutoFit/>
          </a:bodyPr>
          <a:lstStyle/>
          <a:p>
            <a:pPr algn="ctr">
              <a:defRPr/>
            </a:pPr>
            <a:r>
              <a:rPr lang="en-US" sz="2400" dirty="0">
                <a:latin typeface="+mj-lt"/>
              </a:rPr>
              <a:t>Clip is not attracted to </a:t>
            </a:r>
            <a:r>
              <a:rPr lang="en-US" sz="2400" b="1" dirty="0">
                <a:solidFill>
                  <a:srgbClr val="FF0000"/>
                </a:solidFill>
                <a:latin typeface="+mj-lt"/>
              </a:rPr>
              <a:t>center</a:t>
            </a:r>
          </a:p>
        </p:txBody>
      </p:sp>
      <p:sp>
        <p:nvSpPr>
          <p:cNvPr id="3" name="Slide Number Placeholder 2"/>
          <p:cNvSpPr>
            <a:spLocks noGrp="1"/>
          </p:cNvSpPr>
          <p:nvPr>
            <p:ph type="sldNum" sz="quarter" idx="12"/>
          </p:nvPr>
        </p:nvSpPr>
        <p:spPr/>
        <p:txBody>
          <a:bodyPr/>
          <a:lstStyle/>
          <a:p>
            <a:pPr>
              <a:defRPr/>
            </a:pPr>
            <a:fld id="{B386F29C-061E-47C1-A8AA-F42ADE5D6185}" type="slidenum">
              <a:rPr lang="en-US" smtClean="0"/>
              <a:pPr>
                <a:defRPr/>
              </a:pPr>
              <a:t>5</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P spid="17" grpId="0"/>
      <p:bldP spid="1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Title 1"/>
          <p:cNvSpPr>
            <a:spLocks noGrp="1"/>
          </p:cNvSpPr>
          <p:nvPr>
            <p:ph type="title"/>
          </p:nvPr>
        </p:nvSpPr>
        <p:spPr/>
        <p:txBody>
          <a:bodyPr>
            <a:noAutofit/>
          </a:bodyPr>
          <a:lstStyle/>
          <a:p>
            <a:pPr>
              <a:defRPr/>
            </a:pPr>
            <a:r>
              <a:rPr lang="en-US" sz="3600" b="1" dirty="0">
                <a:latin typeface="Arial" charset="0"/>
                <a:cs typeface="Arial" charset="0"/>
              </a:rPr>
              <a:t>Getting the Direction of Force on Charged Particles [2]</a:t>
            </a:r>
          </a:p>
        </p:txBody>
      </p:sp>
      <p:sp>
        <p:nvSpPr>
          <p:cNvPr id="8" name="TextBox 7"/>
          <p:cNvSpPr txBox="1"/>
          <p:nvPr/>
        </p:nvSpPr>
        <p:spPr bwMode="auto">
          <a:xfrm>
            <a:off x="1828800" y="1600201"/>
            <a:ext cx="3352800" cy="461963"/>
          </a:xfrm>
          <a:prstGeom prst="rect">
            <a:avLst/>
          </a:prstGeom>
          <a:noFill/>
          <a:ln w="9525">
            <a:noFill/>
            <a:miter lim="800000"/>
            <a:headEnd/>
            <a:tailEnd/>
          </a:ln>
        </p:spPr>
        <p:txBody>
          <a:bodyPr>
            <a:spAutoFit/>
          </a:bodyPr>
          <a:lstStyle/>
          <a:p>
            <a:pPr algn="ctr">
              <a:defRPr/>
            </a:pPr>
            <a:r>
              <a:rPr lang="en-US" sz="2400" b="1" dirty="0">
                <a:latin typeface="+mj-lt"/>
              </a:rPr>
              <a:t>Electron</a:t>
            </a:r>
          </a:p>
        </p:txBody>
      </p:sp>
      <p:graphicFrame>
        <p:nvGraphicFramePr>
          <p:cNvPr id="48132" name="Object 4"/>
          <p:cNvGraphicFramePr>
            <a:graphicFrameLocks noChangeAspect="1"/>
          </p:cNvGraphicFramePr>
          <p:nvPr/>
        </p:nvGraphicFramePr>
        <p:xfrm>
          <a:off x="2514601" y="2286001"/>
          <a:ext cx="307975" cy="385763"/>
        </p:xfrm>
        <a:graphic>
          <a:graphicData uri="http://schemas.openxmlformats.org/presentationml/2006/ole">
            <mc:AlternateContent xmlns:mc="http://schemas.openxmlformats.org/markup-compatibility/2006">
              <mc:Choice xmlns:v="urn:schemas-microsoft-com:vml" Requires="v">
                <p:oleObj spid="_x0000_s246802" name="Equation" r:id="rId3" imgW="152334" imgH="190417" progId="Equation.3">
                  <p:embed/>
                </p:oleObj>
              </mc:Choice>
              <mc:Fallback>
                <p:oleObj name="Equation" r:id="rId3" imgW="152334" imgH="190417" progId="Equation.3">
                  <p:embed/>
                  <p:pic>
                    <p:nvPicPr>
                      <p:cNvPr id="481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2286001"/>
                        <a:ext cx="307975"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Arrow Connector 15"/>
          <p:cNvCxnSpPr/>
          <p:nvPr/>
        </p:nvCxnSpPr>
        <p:spPr>
          <a:xfrm rot="5400000">
            <a:off x="4876801" y="4800601"/>
            <a:ext cx="2133600" cy="31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8134" name="Object 5"/>
          <p:cNvGraphicFramePr>
            <a:graphicFrameLocks noChangeAspect="1"/>
          </p:cNvGraphicFramePr>
          <p:nvPr/>
        </p:nvGraphicFramePr>
        <p:xfrm>
          <a:off x="6019801" y="4267201"/>
          <a:ext cx="257175" cy="334963"/>
        </p:xfrm>
        <a:graphic>
          <a:graphicData uri="http://schemas.openxmlformats.org/presentationml/2006/ole">
            <mc:AlternateContent xmlns:mc="http://schemas.openxmlformats.org/markup-compatibility/2006">
              <mc:Choice xmlns:v="urn:schemas-microsoft-com:vml" Requires="v">
                <p:oleObj spid="_x0000_s246803" name="Equation" r:id="rId5" imgW="126780" imgH="164814" progId="Equation.3">
                  <p:embed/>
                </p:oleObj>
              </mc:Choice>
              <mc:Fallback>
                <p:oleObj name="Equation" r:id="rId5" imgW="126780" imgH="164814" progId="Equation.3">
                  <p:embed/>
                  <p:pic>
                    <p:nvPicPr>
                      <p:cNvPr id="48134"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1" y="4267201"/>
                        <a:ext cx="257175"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8135" name="Group 263"/>
          <p:cNvGrpSpPr>
            <a:grpSpLocks/>
          </p:cNvGrpSpPr>
          <p:nvPr/>
        </p:nvGrpSpPr>
        <p:grpSpPr bwMode="auto">
          <a:xfrm>
            <a:off x="2705100" y="2209801"/>
            <a:ext cx="6781800" cy="4340225"/>
            <a:chOff x="2895600" y="1905000"/>
            <a:chExt cx="3505200" cy="4339908"/>
          </a:xfrm>
        </p:grpSpPr>
        <p:cxnSp>
          <p:nvCxnSpPr>
            <p:cNvPr id="10" name="Straight Arrow Connector 9"/>
            <p:cNvCxnSpPr/>
            <p:nvPr/>
          </p:nvCxnSpPr>
          <p:spPr bwMode="auto">
            <a:xfrm>
              <a:off x="2895600" y="1905000"/>
              <a:ext cx="3505200" cy="158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bwMode="auto">
            <a:xfrm>
              <a:off x="2895600" y="2524080"/>
              <a:ext cx="3505200" cy="158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bwMode="auto">
            <a:xfrm>
              <a:off x="2895600" y="3144747"/>
              <a:ext cx="3505200" cy="1587"/>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bwMode="auto">
            <a:xfrm>
              <a:off x="2895600" y="3763827"/>
              <a:ext cx="3505200" cy="1587"/>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bwMode="auto">
            <a:xfrm>
              <a:off x="2895600" y="5624241"/>
              <a:ext cx="3505200" cy="1587"/>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bwMode="auto">
            <a:xfrm>
              <a:off x="2895600" y="4384494"/>
              <a:ext cx="3505200" cy="158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bwMode="auto">
            <a:xfrm>
              <a:off x="2895600" y="6243321"/>
              <a:ext cx="3505200" cy="1587"/>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bwMode="auto">
            <a:xfrm>
              <a:off x="2895600" y="5003574"/>
              <a:ext cx="3505200" cy="158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50</a:t>
            </a:fld>
            <a:endParaRPr lang="en-US"/>
          </a:p>
        </p:txBody>
      </p:sp>
      <p:grpSp>
        <p:nvGrpSpPr>
          <p:cNvPr id="3" name="Group 2"/>
          <p:cNvGrpSpPr/>
          <p:nvPr/>
        </p:nvGrpSpPr>
        <p:grpSpPr>
          <a:xfrm>
            <a:off x="7391400" y="1746250"/>
            <a:ext cx="3035301" cy="4245948"/>
            <a:chOff x="5867399" y="1746250"/>
            <a:chExt cx="3035301" cy="4245948"/>
          </a:xfrm>
        </p:grpSpPr>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5857875" y="1755775"/>
              <a:ext cx="305435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bwMode="auto">
            <a:xfrm>
              <a:off x="5867399" y="4791869"/>
              <a:ext cx="3035301" cy="1200329"/>
            </a:xfrm>
            <a:prstGeom prst="rect">
              <a:avLst/>
            </a:prstGeom>
            <a:solidFill>
              <a:schemeClr val="bg1">
                <a:lumMod val="75000"/>
              </a:schemeClr>
            </a:solidFill>
            <a:ln w="9525">
              <a:noFill/>
              <a:miter lim="800000"/>
              <a:headEnd/>
              <a:tailEnd/>
            </a:ln>
          </p:spPr>
          <p:txBody>
            <a:bodyPr wrap="square">
              <a:spAutoFit/>
            </a:bodyPr>
            <a:lstStyle/>
            <a:p>
              <a:pPr algn="ctr">
                <a:defRPr/>
              </a:pPr>
              <a:r>
                <a:rPr lang="en-US" sz="2400" dirty="0">
                  <a:latin typeface="+mj-lt"/>
                </a:rPr>
                <a:t>Note: Direction of F is reversed for –</a:t>
              </a:r>
              <a:r>
                <a:rPr lang="en-US" sz="2400" dirty="0" err="1">
                  <a:latin typeface="+mj-lt"/>
                </a:rPr>
                <a:t>ve</a:t>
              </a:r>
              <a:r>
                <a:rPr lang="en-US" sz="2400" dirty="0">
                  <a:latin typeface="+mj-lt"/>
                </a:rPr>
                <a:t> charge</a:t>
              </a:r>
            </a:p>
          </p:txBody>
        </p:sp>
      </p:grpSp>
    </p:spTree>
    <p:extLst>
      <p:ext uri="{BB962C8B-B14F-4D97-AF65-F5344CB8AC3E}">
        <p14:creationId xmlns:p14="http://schemas.microsoft.com/office/powerpoint/2010/main" val="3227182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Title 1"/>
          <p:cNvSpPr>
            <a:spLocks noGrp="1"/>
          </p:cNvSpPr>
          <p:nvPr>
            <p:ph type="title"/>
          </p:nvPr>
        </p:nvSpPr>
        <p:spPr/>
        <p:txBody>
          <a:bodyPr>
            <a:noAutofit/>
          </a:bodyPr>
          <a:lstStyle/>
          <a:p>
            <a:pPr>
              <a:defRPr/>
            </a:pPr>
            <a:r>
              <a:rPr lang="en-US" sz="3600" b="1" dirty="0">
                <a:latin typeface="Arial" charset="0"/>
                <a:cs typeface="Arial" charset="0"/>
              </a:rPr>
              <a:t>Getting the Direction of Force on Charged Particles [3]</a:t>
            </a:r>
          </a:p>
        </p:txBody>
      </p:sp>
      <p:sp>
        <p:nvSpPr>
          <p:cNvPr id="37" name="TextBox 36"/>
          <p:cNvSpPr txBox="1"/>
          <p:nvPr/>
        </p:nvSpPr>
        <p:spPr bwMode="auto">
          <a:xfrm>
            <a:off x="1524000" y="1524001"/>
            <a:ext cx="3352800" cy="461963"/>
          </a:xfrm>
          <a:prstGeom prst="rect">
            <a:avLst/>
          </a:prstGeom>
          <a:noFill/>
          <a:ln w="9525">
            <a:noFill/>
            <a:miter lim="800000"/>
            <a:headEnd/>
            <a:tailEnd/>
          </a:ln>
        </p:spPr>
        <p:txBody>
          <a:bodyPr>
            <a:spAutoFit/>
          </a:bodyPr>
          <a:lstStyle/>
          <a:p>
            <a:pPr algn="ctr">
              <a:defRPr/>
            </a:pPr>
            <a:r>
              <a:rPr lang="en-US" sz="2400" b="1" dirty="0">
                <a:latin typeface="+mj-lt"/>
              </a:rPr>
              <a:t>Ca</a:t>
            </a:r>
            <a:r>
              <a:rPr lang="en-US" sz="2400" b="1" baseline="30000" dirty="0">
                <a:latin typeface="+mj-lt"/>
              </a:rPr>
              <a:t>2+</a:t>
            </a:r>
          </a:p>
        </p:txBody>
      </p:sp>
      <p:cxnSp>
        <p:nvCxnSpPr>
          <p:cNvPr id="38" name="Straight Arrow Connector 37"/>
          <p:cNvCxnSpPr/>
          <p:nvPr/>
        </p:nvCxnSpPr>
        <p:spPr>
          <a:xfrm rot="10800000">
            <a:off x="4800600" y="4114800"/>
            <a:ext cx="1981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9157" name="Object 21"/>
          <p:cNvGraphicFramePr>
            <a:graphicFrameLocks noChangeAspect="1"/>
          </p:cNvGraphicFramePr>
          <p:nvPr/>
        </p:nvGraphicFramePr>
        <p:xfrm>
          <a:off x="6858001" y="3962401"/>
          <a:ext cx="257175" cy="334963"/>
        </p:xfrm>
        <a:graphic>
          <a:graphicData uri="http://schemas.openxmlformats.org/presentationml/2006/ole">
            <mc:AlternateContent xmlns:mc="http://schemas.openxmlformats.org/markup-compatibility/2006">
              <mc:Choice xmlns:v="urn:schemas-microsoft-com:vml" Requires="v">
                <p:oleObj spid="_x0000_s247826" name="Equation" r:id="rId3" imgW="126780" imgH="164814" progId="Equation.3">
                  <p:embed/>
                </p:oleObj>
              </mc:Choice>
              <mc:Fallback>
                <p:oleObj name="Equation" r:id="rId3" imgW="126780" imgH="164814" progId="Equation.3">
                  <p:embed/>
                  <p:pic>
                    <p:nvPicPr>
                      <p:cNvPr id="49157"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1" y="3962401"/>
                        <a:ext cx="257175"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9158" name="Group 193"/>
          <p:cNvGrpSpPr>
            <a:grpSpLocks/>
          </p:cNvGrpSpPr>
          <p:nvPr/>
        </p:nvGrpSpPr>
        <p:grpSpPr bwMode="auto">
          <a:xfrm>
            <a:off x="4191001" y="1752601"/>
            <a:ext cx="4791075" cy="4791075"/>
            <a:chOff x="923925" y="4305299"/>
            <a:chExt cx="2438400" cy="2438401"/>
          </a:xfrm>
        </p:grpSpPr>
        <p:grpSp>
          <p:nvGrpSpPr>
            <p:cNvPr id="49160" name="Group 196"/>
            <p:cNvGrpSpPr>
              <a:grpSpLocks/>
            </p:cNvGrpSpPr>
            <p:nvPr/>
          </p:nvGrpSpPr>
          <p:grpSpPr bwMode="auto">
            <a:xfrm>
              <a:off x="923925" y="4305299"/>
              <a:ext cx="2438400" cy="182563"/>
              <a:chOff x="923924" y="4305300"/>
              <a:chExt cx="2438398" cy="182563"/>
            </a:xfrm>
          </p:grpSpPr>
          <p:grpSp>
            <p:nvGrpSpPr>
              <p:cNvPr id="49271" name="Group 71"/>
              <p:cNvGrpSpPr>
                <a:grpSpLocks/>
              </p:cNvGrpSpPr>
              <p:nvPr/>
            </p:nvGrpSpPr>
            <p:grpSpPr bwMode="auto">
              <a:xfrm>
                <a:off x="3179759" y="4305300"/>
                <a:ext cx="182563" cy="182563"/>
                <a:chOff x="1066799" y="4343399"/>
                <a:chExt cx="182563" cy="182563"/>
              </a:xfrm>
            </p:grpSpPr>
            <p:cxnSp>
              <p:nvCxnSpPr>
                <p:cNvPr id="40" name="Straight Connector 39"/>
                <p:cNvCxnSpPr/>
                <p:nvPr/>
              </p:nvCxnSpPr>
              <p:spPr bwMode="auto">
                <a:xfrm flipH="1">
                  <a:off x="1066765" y="4343399"/>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flipH="1">
                  <a:off x="1066765" y="4343399"/>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72" name="Group 72"/>
              <p:cNvGrpSpPr>
                <a:grpSpLocks/>
              </p:cNvGrpSpPr>
              <p:nvPr/>
            </p:nvGrpSpPr>
            <p:grpSpPr bwMode="auto">
              <a:xfrm>
                <a:off x="923924" y="4305300"/>
                <a:ext cx="182563" cy="182563"/>
                <a:chOff x="1066799" y="4343399"/>
                <a:chExt cx="182563" cy="182563"/>
              </a:xfrm>
            </p:grpSpPr>
            <p:cxnSp>
              <p:nvCxnSpPr>
                <p:cNvPr id="74" name="Straight Connector 73"/>
                <p:cNvCxnSpPr/>
                <p:nvPr/>
              </p:nvCxnSpPr>
              <p:spPr bwMode="auto">
                <a:xfrm flipH="1">
                  <a:off x="1066799" y="4343399"/>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auto">
                <a:xfrm rot="5400000" flipH="1">
                  <a:off x="1066799" y="4343399"/>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73" name="Group 181"/>
              <p:cNvGrpSpPr>
                <a:grpSpLocks/>
              </p:cNvGrpSpPr>
              <p:nvPr/>
            </p:nvGrpSpPr>
            <p:grpSpPr bwMode="auto">
              <a:xfrm>
                <a:off x="1299896" y="4305300"/>
                <a:ext cx="182563" cy="182563"/>
                <a:chOff x="1066799" y="4343399"/>
                <a:chExt cx="182563" cy="182563"/>
              </a:xfrm>
            </p:grpSpPr>
            <p:cxnSp>
              <p:nvCxnSpPr>
                <p:cNvPr id="183" name="Straight Connector 182"/>
                <p:cNvCxnSpPr/>
                <p:nvPr/>
              </p:nvCxnSpPr>
              <p:spPr bwMode="auto">
                <a:xfrm flipH="1">
                  <a:off x="1066525" y="4343399"/>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auto">
                <a:xfrm rot="5400000" flipH="1">
                  <a:off x="1066525" y="4343399"/>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74" name="Group 184"/>
              <p:cNvGrpSpPr>
                <a:grpSpLocks/>
              </p:cNvGrpSpPr>
              <p:nvPr/>
            </p:nvGrpSpPr>
            <p:grpSpPr bwMode="auto">
              <a:xfrm>
                <a:off x="1675869" y="4305300"/>
                <a:ext cx="182563" cy="182563"/>
                <a:chOff x="1066799" y="4343399"/>
                <a:chExt cx="182563" cy="182563"/>
              </a:xfrm>
            </p:grpSpPr>
            <p:cxnSp>
              <p:nvCxnSpPr>
                <p:cNvPr id="186" name="Straight Connector 185"/>
                <p:cNvCxnSpPr/>
                <p:nvPr/>
              </p:nvCxnSpPr>
              <p:spPr bwMode="auto">
                <a:xfrm flipH="1">
                  <a:off x="1067865" y="4343399"/>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auto">
                <a:xfrm rot="5400000" flipH="1">
                  <a:off x="1067865" y="4343399"/>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75" name="Group 187"/>
              <p:cNvGrpSpPr>
                <a:grpSpLocks/>
              </p:cNvGrpSpPr>
              <p:nvPr/>
            </p:nvGrpSpPr>
            <p:grpSpPr bwMode="auto">
              <a:xfrm>
                <a:off x="2051842" y="4305300"/>
                <a:ext cx="182563" cy="182563"/>
                <a:chOff x="1066799" y="4343399"/>
                <a:chExt cx="182563" cy="182563"/>
              </a:xfrm>
            </p:grpSpPr>
            <p:cxnSp>
              <p:nvCxnSpPr>
                <p:cNvPr id="189" name="Straight Connector 188"/>
                <p:cNvCxnSpPr/>
                <p:nvPr/>
              </p:nvCxnSpPr>
              <p:spPr bwMode="auto">
                <a:xfrm flipH="1">
                  <a:off x="1069206" y="4343399"/>
                  <a:ext cx="180981"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auto">
                <a:xfrm rot="5400000" flipH="1">
                  <a:off x="1068398" y="4344207"/>
                  <a:ext cx="182597" cy="180981"/>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76" name="Group 190"/>
              <p:cNvGrpSpPr>
                <a:grpSpLocks/>
              </p:cNvGrpSpPr>
              <p:nvPr/>
            </p:nvGrpSpPr>
            <p:grpSpPr bwMode="auto">
              <a:xfrm>
                <a:off x="2427815" y="4305300"/>
                <a:ext cx="182563" cy="182563"/>
                <a:chOff x="1066799" y="4343399"/>
                <a:chExt cx="182563" cy="182563"/>
              </a:xfrm>
            </p:grpSpPr>
            <p:cxnSp>
              <p:nvCxnSpPr>
                <p:cNvPr id="192" name="Straight Connector 191"/>
                <p:cNvCxnSpPr/>
                <p:nvPr/>
              </p:nvCxnSpPr>
              <p:spPr bwMode="auto">
                <a:xfrm flipH="1">
                  <a:off x="1065698" y="4343399"/>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auto">
                <a:xfrm rot="5400000" flipH="1">
                  <a:off x="1065698" y="4343399"/>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77" name="Group 193"/>
              <p:cNvGrpSpPr>
                <a:grpSpLocks/>
              </p:cNvGrpSpPr>
              <p:nvPr/>
            </p:nvGrpSpPr>
            <p:grpSpPr bwMode="auto">
              <a:xfrm>
                <a:off x="2803790" y="4305300"/>
                <a:ext cx="182563" cy="182563"/>
                <a:chOff x="1066799" y="4343399"/>
                <a:chExt cx="182563" cy="182563"/>
              </a:xfrm>
            </p:grpSpPr>
            <p:cxnSp>
              <p:nvCxnSpPr>
                <p:cNvPr id="195" name="Straight Connector 194"/>
                <p:cNvCxnSpPr/>
                <p:nvPr/>
              </p:nvCxnSpPr>
              <p:spPr bwMode="auto">
                <a:xfrm flipH="1">
                  <a:off x="1067037" y="4343399"/>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bwMode="auto">
                <a:xfrm rot="5400000" flipH="1">
                  <a:off x="1067037" y="4343399"/>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grpSp>
          <p:nvGrpSpPr>
            <p:cNvPr id="49161" name="Group 197"/>
            <p:cNvGrpSpPr>
              <a:grpSpLocks/>
            </p:cNvGrpSpPr>
            <p:nvPr/>
          </p:nvGrpSpPr>
          <p:grpSpPr bwMode="auto">
            <a:xfrm>
              <a:off x="923925" y="4756149"/>
              <a:ext cx="2438400" cy="182563"/>
              <a:chOff x="923924" y="4305300"/>
              <a:chExt cx="2438398" cy="182563"/>
            </a:xfrm>
          </p:grpSpPr>
          <p:grpSp>
            <p:nvGrpSpPr>
              <p:cNvPr id="49250" name="Group 71"/>
              <p:cNvGrpSpPr>
                <a:grpSpLocks/>
              </p:cNvGrpSpPr>
              <p:nvPr/>
            </p:nvGrpSpPr>
            <p:grpSpPr bwMode="auto">
              <a:xfrm>
                <a:off x="3179759" y="4305300"/>
                <a:ext cx="182563" cy="182563"/>
                <a:chOff x="1066799" y="4343399"/>
                <a:chExt cx="182563" cy="182563"/>
              </a:xfrm>
            </p:grpSpPr>
            <p:cxnSp>
              <p:nvCxnSpPr>
                <p:cNvPr id="218" name="Straight Connector 217"/>
                <p:cNvCxnSpPr/>
                <p:nvPr/>
              </p:nvCxnSpPr>
              <p:spPr bwMode="auto">
                <a:xfrm flipH="1">
                  <a:off x="1066765" y="4343387"/>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bwMode="auto">
                <a:xfrm rot="5400000" flipH="1">
                  <a:off x="1066765" y="4343387"/>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51" name="Group 72"/>
              <p:cNvGrpSpPr>
                <a:grpSpLocks/>
              </p:cNvGrpSpPr>
              <p:nvPr/>
            </p:nvGrpSpPr>
            <p:grpSpPr bwMode="auto">
              <a:xfrm>
                <a:off x="923924" y="4305300"/>
                <a:ext cx="182563" cy="182563"/>
                <a:chOff x="1066799" y="4343399"/>
                <a:chExt cx="182563" cy="182563"/>
              </a:xfrm>
            </p:grpSpPr>
            <p:cxnSp>
              <p:nvCxnSpPr>
                <p:cNvPr id="216" name="Straight Connector 215"/>
                <p:cNvCxnSpPr/>
                <p:nvPr/>
              </p:nvCxnSpPr>
              <p:spPr bwMode="auto">
                <a:xfrm flipH="1">
                  <a:off x="1066799" y="4343387"/>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bwMode="auto">
                <a:xfrm rot="5400000" flipH="1">
                  <a:off x="1066799" y="4343387"/>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52" name="Group 181"/>
              <p:cNvGrpSpPr>
                <a:grpSpLocks/>
              </p:cNvGrpSpPr>
              <p:nvPr/>
            </p:nvGrpSpPr>
            <p:grpSpPr bwMode="auto">
              <a:xfrm>
                <a:off x="1299896" y="4305300"/>
                <a:ext cx="182563" cy="182563"/>
                <a:chOff x="1066799" y="4343399"/>
                <a:chExt cx="182563" cy="182563"/>
              </a:xfrm>
            </p:grpSpPr>
            <p:cxnSp>
              <p:nvCxnSpPr>
                <p:cNvPr id="214" name="Straight Connector 213"/>
                <p:cNvCxnSpPr/>
                <p:nvPr/>
              </p:nvCxnSpPr>
              <p:spPr bwMode="auto">
                <a:xfrm flipH="1">
                  <a:off x="1066525" y="4343387"/>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bwMode="auto">
                <a:xfrm rot="5400000" flipH="1">
                  <a:off x="1066525" y="4343387"/>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53" name="Group 184"/>
              <p:cNvGrpSpPr>
                <a:grpSpLocks/>
              </p:cNvGrpSpPr>
              <p:nvPr/>
            </p:nvGrpSpPr>
            <p:grpSpPr bwMode="auto">
              <a:xfrm>
                <a:off x="1675869" y="4305300"/>
                <a:ext cx="182563" cy="182563"/>
                <a:chOff x="1066799" y="4343399"/>
                <a:chExt cx="182563" cy="182563"/>
              </a:xfrm>
            </p:grpSpPr>
            <p:cxnSp>
              <p:nvCxnSpPr>
                <p:cNvPr id="212" name="Straight Connector 211"/>
                <p:cNvCxnSpPr/>
                <p:nvPr/>
              </p:nvCxnSpPr>
              <p:spPr bwMode="auto">
                <a:xfrm flipH="1">
                  <a:off x="1067865" y="4343387"/>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bwMode="auto">
                <a:xfrm rot="5400000" flipH="1">
                  <a:off x="1067865" y="4343387"/>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54" name="Group 187"/>
              <p:cNvGrpSpPr>
                <a:grpSpLocks/>
              </p:cNvGrpSpPr>
              <p:nvPr/>
            </p:nvGrpSpPr>
            <p:grpSpPr bwMode="auto">
              <a:xfrm>
                <a:off x="2051842" y="4305300"/>
                <a:ext cx="182563" cy="182563"/>
                <a:chOff x="1066799" y="4343399"/>
                <a:chExt cx="182563" cy="182563"/>
              </a:xfrm>
            </p:grpSpPr>
            <p:cxnSp>
              <p:nvCxnSpPr>
                <p:cNvPr id="210" name="Straight Connector 209"/>
                <p:cNvCxnSpPr/>
                <p:nvPr/>
              </p:nvCxnSpPr>
              <p:spPr bwMode="auto">
                <a:xfrm flipH="1">
                  <a:off x="1069206" y="4343387"/>
                  <a:ext cx="180981"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auto">
                <a:xfrm rot="5400000" flipH="1">
                  <a:off x="1068398" y="4344195"/>
                  <a:ext cx="182597" cy="180981"/>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55" name="Group 190"/>
              <p:cNvGrpSpPr>
                <a:grpSpLocks/>
              </p:cNvGrpSpPr>
              <p:nvPr/>
            </p:nvGrpSpPr>
            <p:grpSpPr bwMode="auto">
              <a:xfrm>
                <a:off x="2427815" y="4305300"/>
                <a:ext cx="182563" cy="182563"/>
                <a:chOff x="1066799" y="4343399"/>
                <a:chExt cx="182563" cy="182563"/>
              </a:xfrm>
            </p:grpSpPr>
            <p:cxnSp>
              <p:nvCxnSpPr>
                <p:cNvPr id="208" name="Straight Connector 207"/>
                <p:cNvCxnSpPr/>
                <p:nvPr/>
              </p:nvCxnSpPr>
              <p:spPr bwMode="auto">
                <a:xfrm flipH="1">
                  <a:off x="1065698" y="4343387"/>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auto">
                <a:xfrm rot="5400000" flipH="1">
                  <a:off x="1065698" y="4343387"/>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56" name="Group 193"/>
              <p:cNvGrpSpPr>
                <a:grpSpLocks/>
              </p:cNvGrpSpPr>
              <p:nvPr/>
            </p:nvGrpSpPr>
            <p:grpSpPr bwMode="auto">
              <a:xfrm>
                <a:off x="2803790" y="4305300"/>
                <a:ext cx="182563" cy="182563"/>
                <a:chOff x="1066799" y="4343399"/>
                <a:chExt cx="182563" cy="182563"/>
              </a:xfrm>
            </p:grpSpPr>
            <p:cxnSp>
              <p:nvCxnSpPr>
                <p:cNvPr id="206" name="Straight Connector 205"/>
                <p:cNvCxnSpPr/>
                <p:nvPr/>
              </p:nvCxnSpPr>
              <p:spPr bwMode="auto">
                <a:xfrm flipH="1">
                  <a:off x="1067037" y="4343387"/>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bwMode="auto">
                <a:xfrm rot="5400000" flipH="1">
                  <a:off x="1067037" y="4343387"/>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grpSp>
          <p:nvGrpSpPr>
            <p:cNvPr id="49162" name="Group 219"/>
            <p:cNvGrpSpPr>
              <a:grpSpLocks/>
            </p:cNvGrpSpPr>
            <p:nvPr/>
          </p:nvGrpSpPr>
          <p:grpSpPr bwMode="auto">
            <a:xfrm>
              <a:off x="923925" y="5206999"/>
              <a:ext cx="2438400" cy="182563"/>
              <a:chOff x="923924" y="4305300"/>
              <a:chExt cx="2438398" cy="182563"/>
            </a:xfrm>
          </p:grpSpPr>
          <p:grpSp>
            <p:nvGrpSpPr>
              <p:cNvPr id="49229" name="Group 71"/>
              <p:cNvGrpSpPr>
                <a:grpSpLocks/>
              </p:cNvGrpSpPr>
              <p:nvPr/>
            </p:nvGrpSpPr>
            <p:grpSpPr bwMode="auto">
              <a:xfrm>
                <a:off x="3179759" y="4305300"/>
                <a:ext cx="182563" cy="182563"/>
                <a:chOff x="1066799" y="4343399"/>
                <a:chExt cx="182563" cy="182563"/>
              </a:xfrm>
            </p:grpSpPr>
            <p:cxnSp>
              <p:nvCxnSpPr>
                <p:cNvPr id="240" name="Straight Connector 239"/>
                <p:cNvCxnSpPr/>
                <p:nvPr/>
              </p:nvCxnSpPr>
              <p:spPr bwMode="auto">
                <a:xfrm flipH="1">
                  <a:off x="1066765" y="4343374"/>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bwMode="auto">
                <a:xfrm rot="5400000" flipH="1">
                  <a:off x="1066765" y="4343374"/>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30" name="Group 72"/>
              <p:cNvGrpSpPr>
                <a:grpSpLocks/>
              </p:cNvGrpSpPr>
              <p:nvPr/>
            </p:nvGrpSpPr>
            <p:grpSpPr bwMode="auto">
              <a:xfrm>
                <a:off x="923924" y="4305300"/>
                <a:ext cx="182563" cy="182563"/>
                <a:chOff x="1066799" y="4343399"/>
                <a:chExt cx="182563" cy="182563"/>
              </a:xfrm>
            </p:grpSpPr>
            <p:cxnSp>
              <p:nvCxnSpPr>
                <p:cNvPr id="238" name="Straight Connector 237"/>
                <p:cNvCxnSpPr/>
                <p:nvPr/>
              </p:nvCxnSpPr>
              <p:spPr bwMode="auto">
                <a:xfrm flipH="1">
                  <a:off x="1066799" y="4343374"/>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bwMode="auto">
                <a:xfrm rot="5400000" flipH="1">
                  <a:off x="1066799" y="4343374"/>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31" name="Group 181"/>
              <p:cNvGrpSpPr>
                <a:grpSpLocks/>
              </p:cNvGrpSpPr>
              <p:nvPr/>
            </p:nvGrpSpPr>
            <p:grpSpPr bwMode="auto">
              <a:xfrm>
                <a:off x="1299896" y="4305300"/>
                <a:ext cx="182563" cy="182563"/>
                <a:chOff x="1066799" y="4343399"/>
                <a:chExt cx="182563" cy="182563"/>
              </a:xfrm>
            </p:grpSpPr>
            <p:cxnSp>
              <p:nvCxnSpPr>
                <p:cNvPr id="236" name="Straight Connector 235"/>
                <p:cNvCxnSpPr/>
                <p:nvPr/>
              </p:nvCxnSpPr>
              <p:spPr bwMode="auto">
                <a:xfrm flipH="1">
                  <a:off x="1066525" y="4343374"/>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bwMode="auto">
                <a:xfrm rot="5400000" flipH="1">
                  <a:off x="1066525" y="4343374"/>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32" name="Group 184"/>
              <p:cNvGrpSpPr>
                <a:grpSpLocks/>
              </p:cNvGrpSpPr>
              <p:nvPr/>
            </p:nvGrpSpPr>
            <p:grpSpPr bwMode="auto">
              <a:xfrm>
                <a:off x="1675869" y="4305300"/>
                <a:ext cx="182563" cy="182563"/>
                <a:chOff x="1066799" y="4343399"/>
                <a:chExt cx="182563" cy="182563"/>
              </a:xfrm>
            </p:grpSpPr>
            <p:cxnSp>
              <p:nvCxnSpPr>
                <p:cNvPr id="234" name="Straight Connector 233"/>
                <p:cNvCxnSpPr/>
                <p:nvPr/>
              </p:nvCxnSpPr>
              <p:spPr bwMode="auto">
                <a:xfrm flipH="1">
                  <a:off x="1067865" y="4343374"/>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bwMode="auto">
                <a:xfrm rot="5400000" flipH="1">
                  <a:off x="1067865" y="4343374"/>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33" name="Group 187"/>
              <p:cNvGrpSpPr>
                <a:grpSpLocks/>
              </p:cNvGrpSpPr>
              <p:nvPr/>
            </p:nvGrpSpPr>
            <p:grpSpPr bwMode="auto">
              <a:xfrm>
                <a:off x="2051842" y="4305300"/>
                <a:ext cx="182563" cy="182563"/>
                <a:chOff x="1066799" y="4343399"/>
                <a:chExt cx="182563" cy="182563"/>
              </a:xfrm>
            </p:grpSpPr>
            <p:cxnSp>
              <p:nvCxnSpPr>
                <p:cNvPr id="232" name="Straight Connector 231"/>
                <p:cNvCxnSpPr/>
                <p:nvPr/>
              </p:nvCxnSpPr>
              <p:spPr bwMode="auto">
                <a:xfrm flipH="1">
                  <a:off x="1069206" y="4343374"/>
                  <a:ext cx="180981"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bwMode="auto">
                <a:xfrm rot="5400000" flipH="1">
                  <a:off x="1068398" y="4344182"/>
                  <a:ext cx="182597" cy="180981"/>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34" name="Group 190"/>
              <p:cNvGrpSpPr>
                <a:grpSpLocks/>
              </p:cNvGrpSpPr>
              <p:nvPr/>
            </p:nvGrpSpPr>
            <p:grpSpPr bwMode="auto">
              <a:xfrm>
                <a:off x="2427815" y="4305300"/>
                <a:ext cx="182563" cy="182563"/>
                <a:chOff x="1066799" y="4343399"/>
                <a:chExt cx="182563" cy="182563"/>
              </a:xfrm>
            </p:grpSpPr>
            <p:cxnSp>
              <p:nvCxnSpPr>
                <p:cNvPr id="230" name="Straight Connector 229"/>
                <p:cNvCxnSpPr/>
                <p:nvPr/>
              </p:nvCxnSpPr>
              <p:spPr bwMode="auto">
                <a:xfrm flipH="1">
                  <a:off x="1065698" y="4343374"/>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bwMode="auto">
                <a:xfrm rot="5400000" flipH="1">
                  <a:off x="1065698" y="4343374"/>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35" name="Group 193"/>
              <p:cNvGrpSpPr>
                <a:grpSpLocks/>
              </p:cNvGrpSpPr>
              <p:nvPr/>
            </p:nvGrpSpPr>
            <p:grpSpPr bwMode="auto">
              <a:xfrm>
                <a:off x="2803790" y="4305300"/>
                <a:ext cx="182563" cy="182563"/>
                <a:chOff x="1066799" y="4343399"/>
                <a:chExt cx="182563" cy="182563"/>
              </a:xfrm>
            </p:grpSpPr>
            <p:cxnSp>
              <p:nvCxnSpPr>
                <p:cNvPr id="228" name="Straight Connector 227"/>
                <p:cNvCxnSpPr/>
                <p:nvPr/>
              </p:nvCxnSpPr>
              <p:spPr bwMode="auto">
                <a:xfrm flipH="1">
                  <a:off x="1067037" y="4343374"/>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bwMode="auto">
                <a:xfrm rot="5400000" flipH="1">
                  <a:off x="1067037" y="4343374"/>
                  <a:ext cx="182597"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grpSp>
          <p:nvGrpSpPr>
            <p:cNvPr id="49163" name="Group 241"/>
            <p:cNvGrpSpPr>
              <a:grpSpLocks/>
            </p:cNvGrpSpPr>
            <p:nvPr/>
          </p:nvGrpSpPr>
          <p:grpSpPr bwMode="auto">
            <a:xfrm>
              <a:off x="923925" y="5659436"/>
              <a:ext cx="2438400" cy="182562"/>
              <a:chOff x="923924" y="4305300"/>
              <a:chExt cx="2438398" cy="182563"/>
            </a:xfrm>
          </p:grpSpPr>
          <p:grpSp>
            <p:nvGrpSpPr>
              <p:cNvPr id="49208" name="Group 71"/>
              <p:cNvGrpSpPr>
                <a:grpSpLocks/>
              </p:cNvGrpSpPr>
              <p:nvPr/>
            </p:nvGrpSpPr>
            <p:grpSpPr bwMode="auto">
              <a:xfrm>
                <a:off x="3179759" y="4305300"/>
                <a:ext cx="182563" cy="182563"/>
                <a:chOff x="1066799" y="4343399"/>
                <a:chExt cx="182563" cy="182563"/>
              </a:xfrm>
            </p:grpSpPr>
            <p:cxnSp>
              <p:nvCxnSpPr>
                <p:cNvPr id="262" name="Straight Connector 261"/>
                <p:cNvCxnSpPr/>
                <p:nvPr/>
              </p:nvCxnSpPr>
              <p:spPr bwMode="auto">
                <a:xfrm flipH="1">
                  <a:off x="1066765" y="4343390"/>
                  <a:ext cx="182597"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bwMode="auto">
                <a:xfrm rot="5400000" flipH="1">
                  <a:off x="1066764" y="4343391"/>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09" name="Group 72"/>
              <p:cNvGrpSpPr>
                <a:grpSpLocks/>
              </p:cNvGrpSpPr>
              <p:nvPr/>
            </p:nvGrpSpPr>
            <p:grpSpPr bwMode="auto">
              <a:xfrm>
                <a:off x="923924" y="4305300"/>
                <a:ext cx="182563" cy="182563"/>
                <a:chOff x="1066799" y="4343399"/>
                <a:chExt cx="182563" cy="182563"/>
              </a:xfrm>
            </p:grpSpPr>
            <p:cxnSp>
              <p:nvCxnSpPr>
                <p:cNvPr id="260" name="Straight Connector 259"/>
                <p:cNvCxnSpPr/>
                <p:nvPr/>
              </p:nvCxnSpPr>
              <p:spPr bwMode="auto">
                <a:xfrm flipH="1">
                  <a:off x="1066799" y="4343390"/>
                  <a:ext cx="182597"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bwMode="auto">
                <a:xfrm rot="5400000" flipH="1">
                  <a:off x="1066798" y="4343391"/>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10" name="Group 181"/>
              <p:cNvGrpSpPr>
                <a:grpSpLocks/>
              </p:cNvGrpSpPr>
              <p:nvPr/>
            </p:nvGrpSpPr>
            <p:grpSpPr bwMode="auto">
              <a:xfrm>
                <a:off x="1299896" y="4305300"/>
                <a:ext cx="182563" cy="182563"/>
                <a:chOff x="1066799" y="4343399"/>
                <a:chExt cx="182563" cy="182563"/>
              </a:xfrm>
            </p:grpSpPr>
            <p:cxnSp>
              <p:nvCxnSpPr>
                <p:cNvPr id="258" name="Straight Connector 257"/>
                <p:cNvCxnSpPr/>
                <p:nvPr/>
              </p:nvCxnSpPr>
              <p:spPr bwMode="auto">
                <a:xfrm flipH="1">
                  <a:off x="1066525" y="4343390"/>
                  <a:ext cx="182597"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bwMode="auto">
                <a:xfrm rot="5400000" flipH="1">
                  <a:off x="1066524" y="4343391"/>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11" name="Group 184"/>
              <p:cNvGrpSpPr>
                <a:grpSpLocks/>
              </p:cNvGrpSpPr>
              <p:nvPr/>
            </p:nvGrpSpPr>
            <p:grpSpPr bwMode="auto">
              <a:xfrm>
                <a:off x="1675869" y="4305300"/>
                <a:ext cx="182563" cy="182563"/>
                <a:chOff x="1066799" y="4343399"/>
                <a:chExt cx="182563" cy="182563"/>
              </a:xfrm>
            </p:grpSpPr>
            <p:cxnSp>
              <p:nvCxnSpPr>
                <p:cNvPr id="256" name="Straight Connector 255"/>
                <p:cNvCxnSpPr/>
                <p:nvPr/>
              </p:nvCxnSpPr>
              <p:spPr bwMode="auto">
                <a:xfrm flipH="1">
                  <a:off x="1067865" y="4343390"/>
                  <a:ext cx="182597"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bwMode="auto">
                <a:xfrm rot="5400000" flipH="1">
                  <a:off x="1067864" y="4343391"/>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12" name="Group 187"/>
              <p:cNvGrpSpPr>
                <a:grpSpLocks/>
              </p:cNvGrpSpPr>
              <p:nvPr/>
            </p:nvGrpSpPr>
            <p:grpSpPr bwMode="auto">
              <a:xfrm>
                <a:off x="2051842" y="4305300"/>
                <a:ext cx="182563" cy="182563"/>
                <a:chOff x="1066799" y="4343399"/>
                <a:chExt cx="182563" cy="182563"/>
              </a:xfrm>
            </p:grpSpPr>
            <p:cxnSp>
              <p:nvCxnSpPr>
                <p:cNvPr id="254" name="Straight Connector 253"/>
                <p:cNvCxnSpPr/>
                <p:nvPr/>
              </p:nvCxnSpPr>
              <p:spPr bwMode="auto">
                <a:xfrm flipH="1">
                  <a:off x="1069206" y="4343390"/>
                  <a:ext cx="180981"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bwMode="auto">
                <a:xfrm rot="5400000" flipH="1">
                  <a:off x="1080517" y="4343391"/>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13" name="Group 190"/>
              <p:cNvGrpSpPr>
                <a:grpSpLocks/>
              </p:cNvGrpSpPr>
              <p:nvPr/>
            </p:nvGrpSpPr>
            <p:grpSpPr bwMode="auto">
              <a:xfrm>
                <a:off x="2427815" y="4305300"/>
                <a:ext cx="182563" cy="182563"/>
                <a:chOff x="1066799" y="4343399"/>
                <a:chExt cx="182563" cy="182563"/>
              </a:xfrm>
            </p:grpSpPr>
            <p:cxnSp>
              <p:nvCxnSpPr>
                <p:cNvPr id="252" name="Straight Connector 251"/>
                <p:cNvCxnSpPr/>
                <p:nvPr/>
              </p:nvCxnSpPr>
              <p:spPr bwMode="auto">
                <a:xfrm flipH="1">
                  <a:off x="1065698" y="4343390"/>
                  <a:ext cx="182597"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bwMode="auto">
                <a:xfrm rot="5400000" flipH="1">
                  <a:off x="1065698" y="4343391"/>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214" name="Group 193"/>
              <p:cNvGrpSpPr>
                <a:grpSpLocks/>
              </p:cNvGrpSpPr>
              <p:nvPr/>
            </p:nvGrpSpPr>
            <p:grpSpPr bwMode="auto">
              <a:xfrm>
                <a:off x="2803790" y="4305300"/>
                <a:ext cx="182563" cy="182563"/>
                <a:chOff x="1066799" y="4343399"/>
                <a:chExt cx="182563" cy="182563"/>
              </a:xfrm>
            </p:grpSpPr>
            <p:cxnSp>
              <p:nvCxnSpPr>
                <p:cNvPr id="250" name="Straight Connector 249"/>
                <p:cNvCxnSpPr/>
                <p:nvPr/>
              </p:nvCxnSpPr>
              <p:spPr bwMode="auto">
                <a:xfrm flipH="1">
                  <a:off x="1067037" y="4343390"/>
                  <a:ext cx="182597"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bwMode="auto">
                <a:xfrm rot="5400000" flipH="1">
                  <a:off x="1067036" y="4343391"/>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grpSp>
          <p:nvGrpSpPr>
            <p:cNvPr id="49164" name="Group 263"/>
            <p:cNvGrpSpPr>
              <a:grpSpLocks/>
            </p:cNvGrpSpPr>
            <p:nvPr/>
          </p:nvGrpSpPr>
          <p:grpSpPr bwMode="auto">
            <a:xfrm>
              <a:off x="923925" y="6110285"/>
              <a:ext cx="2438400" cy="182562"/>
              <a:chOff x="923924" y="4305300"/>
              <a:chExt cx="2438398" cy="182563"/>
            </a:xfrm>
          </p:grpSpPr>
          <p:grpSp>
            <p:nvGrpSpPr>
              <p:cNvPr id="49187" name="Group 71"/>
              <p:cNvGrpSpPr>
                <a:grpSpLocks/>
              </p:cNvGrpSpPr>
              <p:nvPr/>
            </p:nvGrpSpPr>
            <p:grpSpPr bwMode="auto">
              <a:xfrm>
                <a:off x="3179759" y="4305300"/>
                <a:ext cx="182563" cy="182563"/>
                <a:chOff x="1066799" y="4343399"/>
                <a:chExt cx="182563" cy="182563"/>
              </a:xfrm>
            </p:grpSpPr>
            <p:cxnSp>
              <p:nvCxnSpPr>
                <p:cNvPr id="284" name="Straight Connector 283"/>
                <p:cNvCxnSpPr/>
                <p:nvPr/>
              </p:nvCxnSpPr>
              <p:spPr bwMode="auto">
                <a:xfrm flipH="1">
                  <a:off x="1066765" y="4343379"/>
                  <a:ext cx="182597"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bwMode="auto">
                <a:xfrm rot="5400000" flipH="1">
                  <a:off x="1066764" y="4343380"/>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188" name="Group 72"/>
              <p:cNvGrpSpPr>
                <a:grpSpLocks/>
              </p:cNvGrpSpPr>
              <p:nvPr/>
            </p:nvGrpSpPr>
            <p:grpSpPr bwMode="auto">
              <a:xfrm>
                <a:off x="923924" y="4305300"/>
                <a:ext cx="182563" cy="182563"/>
                <a:chOff x="1066799" y="4343399"/>
                <a:chExt cx="182563" cy="182563"/>
              </a:xfrm>
            </p:grpSpPr>
            <p:cxnSp>
              <p:nvCxnSpPr>
                <p:cNvPr id="282" name="Straight Connector 281"/>
                <p:cNvCxnSpPr/>
                <p:nvPr/>
              </p:nvCxnSpPr>
              <p:spPr bwMode="auto">
                <a:xfrm flipH="1">
                  <a:off x="1066799" y="4343379"/>
                  <a:ext cx="182597"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bwMode="auto">
                <a:xfrm rot="5400000" flipH="1">
                  <a:off x="1066798" y="4343380"/>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189" name="Group 181"/>
              <p:cNvGrpSpPr>
                <a:grpSpLocks/>
              </p:cNvGrpSpPr>
              <p:nvPr/>
            </p:nvGrpSpPr>
            <p:grpSpPr bwMode="auto">
              <a:xfrm>
                <a:off x="1299896" y="4305300"/>
                <a:ext cx="182563" cy="182563"/>
                <a:chOff x="1066799" y="4343399"/>
                <a:chExt cx="182563" cy="182563"/>
              </a:xfrm>
            </p:grpSpPr>
            <p:cxnSp>
              <p:nvCxnSpPr>
                <p:cNvPr id="280" name="Straight Connector 279"/>
                <p:cNvCxnSpPr/>
                <p:nvPr/>
              </p:nvCxnSpPr>
              <p:spPr bwMode="auto">
                <a:xfrm flipH="1">
                  <a:off x="1066525" y="4343379"/>
                  <a:ext cx="182597"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bwMode="auto">
                <a:xfrm rot="5400000" flipH="1">
                  <a:off x="1066524" y="4343380"/>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190" name="Group 184"/>
              <p:cNvGrpSpPr>
                <a:grpSpLocks/>
              </p:cNvGrpSpPr>
              <p:nvPr/>
            </p:nvGrpSpPr>
            <p:grpSpPr bwMode="auto">
              <a:xfrm>
                <a:off x="1675869" y="4305300"/>
                <a:ext cx="182563" cy="182563"/>
                <a:chOff x="1066799" y="4343399"/>
                <a:chExt cx="182563" cy="182563"/>
              </a:xfrm>
            </p:grpSpPr>
            <p:cxnSp>
              <p:nvCxnSpPr>
                <p:cNvPr id="278" name="Straight Connector 277"/>
                <p:cNvCxnSpPr/>
                <p:nvPr/>
              </p:nvCxnSpPr>
              <p:spPr bwMode="auto">
                <a:xfrm flipH="1">
                  <a:off x="1067865" y="4343379"/>
                  <a:ext cx="182597"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bwMode="auto">
                <a:xfrm rot="5400000" flipH="1">
                  <a:off x="1067864" y="4343380"/>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191" name="Group 187"/>
              <p:cNvGrpSpPr>
                <a:grpSpLocks/>
              </p:cNvGrpSpPr>
              <p:nvPr/>
            </p:nvGrpSpPr>
            <p:grpSpPr bwMode="auto">
              <a:xfrm>
                <a:off x="2051842" y="4305300"/>
                <a:ext cx="182563" cy="182563"/>
                <a:chOff x="1066799" y="4343399"/>
                <a:chExt cx="182563" cy="182563"/>
              </a:xfrm>
            </p:grpSpPr>
            <p:cxnSp>
              <p:nvCxnSpPr>
                <p:cNvPr id="276" name="Straight Connector 275"/>
                <p:cNvCxnSpPr/>
                <p:nvPr/>
              </p:nvCxnSpPr>
              <p:spPr bwMode="auto">
                <a:xfrm flipH="1">
                  <a:off x="1069206" y="4343379"/>
                  <a:ext cx="180981"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bwMode="auto">
                <a:xfrm rot="5400000" flipH="1">
                  <a:off x="1080517" y="4343380"/>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192" name="Group 190"/>
              <p:cNvGrpSpPr>
                <a:grpSpLocks/>
              </p:cNvGrpSpPr>
              <p:nvPr/>
            </p:nvGrpSpPr>
            <p:grpSpPr bwMode="auto">
              <a:xfrm>
                <a:off x="2427815" y="4305300"/>
                <a:ext cx="182563" cy="182563"/>
                <a:chOff x="1066799" y="4343399"/>
                <a:chExt cx="182563" cy="182563"/>
              </a:xfrm>
            </p:grpSpPr>
            <p:cxnSp>
              <p:nvCxnSpPr>
                <p:cNvPr id="274" name="Straight Connector 273"/>
                <p:cNvCxnSpPr/>
                <p:nvPr/>
              </p:nvCxnSpPr>
              <p:spPr bwMode="auto">
                <a:xfrm flipH="1">
                  <a:off x="1065698" y="4343379"/>
                  <a:ext cx="182597"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bwMode="auto">
                <a:xfrm rot="5400000" flipH="1">
                  <a:off x="1065698" y="4343380"/>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193" name="Group 193"/>
              <p:cNvGrpSpPr>
                <a:grpSpLocks/>
              </p:cNvGrpSpPr>
              <p:nvPr/>
            </p:nvGrpSpPr>
            <p:grpSpPr bwMode="auto">
              <a:xfrm>
                <a:off x="2803790" y="4305300"/>
                <a:ext cx="182563" cy="182563"/>
                <a:chOff x="1066799" y="4343399"/>
                <a:chExt cx="182563" cy="182563"/>
              </a:xfrm>
            </p:grpSpPr>
            <p:cxnSp>
              <p:nvCxnSpPr>
                <p:cNvPr id="272" name="Straight Connector 271"/>
                <p:cNvCxnSpPr/>
                <p:nvPr/>
              </p:nvCxnSpPr>
              <p:spPr bwMode="auto">
                <a:xfrm flipH="1">
                  <a:off x="1067037" y="4343379"/>
                  <a:ext cx="182597"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bwMode="auto">
                <a:xfrm rot="5400000" flipH="1">
                  <a:off x="1067036" y="4343380"/>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grpSp>
          <p:nvGrpSpPr>
            <p:cNvPr id="49165" name="Group 285"/>
            <p:cNvGrpSpPr>
              <a:grpSpLocks/>
            </p:cNvGrpSpPr>
            <p:nvPr/>
          </p:nvGrpSpPr>
          <p:grpSpPr bwMode="auto">
            <a:xfrm>
              <a:off x="923925" y="6561138"/>
              <a:ext cx="2438400" cy="182562"/>
              <a:chOff x="923924" y="4305300"/>
              <a:chExt cx="2438398" cy="182563"/>
            </a:xfrm>
          </p:grpSpPr>
          <p:grpSp>
            <p:nvGrpSpPr>
              <p:cNvPr id="49166" name="Group 71"/>
              <p:cNvGrpSpPr>
                <a:grpSpLocks/>
              </p:cNvGrpSpPr>
              <p:nvPr/>
            </p:nvGrpSpPr>
            <p:grpSpPr bwMode="auto">
              <a:xfrm>
                <a:off x="3179759" y="4305300"/>
                <a:ext cx="182563" cy="182563"/>
                <a:chOff x="1066799" y="4343399"/>
                <a:chExt cx="182563" cy="182563"/>
              </a:xfrm>
            </p:grpSpPr>
            <p:cxnSp>
              <p:nvCxnSpPr>
                <p:cNvPr id="306" name="Straight Connector 305"/>
                <p:cNvCxnSpPr/>
                <p:nvPr/>
              </p:nvCxnSpPr>
              <p:spPr bwMode="auto">
                <a:xfrm flipH="1">
                  <a:off x="1066765" y="4343364"/>
                  <a:ext cx="182597"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bwMode="auto">
                <a:xfrm rot="5400000" flipH="1">
                  <a:off x="1066764" y="4343364"/>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167" name="Group 72"/>
              <p:cNvGrpSpPr>
                <a:grpSpLocks/>
              </p:cNvGrpSpPr>
              <p:nvPr/>
            </p:nvGrpSpPr>
            <p:grpSpPr bwMode="auto">
              <a:xfrm>
                <a:off x="923924" y="4305300"/>
                <a:ext cx="182563" cy="182563"/>
                <a:chOff x="1066799" y="4343399"/>
                <a:chExt cx="182563" cy="182563"/>
              </a:xfrm>
            </p:grpSpPr>
            <p:cxnSp>
              <p:nvCxnSpPr>
                <p:cNvPr id="304" name="Straight Connector 303"/>
                <p:cNvCxnSpPr/>
                <p:nvPr/>
              </p:nvCxnSpPr>
              <p:spPr bwMode="auto">
                <a:xfrm flipH="1">
                  <a:off x="1066799" y="4343364"/>
                  <a:ext cx="182597"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bwMode="auto">
                <a:xfrm rot="5400000" flipH="1">
                  <a:off x="1066798" y="4343364"/>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168" name="Group 181"/>
              <p:cNvGrpSpPr>
                <a:grpSpLocks/>
              </p:cNvGrpSpPr>
              <p:nvPr/>
            </p:nvGrpSpPr>
            <p:grpSpPr bwMode="auto">
              <a:xfrm>
                <a:off x="1299896" y="4305300"/>
                <a:ext cx="182563" cy="182563"/>
                <a:chOff x="1066799" y="4343399"/>
                <a:chExt cx="182563" cy="182563"/>
              </a:xfrm>
            </p:grpSpPr>
            <p:cxnSp>
              <p:nvCxnSpPr>
                <p:cNvPr id="302" name="Straight Connector 301"/>
                <p:cNvCxnSpPr/>
                <p:nvPr/>
              </p:nvCxnSpPr>
              <p:spPr bwMode="auto">
                <a:xfrm flipH="1">
                  <a:off x="1066525" y="4343364"/>
                  <a:ext cx="182597"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bwMode="auto">
                <a:xfrm rot="5400000" flipH="1">
                  <a:off x="1066524" y="4343364"/>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169" name="Group 184"/>
              <p:cNvGrpSpPr>
                <a:grpSpLocks/>
              </p:cNvGrpSpPr>
              <p:nvPr/>
            </p:nvGrpSpPr>
            <p:grpSpPr bwMode="auto">
              <a:xfrm>
                <a:off x="1675869" y="4305300"/>
                <a:ext cx="182563" cy="182563"/>
                <a:chOff x="1066799" y="4343399"/>
                <a:chExt cx="182563" cy="182563"/>
              </a:xfrm>
            </p:grpSpPr>
            <p:cxnSp>
              <p:nvCxnSpPr>
                <p:cNvPr id="300" name="Straight Connector 299"/>
                <p:cNvCxnSpPr/>
                <p:nvPr/>
              </p:nvCxnSpPr>
              <p:spPr bwMode="auto">
                <a:xfrm flipH="1">
                  <a:off x="1067865" y="4343364"/>
                  <a:ext cx="182597"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bwMode="auto">
                <a:xfrm rot="5400000" flipH="1">
                  <a:off x="1067864" y="4343364"/>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170" name="Group 187"/>
              <p:cNvGrpSpPr>
                <a:grpSpLocks/>
              </p:cNvGrpSpPr>
              <p:nvPr/>
            </p:nvGrpSpPr>
            <p:grpSpPr bwMode="auto">
              <a:xfrm>
                <a:off x="2051842" y="4305300"/>
                <a:ext cx="182563" cy="182563"/>
                <a:chOff x="1066799" y="4343399"/>
                <a:chExt cx="182563" cy="182563"/>
              </a:xfrm>
            </p:grpSpPr>
            <p:cxnSp>
              <p:nvCxnSpPr>
                <p:cNvPr id="298" name="Straight Connector 297"/>
                <p:cNvCxnSpPr/>
                <p:nvPr/>
              </p:nvCxnSpPr>
              <p:spPr bwMode="auto">
                <a:xfrm flipH="1">
                  <a:off x="1069206" y="4343364"/>
                  <a:ext cx="180981"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bwMode="auto">
                <a:xfrm rot="5400000" flipH="1">
                  <a:off x="1080517" y="4343364"/>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171" name="Group 190"/>
              <p:cNvGrpSpPr>
                <a:grpSpLocks/>
              </p:cNvGrpSpPr>
              <p:nvPr/>
            </p:nvGrpSpPr>
            <p:grpSpPr bwMode="auto">
              <a:xfrm>
                <a:off x="2427815" y="4305300"/>
                <a:ext cx="182563" cy="182563"/>
                <a:chOff x="1066799" y="4343399"/>
                <a:chExt cx="182563" cy="182563"/>
              </a:xfrm>
            </p:grpSpPr>
            <p:cxnSp>
              <p:nvCxnSpPr>
                <p:cNvPr id="296" name="Straight Connector 295"/>
                <p:cNvCxnSpPr/>
                <p:nvPr/>
              </p:nvCxnSpPr>
              <p:spPr bwMode="auto">
                <a:xfrm flipH="1">
                  <a:off x="1065698" y="4343364"/>
                  <a:ext cx="182597"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bwMode="auto">
                <a:xfrm rot="5400000" flipH="1">
                  <a:off x="1065698" y="4343364"/>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9172" name="Group 193"/>
              <p:cNvGrpSpPr>
                <a:grpSpLocks/>
              </p:cNvGrpSpPr>
              <p:nvPr/>
            </p:nvGrpSpPr>
            <p:grpSpPr bwMode="auto">
              <a:xfrm>
                <a:off x="2803790" y="4305300"/>
                <a:ext cx="182563" cy="182563"/>
                <a:chOff x="1066799" y="4343399"/>
                <a:chExt cx="182563" cy="182563"/>
              </a:xfrm>
            </p:grpSpPr>
            <p:cxnSp>
              <p:nvCxnSpPr>
                <p:cNvPr id="294" name="Straight Connector 293"/>
                <p:cNvCxnSpPr/>
                <p:nvPr/>
              </p:nvCxnSpPr>
              <p:spPr bwMode="auto">
                <a:xfrm flipH="1">
                  <a:off x="1067037" y="4343364"/>
                  <a:ext cx="182597" cy="182598"/>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bwMode="auto">
                <a:xfrm rot="5400000" flipH="1">
                  <a:off x="1067036" y="4343364"/>
                  <a:ext cx="182598" cy="182597"/>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grpSp>
      <p:graphicFrame>
        <p:nvGraphicFramePr>
          <p:cNvPr id="49159" name="Object 4"/>
          <p:cNvGraphicFramePr>
            <a:graphicFrameLocks noChangeAspect="1"/>
          </p:cNvGraphicFramePr>
          <p:nvPr/>
        </p:nvGraphicFramePr>
        <p:xfrm>
          <a:off x="3886201" y="2133601"/>
          <a:ext cx="307975" cy="385763"/>
        </p:xfrm>
        <a:graphic>
          <a:graphicData uri="http://schemas.openxmlformats.org/presentationml/2006/ole">
            <mc:AlternateContent xmlns:mc="http://schemas.openxmlformats.org/markup-compatibility/2006">
              <mc:Choice xmlns:v="urn:schemas-microsoft-com:vml" Requires="v">
                <p:oleObj spid="_x0000_s247827" name="Equation" r:id="rId5" imgW="152334" imgH="190417" progId="Equation.3">
                  <p:embed/>
                </p:oleObj>
              </mc:Choice>
              <mc:Fallback>
                <p:oleObj name="Equation" r:id="rId5" imgW="152334" imgH="190417" progId="Equation.3">
                  <p:embed/>
                  <p:pic>
                    <p:nvPicPr>
                      <p:cNvPr id="49159"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1" y="2133601"/>
                        <a:ext cx="307975"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51</a:t>
            </a:fld>
            <a:endParaRPr lang="en-US"/>
          </a:p>
        </p:txBody>
      </p:sp>
      <p:pic>
        <p:nvPicPr>
          <p:cNvPr id="14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H="1" flipV="1">
            <a:off x="7381875" y="1838325"/>
            <a:ext cx="3054350" cy="3035300"/>
          </a:xfrm>
          <a:prstGeom prst="rect">
            <a:avLst/>
          </a:prstGeom>
          <a:noFill/>
          <a:ln>
            <a:noFill/>
          </a:ln>
          <a:scene3d>
            <a:camera prst="orthographicFront">
              <a:rot lat="4499988" lon="0" rev="540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570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500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Title 1"/>
          <p:cNvSpPr>
            <a:spLocks noGrp="1"/>
          </p:cNvSpPr>
          <p:nvPr>
            <p:ph type="title"/>
          </p:nvPr>
        </p:nvSpPr>
        <p:spPr/>
        <p:txBody>
          <a:bodyPr>
            <a:noAutofit/>
          </a:bodyPr>
          <a:lstStyle/>
          <a:p>
            <a:pPr>
              <a:defRPr/>
            </a:pPr>
            <a:r>
              <a:rPr lang="en-US" sz="3600" b="1" dirty="0">
                <a:latin typeface="Arial" charset="0"/>
                <a:cs typeface="Arial" charset="0"/>
              </a:rPr>
              <a:t>Getting the Direction of Force on Charged Particles [4]</a:t>
            </a:r>
          </a:p>
        </p:txBody>
      </p:sp>
      <p:sp>
        <p:nvSpPr>
          <p:cNvPr id="312" name="TextBox 311"/>
          <p:cNvSpPr txBox="1"/>
          <p:nvPr/>
        </p:nvSpPr>
        <p:spPr bwMode="auto">
          <a:xfrm>
            <a:off x="2667000" y="2133601"/>
            <a:ext cx="3352800" cy="461963"/>
          </a:xfrm>
          <a:prstGeom prst="rect">
            <a:avLst/>
          </a:prstGeom>
          <a:noFill/>
          <a:ln w="9525">
            <a:noFill/>
            <a:miter lim="800000"/>
            <a:headEnd/>
            <a:tailEnd/>
          </a:ln>
        </p:spPr>
        <p:txBody>
          <a:bodyPr>
            <a:spAutoFit/>
          </a:bodyPr>
          <a:lstStyle/>
          <a:p>
            <a:pPr algn="ctr">
              <a:defRPr/>
            </a:pPr>
            <a:r>
              <a:rPr lang="en-US" sz="2400" dirty="0" err="1">
                <a:latin typeface="+mj-lt"/>
              </a:rPr>
              <a:t>Cl</a:t>
            </a:r>
            <a:r>
              <a:rPr lang="en-US" sz="2400" baseline="30000" dirty="0">
                <a:latin typeface="+mj-lt"/>
              </a:rPr>
              <a:t>–</a:t>
            </a:r>
          </a:p>
        </p:txBody>
      </p:sp>
      <p:graphicFrame>
        <p:nvGraphicFramePr>
          <p:cNvPr id="50180" name="Object 23"/>
          <p:cNvGraphicFramePr>
            <a:graphicFrameLocks noChangeAspect="1"/>
          </p:cNvGraphicFramePr>
          <p:nvPr/>
        </p:nvGraphicFramePr>
        <p:xfrm>
          <a:off x="3048001" y="3429001"/>
          <a:ext cx="307975" cy="385763"/>
        </p:xfrm>
        <a:graphic>
          <a:graphicData uri="http://schemas.openxmlformats.org/presentationml/2006/ole">
            <mc:AlternateContent xmlns:mc="http://schemas.openxmlformats.org/markup-compatibility/2006">
              <mc:Choice xmlns:v="urn:schemas-microsoft-com:vml" Requires="v">
                <p:oleObj spid="_x0000_s248850" name="Equation" r:id="rId3" imgW="152334" imgH="190417" progId="Equation.3">
                  <p:embed/>
                </p:oleObj>
              </mc:Choice>
              <mc:Fallback>
                <p:oleObj name="Equation" r:id="rId3" imgW="152334" imgH="190417" progId="Equation.3">
                  <p:embed/>
                  <p:pic>
                    <p:nvPicPr>
                      <p:cNvPr id="5018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1" y="3429001"/>
                        <a:ext cx="307975"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10" name="Straight Arrow Connector 409"/>
          <p:cNvCxnSpPr/>
          <p:nvPr/>
        </p:nvCxnSpPr>
        <p:spPr>
          <a:xfrm>
            <a:off x="5791200" y="4724400"/>
            <a:ext cx="2057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182" name="Object 25"/>
          <p:cNvGraphicFramePr>
            <a:graphicFrameLocks noChangeAspect="1"/>
          </p:cNvGraphicFramePr>
          <p:nvPr/>
        </p:nvGraphicFramePr>
        <p:xfrm>
          <a:off x="6400801" y="4343401"/>
          <a:ext cx="257175" cy="334963"/>
        </p:xfrm>
        <a:graphic>
          <a:graphicData uri="http://schemas.openxmlformats.org/presentationml/2006/ole">
            <mc:AlternateContent xmlns:mc="http://schemas.openxmlformats.org/markup-compatibility/2006">
              <mc:Choice xmlns:v="urn:schemas-microsoft-com:vml" Requires="v">
                <p:oleObj spid="_x0000_s248851" name="Equation" r:id="rId5" imgW="126780" imgH="164814" progId="Equation.3">
                  <p:embed/>
                </p:oleObj>
              </mc:Choice>
              <mc:Fallback>
                <p:oleObj name="Equation" r:id="rId5" imgW="126780" imgH="164814" progId="Equation.3">
                  <p:embed/>
                  <p:pic>
                    <p:nvPicPr>
                      <p:cNvPr id="50182"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1" y="4343401"/>
                        <a:ext cx="257175"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0183" name="Group 263"/>
          <p:cNvGrpSpPr>
            <a:grpSpLocks/>
          </p:cNvGrpSpPr>
          <p:nvPr/>
        </p:nvGrpSpPr>
        <p:grpSpPr bwMode="auto">
          <a:xfrm rot="19800000">
            <a:off x="1812925" y="631825"/>
            <a:ext cx="9169400" cy="7183438"/>
            <a:chOff x="2710400" y="130860"/>
            <a:chExt cx="4739322" cy="7183344"/>
          </a:xfrm>
        </p:grpSpPr>
        <p:cxnSp>
          <p:nvCxnSpPr>
            <p:cNvPr id="197" name="Straight Arrow Connector 196"/>
            <p:cNvCxnSpPr/>
            <p:nvPr/>
          </p:nvCxnSpPr>
          <p:spPr bwMode="auto">
            <a:xfrm rot="1800000" flipV="1">
              <a:off x="2975496" y="127239"/>
              <a:ext cx="3179514" cy="3551191"/>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bwMode="auto">
            <a:xfrm rot="1800000" flipV="1">
              <a:off x="2850446" y="151066"/>
              <a:ext cx="4211728" cy="470528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bwMode="auto">
            <a:xfrm rot="1800000" flipV="1">
              <a:off x="2710414" y="494345"/>
              <a:ext cx="4739323" cy="5294244"/>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bwMode="auto">
            <a:xfrm rot="1800000" flipV="1">
              <a:off x="2780193" y="1243183"/>
              <a:ext cx="4500551" cy="5027547"/>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bwMode="auto">
            <a:xfrm rot="1800000" flipV="1">
              <a:off x="4303568" y="4184570"/>
              <a:ext cx="2565765" cy="2866987"/>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bwMode="auto">
            <a:xfrm rot="1800000" flipV="1">
              <a:off x="3272238" y="2224562"/>
              <a:ext cx="3859725" cy="4311594"/>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bwMode="auto">
            <a:xfrm rot="1800000" flipV="1">
              <a:off x="4794607" y="5156296"/>
              <a:ext cx="1917554" cy="2141510"/>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bwMode="auto">
            <a:xfrm rot="1800000" flipV="1">
              <a:off x="3808891" y="3214694"/>
              <a:ext cx="3189360" cy="3562303"/>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52</a:t>
            </a:fld>
            <a:endParaRPr lang="en-US"/>
          </a:p>
        </p:txBody>
      </p:sp>
      <p:grpSp>
        <p:nvGrpSpPr>
          <p:cNvPr id="3" name="Group 2"/>
          <p:cNvGrpSpPr/>
          <p:nvPr/>
        </p:nvGrpSpPr>
        <p:grpSpPr>
          <a:xfrm>
            <a:off x="7566939" y="1643747"/>
            <a:ext cx="2580005" cy="2380233"/>
            <a:chOff x="6042938" y="1643746"/>
            <a:chExt cx="2580005" cy="2380233"/>
          </a:xfrm>
        </p:grpSpPr>
        <p:pic>
          <p:nvPicPr>
            <p:cNvPr id="18" name="Picture 3"/>
            <p:cNvPicPr>
              <a:picLocks noChangeArrowheads="1"/>
            </p:cNvPicPr>
            <p:nvPr/>
          </p:nvPicPr>
          <p:blipFill rotWithShape="1">
            <a:blip r:embed="rId7" cstate="print">
              <a:extLst>
                <a:ext uri="{28A0092B-C50C-407E-A947-70E740481C1C}">
                  <a14:useLocalDpi xmlns:a14="http://schemas.microsoft.com/office/drawing/2010/main" val="0"/>
                </a:ext>
              </a:extLst>
            </a:blip>
            <a:srcRect r="16757"/>
            <a:stretch/>
          </p:blipFill>
          <p:spPr bwMode="auto">
            <a:xfrm rot="3600000">
              <a:off x="6315919" y="1370765"/>
              <a:ext cx="2034043" cy="258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p:cNvPicPr>
              <a:picLocks noChangeArrowheads="1"/>
            </p:cNvPicPr>
            <p:nvPr/>
          </p:nvPicPr>
          <p:blipFill rotWithShape="1">
            <a:blip r:embed="rId7" cstate="print">
              <a:extLst>
                <a:ext uri="{28A0092B-C50C-407E-A947-70E740481C1C}">
                  <a14:useLocalDpi xmlns:a14="http://schemas.microsoft.com/office/drawing/2010/main" val="0"/>
                </a:ext>
              </a:extLst>
            </a:blip>
            <a:srcRect l="60014" t="65278" r="4465" b="9128"/>
            <a:stretch/>
          </p:blipFill>
          <p:spPr bwMode="auto">
            <a:xfrm rot="1334851">
              <a:off x="7103097" y="3363657"/>
              <a:ext cx="867927" cy="66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03864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9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981200" y="228600"/>
            <a:ext cx="8229600" cy="1143000"/>
          </a:xfrm>
        </p:spPr>
        <p:txBody>
          <a:bodyPr/>
          <a:lstStyle/>
          <a:p>
            <a:r>
              <a:rPr lang="en-US" sz="4000" b="1" dirty="0">
                <a:latin typeface="Arial" charset="0"/>
                <a:cs typeface="Arial" charset="0"/>
              </a:rPr>
              <a:t>Summary</a:t>
            </a:r>
          </a:p>
        </p:txBody>
      </p:sp>
      <p:cxnSp>
        <p:nvCxnSpPr>
          <p:cNvPr id="5" name="Straight Connector 4"/>
          <p:cNvCxnSpPr/>
          <p:nvPr/>
        </p:nvCxnSpPr>
        <p:spPr>
          <a:xfrm rot="5400000">
            <a:off x="3505200" y="4267200"/>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00" y="3733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bwMode="auto">
          <a:xfrm>
            <a:off x="1828800" y="1600201"/>
            <a:ext cx="3352800" cy="461963"/>
          </a:xfrm>
          <a:prstGeom prst="rect">
            <a:avLst/>
          </a:prstGeom>
          <a:noFill/>
          <a:ln w="9525">
            <a:noFill/>
            <a:miter lim="800000"/>
            <a:headEnd/>
            <a:tailEnd/>
          </a:ln>
        </p:spPr>
        <p:txBody>
          <a:bodyPr>
            <a:spAutoFit/>
          </a:bodyPr>
          <a:lstStyle/>
          <a:p>
            <a:pPr algn="ctr">
              <a:defRPr/>
            </a:pPr>
            <a:r>
              <a:rPr lang="en-US" sz="2400" dirty="0">
                <a:latin typeface="+mj-lt"/>
              </a:rPr>
              <a:t>Proton</a:t>
            </a:r>
          </a:p>
        </p:txBody>
      </p:sp>
      <p:grpSp>
        <p:nvGrpSpPr>
          <p:cNvPr id="46086" name="Group 24"/>
          <p:cNvGrpSpPr>
            <a:grpSpLocks/>
          </p:cNvGrpSpPr>
          <p:nvPr/>
        </p:nvGrpSpPr>
        <p:grpSpPr bwMode="auto">
          <a:xfrm>
            <a:off x="1676400" y="1981200"/>
            <a:ext cx="3733800" cy="1296988"/>
            <a:chOff x="152400" y="1981200"/>
            <a:chExt cx="3733800" cy="1296988"/>
          </a:xfrm>
        </p:grpSpPr>
        <p:cxnSp>
          <p:nvCxnSpPr>
            <p:cNvPr id="10" name="Straight Arrow Connector 9"/>
            <p:cNvCxnSpPr/>
            <p:nvPr/>
          </p:nvCxnSpPr>
          <p:spPr>
            <a:xfrm>
              <a:off x="381000" y="2362200"/>
              <a:ext cx="3505200" cy="158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 y="2667000"/>
              <a:ext cx="3505200" cy="158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81000" y="2971800"/>
              <a:ext cx="3505200" cy="158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81000" y="3276600"/>
              <a:ext cx="3505200" cy="158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6271" name="Object 4"/>
            <p:cNvGraphicFramePr>
              <a:graphicFrameLocks noChangeAspect="1"/>
            </p:cNvGraphicFramePr>
            <p:nvPr/>
          </p:nvGraphicFramePr>
          <p:xfrm>
            <a:off x="152400" y="1981200"/>
            <a:ext cx="307975" cy="385763"/>
          </p:xfrm>
          <a:graphic>
            <a:graphicData uri="http://schemas.openxmlformats.org/presentationml/2006/ole">
              <mc:AlternateContent xmlns:mc="http://schemas.openxmlformats.org/markup-compatibility/2006">
                <mc:Choice xmlns:v="urn:schemas-microsoft-com:vml" Requires="v">
                  <p:oleObj spid="_x0000_s249946" name="Equation" r:id="rId3" imgW="152334" imgH="190417" progId="Equation.3">
                    <p:embed/>
                  </p:oleObj>
                </mc:Choice>
                <mc:Fallback>
                  <p:oleObj name="Equation" r:id="rId3" imgW="152334" imgH="190417" progId="Equation.3">
                    <p:embed/>
                    <p:pic>
                      <p:nvPicPr>
                        <p:cNvPr id="4627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81200"/>
                          <a:ext cx="307975"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16" name="Straight Arrow Connector 15"/>
          <p:cNvCxnSpPr/>
          <p:nvPr/>
        </p:nvCxnSpPr>
        <p:spPr>
          <a:xfrm>
            <a:off x="4078288" y="2484438"/>
            <a:ext cx="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6088" name="Object 5"/>
          <p:cNvGraphicFramePr>
            <a:graphicFrameLocks noChangeAspect="1"/>
          </p:cNvGraphicFramePr>
          <p:nvPr/>
        </p:nvGraphicFramePr>
        <p:xfrm>
          <a:off x="4114801" y="2971801"/>
          <a:ext cx="257175" cy="334963"/>
        </p:xfrm>
        <a:graphic>
          <a:graphicData uri="http://schemas.openxmlformats.org/presentationml/2006/ole">
            <mc:AlternateContent xmlns:mc="http://schemas.openxmlformats.org/markup-compatibility/2006">
              <mc:Choice xmlns:v="urn:schemas-microsoft-com:vml" Requires="v">
                <p:oleObj spid="_x0000_s249947" name="Equation" r:id="rId5" imgW="126780" imgH="164814" progId="Equation.3">
                  <p:embed/>
                </p:oleObj>
              </mc:Choice>
              <mc:Fallback>
                <p:oleObj name="Equation" r:id="rId5" imgW="126780" imgH="164814" progId="Equation.3">
                  <p:embed/>
                  <p:pic>
                    <p:nvPicPr>
                      <p:cNvPr id="46088"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1" y="2971801"/>
                        <a:ext cx="257175"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3"/>
          <p:cNvGrpSpPr>
            <a:grpSpLocks/>
          </p:cNvGrpSpPr>
          <p:nvPr/>
        </p:nvGrpSpPr>
        <p:grpSpPr bwMode="auto">
          <a:xfrm>
            <a:off x="2286001" y="3352800"/>
            <a:ext cx="379413" cy="387350"/>
            <a:chOff x="762000" y="3352800"/>
            <a:chExt cx="379413" cy="387350"/>
          </a:xfrm>
        </p:grpSpPr>
        <p:graphicFrame>
          <p:nvGraphicFramePr>
            <p:cNvPr id="46265" name="Object 6"/>
            <p:cNvGraphicFramePr>
              <a:graphicFrameLocks noChangeAspect="1"/>
            </p:cNvGraphicFramePr>
            <p:nvPr/>
          </p:nvGraphicFramePr>
          <p:xfrm>
            <a:off x="762000" y="3352800"/>
            <a:ext cx="334963" cy="387350"/>
          </p:xfrm>
          <a:graphic>
            <a:graphicData uri="http://schemas.openxmlformats.org/presentationml/2006/ole">
              <mc:AlternateContent xmlns:mc="http://schemas.openxmlformats.org/markup-compatibility/2006">
                <mc:Choice xmlns:v="urn:schemas-microsoft-com:vml" Requires="v">
                  <p:oleObj spid="_x0000_s249948" name="Equation" r:id="rId7" imgW="164957" imgH="190335" progId="Equation.3">
                    <p:embed/>
                  </p:oleObj>
                </mc:Choice>
                <mc:Fallback>
                  <p:oleObj name="Equation" r:id="rId7" imgW="164957" imgH="190335" progId="Equation.3">
                    <p:embed/>
                    <p:pic>
                      <p:nvPicPr>
                        <p:cNvPr id="46265"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352800"/>
                          <a:ext cx="334963"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Oval 21"/>
            <p:cNvSpPr/>
            <p:nvPr/>
          </p:nvSpPr>
          <p:spPr bwMode="auto">
            <a:xfrm>
              <a:off x="1066800" y="3509963"/>
              <a:ext cx="74613" cy="74612"/>
            </a:xfrm>
            <a:prstGeom prst="ellipse">
              <a:avLst/>
            </a:prstGeom>
            <a:solidFill>
              <a:srgbClr val="A67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 name="TextBox 22"/>
          <p:cNvSpPr txBox="1"/>
          <p:nvPr/>
        </p:nvSpPr>
        <p:spPr bwMode="auto">
          <a:xfrm>
            <a:off x="2362200" y="3352801"/>
            <a:ext cx="2286000" cy="461963"/>
          </a:xfrm>
          <a:prstGeom prst="rect">
            <a:avLst/>
          </a:prstGeom>
          <a:noFill/>
          <a:ln w="9525">
            <a:noFill/>
            <a:miter lim="800000"/>
            <a:headEnd/>
            <a:tailEnd/>
          </a:ln>
        </p:spPr>
        <p:txBody>
          <a:bodyPr>
            <a:spAutoFit/>
          </a:bodyPr>
          <a:lstStyle/>
          <a:p>
            <a:pPr algn="ctr">
              <a:defRPr/>
            </a:pPr>
            <a:r>
              <a:rPr lang="en-US" sz="2400" dirty="0">
                <a:latin typeface="+mj-lt"/>
              </a:rPr>
              <a:t>   (out of page)</a:t>
            </a:r>
          </a:p>
        </p:txBody>
      </p:sp>
      <p:sp>
        <p:nvSpPr>
          <p:cNvPr id="18" name="TextBox 17"/>
          <p:cNvSpPr txBox="1"/>
          <p:nvPr/>
        </p:nvSpPr>
        <p:spPr bwMode="auto">
          <a:xfrm>
            <a:off x="6705600" y="1524001"/>
            <a:ext cx="3352800" cy="461963"/>
          </a:xfrm>
          <a:prstGeom prst="rect">
            <a:avLst/>
          </a:prstGeom>
          <a:noFill/>
          <a:ln w="9525">
            <a:noFill/>
            <a:miter lim="800000"/>
            <a:headEnd/>
            <a:tailEnd/>
          </a:ln>
        </p:spPr>
        <p:txBody>
          <a:bodyPr>
            <a:spAutoFit/>
          </a:bodyPr>
          <a:lstStyle/>
          <a:p>
            <a:pPr algn="ctr">
              <a:defRPr/>
            </a:pPr>
            <a:r>
              <a:rPr lang="en-US" sz="2400" dirty="0">
                <a:latin typeface="+mj-lt"/>
              </a:rPr>
              <a:t>Electron</a:t>
            </a:r>
          </a:p>
        </p:txBody>
      </p:sp>
      <p:sp>
        <p:nvSpPr>
          <p:cNvPr id="30" name="TextBox 29"/>
          <p:cNvSpPr txBox="1"/>
          <p:nvPr/>
        </p:nvSpPr>
        <p:spPr bwMode="auto">
          <a:xfrm>
            <a:off x="7391400" y="3276601"/>
            <a:ext cx="2422525" cy="461963"/>
          </a:xfrm>
          <a:prstGeom prst="rect">
            <a:avLst/>
          </a:prstGeom>
          <a:noFill/>
          <a:ln w="9525">
            <a:noFill/>
            <a:miter lim="800000"/>
            <a:headEnd/>
            <a:tailEnd/>
          </a:ln>
        </p:spPr>
        <p:txBody>
          <a:bodyPr wrap="square">
            <a:spAutoFit/>
          </a:bodyPr>
          <a:lstStyle/>
          <a:p>
            <a:pPr algn="ctr">
              <a:defRPr/>
            </a:pPr>
            <a:r>
              <a:rPr lang="en-US" sz="2400" dirty="0">
                <a:latin typeface="+mj-lt"/>
              </a:rPr>
              <a:t>   (into page)</a:t>
            </a:r>
          </a:p>
        </p:txBody>
      </p:sp>
      <p:cxnSp>
        <p:nvCxnSpPr>
          <p:cNvPr id="31" name="Straight Arrow Connector 30"/>
          <p:cNvCxnSpPr/>
          <p:nvPr/>
        </p:nvCxnSpPr>
        <p:spPr>
          <a:xfrm>
            <a:off x="7543800" y="2438400"/>
            <a:ext cx="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6094" name="Object 20"/>
          <p:cNvGraphicFramePr>
            <a:graphicFrameLocks noChangeAspect="1"/>
          </p:cNvGraphicFramePr>
          <p:nvPr/>
        </p:nvGraphicFramePr>
        <p:xfrm>
          <a:off x="7580314" y="2925763"/>
          <a:ext cx="257175" cy="334962"/>
        </p:xfrm>
        <a:graphic>
          <a:graphicData uri="http://schemas.openxmlformats.org/presentationml/2006/ole">
            <mc:AlternateContent xmlns:mc="http://schemas.openxmlformats.org/markup-compatibility/2006">
              <mc:Choice xmlns:v="urn:schemas-microsoft-com:vml" Requires="v">
                <p:oleObj spid="_x0000_s249949" name="Equation" r:id="rId9" imgW="126780" imgH="164814" progId="Equation.3">
                  <p:embed/>
                </p:oleObj>
              </mc:Choice>
              <mc:Fallback>
                <p:oleObj name="Equation" r:id="rId9" imgW="126780" imgH="164814" progId="Equation.3">
                  <p:embed/>
                  <p:pic>
                    <p:nvPicPr>
                      <p:cNvPr id="46094"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0314" y="2925763"/>
                        <a:ext cx="257175"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5"/>
          <p:cNvGrpSpPr>
            <a:grpSpLocks/>
          </p:cNvGrpSpPr>
          <p:nvPr/>
        </p:nvGrpSpPr>
        <p:grpSpPr bwMode="auto">
          <a:xfrm>
            <a:off x="7162801" y="3276600"/>
            <a:ext cx="542925" cy="387350"/>
            <a:chOff x="5638800" y="3276600"/>
            <a:chExt cx="542925" cy="387350"/>
          </a:xfrm>
        </p:grpSpPr>
        <p:graphicFrame>
          <p:nvGraphicFramePr>
            <p:cNvPr id="46261" name="Object 19"/>
            <p:cNvGraphicFramePr>
              <a:graphicFrameLocks noChangeAspect="1"/>
            </p:cNvGraphicFramePr>
            <p:nvPr/>
          </p:nvGraphicFramePr>
          <p:xfrm>
            <a:off x="5638800" y="3276600"/>
            <a:ext cx="334963" cy="387350"/>
          </p:xfrm>
          <a:graphic>
            <a:graphicData uri="http://schemas.openxmlformats.org/presentationml/2006/ole">
              <mc:AlternateContent xmlns:mc="http://schemas.openxmlformats.org/markup-compatibility/2006">
                <mc:Choice xmlns:v="urn:schemas-microsoft-com:vml" Requires="v">
                  <p:oleObj spid="_x0000_s249950" name="Equation" r:id="rId10" imgW="164957" imgH="190335" progId="Equation.3">
                    <p:embed/>
                  </p:oleObj>
                </mc:Choice>
                <mc:Fallback>
                  <p:oleObj name="Equation" r:id="rId10" imgW="164957" imgH="190335" progId="Equation.3">
                    <p:embed/>
                    <p:pic>
                      <p:nvPicPr>
                        <p:cNvPr id="46261"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3276600"/>
                          <a:ext cx="334963"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6262" name="Group 3"/>
            <p:cNvGrpSpPr>
              <a:grpSpLocks/>
            </p:cNvGrpSpPr>
            <p:nvPr/>
          </p:nvGrpSpPr>
          <p:grpSpPr bwMode="auto">
            <a:xfrm>
              <a:off x="5999163" y="3425825"/>
              <a:ext cx="182562" cy="182563"/>
              <a:chOff x="3941256" y="5092999"/>
              <a:chExt cx="182186" cy="182350"/>
            </a:xfrm>
          </p:grpSpPr>
          <p:cxnSp>
            <p:nvCxnSpPr>
              <p:cNvPr id="34" name="Straight Connector 33"/>
              <p:cNvCxnSpPr/>
              <p:nvPr/>
            </p:nvCxnSpPr>
            <p:spPr>
              <a:xfrm flipH="1">
                <a:off x="3941256" y="5092999"/>
                <a:ext cx="182186" cy="182350"/>
              </a:xfrm>
              <a:prstGeom prst="line">
                <a:avLst/>
              </a:prstGeom>
              <a:ln w="25400">
                <a:solidFill>
                  <a:srgbClr val="A67A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3941174" y="5093081"/>
                <a:ext cx="182350" cy="182186"/>
              </a:xfrm>
              <a:prstGeom prst="line">
                <a:avLst/>
              </a:prstGeom>
              <a:ln w="25400">
                <a:solidFill>
                  <a:srgbClr val="A67A00"/>
                </a:solidFill>
              </a:ln>
            </p:spPr>
            <p:style>
              <a:lnRef idx="1">
                <a:schemeClr val="accent1"/>
              </a:lnRef>
              <a:fillRef idx="0">
                <a:schemeClr val="accent1"/>
              </a:fillRef>
              <a:effectRef idx="0">
                <a:schemeClr val="accent1"/>
              </a:effectRef>
              <a:fontRef idx="minor">
                <a:schemeClr val="tx1"/>
              </a:fontRef>
            </p:style>
          </p:cxnSp>
        </p:grpSp>
      </p:grpSp>
      <p:sp>
        <p:nvSpPr>
          <p:cNvPr id="37" name="TextBox 36"/>
          <p:cNvSpPr txBox="1"/>
          <p:nvPr/>
        </p:nvSpPr>
        <p:spPr bwMode="auto">
          <a:xfrm>
            <a:off x="1981200" y="3810001"/>
            <a:ext cx="3352800" cy="461963"/>
          </a:xfrm>
          <a:prstGeom prst="rect">
            <a:avLst/>
          </a:prstGeom>
          <a:noFill/>
          <a:ln w="9525">
            <a:noFill/>
            <a:miter lim="800000"/>
            <a:headEnd/>
            <a:tailEnd/>
          </a:ln>
        </p:spPr>
        <p:txBody>
          <a:bodyPr>
            <a:spAutoFit/>
          </a:bodyPr>
          <a:lstStyle/>
          <a:p>
            <a:pPr algn="ctr">
              <a:defRPr/>
            </a:pPr>
            <a:r>
              <a:rPr lang="en-US" sz="2400" dirty="0">
                <a:latin typeface="+mj-lt"/>
              </a:rPr>
              <a:t>Ca</a:t>
            </a:r>
            <a:r>
              <a:rPr lang="en-US" sz="2400" baseline="30000" dirty="0">
                <a:latin typeface="+mj-lt"/>
              </a:rPr>
              <a:t>2+</a:t>
            </a:r>
          </a:p>
        </p:txBody>
      </p:sp>
      <p:cxnSp>
        <p:nvCxnSpPr>
          <p:cNvPr id="38" name="Straight Arrow Connector 37"/>
          <p:cNvCxnSpPr/>
          <p:nvPr/>
        </p:nvCxnSpPr>
        <p:spPr>
          <a:xfrm rot="10800000">
            <a:off x="3276600" y="5486400"/>
            <a:ext cx="685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6098" name="Object 21"/>
          <p:cNvGraphicFramePr>
            <a:graphicFrameLocks noChangeAspect="1"/>
          </p:cNvGraphicFramePr>
          <p:nvPr/>
        </p:nvGraphicFramePr>
        <p:xfrm>
          <a:off x="3705226" y="5410201"/>
          <a:ext cx="257175" cy="334963"/>
        </p:xfrm>
        <a:graphic>
          <a:graphicData uri="http://schemas.openxmlformats.org/presentationml/2006/ole">
            <mc:AlternateContent xmlns:mc="http://schemas.openxmlformats.org/markup-compatibility/2006">
              <mc:Choice xmlns:v="urn:schemas-microsoft-com:vml" Requires="v">
                <p:oleObj spid="_x0000_s249951" name="Equation" r:id="rId11" imgW="126780" imgH="164814" progId="Equation.3">
                  <p:embed/>
                </p:oleObj>
              </mc:Choice>
              <mc:Fallback>
                <p:oleObj name="Equation" r:id="rId11" imgW="126780" imgH="164814" progId="Equation.3">
                  <p:embed/>
                  <p:pic>
                    <p:nvPicPr>
                      <p:cNvPr id="46098"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5226" y="5410201"/>
                        <a:ext cx="257175"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6099" name="Group 196"/>
          <p:cNvGrpSpPr>
            <a:grpSpLocks/>
          </p:cNvGrpSpPr>
          <p:nvPr/>
        </p:nvGrpSpPr>
        <p:grpSpPr bwMode="auto">
          <a:xfrm>
            <a:off x="2447925" y="4305301"/>
            <a:ext cx="2438400" cy="182563"/>
            <a:chOff x="923925" y="4305300"/>
            <a:chExt cx="2438400" cy="182563"/>
          </a:xfrm>
        </p:grpSpPr>
        <p:grpSp>
          <p:nvGrpSpPr>
            <p:cNvPr id="46240" name="Group 71"/>
            <p:cNvGrpSpPr>
              <a:grpSpLocks/>
            </p:cNvGrpSpPr>
            <p:nvPr/>
          </p:nvGrpSpPr>
          <p:grpSpPr bwMode="auto">
            <a:xfrm>
              <a:off x="3179762" y="4305300"/>
              <a:ext cx="182563" cy="182563"/>
              <a:chOff x="1066799" y="4343399"/>
              <a:chExt cx="182563" cy="182563"/>
            </a:xfrm>
          </p:grpSpPr>
          <p:cxnSp>
            <p:nvCxnSpPr>
              <p:cNvPr id="40" name="Straight Connector 39"/>
              <p:cNvCxnSpPr/>
              <p:nvPr/>
            </p:nvCxnSpPr>
            <p:spPr bwMode="auto">
              <a:xfrm flipH="1">
                <a:off x="1066800" y="4343399"/>
                <a:ext cx="182562"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flipH="1">
                <a:off x="1066799" y="4343400"/>
                <a:ext cx="182563" cy="182562"/>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241" name="Group 72"/>
            <p:cNvGrpSpPr>
              <a:grpSpLocks/>
            </p:cNvGrpSpPr>
            <p:nvPr/>
          </p:nvGrpSpPr>
          <p:grpSpPr bwMode="auto">
            <a:xfrm>
              <a:off x="923925" y="4305300"/>
              <a:ext cx="182563" cy="182563"/>
              <a:chOff x="1066799" y="4343399"/>
              <a:chExt cx="182563" cy="182563"/>
            </a:xfrm>
          </p:grpSpPr>
          <p:cxnSp>
            <p:nvCxnSpPr>
              <p:cNvPr id="74" name="Straight Connector 73"/>
              <p:cNvCxnSpPr/>
              <p:nvPr/>
            </p:nvCxnSpPr>
            <p:spPr bwMode="auto">
              <a:xfrm flipH="1">
                <a:off x="1066799"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auto">
              <a:xfrm rot="5400000" flipH="1">
                <a:off x="1066799"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242" name="Group 181"/>
            <p:cNvGrpSpPr>
              <a:grpSpLocks/>
            </p:cNvGrpSpPr>
            <p:nvPr/>
          </p:nvGrpSpPr>
          <p:grpSpPr bwMode="auto">
            <a:xfrm>
              <a:off x="1299898" y="4305300"/>
              <a:ext cx="182563" cy="182563"/>
              <a:chOff x="1066799" y="4343399"/>
              <a:chExt cx="182563" cy="182563"/>
            </a:xfrm>
          </p:grpSpPr>
          <p:cxnSp>
            <p:nvCxnSpPr>
              <p:cNvPr id="183" name="Straight Connector 182"/>
              <p:cNvCxnSpPr/>
              <p:nvPr/>
            </p:nvCxnSpPr>
            <p:spPr bwMode="auto">
              <a:xfrm flipH="1">
                <a:off x="1067064" y="4343399"/>
                <a:ext cx="182562"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auto">
              <a:xfrm rot="5400000" flipH="1">
                <a:off x="1067063" y="4343400"/>
                <a:ext cx="182563" cy="182562"/>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243" name="Group 184"/>
            <p:cNvGrpSpPr>
              <a:grpSpLocks/>
            </p:cNvGrpSpPr>
            <p:nvPr/>
          </p:nvGrpSpPr>
          <p:grpSpPr bwMode="auto">
            <a:xfrm>
              <a:off x="1675871" y="4305300"/>
              <a:ext cx="182563" cy="182563"/>
              <a:chOff x="1066799" y="4343399"/>
              <a:chExt cx="182563" cy="182563"/>
            </a:xfrm>
          </p:grpSpPr>
          <p:cxnSp>
            <p:nvCxnSpPr>
              <p:cNvPr id="186" name="Straight Connector 185"/>
              <p:cNvCxnSpPr/>
              <p:nvPr/>
            </p:nvCxnSpPr>
            <p:spPr bwMode="auto">
              <a:xfrm flipH="1">
                <a:off x="1067328"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auto">
              <a:xfrm rot="5400000" flipH="1">
                <a:off x="1067328"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244" name="Group 187"/>
            <p:cNvGrpSpPr>
              <a:grpSpLocks/>
            </p:cNvGrpSpPr>
            <p:nvPr/>
          </p:nvGrpSpPr>
          <p:grpSpPr bwMode="auto">
            <a:xfrm>
              <a:off x="2051844" y="4305300"/>
              <a:ext cx="182563" cy="182563"/>
              <a:chOff x="1066799" y="4343399"/>
              <a:chExt cx="182563" cy="182563"/>
            </a:xfrm>
          </p:grpSpPr>
          <p:cxnSp>
            <p:nvCxnSpPr>
              <p:cNvPr id="189" name="Straight Connector 188"/>
              <p:cNvCxnSpPr/>
              <p:nvPr/>
            </p:nvCxnSpPr>
            <p:spPr bwMode="auto">
              <a:xfrm flipH="1">
                <a:off x="1069180" y="4343399"/>
                <a:ext cx="180975"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auto">
              <a:xfrm rot="5400000" flipH="1">
                <a:off x="1068386" y="4344193"/>
                <a:ext cx="182563" cy="180975"/>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245" name="Group 190"/>
            <p:cNvGrpSpPr>
              <a:grpSpLocks/>
            </p:cNvGrpSpPr>
            <p:nvPr/>
          </p:nvGrpSpPr>
          <p:grpSpPr bwMode="auto">
            <a:xfrm>
              <a:off x="2427817" y="4305300"/>
              <a:ext cx="182563" cy="182563"/>
              <a:chOff x="1066799" y="4343399"/>
              <a:chExt cx="182563" cy="182563"/>
            </a:xfrm>
          </p:grpSpPr>
          <p:cxnSp>
            <p:nvCxnSpPr>
              <p:cNvPr id="192" name="Straight Connector 191"/>
              <p:cNvCxnSpPr/>
              <p:nvPr/>
            </p:nvCxnSpPr>
            <p:spPr bwMode="auto">
              <a:xfrm flipH="1">
                <a:off x="1066270" y="4343399"/>
                <a:ext cx="182562"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auto">
              <a:xfrm rot="5400000" flipH="1">
                <a:off x="1066269" y="4343400"/>
                <a:ext cx="182563" cy="182562"/>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246" name="Group 193"/>
            <p:cNvGrpSpPr>
              <a:grpSpLocks/>
            </p:cNvGrpSpPr>
            <p:nvPr/>
          </p:nvGrpSpPr>
          <p:grpSpPr bwMode="auto">
            <a:xfrm>
              <a:off x="2803790" y="4305300"/>
              <a:ext cx="182563" cy="182563"/>
              <a:chOff x="1066799" y="4343399"/>
              <a:chExt cx="182563" cy="182563"/>
            </a:xfrm>
          </p:grpSpPr>
          <p:cxnSp>
            <p:nvCxnSpPr>
              <p:cNvPr id="195" name="Straight Connector 194"/>
              <p:cNvCxnSpPr/>
              <p:nvPr/>
            </p:nvCxnSpPr>
            <p:spPr bwMode="auto">
              <a:xfrm flipH="1">
                <a:off x="1066534"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bwMode="auto">
              <a:xfrm rot="5400000" flipH="1">
                <a:off x="1066534"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grpSp>
        <p:nvGrpSpPr>
          <p:cNvPr id="46100" name="Group 197"/>
          <p:cNvGrpSpPr>
            <a:grpSpLocks/>
          </p:cNvGrpSpPr>
          <p:nvPr/>
        </p:nvGrpSpPr>
        <p:grpSpPr bwMode="auto">
          <a:xfrm>
            <a:off x="2447925" y="4756151"/>
            <a:ext cx="2438400" cy="182563"/>
            <a:chOff x="923925" y="4305300"/>
            <a:chExt cx="2438400" cy="182563"/>
          </a:xfrm>
        </p:grpSpPr>
        <p:grpSp>
          <p:nvGrpSpPr>
            <p:cNvPr id="46219" name="Group 71"/>
            <p:cNvGrpSpPr>
              <a:grpSpLocks/>
            </p:cNvGrpSpPr>
            <p:nvPr/>
          </p:nvGrpSpPr>
          <p:grpSpPr bwMode="auto">
            <a:xfrm>
              <a:off x="3179762" y="4305300"/>
              <a:ext cx="182563" cy="182563"/>
              <a:chOff x="1066799" y="4343399"/>
              <a:chExt cx="182563" cy="182563"/>
            </a:xfrm>
          </p:grpSpPr>
          <p:cxnSp>
            <p:nvCxnSpPr>
              <p:cNvPr id="218" name="Straight Connector 217"/>
              <p:cNvCxnSpPr/>
              <p:nvPr/>
            </p:nvCxnSpPr>
            <p:spPr bwMode="auto">
              <a:xfrm flipH="1">
                <a:off x="1066800" y="4343399"/>
                <a:ext cx="182562"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bwMode="auto">
              <a:xfrm rot="5400000" flipH="1">
                <a:off x="1066799" y="4343400"/>
                <a:ext cx="182563" cy="182562"/>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220" name="Group 72"/>
            <p:cNvGrpSpPr>
              <a:grpSpLocks/>
            </p:cNvGrpSpPr>
            <p:nvPr/>
          </p:nvGrpSpPr>
          <p:grpSpPr bwMode="auto">
            <a:xfrm>
              <a:off x="923925" y="4305300"/>
              <a:ext cx="182563" cy="182563"/>
              <a:chOff x="1066799" y="4343399"/>
              <a:chExt cx="182563" cy="182563"/>
            </a:xfrm>
          </p:grpSpPr>
          <p:cxnSp>
            <p:nvCxnSpPr>
              <p:cNvPr id="216" name="Straight Connector 215"/>
              <p:cNvCxnSpPr/>
              <p:nvPr/>
            </p:nvCxnSpPr>
            <p:spPr bwMode="auto">
              <a:xfrm flipH="1">
                <a:off x="1066799"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bwMode="auto">
              <a:xfrm rot="5400000" flipH="1">
                <a:off x="1066799"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221" name="Group 181"/>
            <p:cNvGrpSpPr>
              <a:grpSpLocks/>
            </p:cNvGrpSpPr>
            <p:nvPr/>
          </p:nvGrpSpPr>
          <p:grpSpPr bwMode="auto">
            <a:xfrm>
              <a:off x="1299898" y="4305300"/>
              <a:ext cx="182563" cy="182563"/>
              <a:chOff x="1066799" y="4343399"/>
              <a:chExt cx="182563" cy="182563"/>
            </a:xfrm>
          </p:grpSpPr>
          <p:cxnSp>
            <p:nvCxnSpPr>
              <p:cNvPr id="214" name="Straight Connector 213"/>
              <p:cNvCxnSpPr/>
              <p:nvPr/>
            </p:nvCxnSpPr>
            <p:spPr bwMode="auto">
              <a:xfrm flipH="1">
                <a:off x="1067064" y="4343399"/>
                <a:ext cx="182562"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bwMode="auto">
              <a:xfrm rot="5400000" flipH="1">
                <a:off x="1067063" y="4343400"/>
                <a:ext cx="182563" cy="182562"/>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222" name="Group 184"/>
            <p:cNvGrpSpPr>
              <a:grpSpLocks/>
            </p:cNvGrpSpPr>
            <p:nvPr/>
          </p:nvGrpSpPr>
          <p:grpSpPr bwMode="auto">
            <a:xfrm>
              <a:off x="1675871" y="4305300"/>
              <a:ext cx="182563" cy="182563"/>
              <a:chOff x="1066799" y="4343399"/>
              <a:chExt cx="182563" cy="182563"/>
            </a:xfrm>
          </p:grpSpPr>
          <p:cxnSp>
            <p:nvCxnSpPr>
              <p:cNvPr id="212" name="Straight Connector 211"/>
              <p:cNvCxnSpPr/>
              <p:nvPr/>
            </p:nvCxnSpPr>
            <p:spPr bwMode="auto">
              <a:xfrm flipH="1">
                <a:off x="1067328"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bwMode="auto">
              <a:xfrm rot="5400000" flipH="1">
                <a:off x="1067328"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223" name="Group 187"/>
            <p:cNvGrpSpPr>
              <a:grpSpLocks/>
            </p:cNvGrpSpPr>
            <p:nvPr/>
          </p:nvGrpSpPr>
          <p:grpSpPr bwMode="auto">
            <a:xfrm>
              <a:off x="2051844" y="4305300"/>
              <a:ext cx="182563" cy="182563"/>
              <a:chOff x="1066799" y="4343399"/>
              <a:chExt cx="182563" cy="182563"/>
            </a:xfrm>
          </p:grpSpPr>
          <p:cxnSp>
            <p:nvCxnSpPr>
              <p:cNvPr id="210" name="Straight Connector 209"/>
              <p:cNvCxnSpPr/>
              <p:nvPr/>
            </p:nvCxnSpPr>
            <p:spPr bwMode="auto">
              <a:xfrm flipH="1">
                <a:off x="1069180" y="4343399"/>
                <a:ext cx="180975"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auto">
              <a:xfrm rot="5400000" flipH="1">
                <a:off x="1068386" y="4344193"/>
                <a:ext cx="182563" cy="180975"/>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224" name="Group 190"/>
            <p:cNvGrpSpPr>
              <a:grpSpLocks/>
            </p:cNvGrpSpPr>
            <p:nvPr/>
          </p:nvGrpSpPr>
          <p:grpSpPr bwMode="auto">
            <a:xfrm>
              <a:off x="2427817" y="4305300"/>
              <a:ext cx="182563" cy="182563"/>
              <a:chOff x="1066799" y="4343399"/>
              <a:chExt cx="182563" cy="182563"/>
            </a:xfrm>
          </p:grpSpPr>
          <p:cxnSp>
            <p:nvCxnSpPr>
              <p:cNvPr id="208" name="Straight Connector 207"/>
              <p:cNvCxnSpPr/>
              <p:nvPr/>
            </p:nvCxnSpPr>
            <p:spPr bwMode="auto">
              <a:xfrm flipH="1">
                <a:off x="1066270" y="4343399"/>
                <a:ext cx="182562"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auto">
              <a:xfrm rot="5400000" flipH="1">
                <a:off x="1066269" y="4343400"/>
                <a:ext cx="182563" cy="182562"/>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225" name="Group 193"/>
            <p:cNvGrpSpPr>
              <a:grpSpLocks/>
            </p:cNvGrpSpPr>
            <p:nvPr/>
          </p:nvGrpSpPr>
          <p:grpSpPr bwMode="auto">
            <a:xfrm>
              <a:off x="2803790" y="4305300"/>
              <a:ext cx="182563" cy="182563"/>
              <a:chOff x="1066799" y="4343399"/>
              <a:chExt cx="182563" cy="182563"/>
            </a:xfrm>
          </p:grpSpPr>
          <p:cxnSp>
            <p:nvCxnSpPr>
              <p:cNvPr id="206" name="Straight Connector 205"/>
              <p:cNvCxnSpPr/>
              <p:nvPr/>
            </p:nvCxnSpPr>
            <p:spPr bwMode="auto">
              <a:xfrm flipH="1">
                <a:off x="1066534"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bwMode="auto">
              <a:xfrm rot="5400000" flipH="1">
                <a:off x="1066534"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grpSp>
        <p:nvGrpSpPr>
          <p:cNvPr id="46101" name="Group 219"/>
          <p:cNvGrpSpPr>
            <a:grpSpLocks/>
          </p:cNvGrpSpPr>
          <p:nvPr/>
        </p:nvGrpSpPr>
        <p:grpSpPr bwMode="auto">
          <a:xfrm>
            <a:off x="2447925" y="5207001"/>
            <a:ext cx="2438400" cy="182563"/>
            <a:chOff x="923925" y="4305300"/>
            <a:chExt cx="2438400" cy="182563"/>
          </a:xfrm>
        </p:grpSpPr>
        <p:grpSp>
          <p:nvGrpSpPr>
            <p:cNvPr id="46198" name="Group 71"/>
            <p:cNvGrpSpPr>
              <a:grpSpLocks/>
            </p:cNvGrpSpPr>
            <p:nvPr/>
          </p:nvGrpSpPr>
          <p:grpSpPr bwMode="auto">
            <a:xfrm>
              <a:off x="3179762" y="4305300"/>
              <a:ext cx="182563" cy="182563"/>
              <a:chOff x="1066799" y="4343399"/>
              <a:chExt cx="182563" cy="182563"/>
            </a:xfrm>
          </p:grpSpPr>
          <p:cxnSp>
            <p:nvCxnSpPr>
              <p:cNvPr id="240" name="Straight Connector 239"/>
              <p:cNvCxnSpPr/>
              <p:nvPr/>
            </p:nvCxnSpPr>
            <p:spPr bwMode="auto">
              <a:xfrm flipH="1">
                <a:off x="1066800" y="4343399"/>
                <a:ext cx="182562"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bwMode="auto">
              <a:xfrm rot="5400000" flipH="1">
                <a:off x="1066799" y="4343400"/>
                <a:ext cx="182563" cy="182562"/>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99" name="Group 72"/>
            <p:cNvGrpSpPr>
              <a:grpSpLocks/>
            </p:cNvGrpSpPr>
            <p:nvPr/>
          </p:nvGrpSpPr>
          <p:grpSpPr bwMode="auto">
            <a:xfrm>
              <a:off x="923925" y="4305300"/>
              <a:ext cx="182563" cy="182563"/>
              <a:chOff x="1066799" y="4343399"/>
              <a:chExt cx="182563" cy="182563"/>
            </a:xfrm>
          </p:grpSpPr>
          <p:cxnSp>
            <p:nvCxnSpPr>
              <p:cNvPr id="238" name="Straight Connector 237"/>
              <p:cNvCxnSpPr/>
              <p:nvPr/>
            </p:nvCxnSpPr>
            <p:spPr bwMode="auto">
              <a:xfrm flipH="1">
                <a:off x="1066799"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bwMode="auto">
              <a:xfrm rot="5400000" flipH="1">
                <a:off x="1066799"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200" name="Group 181"/>
            <p:cNvGrpSpPr>
              <a:grpSpLocks/>
            </p:cNvGrpSpPr>
            <p:nvPr/>
          </p:nvGrpSpPr>
          <p:grpSpPr bwMode="auto">
            <a:xfrm>
              <a:off x="1299898" y="4305300"/>
              <a:ext cx="182563" cy="182563"/>
              <a:chOff x="1066799" y="4343399"/>
              <a:chExt cx="182563" cy="182563"/>
            </a:xfrm>
          </p:grpSpPr>
          <p:cxnSp>
            <p:nvCxnSpPr>
              <p:cNvPr id="236" name="Straight Connector 235"/>
              <p:cNvCxnSpPr/>
              <p:nvPr/>
            </p:nvCxnSpPr>
            <p:spPr bwMode="auto">
              <a:xfrm flipH="1">
                <a:off x="1067064" y="4343399"/>
                <a:ext cx="182562"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bwMode="auto">
              <a:xfrm rot="5400000" flipH="1">
                <a:off x="1067063" y="4343400"/>
                <a:ext cx="182563" cy="182562"/>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201" name="Group 184"/>
            <p:cNvGrpSpPr>
              <a:grpSpLocks/>
            </p:cNvGrpSpPr>
            <p:nvPr/>
          </p:nvGrpSpPr>
          <p:grpSpPr bwMode="auto">
            <a:xfrm>
              <a:off x="1675871" y="4305300"/>
              <a:ext cx="182563" cy="182563"/>
              <a:chOff x="1066799" y="4343399"/>
              <a:chExt cx="182563" cy="182563"/>
            </a:xfrm>
          </p:grpSpPr>
          <p:cxnSp>
            <p:nvCxnSpPr>
              <p:cNvPr id="234" name="Straight Connector 233"/>
              <p:cNvCxnSpPr/>
              <p:nvPr/>
            </p:nvCxnSpPr>
            <p:spPr bwMode="auto">
              <a:xfrm flipH="1">
                <a:off x="1067328"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bwMode="auto">
              <a:xfrm rot="5400000" flipH="1">
                <a:off x="1067328"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202" name="Group 187"/>
            <p:cNvGrpSpPr>
              <a:grpSpLocks/>
            </p:cNvGrpSpPr>
            <p:nvPr/>
          </p:nvGrpSpPr>
          <p:grpSpPr bwMode="auto">
            <a:xfrm>
              <a:off x="2051844" y="4305300"/>
              <a:ext cx="182563" cy="182563"/>
              <a:chOff x="1066799" y="4343399"/>
              <a:chExt cx="182563" cy="182563"/>
            </a:xfrm>
          </p:grpSpPr>
          <p:cxnSp>
            <p:nvCxnSpPr>
              <p:cNvPr id="232" name="Straight Connector 231"/>
              <p:cNvCxnSpPr/>
              <p:nvPr/>
            </p:nvCxnSpPr>
            <p:spPr bwMode="auto">
              <a:xfrm flipH="1">
                <a:off x="1069180" y="4343399"/>
                <a:ext cx="180975"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bwMode="auto">
              <a:xfrm rot="5400000" flipH="1">
                <a:off x="1068386" y="4344193"/>
                <a:ext cx="182563" cy="180975"/>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203" name="Group 190"/>
            <p:cNvGrpSpPr>
              <a:grpSpLocks/>
            </p:cNvGrpSpPr>
            <p:nvPr/>
          </p:nvGrpSpPr>
          <p:grpSpPr bwMode="auto">
            <a:xfrm>
              <a:off x="2427817" y="4305300"/>
              <a:ext cx="182563" cy="182563"/>
              <a:chOff x="1066799" y="4343399"/>
              <a:chExt cx="182563" cy="182563"/>
            </a:xfrm>
          </p:grpSpPr>
          <p:cxnSp>
            <p:nvCxnSpPr>
              <p:cNvPr id="230" name="Straight Connector 229"/>
              <p:cNvCxnSpPr/>
              <p:nvPr/>
            </p:nvCxnSpPr>
            <p:spPr bwMode="auto">
              <a:xfrm flipH="1">
                <a:off x="1066270" y="4343399"/>
                <a:ext cx="182562"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bwMode="auto">
              <a:xfrm rot="5400000" flipH="1">
                <a:off x="1066269" y="4343400"/>
                <a:ext cx="182563" cy="182562"/>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204" name="Group 193"/>
            <p:cNvGrpSpPr>
              <a:grpSpLocks/>
            </p:cNvGrpSpPr>
            <p:nvPr/>
          </p:nvGrpSpPr>
          <p:grpSpPr bwMode="auto">
            <a:xfrm>
              <a:off x="2803790" y="4305300"/>
              <a:ext cx="182563" cy="182563"/>
              <a:chOff x="1066799" y="4343399"/>
              <a:chExt cx="182563" cy="182563"/>
            </a:xfrm>
          </p:grpSpPr>
          <p:cxnSp>
            <p:nvCxnSpPr>
              <p:cNvPr id="228" name="Straight Connector 227"/>
              <p:cNvCxnSpPr/>
              <p:nvPr/>
            </p:nvCxnSpPr>
            <p:spPr bwMode="auto">
              <a:xfrm flipH="1">
                <a:off x="1066534"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bwMode="auto">
              <a:xfrm rot="5400000" flipH="1">
                <a:off x="1066534"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grpSp>
        <p:nvGrpSpPr>
          <p:cNvPr id="46102" name="Group 241"/>
          <p:cNvGrpSpPr>
            <a:grpSpLocks/>
          </p:cNvGrpSpPr>
          <p:nvPr/>
        </p:nvGrpSpPr>
        <p:grpSpPr bwMode="auto">
          <a:xfrm>
            <a:off x="2447925" y="5659438"/>
            <a:ext cx="2438400" cy="182562"/>
            <a:chOff x="923925" y="4305300"/>
            <a:chExt cx="2438400" cy="182563"/>
          </a:xfrm>
        </p:grpSpPr>
        <p:grpSp>
          <p:nvGrpSpPr>
            <p:cNvPr id="46177" name="Group 71"/>
            <p:cNvGrpSpPr>
              <a:grpSpLocks/>
            </p:cNvGrpSpPr>
            <p:nvPr/>
          </p:nvGrpSpPr>
          <p:grpSpPr bwMode="auto">
            <a:xfrm>
              <a:off x="3179762" y="4305300"/>
              <a:ext cx="182563" cy="182563"/>
              <a:chOff x="1066799" y="4343399"/>
              <a:chExt cx="182563" cy="182563"/>
            </a:xfrm>
          </p:grpSpPr>
          <p:cxnSp>
            <p:nvCxnSpPr>
              <p:cNvPr id="262" name="Straight Connector 261"/>
              <p:cNvCxnSpPr/>
              <p:nvPr/>
            </p:nvCxnSpPr>
            <p:spPr bwMode="auto">
              <a:xfrm flipH="1">
                <a:off x="1066800" y="4343399"/>
                <a:ext cx="182562"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bwMode="auto">
              <a:xfrm rot="5400000" flipH="1">
                <a:off x="1066800" y="4343400"/>
                <a:ext cx="182563" cy="182562"/>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78" name="Group 72"/>
            <p:cNvGrpSpPr>
              <a:grpSpLocks/>
            </p:cNvGrpSpPr>
            <p:nvPr/>
          </p:nvGrpSpPr>
          <p:grpSpPr bwMode="auto">
            <a:xfrm>
              <a:off x="923925" y="4305300"/>
              <a:ext cx="182563" cy="182563"/>
              <a:chOff x="1066799" y="4343399"/>
              <a:chExt cx="182563" cy="182563"/>
            </a:xfrm>
          </p:grpSpPr>
          <p:cxnSp>
            <p:nvCxnSpPr>
              <p:cNvPr id="260" name="Straight Connector 259"/>
              <p:cNvCxnSpPr/>
              <p:nvPr/>
            </p:nvCxnSpPr>
            <p:spPr bwMode="auto">
              <a:xfrm flipH="1">
                <a:off x="1066799"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bwMode="auto">
              <a:xfrm rot="5400000" flipH="1">
                <a:off x="1066800" y="4343398"/>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79" name="Group 181"/>
            <p:cNvGrpSpPr>
              <a:grpSpLocks/>
            </p:cNvGrpSpPr>
            <p:nvPr/>
          </p:nvGrpSpPr>
          <p:grpSpPr bwMode="auto">
            <a:xfrm>
              <a:off x="1299898" y="4305300"/>
              <a:ext cx="182563" cy="182563"/>
              <a:chOff x="1066799" y="4343399"/>
              <a:chExt cx="182563" cy="182563"/>
            </a:xfrm>
          </p:grpSpPr>
          <p:cxnSp>
            <p:nvCxnSpPr>
              <p:cNvPr id="258" name="Straight Connector 257"/>
              <p:cNvCxnSpPr/>
              <p:nvPr/>
            </p:nvCxnSpPr>
            <p:spPr bwMode="auto">
              <a:xfrm flipH="1">
                <a:off x="1067064" y="4343399"/>
                <a:ext cx="182562"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bwMode="auto">
              <a:xfrm rot="5400000" flipH="1">
                <a:off x="1067064" y="4343400"/>
                <a:ext cx="182563" cy="182562"/>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80" name="Group 184"/>
            <p:cNvGrpSpPr>
              <a:grpSpLocks/>
            </p:cNvGrpSpPr>
            <p:nvPr/>
          </p:nvGrpSpPr>
          <p:grpSpPr bwMode="auto">
            <a:xfrm>
              <a:off x="1675871" y="4305300"/>
              <a:ext cx="182563" cy="182563"/>
              <a:chOff x="1066799" y="4343399"/>
              <a:chExt cx="182563" cy="182563"/>
            </a:xfrm>
          </p:grpSpPr>
          <p:cxnSp>
            <p:nvCxnSpPr>
              <p:cNvPr id="256" name="Straight Connector 255"/>
              <p:cNvCxnSpPr/>
              <p:nvPr/>
            </p:nvCxnSpPr>
            <p:spPr bwMode="auto">
              <a:xfrm flipH="1">
                <a:off x="1067328"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bwMode="auto">
              <a:xfrm rot="5400000" flipH="1">
                <a:off x="1067329" y="4343398"/>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81" name="Group 187"/>
            <p:cNvGrpSpPr>
              <a:grpSpLocks/>
            </p:cNvGrpSpPr>
            <p:nvPr/>
          </p:nvGrpSpPr>
          <p:grpSpPr bwMode="auto">
            <a:xfrm>
              <a:off x="2051844" y="4305300"/>
              <a:ext cx="182563" cy="182563"/>
              <a:chOff x="1066799" y="4343399"/>
              <a:chExt cx="182563" cy="182563"/>
            </a:xfrm>
          </p:grpSpPr>
          <p:cxnSp>
            <p:nvCxnSpPr>
              <p:cNvPr id="254" name="Straight Connector 253"/>
              <p:cNvCxnSpPr/>
              <p:nvPr/>
            </p:nvCxnSpPr>
            <p:spPr bwMode="auto">
              <a:xfrm flipH="1">
                <a:off x="1069180" y="4343399"/>
                <a:ext cx="180975"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bwMode="auto">
              <a:xfrm rot="5400000" flipH="1">
                <a:off x="1119981" y="4343398"/>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82" name="Group 190"/>
            <p:cNvGrpSpPr>
              <a:grpSpLocks/>
            </p:cNvGrpSpPr>
            <p:nvPr/>
          </p:nvGrpSpPr>
          <p:grpSpPr bwMode="auto">
            <a:xfrm>
              <a:off x="2427817" y="4305300"/>
              <a:ext cx="182563" cy="182563"/>
              <a:chOff x="1066799" y="4343399"/>
              <a:chExt cx="182563" cy="182563"/>
            </a:xfrm>
          </p:grpSpPr>
          <p:cxnSp>
            <p:nvCxnSpPr>
              <p:cNvPr id="252" name="Straight Connector 251"/>
              <p:cNvCxnSpPr/>
              <p:nvPr/>
            </p:nvCxnSpPr>
            <p:spPr bwMode="auto">
              <a:xfrm flipH="1">
                <a:off x="1066270" y="4343399"/>
                <a:ext cx="182562"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bwMode="auto">
              <a:xfrm rot="5400000" flipH="1">
                <a:off x="1066270" y="4343400"/>
                <a:ext cx="182563" cy="182562"/>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83" name="Group 193"/>
            <p:cNvGrpSpPr>
              <a:grpSpLocks/>
            </p:cNvGrpSpPr>
            <p:nvPr/>
          </p:nvGrpSpPr>
          <p:grpSpPr bwMode="auto">
            <a:xfrm>
              <a:off x="2803790" y="4305300"/>
              <a:ext cx="182563" cy="182563"/>
              <a:chOff x="1066799" y="4343399"/>
              <a:chExt cx="182563" cy="182563"/>
            </a:xfrm>
          </p:grpSpPr>
          <p:cxnSp>
            <p:nvCxnSpPr>
              <p:cNvPr id="250" name="Straight Connector 249"/>
              <p:cNvCxnSpPr/>
              <p:nvPr/>
            </p:nvCxnSpPr>
            <p:spPr bwMode="auto">
              <a:xfrm flipH="1">
                <a:off x="1066534"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bwMode="auto">
              <a:xfrm rot="5400000" flipH="1">
                <a:off x="1066535" y="4343398"/>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grpSp>
        <p:nvGrpSpPr>
          <p:cNvPr id="46103" name="Group 263"/>
          <p:cNvGrpSpPr>
            <a:grpSpLocks/>
          </p:cNvGrpSpPr>
          <p:nvPr/>
        </p:nvGrpSpPr>
        <p:grpSpPr bwMode="auto">
          <a:xfrm>
            <a:off x="2447925" y="6110288"/>
            <a:ext cx="2438400" cy="182562"/>
            <a:chOff x="923925" y="4305300"/>
            <a:chExt cx="2438400" cy="182563"/>
          </a:xfrm>
        </p:grpSpPr>
        <p:grpSp>
          <p:nvGrpSpPr>
            <p:cNvPr id="46156" name="Group 71"/>
            <p:cNvGrpSpPr>
              <a:grpSpLocks/>
            </p:cNvGrpSpPr>
            <p:nvPr/>
          </p:nvGrpSpPr>
          <p:grpSpPr bwMode="auto">
            <a:xfrm>
              <a:off x="3179762" y="4305300"/>
              <a:ext cx="182563" cy="182563"/>
              <a:chOff x="1066799" y="4343399"/>
              <a:chExt cx="182563" cy="182563"/>
            </a:xfrm>
          </p:grpSpPr>
          <p:cxnSp>
            <p:nvCxnSpPr>
              <p:cNvPr id="284" name="Straight Connector 283"/>
              <p:cNvCxnSpPr/>
              <p:nvPr/>
            </p:nvCxnSpPr>
            <p:spPr bwMode="auto">
              <a:xfrm flipH="1">
                <a:off x="1066800" y="4343399"/>
                <a:ext cx="182562"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bwMode="auto">
              <a:xfrm rot="5400000" flipH="1">
                <a:off x="1066800" y="4343400"/>
                <a:ext cx="182563" cy="182562"/>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57" name="Group 72"/>
            <p:cNvGrpSpPr>
              <a:grpSpLocks/>
            </p:cNvGrpSpPr>
            <p:nvPr/>
          </p:nvGrpSpPr>
          <p:grpSpPr bwMode="auto">
            <a:xfrm>
              <a:off x="923925" y="4305300"/>
              <a:ext cx="182563" cy="182563"/>
              <a:chOff x="1066799" y="4343399"/>
              <a:chExt cx="182563" cy="182563"/>
            </a:xfrm>
          </p:grpSpPr>
          <p:cxnSp>
            <p:nvCxnSpPr>
              <p:cNvPr id="282" name="Straight Connector 281"/>
              <p:cNvCxnSpPr/>
              <p:nvPr/>
            </p:nvCxnSpPr>
            <p:spPr bwMode="auto">
              <a:xfrm flipH="1">
                <a:off x="1066799"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bwMode="auto">
              <a:xfrm rot="5400000" flipH="1">
                <a:off x="1066800" y="4343398"/>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58" name="Group 181"/>
            <p:cNvGrpSpPr>
              <a:grpSpLocks/>
            </p:cNvGrpSpPr>
            <p:nvPr/>
          </p:nvGrpSpPr>
          <p:grpSpPr bwMode="auto">
            <a:xfrm>
              <a:off x="1299898" y="4305300"/>
              <a:ext cx="182563" cy="182563"/>
              <a:chOff x="1066799" y="4343399"/>
              <a:chExt cx="182563" cy="182563"/>
            </a:xfrm>
          </p:grpSpPr>
          <p:cxnSp>
            <p:nvCxnSpPr>
              <p:cNvPr id="280" name="Straight Connector 279"/>
              <p:cNvCxnSpPr/>
              <p:nvPr/>
            </p:nvCxnSpPr>
            <p:spPr bwMode="auto">
              <a:xfrm flipH="1">
                <a:off x="1067064" y="4343399"/>
                <a:ext cx="182562"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bwMode="auto">
              <a:xfrm rot="5400000" flipH="1">
                <a:off x="1067064" y="4343400"/>
                <a:ext cx="182563" cy="182562"/>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59" name="Group 184"/>
            <p:cNvGrpSpPr>
              <a:grpSpLocks/>
            </p:cNvGrpSpPr>
            <p:nvPr/>
          </p:nvGrpSpPr>
          <p:grpSpPr bwMode="auto">
            <a:xfrm>
              <a:off x="1675871" y="4305300"/>
              <a:ext cx="182563" cy="182563"/>
              <a:chOff x="1066799" y="4343399"/>
              <a:chExt cx="182563" cy="182563"/>
            </a:xfrm>
          </p:grpSpPr>
          <p:cxnSp>
            <p:nvCxnSpPr>
              <p:cNvPr id="278" name="Straight Connector 277"/>
              <p:cNvCxnSpPr/>
              <p:nvPr/>
            </p:nvCxnSpPr>
            <p:spPr bwMode="auto">
              <a:xfrm flipH="1">
                <a:off x="1067328"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bwMode="auto">
              <a:xfrm rot="5400000" flipH="1">
                <a:off x="1067329" y="4343398"/>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60" name="Group 187"/>
            <p:cNvGrpSpPr>
              <a:grpSpLocks/>
            </p:cNvGrpSpPr>
            <p:nvPr/>
          </p:nvGrpSpPr>
          <p:grpSpPr bwMode="auto">
            <a:xfrm>
              <a:off x="2051844" y="4305300"/>
              <a:ext cx="182563" cy="182563"/>
              <a:chOff x="1066799" y="4343399"/>
              <a:chExt cx="182563" cy="182563"/>
            </a:xfrm>
          </p:grpSpPr>
          <p:cxnSp>
            <p:nvCxnSpPr>
              <p:cNvPr id="276" name="Straight Connector 275"/>
              <p:cNvCxnSpPr/>
              <p:nvPr/>
            </p:nvCxnSpPr>
            <p:spPr bwMode="auto">
              <a:xfrm flipH="1">
                <a:off x="1069180" y="4343399"/>
                <a:ext cx="180975"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bwMode="auto">
              <a:xfrm rot="5400000" flipH="1">
                <a:off x="1119981" y="4343398"/>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61" name="Group 190"/>
            <p:cNvGrpSpPr>
              <a:grpSpLocks/>
            </p:cNvGrpSpPr>
            <p:nvPr/>
          </p:nvGrpSpPr>
          <p:grpSpPr bwMode="auto">
            <a:xfrm>
              <a:off x="2427817" y="4305300"/>
              <a:ext cx="182563" cy="182563"/>
              <a:chOff x="1066799" y="4343399"/>
              <a:chExt cx="182563" cy="182563"/>
            </a:xfrm>
          </p:grpSpPr>
          <p:cxnSp>
            <p:nvCxnSpPr>
              <p:cNvPr id="274" name="Straight Connector 273"/>
              <p:cNvCxnSpPr/>
              <p:nvPr/>
            </p:nvCxnSpPr>
            <p:spPr bwMode="auto">
              <a:xfrm flipH="1">
                <a:off x="1066270" y="4343399"/>
                <a:ext cx="182562"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bwMode="auto">
              <a:xfrm rot="5400000" flipH="1">
                <a:off x="1066270" y="4343400"/>
                <a:ext cx="182563" cy="182562"/>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62" name="Group 193"/>
            <p:cNvGrpSpPr>
              <a:grpSpLocks/>
            </p:cNvGrpSpPr>
            <p:nvPr/>
          </p:nvGrpSpPr>
          <p:grpSpPr bwMode="auto">
            <a:xfrm>
              <a:off x="2803790" y="4305300"/>
              <a:ext cx="182563" cy="182563"/>
              <a:chOff x="1066799" y="4343399"/>
              <a:chExt cx="182563" cy="182563"/>
            </a:xfrm>
          </p:grpSpPr>
          <p:cxnSp>
            <p:nvCxnSpPr>
              <p:cNvPr id="272" name="Straight Connector 271"/>
              <p:cNvCxnSpPr/>
              <p:nvPr/>
            </p:nvCxnSpPr>
            <p:spPr bwMode="auto">
              <a:xfrm flipH="1">
                <a:off x="1066534"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bwMode="auto">
              <a:xfrm rot="5400000" flipH="1">
                <a:off x="1066535" y="4343398"/>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grpSp>
        <p:nvGrpSpPr>
          <p:cNvPr id="46104" name="Group 285"/>
          <p:cNvGrpSpPr>
            <a:grpSpLocks/>
          </p:cNvGrpSpPr>
          <p:nvPr/>
        </p:nvGrpSpPr>
        <p:grpSpPr bwMode="auto">
          <a:xfrm>
            <a:off x="2447925" y="6561138"/>
            <a:ext cx="2438400" cy="182562"/>
            <a:chOff x="923925" y="4305300"/>
            <a:chExt cx="2438400" cy="182563"/>
          </a:xfrm>
        </p:grpSpPr>
        <p:grpSp>
          <p:nvGrpSpPr>
            <p:cNvPr id="46135" name="Group 71"/>
            <p:cNvGrpSpPr>
              <a:grpSpLocks/>
            </p:cNvGrpSpPr>
            <p:nvPr/>
          </p:nvGrpSpPr>
          <p:grpSpPr bwMode="auto">
            <a:xfrm>
              <a:off x="3179762" y="4305300"/>
              <a:ext cx="182563" cy="182563"/>
              <a:chOff x="1066799" y="4343399"/>
              <a:chExt cx="182563" cy="182563"/>
            </a:xfrm>
          </p:grpSpPr>
          <p:cxnSp>
            <p:nvCxnSpPr>
              <p:cNvPr id="306" name="Straight Connector 305"/>
              <p:cNvCxnSpPr/>
              <p:nvPr/>
            </p:nvCxnSpPr>
            <p:spPr bwMode="auto">
              <a:xfrm flipH="1">
                <a:off x="1066800" y="4343399"/>
                <a:ext cx="182562"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bwMode="auto">
              <a:xfrm rot="5400000" flipH="1">
                <a:off x="1066800" y="4343399"/>
                <a:ext cx="182563" cy="182562"/>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36" name="Group 72"/>
            <p:cNvGrpSpPr>
              <a:grpSpLocks/>
            </p:cNvGrpSpPr>
            <p:nvPr/>
          </p:nvGrpSpPr>
          <p:grpSpPr bwMode="auto">
            <a:xfrm>
              <a:off x="923925" y="4305300"/>
              <a:ext cx="182563" cy="182563"/>
              <a:chOff x="1066799" y="4343399"/>
              <a:chExt cx="182563" cy="182563"/>
            </a:xfrm>
          </p:grpSpPr>
          <p:cxnSp>
            <p:nvCxnSpPr>
              <p:cNvPr id="304" name="Straight Connector 303"/>
              <p:cNvCxnSpPr/>
              <p:nvPr/>
            </p:nvCxnSpPr>
            <p:spPr bwMode="auto">
              <a:xfrm flipH="1">
                <a:off x="1066799"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bwMode="auto">
              <a:xfrm rot="5400000" flipH="1">
                <a:off x="1066800" y="4343398"/>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37" name="Group 181"/>
            <p:cNvGrpSpPr>
              <a:grpSpLocks/>
            </p:cNvGrpSpPr>
            <p:nvPr/>
          </p:nvGrpSpPr>
          <p:grpSpPr bwMode="auto">
            <a:xfrm>
              <a:off x="1299898" y="4305300"/>
              <a:ext cx="182563" cy="182563"/>
              <a:chOff x="1066799" y="4343399"/>
              <a:chExt cx="182563" cy="182563"/>
            </a:xfrm>
          </p:grpSpPr>
          <p:cxnSp>
            <p:nvCxnSpPr>
              <p:cNvPr id="302" name="Straight Connector 301"/>
              <p:cNvCxnSpPr/>
              <p:nvPr/>
            </p:nvCxnSpPr>
            <p:spPr bwMode="auto">
              <a:xfrm flipH="1">
                <a:off x="1067064" y="4343399"/>
                <a:ext cx="182562"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bwMode="auto">
              <a:xfrm rot="5400000" flipH="1">
                <a:off x="1067064" y="4343399"/>
                <a:ext cx="182563" cy="182562"/>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38" name="Group 184"/>
            <p:cNvGrpSpPr>
              <a:grpSpLocks/>
            </p:cNvGrpSpPr>
            <p:nvPr/>
          </p:nvGrpSpPr>
          <p:grpSpPr bwMode="auto">
            <a:xfrm>
              <a:off x="1675871" y="4305300"/>
              <a:ext cx="182563" cy="182563"/>
              <a:chOff x="1066799" y="4343399"/>
              <a:chExt cx="182563" cy="182563"/>
            </a:xfrm>
          </p:grpSpPr>
          <p:cxnSp>
            <p:nvCxnSpPr>
              <p:cNvPr id="300" name="Straight Connector 299"/>
              <p:cNvCxnSpPr/>
              <p:nvPr/>
            </p:nvCxnSpPr>
            <p:spPr bwMode="auto">
              <a:xfrm flipH="1">
                <a:off x="1067328"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bwMode="auto">
              <a:xfrm rot="5400000" flipH="1">
                <a:off x="1067329" y="4343398"/>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39" name="Group 187"/>
            <p:cNvGrpSpPr>
              <a:grpSpLocks/>
            </p:cNvGrpSpPr>
            <p:nvPr/>
          </p:nvGrpSpPr>
          <p:grpSpPr bwMode="auto">
            <a:xfrm>
              <a:off x="2051844" y="4305300"/>
              <a:ext cx="182563" cy="182563"/>
              <a:chOff x="1066799" y="4343399"/>
              <a:chExt cx="182563" cy="182563"/>
            </a:xfrm>
          </p:grpSpPr>
          <p:cxnSp>
            <p:nvCxnSpPr>
              <p:cNvPr id="298" name="Straight Connector 297"/>
              <p:cNvCxnSpPr/>
              <p:nvPr/>
            </p:nvCxnSpPr>
            <p:spPr bwMode="auto">
              <a:xfrm flipH="1">
                <a:off x="1069180" y="4343399"/>
                <a:ext cx="180975"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bwMode="auto">
              <a:xfrm rot="5400000" flipH="1">
                <a:off x="1119981" y="4343398"/>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40" name="Group 190"/>
            <p:cNvGrpSpPr>
              <a:grpSpLocks/>
            </p:cNvGrpSpPr>
            <p:nvPr/>
          </p:nvGrpSpPr>
          <p:grpSpPr bwMode="auto">
            <a:xfrm>
              <a:off x="2427817" y="4305300"/>
              <a:ext cx="182563" cy="182563"/>
              <a:chOff x="1066799" y="4343399"/>
              <a:chExt cx="182563" cy="182563"/>
            </a:xfrm>
          </p:grpSpPr>
          <p:cxnSp>
            <p:nvCxnSpPr>
              <p:cNvPr id="296" name="Straight Connector 295"/>
              <p:cNvCxnSpPr/>
              <p:nvPr/>
            </p:nvCxnSpPr>
            <p:spPr bwMode="auto">
              <a:xfrm flipH="1">
                <a:off x="1066270" y="4343399"/>
                <a:ext cx="182562"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bwMode="auto">
              <a:xfrm rot="5400000" flipH="1">
                <a:off x="1066270" y="4343399"/>
                <a:ext cx="182563" cy="182562"/>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nvGrpSpPr>
            <p:cNvPr id="46141" name="Group 193"/>
            <p:cNvGrpSpPr>
              <a:grpSpLocks/>
            </p:cNvGrpSpPr>
            <p:nvPr/>
          </p:nvGrpSpPr>
          <p:grpSpPr bwMode="auto">
            <a:xfrm>
              <a:off x="2803790" y="4305300"/>
              <a:ext cx="182563" cy="182563"/>
              <a:chOff x="1066799" y="4343399"/>
              <a:chExt cx="182563" cy="182563"/>
            </a:xfrm>
          </p:grpSpPr>
          <p:cxnSp>
            <p:nvCxnSpPr>
              <p:cNvPr id="294" name="Straight Connector 293"/>
              <p:cNvCxnSpPr/>
              <p:nvPr/>
            </p:nvCxnSpPr>
            <p:spPr bwMode="auto">
              <a:xfrm flipH="1">
                <a:off x="1066534" y="4343399"/>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bwMode="auto">
              <a:xfrm rot="5400000" flipH="1">
                <a:off x="1066535" y="4343398"/>
                <a:ext cx="182563" cy="182563"/>
              </a:xfrm>
              <a:prstGeom prst="line">
                <a:avLst/>
              </a:prstGeom>
              <a:ln w="25400">
                <a:solidFill>
                  <a:srgbClr val="293F6F"/>
                </a:solidFill>
              </a:ln>
            </p:spPr>
            <p:style>
              <a:lnRef idx="1">
                <a:schemeClr val="accent1"/>
              </a:lnRef>
              <a:fillRef idx="0">
                <a:schemeClr val="accent1"/>
              </a:fillRef>
              <a:effectRef idx="0">
                <a:schemeClr val="accent1"/>
              </a:effectRef>
              <a:fontRef idx="minor">
                <a:schemeClr val="tx1"/>
              </a:fontRef>
            </p:style>
          </p:cxnSp>
        </p:grpSp>
      </p:grpSp>
      <p:grpSp>
        <p:nvGrpSpPr>
          <p:cNvPr id="73" name="Group 416"/>
          <p:cNvGrpSpPr>
            <a:grpSpLocks/>
          </p:cNvGrpSpPr>
          <p:nvPr/>
        </p:nvGrpSpPr>
        <p:grpSpPr bwMode="auto">
          <a:xfrm>
            <a:off x="5303838" y="5029200"/>
            <a:ext cx="334962" cy="685800"/>
            <a:chOff x="3779837" y="5029200"/>
            <a:chExt cx="334963" cy="685800"/>
          </a:xfrm>
        </p:grpSpPr>
        <p:graphicFrame>
          <p:nvGraphicFramePr>
            <p:cNvPr id="46133" name="Object 22"/>
            <p:cNvGraphicFramePr>
              <a:graphicFrameLocks noChangeAspect="1"/>
            </p:cNvGraphicFramePr>
            <p:nvPr/>
          </p:nvGraphicFramePr>
          <p:xfrm>
            <a:off x="3779837" y="5178425"/>
            <a:ext cx="334963" cy="387350"/>
          </p:xfrm>
          <a:graphic>
            <a:graphicData uri="http://schemas.openxmlformats.org/presentationml/2006/ole">
              <mc:AlternateContent xmlns:mc="http://schemas.openxmlformats.org/markup-compatibility/2006">
                <mc:Choice xmlns:v="urn:schemas-microsoft-com:vml" Requires="v">
                  <p:oleObj spid="_x0000_s249952" name="Equation" r:id="rId12" imgW="164957" imgH="190335" progId="Equation.3">
                    <p:embed/>
                  </p:oleObj>
                </mc:Choice>
                <mc:Fallback>
                  <p:oleObj name="Equation" r:id="rId12" imgW="164957" imgH="190335" progId="Equation.3">
                    <p:embed/>
                    <p:pic>
                      <p:nvPicPr>
                        <p:cNvPr id="46133"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837" y="5178425"/>
                          <a:ext cx="334963"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1" name="Straight Arrow Connector 310"/>
            <p:cNvCxnSpPr/>
            <p:nvPr/>
          </p:nvCxnSpPr>
          <p:spPr>
            <a:xfrm>
              <a:off x="4114800" y="5029200"/>
              <a:ext cx="0" cy="685800"/>
            </a:xfrm>
            <a:prstGeom prst="straightConnector1">
              <a:avLst/>
            </a:prstGeom>
            <a:ln w="38100">
              <a:solidFill>
                <a:srgbClr val="A67A00"/>
              </a:solidFill>
              <a:tailEnd type="arrow"/>
            </a:ln>
          </p:spPr>
          <p:style>
            <a:lnRef idx="1">
              <a:schemeClr val="accent1"/>
            </a:lnRef>
            <a:fillRef idx="0">
              <a:schemeClr val="accent1"/>
            </a:fillRef>
            <a:effectRef idx="0">
              <a:schemeClr val="accent1"/>
            </a:effectRef>
            <a:fontRef idx="minor">
              <a:schemeClr val="tx1"/>
            </a:fontRef>
          </p:style>
        </p:cxnSp>
      </p:grpSp>
      <p:sp>
        <p:nvSpPr>
          <p:cNvPr id="312" name="TextBox 311"/>
          <p:cNvSpPr txBox="1"/>
          <p:nvPr/>
        </p:nvSpPr>
        <p:spPr bwMode="auto">
          <a:xfrm>
            <a:off x="6705600" y="3810001"/>
            <a:ext cx="3352800" cy="461963"/>
          </a:xfrm>
          <a:prstGeom prst="rect">
            <a:avLst/>
          </a:prstGeom>
          <a:noFill/>
          <a:ln w="9525">
            <a:noFill/>
            <a:miter lim="800000"/>
            <a:headEnd/>
            <a:tailEnd/>
          </a:ln>
        </p:spPr>
        <p:txBody>
          <a:bodyPr>
            <a:spAutoFit/>
          </a:bodyPr>
          <a:lstStyle/>
          <a:p>
            <a:pPr algn="ctr">
              <a:defRPr/>
            </a:pPr>
            <a:r>
              <a:rPr lang="en-US" sz="2400" dirty="0" err="1">
                <a:latin typeface="+mj-lt"/>
              </a:rPr>
              <a:t>Cl</a:t>
            </a:r>
            <a:r>
              <a:rPr lang="en-US" sz="2400" baseline="30000" dirty="0">
                <a:latin typeface="+mj-lt"/>
              </a:rPr>
              <a:t>–</a:t>
            </a:r>
          </a:p>
        </p:txBody>
      </p:sp>
      <p:graphicFrame>
        <p:nvGraphicFramePr>
          <p:cNvPr id="46107" name="Object 23"/>
          <p:cNvGraphicFramePr>
            <a:graphicFrameLocks noChangeAspect="1"/>
          </p:cNvGraphicFramePr>
          <p:nvPr/>
        </p:nvGraphicFramePr>
        <p:xfrm>
          <a:off x="6172201" y="5410201"/>
          <a:ext cx="307975" cy="385763"/>
        </p:xfrm>
        <a:graphic>
          <a:graphicData uri="http://schemas.openxmlformats.org/presentationml/2006/ole">
            <mc:AlternateContent xmlns:mc="http://schemas.openxmlformats.org/markup-compatibility/2006">
              <mc:Choice xmlns:v="urn:schemas-microsoft-com:vml" Requires="v">
                <p:oleObj spid="_x0000_s249953" name="Equation" r:id="rId13" imgW="152334" imgH="190417" progId="Equation.3">
                  <p:embed/>
                </p:oleObj>
              </mc:Choice>
              <mc:Fallback>
                <p:oleObj name="Equation" r:id="rId13" imgW="152334" imgH="190417" progId="Equation.3">
                  <p:embed/>
                  <p:pic>
                    <p:nvPicPr>
                      <p:cNvPr id="46107"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1" y="5410201"/>
                        <a:ext cx="307975"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6108" name="Group 24"/>
          <p:cNvGrpSpPr>
            <a:grpSpLocks/>
          </p:cNvGrpSpPr>
          <p:nvPr/>
        </p:nvGrpSpPr>
        <p:grpSpPr bwMode="auto">
          <a:xfrm>
            <a:off x="6705600" y="2057400"/>
            <a:ext cx="3733800" cy="1296988"/>
            <a:chOff x="152400" y="1981200"/>
            <a:chExt cx="3733800" cy="1296988"/>
          </a:xfrm>
        </p:grpSpPr>
        <p:cxnSp>
          <p:nvCxnSpPr>
            <p:cNvPr id="344" name="Straight Arrow Connector 343"/>
            <p:cNvCxnSpPr/>
            <p:nvPr/>
          </p:nvCxnSpPr>
          <p:spPr>
            <a:xfrm>
              <a:off x="381000" y="2362200"/>
              <a:ext cx="3505200" cy="158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a:off x="381000" y="2667000"/>
              <a:ext cx="3505200" cy="158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346" name="Straight Arrow Connector 345"/>
            <p:cNvCxnSpPr/>
            <p:nvPr/>
          </p:nvCxnSpPr>
          <p:spPr>
            <a:xfrm>
              <a:off x="381000" y="2971800"/>
              <a:ext cx="3505200" cy="158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a:off x="381000" y="3276600"/>
              <a:ext cx="3505200" cy="158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6132" name="Object 24"/>
            <p:cNvGraphicFramePr>
              <a:graphicFrameLocks noChangeAspect="1"/>
            </p:cNvGraphicFramePr>
            <p:nvPr/>
          </p:nvGraphicFramePr>
          <p:xfrm>
            <a:off x="152400" y="1981200"/>
            <a:ext cx="307975" cy="385763"/>
          </p:xfrm>
          <a:graphic>
            <a:graphicData uri="http://schemas.openxmlformats.org/presentationml/2006/ole">
              <mc:AlternateContent xmlns:mc="http://schemas.openxmlformats.org/markup-compatibility/2006">
                <mc:Choice xmlns:v="urn:schemas-microsoft-com:vml" Requires="v">
                  <p:oleObj spid="_x0000_s249954" name="Equation" r:id="rId14" imgW="152334" imgH="190417" progId="Equation.3">
                    <p:embed/>
                  </p:oleObj>
                </mc:Choice>
                <mc:Fallback>
                  <p:oleObj name="Equation" r:id="rId14" imgW="152334" imgH="190417" progId="Equation.3">
                    <p:embed/>
                    <p:pic>
                      <p:nvPicPr>
                        <p:cNvPr id="46132"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81200"/>
                          <a:ext cx="307975"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6109" name="Group 363"/>
          <p:cNvGrpSpPr>
            <a:grpSpLocks/>
          </p:cNvGrpSpPr>
          <p:nvPr/>
        </p:nvGrpSpPr>
        <p:grpSpPr bwMode="auto">
          <a:xfrm rot="19500000">
            <a:off x="6289676" y="3470276"/>
            <a:ext cx="4443413" cy="4189413"/>
            <a:chOff x="4164737" y="2965184"/>
            <a:chExt cx="4443931" cy="4189774"/>
          </a:xfrm>
        </p:grpSpPr>
        <p:cxnSp>
          <p:nvCxnSpPr>
            <p:cNvPr id="369" name="Straight Arrow Connector 368"/>
            <p:cNvCxnSpPr/>
            <p:nvPr/>
          </p:nvCxnSpPr>
          <p:spPr bwMode="auto">
            <a:xfrm rot="2100000" flipV="1">
              <a:off x="4138581" y="3126346"/>
              <a:ext cx="4443931" cy="311176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370" name="Straight Arrow Connector 369"/>
            <p:cNvCxnSpPr/>
            <p:nvPr/>
          </p:nvCxnSpPr>
          <p:spPr bwMode="auto">
            <a:xfrm rot="2100000" flipV="1">
              <a:off x="4555775" y="3618617"/>
              <a:ext cx="4023194" cy="2818056"/>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p:nvPr/>
          </p:nvCxnSpPr>
          <p:spPr bwMode="auto">
            <a:xfrm rot="2100000" flipV="1">
              <a:off x="5024950" y="4138050"/>
              <a:ext cx="3408759" cy="2387806"/>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372" name="Straight Arrow Connector 371"/>
            <p:cNvCxnSpPr/>
            <p:nvPr/>
          </p:nvCxnSpPr>
          <p:spPr bwMode="auto">
            <a:xfrm rot="2100000" flipV="1">
              <a:off x="5310524" y="4595162"/>
              <a:ext cx="2972146" cy="2081391"/>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375" name="Straight Arrow Connector 374"/>
            <p:cNvCxnSpPr/>
            <p:nvPr/>
          </p:nvCxnSpPr>
          <p:spPr bwMode="auto">
            <a:xfrm rot="2100000" flipV="1">
              <a:off x="4504514" y="2965333"/>
              <a:ext cx="3286508" cy="2300486"/>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376" name="Straight Arrow Connector 375"/>
            <p:cNvCxnSpPr/>
            <p:nvPr/>
          </p:nvCxnSpPr>
          <p:spPr bwMode="auto">
            <a:xfrm rot="2100000" flipV="1">
              <a:off x="4317229" y="3042868"/>
              <a:ext cx="3910468" cy="2738674"/>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377" name="Straight Arrow Connector 376"/>
            <p:cNvCxnSpPr/>
            <p:nvPr/>
          </p:nvCxnSpPr>
          <p:spPr bwMode="auto">
            <a:xfrm rot="2100000" flipV="1">
              <a:off x="5693107" y="5071816"/>
              <a:ext cx="2476789" cy="1733699"/>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p:nvPr/>
          </p:nvCxnSpPr>
          <p:spPr bwMode="auto">
            <a:xfrm rot="2100000" flipV="1">
              <a:off x="6072514" y="5570470"/>
              <a:ext cx="1933800" cy="1352667"/>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p:nvPr/>
          </p:nvCxnSpPr>
          <p:spPr bwMode="auto">
            <a:xfrm rot="2100000" flipV="1">
              <a:off x="6427726" y="6028685"/>
              <a:ext cx="1376523" cy="962108"/>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380" name="Straight Arrow Connector 379"/>
            <p:cNvCxnSpPr/>
            <p:nvPr/>
          </p:nvCxnSpPr>
          <p:spPr bwMode="auto">
            <a:xfrm rot="2100000" flipV="1">
              <a:off x="6813902" y="6557863"/>
              <a:ext cx="847824" cy="593776"/>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grpSp>
      <p:cxnSp>
        <p:nvCxnSpPr>
          <p:cNvPr id="410" name="Straight Arrow Connector 409"/>
          <p:cNvCxnSpPr/>
          <p:nvPr/>
        </p:nvCxnSpPr>
        <p:spPr>
          <a:xfrm>
            <a:off x="8382000" y="5334000"/>
            <a:ext cx="685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6111" name="Object 25"/>
          <p:cNvGraphicFramePr>
            <a:graphicFrameLocks noChangeAspect="1"/>
          </p:cNvGraphicFramePr>
          <p:nvPr/>
        </p:nvGraphicFramePr>
        <p:xfrm>
          <a:off x="8305801" y="5257801"/>
          <a:ext cx="257175" cy="334963"/>
        </p:xfrm>
        <a:graphic>
          <a:graphicData uri="http://schemas.openxmlformats.org/presentationml/2006/ole">
            <mc:AlternateContent xmlns:mc="http://schemas.openxmlformats.org/markup-compatibility/2006">
              <mc:Choice xmlns:v="urn:schemas-microsoft-com:vml" Requires="v">
                <p:oleObj spid="_x0000_s249955" name="Equation" r:id="rId15" imgW="126780" imgH="164814" progId="Equation.3">
                  <p:embed/>
                </p:oleObj>
              </mc:Choice>
              <mc:Fallback>
                <p:oleObj name="Equation" r:id="rId15" imgW="126780" imgH="164814" progId="Equation.3">
                  <p:embed/>
                  <p:pic>
                    <p:nvPicPr>
                      <p:cNvPr id="46111"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1" y="5257801"/>
                        <a:ext cx="257175"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 name="TextBox 410"/>
          <p:cNvSpPr txBox="1"/>
          <p:nvPr/>
        </p:nvSpPr>
        <p:spPr bwMode="auto">
          <a:xfrm>
            <a:off x="6172200" y="4495801"/>
            <a:ext cx="2057400" cy="461963"/>
          </a:xfrm>
          <a:prstGeom prst="rect">
            <a:avLst/>
          </a:prstGeom>
          <a:noFill/>
          <a:ln w="9525">
            <a:noFill/>
            <a:miter lim="800000"/>
            <a:headEnd/>
            <a:tailEnd/>
          </a:ln>
        </p:spPr>
        <p:txBody>
          <a:bodyPr>
            <a:spAutoFit/>
          </a:bodyPr>
          <a:lstStyle/>
          <a:p>
            <a:pPr algn="ctr">
              <a:defRPr/>
            </a:pPr>
            <a:r>
              <a:rPr lang="en-US" sz="2400" dirty="0">
                <a:latin typeface="+mj-lt"/>
              </a:rPr>
              <a:t>(into of page)</a:t>
            </a:r>
          </a:p>
        </p:txBody>
      </p:sp>
      <p:grpSp>
        <p:nvGrpSpPr>
          <p:cNvPr id="78" name="Group 411"/>
          <p:cNvGrpSpPr>
            <a:grpSpLocks/>
          </p:cNvGrpSpPr>
          <p:nvPr/>
        </p:nvGrpSpPr>
        <p:grpSpPr bwMode="auto">
          <a:xfrm>
            <a:off x="6172201" y="4191000"/>
            <a:ext cx="542925" cy="387350"/>
            <a:chOff x="5638800" y="3276600"/>
            <a:chExt cx="542925" cy="387350"/>
          </a:xfrm>
        </p:grpSpPr>
        <p:graphicFrame>
          <p:nvGraphicFramePr>
            <p:cNvPr id="46114" name="Object 26"/>
            <p:cNvGraphicFramePr>
              <a:graphicFrameLocks noChangeAspect="1"/>
            </p:cNvGraphicFramePr>
            <p:nvPr/>
          </p:nvGraphicFramePr>
          <p:xfrm>
            <a:off x="5638800" y="3276600"/>
            <a:ext cx="334963" cy="387350"/>
          </p:xfrm>
          <a:graphic>
            <a:graphicData uri="http://schemas.openxmlformats.org/presentationml/2006/ole">
              <mc:AlternateContent xmlns:mc="http://schemas.openxmlformats.org/markup-compatibility/2006">
                <mc:Choice xmlns:v="urn:schemas-microsoft-com:vml" Requires="v">
                  <p:oleObj spid="_x0000_s249956" name="Equation" r:id="rId16" imgW="164957" imgH="190335" progId="Equation.3">
                    <p:embed/>
                  </p:oleObj>
                </mc:Choice>
                <mc:Fallback>
                  <p:oleObj name="Equation" r:id="rId16" imgW="164957" imgH="190335" progId="Equation.3">
                    <p:embed/>
                    <p:pic>
                      <p:nvPicPr>
                        <p:cNvPr id="46114"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3276600"/>
                          <a:ext cx="334963"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6115" name="Group 3"/>
            <p:cNvGrpSpPr>
              <a:grpSpLocks/>
            </p:cNvGrpSpPr>
            <p:nvPr/>
          </p:nvGrpSpPr>
          <p:grpSpPr bwMode="auto">
            <a:xfrm>
              <a:off x="5999163" y="3425825"/>
              <a:ext cx="182562" cy="182563"/>
              <a:chOff x="3941256" y="5092999"/>
              <a:chExt cx="182186" cy="182350"/>
            </a:xfrm>
          </p:grpSpPr>
          <p:cxnSp>
            <p:nvCxnSpPr>
              <p:cNvPr id="415" name="Straight Connector 414"/>
              <p:cNvCxnSpPr/>
              <p:nvPr/>
            </p:nvCxnSpPr>
            <p:spPr>
              <a:xfrm flipH="1">
                <a:off x="3941256" y="5092999"/>
                <a:ext cx="182186" cy="182350"/>
              </a:xfrm>
              <a:prstGeom prst="line">
                <a:avLst/>
              </a:prstGeom>
              <a:ln w="25400">
                <a:solidFill>
                  <a:srgbClr val="A67A00"/>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rot="5400000" flipH="1">
                <a:off x="3941174" y="5093081"/>
                <a:ext cx="182350" cy="182186"/>
              </a:xfrm>
              <a:prstGeom prst="line">
                <a:avLst/>
              </a:prstGeom>
              <a:ln w="25400">
                <a:solidFill>
                  <a:srgbClr val="A67A00"/>
                </a:solidFill>
              </a:ln>
            </p:spPr>
            <p:style>
              <a:lnRef idx="1">
                <a:schemeClr val="accent1"/>
              </a:lnRef>
              <a:fillRef idx="0">
                <a:schemeClr val="accent1"/>
              </a:fillRef>
              <a:effectRef idx="0">
                <a:schemeClr val="accent1"/>
              </a:effectRef>
              <a:fontRef idx="minor">
                <a:schemeClr val="tx1"/>
              </a:fontRef>
            </p:style>
          </p:cxnSp>
        </p:grpSp>
      </p:gr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53</a:t>
            </a:fld>
            <a:endParaRPr lang="en-US"/>
          </a:p>
        </p:txBody>
      </p:sp>
    </p:spTree>
    <p:extLst>
      <p:ext uri="{BB962C8B-B14F-4D97-AF65-F5344CB8AC3E}">
        <p14:creationId xmlns:p14="http://schemas.microsoft.com/office/powerpoint/2010/main" val="173661467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981200" y="228600"/>
            <a:ext cx="8229600" cy="1143000"/>
          </a:xfrm>
        </p:spPr>
        <p:txBody>
          <a:bodyPr/>
          <a:lstStyle/>
          <a:p>
            <a:r>
              <a:rPr lang="en-US" sz="4000" b="1" dirty="0">
                <a:latin typeface="Arial" charset="0"/>
                <a:cs typeface="Arial" charset="0"/>
              </a:rPr>
              <a:t>Example: Find Field from Force</a:t>
            </a:r>
          </a:p>
        </p:txBody>
      </p:sp>
      <p:sp>
        <p:nvSpPr>
          <p:cNvPr id="5" name="TextBox 4"/>
          <p:cNvSpPr txBox="1"/>
          <p:nvPr/>
        </p:nvSpPr>
        <p:spPr bwMode="auto">
          <a:xfrm>
            <a:off x="304800" y="1219200"/>
            <a:ext cx="11811000" cy="1200329"/>
          </a:xfrm>
          <a:prstGeom prst="rect">
            <a:avLst/>
          </a:prstGeom>
          <a:noFill/>
          <a:ln w="9525">
            <a:noFill/>
            <a:miter lim="800000"/>
            <a:headEnd/>
            <a:tailEnd/>
          </a:ln>
        </p:spPr>
        <p:txBody>
          <a:bodyPr wrap="square">
            <a:spAutoFit/>
          </a:bodyPr>
          <a:lstStyle/>
          <a:p>
            <a:pPr>
              <a:defRPr/>
            </a:pPr>
            <a:r>
              <a:rPr lang="en-US" sz="2400" dirty="0">
                <a:latin typeface="+mj-lt"/>
              </a:rPr>
              <a:t>An </a:t>
            </a:r>
            <a:r>
              <a:rPr lang="en-US" sz="2400" b="1" dirty="0">
                <a:latin typeface="+mj-lt"/>
              </a:rPr>
              <a:t>electron</a:t>
            </a:r>
            <a:r>
              <a:rPr lang="en-US" sz="2400" dirty="0">
                <a:latin typeface="+mj-lt"/>
              </a:rPr>
              <a:t> momentarily has a velocity (v) which is </a:t>
            </a:r>
            <a:r>
              <a:rPr lang="en-US" sz="2400" b="1" dirty="0">
                <a:latin typeface="+mj-lt"/>
              </a:rPr>
              <a:t>400 km/s </a:t>
            </a:r>
            <a:r>
              <a:rPr lang="en-US" sz="2400" dirty="0">
                <a:latin typeface="+mj-lt"/>
              </a:rPr>
              <a:t>and in the </a:t>
            </a:r>
            <a:r>
              <a:rPr lang="en-US" sz="2400" b="1" dirty="0">
                <a:latin typeface="+mj-lt"/>
              </a:rPr>
              <a:t>+x direction</a:t>
            </a:r>
            <a:r>
              <a:rPr lang="en-US" sz="2400" dirty="0">
                <a:latin typeface="+mj-lt"/>
              </a:rPr>
              <a:t>.  If the force on it from a magnetic force (F) is </a:t>
            </a:r>
            <a:r>
              <a:rPr lang="en-US" sz="2400" b="1" dirty="0">
                <a:latin typeface="+mj-lt"/>
              </a:rPr>
              <a:t>5.35 × 10</a:t>
            </a:r>
            <a:r>
              <a:rPr lang="en-US" sz="2400" b="1" baseline="30000" dirty="0">
                <a:latin typeface="+mj-lt"/>
              </a:rPr>
              <a:t>–19</a:t>
            </a:r>
            <a:r>
              <a:rPr lang="en-US" sz="2400" b="1" dirty="0">
                <a:latin typeface="+mj-lt"/>
              </a:rPr>
              <a:t> N</a:t>
            </a:r>
            <a:r>
              <a:rPr lang="en-US" sz="2400" dirty="0">
                <a:latin typeface="+mj-lt"/>
              </a:rPr>
              <a:t> in the </a:t>
            </a:r>
            <a:r>
              <a:rPr lang="en-US" sz="2400" b="1" dirty="0">
                <a:latin typeface="+mj-lt"/>
              </a:rPr>
              <a:t>+y</a:t>
            </a:r>
            <a:r>
              <a:rPr lang="en-US" sz="2400" dirty="0">
                <a:latin typeface="+mj-lt"/>
              </a:rPr>
              <a:t>, which of the following is possibly the magnetic field (B)?</a:t>
            </a:r>
          </a:p>
        </p:txBody>
      </p:sp>
      <p:sp>
        <p:nvSpPr>
          <p:cNvPr id="6" name="TextBox 5"/>
          <p:cNvSpPr txBox="1"/>
          <p:nvPr/>
        </p:nvSpPr>
        <p:spPr bwMode="auto">
          <a:xfrm>
            <a:off x="8305800" y="2500134"/>
            <a:ext cx="3352800" cy="1938338"/>
          </a:xfrm>
          <a:prstGeom prst="rect">
            <a:avLst/>
          </a:prstGeom>
          <a:noFill/>
          <a:ln w="9525">
            <a:noFill/>
            <a:miter lim="800000"/>
            <a:headEnd/>
            <a:tailEnd/>
          </a:ln>
        </p:spPr>
        <p:txBody>
          <a:bodyPr>
            <a:spAutoFit/>
          </a:bodyPr>
          <a:lstStyle/>
          <a:p>
            <a:pPr marL="457200" indent="-457200">
              <a:buFontTx/>
              <a:buAutoNum type="alphaLcPeriod"/>
              <a:defRPr/>
            </a:pPr>
            <a:r>
              <a:rPr lang="en-US" sz="2400" dirty="0">
                <a:latin typeface="+mj-lt"/>
              </a:rPr>
              <a:t>8.36 × 10</a:t>
            </a:r>
            <a:r>
              <a:rPr lang="en-US" sz="2400" baseline="30000" dirty="0">
                <a:latin typeface="+mj-lt"/>
              </a:rPr>
              <a:t>–6</a:t>
            </a:r>
            <a:r>
              <a:rPr lang="en-US" sz="2400" dirty="0">
                <a:latin typeface="+mj-lt"/>
              </a:rPr>
              <a:t> T  in +z</a:t>
            </a:r>
          </a:p>
          <a:p>
            <a:pPr marL="457200" indent="-457200">
              <a:buFontTx/>
              <a:buAutoNum type="alphaLcPeriod"/>
              <a:defRPr/>
            </a:pPr>
            <a:r>
              <a:rPr lang="en-US" sz="2400" dirty="0"/>
              <a:t>8.36 × 10</a:t>
            </a:r>
            <a:r>
              <a:rPr lang="en-US" sz="2400" baseline="30000" dirty="0"/>
              <a:t>–6</a:t>
            </a:r>
            <a:r>
              <a:rPr lang="en-US" sz="2400" dirty="0"/>
              <a:t> T  in –z</a:t>
            </a:r>
          </a:p>
          <a:p>
            <a:pPr marL="457200" indent="-457200">
              <a:buFontTx/>
              <a:buAutoNum type="alphaLcPeriod"/>
              <a:defRPr/>
            </a:pPr>
            <a:r>
              <a:rPr lang="en-US" sz="2400" dirty="0"/>
              <a:t>8.36 × 10</a:t>
            </a:r>
            <a:r>
              <a:rPr lang="en-US" sz="2400" baseline="30000" dirty="0"/>
              <a:t>–3</a:t>
            </a:r>
            <a:r>
              <a:rPr lang="en-US" sz="2400" dirty="0"/>
              <a:t> T  in +z</a:t>
            </a:r>
          </a:p>
          <a:p>
            <a:pPr marL="457200" indent="-457200">
              <a:buFontTx/>
              <a:buAutoNum type="alphaLcPeriod"/>
              <a:defRPr/>
            </a:pPr>
            <a:r>
              <a:rPr lang="en-US" sz="2400" dirty="0"/>
              <a:t>8.36 × 10</a:t>
            </a:r>
            <a:r>
              <a:rPr lang="en-US" sz="2400" baseline="30000" dirty="0"/>
              <a:t>–3</a:t>
            </a:r>
            <a:r>
              <a:rPr lang="en-US" sz="2400" dirty="0"/>
              <a:t> T  in –z</a:t>
            </a:r>
          </a:p>
          <a:p>
            <a:pPr marL="457200" indent="-457200">
              <a:buFontTx/>
              <a:buAutoNum type="alphaLcPeriod"/>
              <a:defRPr/>
            </a:pPr>
            <a:r>
              <a:rPr lang="en-US" sz="2400" dirty="0">
                <a:latin typeface="+mj-lt"/>
              </a:rPr>
              <a:t>1.34 × 10</a:t>
            </a:r>
            <a:r>
              <a:rPr lang="en-US" sz="2400" baseline="30000" dirty="0">
                <a:latin typeface="+mj-lt"/>
              </a:rPr>
              <a:t>–24</a:t>
            </a:r>
            <a:r>
              <a:rPr lang="en-US" sz="2400" dirty="0">
                <a:latin typeface="+mj-lt"/>
              </a:rPr>
              <a:t> T in +z</a:t>
            </a:r>
          </a:p>
        </p:txBody>
      </p:sp>
      <p:grpSp>
        <p:nvGrpSpPr>
          <p:cNvPr id="7" name="Group 6"/>
          <p:cNvGrpSpPr/>
          <p:nvPr/>
        </p:nvGrpSpPr>
        <p:grpSpPr>
          <a:xfrm>
            <a:off x="5611446" y="4114801"/>
            <a:ext cx="3380154" cy="2656899"/>
            <a:chOff x="4191000" y="2688363"/>
            <a:chExt cx="4191000" cy="3294248"/>
          </a:xfrm>
        </p:grpSpPr>
        <p:cxnSp>
          <p:nvCxnSpPr>
            <p:cNvPr id="8" name="Straight Connector 7"/>
            <p:cNvCxnSpPr/>
            <p:nvPr/>
          </p:nvCxnSpPr>
          <p:spPr>
            <a:xfrm rot="5400000">
              <a:off x="4229100" y="42291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29200" y="5029200"/>
              <a:ext cx="3276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572000" y="4800600"/>
              <a:ext cx="11430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auto">
            <a:xfrm>
              <a:off x="7696200" y="4648200"/>
              <a:ext cx="685800" cy="572411"/>
            </a:xfrm>
            <a:prstGeom prst="rect">
              <a:avLst/>
            </a:prstGeom>
            <a:noFill/>
            <a:ln w="9525">
              <a:noFill/>
              <a:miter lim="800000"/>
              <a:headEnd/>
              <a:tailEnd/>
            </a:ln>
          </p:spPr>
          <p:txBody>
            <a:bodyPr>
              <a:spAutoFit/>
            </a:bodyPr>
            <a:lstStyle/>
            <a:p>
              <a:pPr algn="ctr">
                <a:defRPr/>
              </a:pPr>
              <a:r>
                <a:rPr lang="en-US" sz="2400" i="1" dirty="0">
                  <a:latin typeface="+mj-lt"/>
                </a:rPr>
                <a:t>x</a:t>
              </a:r>
            </a:p>
          </p:txBody>
        </p:sp>
        <p:sp>
          <p:nvSpPr>
            <p:cNvPr id="14" name="TextBox 13"/>
            <p:cNvSpPr txBox="1"/>
            <p:nvPr/>
          </p:nvSpPr>
          <p:spPr bwMode="auto">
            <a:xfrm>
              <a:off x="5041313" y="2688363"/>
              <a:ext cx="685800" cy="572411"/>
            </a:xfrm>
            <a:prstGeom prst="rect">
              <a:avLst/>
            </a:prstGeom>
            <a:noFill/>
            <a:ln w="9525">
              <a:noFill/>
              <a:miter lim="800000"/>
              <a:headEnd/>
              <a:tailEnd/>
            </a:ln>
          </p:spPr>
          <p:txBody>
            <a:bodyPr>
              <a:spAutoFit/>
            </a:bodyPr>
            <a:lstStyle/>
            <a:p>
              <a:pPr algn="ctr">
                <a:defRPr/>
              </a:pPr>
              <a:r>
                <a:rPr lang="en-US" sz="2400" i="1" dirty="0">
                  <a:latin typeface="+mj-lt"/>
                </a:rPr>
                <a:t>y</a:t>
              </a:r>
            </a:p>
          </p:txBody>
        </p:sp>
        <p:sp>
          <p:nvSpPr>
            <p:cNvPr id="15" name="TextBox 14"/>
            <p:cNvSpPr txBox="1"/>
            <p:nvPr/>
          </p:nvSpPr>
          <p:spPr bwMode="auto">
            <a:xfrm>
              <a:off x="4191000" y="5410200"/>
              <a:ext cx="685800" cy="572411"/>
            </a:xfrm>
            <a:prstGeom prst="rect">
              <a:avLst/>
            </a:prstGeom>
            <a:noFill/>
            <a:ln w="9525">
              <a:noFill/>
              <a:miter lim="800000"/>
              <a:headEnd/>
              <a:tailEnd/>
            </a:ln>
          </p:spPr>
          <p:txBody>
            <a:bodyPr>
              <a:spAutoFit/>
            </a:bodyPr>
            <a:lstStyle/>
            <a:p>
              <a:pPr algn="ctr">
                <a:defRPr/>
              </a:pPr>
              <a:r>
                <a:rPr lang="en-US" sz="2400" i="1" dirty="0">
                  <a:latin typeface="+mj-lt"/>
                </a:rPr>
                <a:t>z</a:t>
              </a:r>
            </a:p>
          </p:txBody>
        </p:sp>
      </p:grpSp>
      <p:sp>
        <p:nvSpPr>
          <p:cNvPr id="16" name="Rounded Rectangle 15"/>
          <p:cNvSpPr/>
          <p:nvPr/>
        </p:nvSpPr>
        <p:spPr>
          <a:xfrm>
            <a:off x="8382000" y="2534130"/>
            <a:ext cx="3200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 name="Group 8"/>
          <p:cNvGrpSpPr/>
          <p:nvPr/>
        </p:nvGrpSpPr>
        <p:grpSpPr>
          <a:xfrm>
            <a:off x="8382000" y="3109734"/>
            <a:ext cx="3200400" cy="749300"/>
            <a:chOff x="381000" y="3886200"/>
            <a:chExt cx="3276600" cy="749300"/>
          </a:xfrm>
        </p:grpSpPr>
        <p:cxnSp>
          <p:nvCxnSpPr>
            <p:cNvPr id="3" name="Straight Connector 2"/>
            <p:cNvCxnSpPr/>
            <p:nvPr/>
          </p:nvCxnSpPr>
          <p:spPr>
            <a:xfrm>
              <a:off x="381000" y="3886200"/>
              <a:ext cx="3276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1000" y="4635500"/>
              <a:ext cx="3276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54</a:t>
            </a:fld>
            <a:endParaRPr lang="en-US"/>
          </a:p>
        </p:txBody>
      </p:sp>
      <mc:AlternateContent xmlns:mc="http://schemas.openxmlformats.org/markup-compatibility/2006" xmlns:a14="http://schemas.microsoft.com/office/drawing/2010/main">
        <mc:Choice Requires="a14">
          <p:sp>
            <p:nvSpPr>
              <p:cNvPr id="4" name="TextBox 3"/>
              <p:cNvSpPr txBox="1"/>
              <p:nvPr/>
            </p:nvSpPr>
            <p:spPr bwMode="auto">
              <a:xfrm>
                <a:off x="689175" y="2860233"/>
                <a:ext cx="3952631" cy="3477875"/>
              </a:xfrm>
              <a:prstGeom prst="rect">
                <a:avLst/>
              </a:prstGeom>
              <a:noFill/>
              <a:ln w="9525">
                <a:solidFill>
                  <a:schemeClr val="tx1"/>
                </a:solidFill>
                <a:prstDash val="dash"/>
                <a:miter lim="800000"/>
                <a:headEnd/>
                <a:tailEnd/>
              </a:ln>
            </p:spPr>
            <p:txBody>
              <a:bodyPr wrap="square" rtlCol="0">
                <a:spAutoFit/>
              </a:bodyPr>
              <a:lstStyle/>
              <a:p>
                <a:pPr marL="342900" indent="-342900">
                  <a:spcAft>
                    <a:spcPts val="600"/>
                  </a:spcAft>
                  <a:buFont typeface="Arial" panose="020B0604020202020204" pitchFamily="34" charset="0"/>
                  <a:buChar char="•"/>
                </a:pPr>
                <a:r>
                  <a:rPr lang="en-US" sz="2000" dirty="0">
                    <a:latin typeface="+mj-lt"/>
                  </a:rPr>
                  <a:t>Find direction of B from right-hand rule </a:t>
                </a:r>
                <a:r>
                  <a:rPr lang="en-US" sz="2000" dirty="0">
                    <a:solidFill>
                      <a:schemeClr val="bg1">
                        <a:lumMod val="50000"/>
                      </a:schemeClr>
                    </a:solidFill>
                  </a:rPr>
                  <a:t>[slide 48] </a:t>
                </a:r>
              </a:p>
              <a:p>
                <a:pPr>
                  <a:spcAft>
                    <a:spcPts val="600"/>
                  </a:spcAft>
                </a:pPr>
                <a:r>
                  <a:rPr lang="en-US" sz="2000" dirty="0"/>
                  <a:t>      - Thumb (v)	→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𝑥</m:t>
                    </m:r>
                  </m:oMath>
                </a14:m>
                <a:endParaRPr lang="en-US" sz="2000" dirty="0"/>
              </a:p>
              <a:p>
                <a:pPr>
                  <a:spcAft>
                    <a:spcPts val="600"/>
                  </a:spcAft>
                </a:pPr>
                <a:r>
                  <a:rPr lang="en-US" sz="2000" dirty="0"/>
                  <a:t>      - Palm (F)	→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𝑦</m:t>
                    </m:r>
                  </m:oMath>
                </a14:m>
                <a:endParaRPr lang="en-US" sz="2000" dirty="0"/>
              </a:p>
              <a:p>
                <a:pPr>
                  <a:spcAft>
                    <a:spcPts val="600"/>
                  </a:spcAft>
                </a:pPr>
                <a:r>
                  <a:rPr lang="en-US" sz="2000" dirty="0"/>
                  <a:t>   Therefore: Fingers (B) → </a:t>
                </a:r>
                <a14:m>
                  <m:oMath xmlns:m="http://schemas.openxmlformats.org/officeDocument/2006/math">
                    <m:r>
                      <a:rPr lang="en-US" sz="2000">
                        <a:latin typeface="Cambria Math" panose="02040503050406030204" pitchFamily="18" charset="0"/>
                      </a:rPr>
                      <m:t> </m:t>
                    </m:r>
                    <m:r>
                      <a:rPr lang="en-US" sz="2000" i="1">
                        <a:latin typeface="Cambria Math" panose="02040503050406030204" pitchFamily="18" charset="0"/>
                      </a:rPr>
                      <m:t>−</m:t>
                    </m:r>
                    <m:r>
                      <a:rPr lang="en-US" sz="2000" i="1">
                        <a:latin typeface="Cambria Math" panose="02040503050406030204" pitchFamily="18" charset="0"/>
                      </a:rPr>
                      <m:t>𝑧</m:t>
                    </m:r>
                  </m:oMath>
                </a14:m>
                <a:r>
                  <a:rPr lang="en-US" sz="2000" dirty="0"/>
                  <a:t> </a:t>
                </a:r>
              </a:p>
              <a:p>
                <a:pPr>
                  <a:spcAft>
                    <a:spcPts val="600"/>
                  </a:spcAft>
                </a:pPr>
                <a:r>
                  <a:rPr lang="en-US" sz="2000" i="1" dirty="0">
                    <a:solidFill>
                      <a:schemeClr val="bg1">
                        <a:lumMod val="50000"/>
                      </a:schemeClr>
                    </a:solidFill>
                    <a:latin typeface="+mj-lt"/>
                  </a:rPr>
                  <a:t>    </a:t>
                </a:r>
                <a:r>
                  <a:rPr lang="en-US" sz="2000" i="1" dirty="0">
                    <a:latin typeface="+mj-lt"/>
                  </a:rPr>
                  <a:t>(note: account for –</a:t>
                </a:r>
                <a:r>
                  <a:rPr lang="en-US" sz="2000" i="1" dirty="0" err="1">
                    <a:latin typeface="+mj-lt"/>
                  </a:rPr>
                  <a:t>ve</a:t>
                </a:r>
                <a:r>
                  <a:rPr lang="en-US" sz="2000" i="1" dirty="0">
                    <a:latin typeface="+mj-lt"/>
                  </a:rPr>
                  <a:t> charge)</a:t>
                </a:r>
                <a:r>
                  <a:rPr lang="en-US" sz="2000" dirty="0">
                    <a:latin typeface="+mj-lt"/>
                  </a:rPr>
                  <a:t> </a:t>
                </a:r>
              </a:p>
              <a:p>
                <a:pPr>
                  <a:spcAft>
                    <a:spcPts val="600"/>
                  </a:spcAft>
                </a:pPr>
                <a:r>
                  <a:rPr lang="en-US" sz="2000" dirty="0">
                    <a:latin typeface="+mj-lt"/>
                  </a:rPr>
                  <a:t>	i.e. B points in +z</a:t>
                </a:r>
              </a:p>
              <a:p>
                <a:pPr marL="342900" indent="-342900">
                  <a:spcAft>
                    <a:spcPts val="600"/>
                  </a:spcAft>
                  <a:buFont typeface="Arial" panose="020B0604020202020204" pitchFamily="34" charset="0"/>
                  <a:buChar char="•"/>
                </a:pPr>
                <a:r>
                  <a:rPr lang="en-US" sz="2000" dirty="0">
                    <a:latin typeface="+mj-lt"/>
                  </a:rPr>
                  <a:t>Find magnitude from </a:t>
                </a:r>
                <a:r>
                  <a:rPr lang="en-US" sz="2000" dirty="0">
                    <a:solidFill>
                      <a:schemeClr val="bg1">
                        <a:lumMod val="50000"/>
                      </a:schemeClr>
                    </a:solidFill>
                    <a:latin typeface="+mj-lt"/>
                  </a:rPr>
                  <a:t>[slide 46]</a:t>
                </a:r>
              </a:p>
              <a:p>
                <a:pPr>
                  <a:spcAft>
                    <a:spcPts val="6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𝐹</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𝑞</m:t>
                          </m:r>
                        </m:e>
                      </m:d>
                      <m:r>
                        <a:rPr lang="en-US" sz="2000" i="1">
                          <a:latin typeface="Cambria Math" panose="02040503050406030204" pitchFamily="18" charset="0"/>
                        </a:rPr>
                        <m:t>𝑣𝐵𝑠𝑖𝑛</m:t>
                      </m:r>
                      <m:r>
                        <a:rPr lang="en-US" sz="2000" i="1">
                          <a:latin typeface="Cambria Math" panose="02040503050406030204" pitchFamily="18" charset="0"/>
                        </a:rPr>
                        <m:t> 90°</m:t>
                      </m:r>
                    </m:oMath>
                  </m:oMathPara>
                </a14:m>
                <a:endParaRPr lang="en-US" sz="2000" dirty="0">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bwMode="auto">
              <a:xfrm>
                <a:off x="689175" y="2860233"/>
                <a:ext cx="3952631" cy="3477875"/>
              </a:xfrm>
              <a:prstGeom prst="rect">
                <a:avLst/>
              </a:prstGeom>
              <a:blipFill>
                <a:blip r:embed="rId2"/>
                <a:stretch>
                  <a:fillRect l="-1231" t="-524" r="-1231"/>
                </a:stretch>
              </a:blipFill>
              <a:ln w="9525">
                <a:solidFill>
                  <a:schemeClr val="tx1"/>
                </a:solidFill>
                <a:prstDash val="dash"/>
                <a:miter lim="800000"/>
                <a:headEnd/>
                <a:tailEnd/>
              </a:ln>
            </p:spPr>
            <p:txBody>
              <a:bodyPr/>
              <a:lstStyle/>
              <a:p>
                <a:r>
                  <a:rPr lang="en-US">
                    <a:noFill/>
                  </a:rPr>
                  <a:t> </a:t>
                </a:r>
              </a:p>
            </p:txBody>
          </p:sp>
        </mc:Fallback>
      </mc:AlternateContent>
      <p:grpSp>
        <p:nvGrpSpPr>
          <p:cNvPr id="11" name="Group 10"/>
          <p:cNvGrpSpPr/>
          <p:nvPr/>
        </p:nvGrpSpPr>
        <p:grpSpPr>
          <a:xfrm>
            <a:off x="9115758" y="4440188"/>
            <a:ext cx="2342484" cy="2344213"/>
            <a:chOff x="4572000" y="4646267"/>
            <a:chExt cx="2581031" cy="2344213"/>
          </a:xfrm>
        </p:grpSpPr>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H="1" flipV="1">
              <a:off x="4703288" y="4653578"/>
              <a:ext cx="2344213" cy="2329592"/>
            </a:xfrm>
            <a:prstGeom prst="rect">
              <a:avLst/>
            </a:prstGeom>
            <a:noFill/>
            <a:ln>
              <a:noFill/>
            </a:ln>
            <a:scene3d>
              <a:camera prst="orthographicFront">
                <a:rot lat="4499988" lon="0" rev="1620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bwMode="auto">
            <a:xfrm>
              <a:off x="4572000" y="6094067"/>
              <a:ext cx="2581031" cy="584775"/>
            </a:xfrm>
            <a:prstGeom prst="rect">
              <a:avLst/>
            </a:prstGeom>
            <a:solidFill>
              <a:schemeClr val="bg1">
                <a:lumMod val="75000"/>
              </a:schemeClr>
            </a:solidFill>
            <a:ln w="9525">
              <a:noFill/>
              <a:miter lim="800000"/>
              <a:headEnd/>
              <a:tailEnd/>
            </a:ln>
          </p:spPr>
          <p:txBody>
            <a:bodyPr wrap="square">
              <a:spAutoFit/>
            </a:bodyPr>
            <a:lstStyle/>
            <a:p>
              <a:pPr algn="ctr">
                <a:defRPr/>
              </a:pPr>
              <a:r>
                <a:rPr lang="en-US" sz="1600" dirty="0">
                  <a:latin typeface="+mj-lt"/>
                </a:rPr>
                <a:t>Note: Direction of B is reversed for –</a:t>
              </a:r>
              <a:r>
                <a:rPr lang="en-US" sz="1600" dirty="0" err="1">
                  <a:latin typeface="+mj-lt"/>
                </a:rPr>
                <a:t>ve</a:t>
              </a:r>
              <a:r>
                <a:rPr lang="en-US" sz="1600" dirty="0">
                  <a:latin typeface="+mj-lt"/>
                </a:rPr>
                <a:t> charge</a:t>
              </a:r>
            </a:p>
          </p:txBody>
        </p:sp>
      </p:grpSp>
    </p:spTree>
    <p:extLst>
      <p:ext uri="{BB962C8B-B14F-4D97-AF65-F5344CB8AC3E}">
        <p14:creationId xmlns:p14="http://schemas.microsoft.com/office/powerpoint/2010/main" val="101894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9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9500"/>
                            </p:stCondLst>
                            <p:childTnLst>
                              <p:par>
                                <p:cTn id="9" presetID="22" presetClass="entr" presetSubtype="4" fill="hold" nodeType="afterEffect">
                                  <p:stCondLst>
                                    <p:cond delay="590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19000"/>
                            </p:stCondLst>
                            <p:childTnLst>
                              <p:par>
                                <p:cTn id="13" presetID="1" presetClass="entr" presetSubtype="0" fill="hold" nodeType="afterEffect">
                                  <p:stCondLst>
                                    <p:cond delay="5900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178000"/>
                            </p:stCondLst>
                            <p:childTnLst>
                              <p:par>
                                <p:cTn id="16" presetID="1" presetClass="entr" presetSubtype="0" fill="hold" grpId="0" nodeType="afterEffect">
                                  <p:stCondLst>
                                    <p:cond delay="5900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normAutofit/>
          </a:bodyPr>
          <a:lstStyle/>
          <a:p>
            <a:r>
              <a:rPr lang="en-US" dirty="0"/>
              <a:t>Finding Magnets</a:t>
            </a:r>
          </a:p>
        </p:txBody>
      </p:sp>
      <p:sp>
        <p:nvSpPr>
          <p:cNvPr id="4" name="TextBox 3"/>
          <p:cNvSpPr txBox="1"/>
          <p:nvPr/>
        </p:nvSpPr>
        <p:spPr>
          <a:xfrm>
            <a:off x="2209800" y="762000"/>
            <a:ext cx="8458200" cy="1938992"/>
          </a:xfrm>
          <a:prstGeom prst="rect">
            <a:avLst/>
          </a:prstGeom>
          <a:noFill/>
        </p:spPr>
        <p:txBody>
          <a:bodyPr wrap="square" rtlCol="0">
            <a:spAutoFit/>
          </a:bodyPr>
          <a:lstStyle/>
          <a:p>
            <a:r>
              <a:rPr lang="en-US" sz="2000" dirty="0"/>
              <a:t>We have three electrically neutral cylinders (they only interact through magnetic properties); each one has an “X” painted on it to tell the ends apart.  When I and II are brought together as shown, they attract each other.  When II and III are brought together as shown, they attract each other.  For each of the scenarios, what will happen when I and III are brought together?  (Assume all magnets are bar magnets.)</a:t>
            </a:r>
          </a:p>
        </p:txBody>
      </p:sp>
      <p:sp>
        <p:nvSpPr>
          <p:cNvPr id="42" name="TextBox 41"/>
          <p:cNvSpPr txBox="1"/>
          <p:nvPr/>
        </p:nvSpPr>
        <p:spPr>
          <a:xfrm>
            <a:off x="6172200" y="4621336"/>
            <a:ext cx="3962400" cy="1477328"/>
          </a:xfrm>
          <a:prstGeom prst="rect">
            <a:avLst/>
          </a:prstGeom>
          <a:noFill/>
        </p:spPr>
        <p:txBody>
          <a:bodyPr wrap="square" rtlCol="0">
            <a:spAutoFit/>
          </a:bodyPr>
          <a:lstStyle/>
          <a:p>
            <a:pPr marL="342900" indent="-342900"/>
            <a:r>
              <a:rPr lang="en-US" dirty="0"/>
              <a:t>A.  They’ll attract</a:t>
            </a:r>
          </a:p>
          <a:p>
            <a:pPr marL="342900" indent="-342900"/>
            <a:r>
              <a:rPr lang="en-US" dirty="0"/>
              <a:t>B.  They’ll repel</a:t>
            </a:r>
          </a:p>
          <a:p>
            <a:pPr marL="342900" indent="-342900"/>
            <a:r>
              <a:rPr lang="en-US" dirty="0"/>
              <a:t>C.  They won’t interact</a:t>
            </a:r>
          </a:p>
          <a:p>
            <a:pPr marL="342900" indent="-342900"/>
            <a:r>
              <a:rPr lang="en-US" dirty="0"/>
              <a:t>D.  Can’t tell with given information</a:t>
            </a:r>
          </a:p>
          <a:p>
            <a:pPr marL="342900" indent="-342900"/>
            <a:r>
              <a:rPr lang="en-US" dirty="0"/>
              <a:t>E.  No way for this to work</a:t>
            </a:r>
          </a:p>
        </p:txBody>
      </p:sp>
      <p:sp>
        <p:nvSpPr>
          <p:cNvPr id="43" name="TextBox 42"/>
          <p:cNvSpPr txBox="1"/>
          <p:nvPr/>
        </p:nvSpPr>
        <p:spPr>
          <a:xfrm>
            <a:off x="6172200" y="2705494"/>
            <a:ext cx="3124200" cy="369332"/>
          </a:xfrm>
          <a:prstGeom prst="rect">
            <a:avLst/>
          </a:prstGeom>
          <a:noFill/>
        </p:spPr>
        <p:txBody>
          <a:bodyPr wrap="square" rtlCol="0">
            <a:spAutoFit/>
          </a:bodyPr>
          <a:lstStyle/>
          <a:p>
            <a:pPr algn="ctr"/>
            <a:r>
              <a:rPr lang="en-US" b="1" dirty="0"/>
              <a:t>Scenarios</a:t>
            </a:r>
          </a:p>
        </p:txBody>
      </p:sp>
      <p:cxnSp>
        <p:nvCxnSpPr>
          <p:cNvPr id="49" name="Straight Connector 48"/>
          <p:cNvCxnSpPr/>
          <p:nvPr/>
        </p:nvCxnSpPr>
        <p:spPr>
          <a:xfrm>
            <a:off x="3249930" y="2895600"/>
            <a:ext cx="0" cy="335584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2209801" y="2895600"/>
            <a:ext cx="518159" cy="3352800"/>
            <a:chOff x="685800" y="2895600"/>
            <a:chExt cx="518159" cy="3352800"/>
          </a:xfrm>
        </p:grpSpPr>
        <p:grpSp>
          <p:nvGrpSpPr>
            <p:cNvPr id="21" name="Group 20"/>
            <p:cNvGrpSpPr/>
            <p:nvPr/>
          </p:nvGrpSpPr>
          <p:grpSpPr>
            <a:xfrm>
              <a:off x="685800" y="2895600"/>
              <a:ext cx="518159" cy="1188720"/>
              <a:chOff x="3532206" y="3677767"/>
              <a:chExt cx="518159" cy="1188720"/>
            </a:xfrm>
          </p:grpSpPr>
          <p:sp>
            <p:nvSpPr>
              <p:cNvPr id="10" name="Can 9"/>
              <p:cNvSpPr/>
              <p:nvPr/>
            </p:nvSpPr>
            <p:spPr>
              <a:xfrm>
                <a:off x="3543635" y="3677767"/>
                <a:ext cx="495300" cy="1188720"/>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38885" y="4575587"/>
                <a:ext cx="304800" cy="276999"/>
              </a:xfrm>
              <a:prstGeom prst="rect">
                <a:avLst/>
              </a:prstGeom>
              <a:noFill/>
            </p:spPr>
            <p:txBody>
              <a:bodyPr wrap="square" rtlCol="0">
                <a:spAutoFit/>
              </a:bodyPr>
              <a:lstStyle/>
              <a:p>
                <a:r>
                  <a:rPr lang="en-US" sz="1200" dirty="0"/>
                  <a:t>X</a:t>
                </a:r>
                <a:endParaRPr lang="en-US" dirty="0"/>
              </a:p>
            </p:txBody>
          </p:sp>
          <p:sp>
            <p:nvSpPr>
              <p:cNvPr id="12" name="TextBox 11"/>
              <p:cNvSpPr txBox="1"/>
              <p:nvPr/>
            </p:nvSpPr>
            <p:spPr>
              <a:xfrm>
                <a:off x="3532206" y="4041295"/>
                <a:ext cx="518159"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I</a:t>
                </a:r>
                <a:endParaRPr lang="en-US" dirty="0">
                  <a:latin typeface="Times New Roman" pitchFamily="18" charset="0"/>
                  <a:cs typeface="Times New Roman" pitchFamily="18" charset="0"/>
                </a:endParaRPr>
              </a:p>
            </p:txBody>
          </p:sp>
        </p:grpSp>
        <p:grpSp>
          <p:nvGrpSpPr>
            <p:cNvPr id="26" name="Group 25"/>
            <p:cNvGrpSpPr/>
            <p:nvPr/>
          </p:nvGrpSpPr>
          <p:grpSpPr>
            <a:xfrm>
              <a:off x="685800" y="5059680"/>
              <a:ext cx="518159" cy="1188720"/>
              <a:chOff x="3532206" y="3677767"/>
              <a:chExt cx="518159" cy="1188720"/>
            </a:xfrm>
          </p:grpSpPr>
          <p:sp>
            <p:nvSpPr>
              <p:cNvPr id="27" name="Can 26"/>
              <p:cNvSpPr/>
              <p:nvPr/>
            </p:nvSpPr>
            <p:spPr>
              <a:xfrm>
                <a:off x="3543635" y="3677767"/>
                <a:ext cx="495300" cy="1188720"/>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638885" y="4575587"/>
                <a:ext cx="304800" cy="276999"/>
              </a:xfrm>
              <a:prstGeom prst="rect">
                <a:avLst/>
              </a:prstGeom>
              <a:noFill/>
            </p:spPr>
            <p:txBody>
              <a:bodyPr wrap="square" rtlCol="0">
                <a:spAutoFit/>
              </a:bodyPr>
              <a:lstStyle/>
              <a:p>
                <a:r>
                  <a:rPr lang="en-US" sz="1200" dirty="0"/>
                  <a:t>X</a:t>
                </a:r>
                <a:endParaRPr lang="en-US" dirty="0"/>
              </a:p>
            </p:txBody>
          </p:sp>
          <p:sp>
            <p:nvSpPr>
              <p:cNvPr id="29" name="TextBox 28"/>
              <p:cNvSpPr txBox="1"/>
              <p:nvPr/>
            </p:nvSpPr>
            <p:spPr>
              <a:xfrm>
                <a:off x="3532206" y="4041295"/>
                <a:ext cx="518159"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II</a:t>
                </a:r>
                <a:endParaRPr lang="en-US" dirty="0">
                  <a:latin typeface="Times New Roman" pitchFamily="18" charset="0"/>
                  <a:cs typeface="Times New Roman" pitchFamily="18" charset="0"/>
                </a:endParaRPr>
              </a:p>
            </p:txBody>
          </p:sp>
        </p:grpSp>
        <p:cxnSp>
          <p:nvCxnSpPr>
            <p:cNvPr id="51" name="Straight Arrow Connector 50"/>
            <p:cNvCxnSpPr/>
            <p:nvPr/>
          </p:nvCxnSpPr>
          <p:spPr>
            <a:xfrm>
              <a:off x="944879" y="4084320"/>
              <a:ext cx="0" cy="3657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944879" y="4739640"/>
              <a:ext cx="0" cy="3657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6" name="Straight Connector 55"/>
          <p:cNvCxnSpPr/>
          <p:nvPr/>
        </p:nvCxnSpPr>
        <p:spPr>
          <a:xfrm>
            <a:off x="4812031" y="2895600"/>
            <a:ext cx="0" cy="335584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3771902" y="2895600"/>
            <a:ext cx="518159" cy="1188720"/>
            <a:chOff x="3532206" y="3677767"/>
            <a:chExt cx="518159" cy="1188720"/>
          </a:xfrm>
        </p:grpSpPr>
        <p:sp>
          <p:nvSpPr>
            <p:cNvPr id="23" name="Can 22"/>
            <p:cNvSpPr/>
            <p:nvPr/>
          </p:nvSpPr>
          <p:spPr>
            <a:xfrm>
              <a:off x="3543635" y="3677767"/>
              <a:ext cx="495300" cy="1188720"/>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638885" y="4575587"/>
              <a:ext cx="304800" cy="276999"/>
            </a:xfrm>
            <a:prstGeom prst="rect">
              <a:avLst/>
            </a:prstGeom>
            <a:noFill/>
          </p:spPr>
          <p:txBody>
            <a:bodyPr wrap="square" rtlCol="0">
              <a:spAutoFit/>
            </a:bodyPr>
            <a:lstStyle/>
            <a:p>
              <a:r>
                <a:rPr lang="en-US" sz="1200" dirty="0"/>
                <a:t>X</a:t>
              </a:r>
              <a:endParaRPr lang="en-US" dirty="0"/>
            </a:p>
          </p:txBody>
        </p:sp>
        <p:sp>
          <p:nvSpPr>
            <p:cNvPr id="25" name="TextBox 24"/>
            <p:cNvSpPr txBox="1"/>
            <p:nvPr/>
          </p:nvSpPr>
          <p:spPr>
            <a:xfrm>
              <a:off x="3532206" y="4041295"/>
              <a:ext cx="518159"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II</a:t>
              </a:r>
              <a:endParaRPr lang="en-US" dirty="0">
                <a:latin typeface="Times New Roman" pitchFamily="18" charset="0"/>
                <a:cs typeface="Times New Roman" pitchFamily="18" charset="0"/>
              </a:endParaRPr>
            </a:p>
          </p:txBody>
        </p:sp>
      </p:grpSp>
      <p:grpSp>
        <p:nvGrpSpPr>
          <p:cNvPr id="62" name="Group 61"/>
          <p:cNvGrpSpPr/>
          <p:nvPr/>
        </p:nvGrpSpPr>
        <p:grpSpPr>
          <a:xfrm>
            <a:off x="4030980" y="4061460"/>
            <a:ext cx="0" cy="1021080"/>
            <a:chOff x="1249679" y="4389120"/>
            <a:chExt cx="0" cy="1021080"/>
          </a:xfrm>
        </p:grpSpPr>
        <p:cxnSp>
          <p:nvCxnSpPr>
            <p:cNvPr id="60" name="Straight Arrow Connector 59"/>
            <p:cNvCxnSpPr/>
            <p:nvPr/>
          </p:nvCxnSpPr>
          <p:spPr>
            <a:xfrm>
              <a:off x="1249679" y="4389120"/>
              <a:ext cx="0" cy="3657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1249679" y="5044440"/>
              <a:ext cx="0" cy="3657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334001" y="2895600"/>
            <a:ext cx="518159" cy="1188720"/>
            <a:chOff x="3532206" y="3677767"/>
            <a:chExt cx="518159" cy="1188720"/>
          </a:xfrm>
        </p:grpSpPr>
        <p:sp>
          <p:nvSpPr>
            <p:cNvPr id="35" name="Can 34"/>
            <p:cNvSpPr/>
            <p:nvPr/>
          </p:nvSpPr>
          <p:spPr>
            <a:xfrm>
              <a:off x="3543635" y="3677767"/>
              <a:ext cx="495300" cy="1188720"/>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638885" y="4575587"/>
              <a:ext cx="304800" cy="276999"/>
            </a:xfrm>
            <a:prstGeom prst="rect">
              <a:avLst/>
            </a:prstGeom>
            <a:noFill/>
          </p:spPr>
          <p:txBody>
            <a:bodyPr wrap="square" rtlCol="0">
              <a:spAutoFit/>
            </a:bodyPr>
            <a:lstStyle/>
            <a:p>
              <a:r>
                <a:rPr lang="en-US" sz="1200" dirty="0"/>
                <a:t>X</a:t>
              </a:r>
              <a:endParaRPr lang="en-US" dirty="0"/>
            </a:p>
          </p:txBody>
        </p:sp>
        <p:sp>
          <p:nvSpPr>
            <p:cNvPr id="37" name="TextBox 36"/>
            <p:cNvSpPr txBox="1"/>
            <p:nvPr/>
          </p:nvSpPr>
          <p:spPr>
            <a:xfrm>
              <a:off x="3532206" y="4041295"/>
              <a:ext cx="518159"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I</a:t>
              </a:r>
              <a:endParaRPr lang="en-US" dirty="0">
                <a:latin typeface="Times New Roman" pitchFamily="18" charset="0"/>
                <a:cs typeface="Times New Roman" pitchFamily="18" charset="0"/>
              </a:endParaRPr>
            </a:p>
          </p:txBody>
        </p:sp>
      </p:grpSp>
      <p:grpSp>
        <p:nvGrpSpPr>
          <p:cNvPr id="77" name="Group 76"/>
          <p:cNvGrpSpPr/>
          <p:nvPr/>
        </p:nvGrpSpPr>
        <p:grpSpPr>
          <a:xfrm>
            <a:off x="5334001" y="5059680"/>
            <a:ext cx="518159" cy="1188720"/>
            <a:chOff x="3810000" y="5059680"/>
            <a:chExt cx="518159" cy="1188720"/>
          </a:xfrm>
        </p:grpSpPr>
        <p:sp>
          <p:nvSpPr>
            <p:cNvPr id="39" name="Can 38"/>
            <p:cNvSpPr/>
            <p:nvPr/>
          </p:nvSpPr>
          <p:spPr>
            <a:xfrm rot="10800000">
              <a:off x="3821430" y="5059680"/>
              <a:ext cx="495300" cy="1188720"/>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916680" y="5073581"/>
              <a:ext cx="304800" cy="276999"/>
            </a:xfrm>
            <a:prstGeom prst="rect">
              <a:avLst/>
            </a:prstGeom>
            <a:noFill/>
          </p:spPr>
          <p:txBody>
            <a:bodyPr wrap="square" rtlCol="0">
              <a:spAutoFit/>
            </a:bodyPr>
            <a:lstStyle/>
            <a:p>
              <a:r>
                <a:rPr lang="en-US" sz="1200" dirty="0"/>
                <a:t>X</a:t>
              </a:r>
              <a:endParaRPr lang="en-US" dirty="0"/>
            </a:p>
          </p:txBody>
        </p:sp>
        <p:sp>
          <p:nvSpPr>
            <p:cNvPr id="41" name="TextBox 40"/>
            <p:cNvSpPr txBox="1"/>
            <p:nvPr/>
          </p:nvSpPr>
          <p:spPr>
            <a:xfrm>
              <a:off x="3810000" y="5423207"/>
              <a:ext cx="518159"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III</a:t>
              </a:r>
              <a:endParaRPr lang="en-US" dirty="0">
                <a:latin typeface="Times New Roman" pitchFamily="18" charset="0"/>
                <a:cs typeface="Times New Roman" pitchFamily="18" charset="0"/>
              </a:endParaRPr>
            </a:p>
          </p:txBody>
        </p:sp>
      </p:grpSp>
      <p:sp>
        <p:nvSpPr>
          <p:cNvPr id="65" name="TextBox 64"/>
          <p:cNvSpPr txBox="1"/>
          <p:nvPr/>
        </p:nvSpPr>
        <p:spPr>
          <a:xfrm>
            <a:off x="5364479" y="4343400"/>
            <a:ext cx="457200" cy="369332"/>
          </a:xfrm>
          <a:prstGeom prst="rect">
            <a:avLst/>
          </a:prstGeom>
          <a:noFill/>
        </p:spPr>
        <p:txBody>
          <a:bodyPr wrap="square" rtlCol="0">
            <a:spAutoFit/>
          </a:bodyPr>
          <a:lstStyle/>
          <a:p>
            <a:pPr algn="ctr"/>
            <a:r>
              <a:rPr lang="en-US" dirty="0"/>
              <a:t>??</a:t>
            </a:r>
          </a:p>
        </p:txBody>
      </p:sp>
      <p:sp>
        <p:nvSpPr>
          <p:cNvPr id="67" name="TextBox 66"/>
          <p:cNvSpPr txBox="1"/>
          <p:nvPr/>
        </p:nvSpPr>
        <p:spPr>
          <a:xfrm>
            <a:off x="1905000" y="6183868"/>
            <a:ext cx="6324600" cy="369332"/>
          </a:xfrm>
          <a:prstGeom prst="rect">
            <a:avLst/>
          </a:prstGeom>
          <a:noFill/>
        </p:spPr>
        <p:txBody>
          <a:bodyPr wrap="square" rtlCol="0">
            <a:spAutoFit/>
          </a:bodyPr>
          <a:lstStyle/>
          <a:p>
            <a:r>
              <a:rPr lang="en-US" dirty="0"/>
              <a:t>If not all are magnets, what do you do to find out which are?</a:t>
            </a:r>
          </a:p>
        </p:txBody>
      </p:sp>
      <p:sp>
        <p:nvSpPr>
          <p:cNvPr id="44" name="TextBox 43"/>
          <p:cNvSpPr txBox="1"/>
          <p:nvPr/>
        </p:nvSpPr>
        <p:spPr>
          <a:xfrm>
            <a:off x="6172200" y="3090996"/>
            <a:ext cx="2590800" cy="369332"/>
          </a:xfrm>
          <a:prstGeom prst="rect">
            <a:avLst/>
          </a:prstGeom>
          <a:noFill/>
        </p:spPr>
        <p:txBody>
          <a:bodyPr wrap="square" rtlCol="0">
            <a:spAutoFit/>
          </a:bodyPr>
          <a:lstStyle/>
          <a:p>
            <a:r>
              <a:rPr lang="en-US" b="1" dirty="0">
                <a:solidFill>
                  <a:srgbClr val="FF0000"/>
                </a:solidFill>
              </a:rPr>
              <a:t>All three are magnets</a:t>
            </a:r>
          </a:p>
        </p:txBody>
      </p:sp>
      <p:sp>
        <p:nvSpPr>
          <p:cNvPr id="68" name="TextBox 67"/>
          <p:cNvSpPr txBox="1"/>
          <p:nvPr/>
        </p:nvSpPr>
        <p:spPr>
          <a:xfrm>
            <a:off x="8686800" y="3079328"/>
            <a:ext cx="457200" cy="381000"/>
          </a:xfrm>
          <a:prstGeom prst="rect">
            <a:avLst/>
          </a:prstGeom>
          <a:noFill/>
        </p:spPr>
        <p:txBody>
          <a:bodyPr wrap="square" rtlCol="0">
            <a:spAutoFit/>
          </a:bodyPr>
          <a:lstStyle/>
          <a:p>
            <a:r>
              <a:rPr lang="en-US" b="1" dirty="0">
                <a:solidFill>
                  <a:srgbClr val="FF0000"/>
                </a:solidFill>
              </a:rPr>
              <a:t>A</a:t>
            </a:r>
          </a:p>
        </p:txBody>
      </p:sp>
      <p:sp>
        <p:nvSpPr>
          <p:cNvPr id="45" name="TextBox 44"/>
          <p:cNvSpPr txBox="1"/>
          <p:nvPr/>
        </p:nvSpPr>
        <p:spPr>
          <a:xfrm>
            <a:off x="6172200" y="3476498"/>
            <a:ext cx="2133600" cy="369332"/>
          </a:xfrm>
          <a:prstGeom prst="rect">
            <a:avLst/>
          </a:prstGeom>
          <a:noFill/>
        </p:spPr>
        <p:txBody>
          <a:bodyPr wrap="square" rtlCol="0">
            <a:spAutoFit/>
          </a:bodyPr>
          <a:lstStyle/>
          <a:p>
            <a:r>
              <a:rPr lang="en-US" b="1" dirty="0">
                <a:solidFill>
                  <a:srgbClr val="00B050"/>
                </a:solidFill>
              </a:rPr>
              <a:t>Two are magnets</a:t>
            </a:r>
          </a:p>
        </p:txBody>
      </p:sp>
      <p:sp>
        <p:nvSpPr>
          <p:cNvPr id="69" name="TextBox 68"/>
          <p:cNvSpPr txBox="1"/>
          <p:nvPr/>
        </p:nvSpPr>
        <p:spPr>
          <a:xfrm>
            <a:off x="8686800" y="3464830"/>
            <a:ext cx="457200" cy="381000"/>
          </a:xfrm>
          <a:prstGeom prst="rect">
            <a:avLst/>
          </a:prstGeom>
          <a:noFill/>
        </p:spPr>
        <p:txBody>
          <a:bodyPr wrap="square" rtlCol="0">
            <a:spAutoFit/>
          </a:bodyPr>
          <a:lstStyle/>
          <a:p>
            <a:r>
              <a:rPr lang="en-US" b="1" dirty="0">
                <a:solidFill>
                  <a:srgbClr val="00B050"/>
                </a:solidFill>
              </a:rPr>
              <a:t>D</a:t>
            </a:r>
          </a:p>
        </p:txBody>
      </p:sp>
      <p:sp>
        <p:nvSpPr>
          <p:cNvPr id="46" name="TextBox 45"/>
          <p:cNvSpPr txBox="1"/>
          <p:nvPr/>
        </p:nvSpPr>
        <p:spPr>
          <a:xfrm>
            <a:off x="6172200" y="3862000"/>
            <a:ext cx="2514600" cy="369332"/>
          </a:xfrm>
          <a:prstGeom prst="rect">
            <a:avLst/>
          </a:prstGeom>
          <a:noFill/>
        </p:spPr>
        <p:txBody>
          <a:bodyPr wrap="square" rtlCol="0">
            <a:spAutoFit/>
          </a:bodyPr>
          <a:lstStyle/>
          <a:p>
            <a:r>
              <a:rPr lang="en-US" b="1" dirty="0">
                <a:solidFill>
                  <a:srgbClr val="0070C0"/>
                </a:solidFill>
              </a:rPr>
              <a:t>Only one is a magnet</a:t>
            </a:r>
          </a:p>
        </p:txBody>
      </p:sp>
      <p:sp>
        <p:nvSpPr>
          <p:cNvPr id="70" name="TextBox 69"/>
          <p:cNvSpPr txBox="1"/>
          <p:nvPr/>
        </p:nvSpPr>
        <p:spPr>
          <a:xfrm>
            <a:off x="8686800" y="3850332"/>
            <a:ext cx="457200" cy="381000"/>
          </a:xfrm>
          <a:prstGeom prst="rect">
            <a:avLst/>
          </a:prstGeom>
          <a:noFill/>
        </p:spPr>
        <p:txBody>
          <a:bodyPr wrap="square" rtlCol="0">
            <a:spAutoFit/>
          </a:bodyPr>
          <a:lstStyle/>
          <a:p>
            <a:r>
              <a:rPr lang="en-US" b="1" dirty="0">
                <a:solidFill>
                  <a:srgbClr val="0070C0"/>
                </a:solidFill>
              </a:rPr>
              <a:t>C</a:t>
            </a:r>
          </a:p>
        </p:txBody>
      </p:sp>
      <p:sp>
        <p:nvSpPr>
          <p:cNvPr id="72" name="TextBox 71"/>
          <p:cNvSpPr txBox="1"/>
          <p:nvPr/>
        </p:nvSpPr>
        <p:spPr>
          <a:xfrm>
            <a:off x="6172200" y="6477000"/>
            <a:ext cx="4495800" cy="369332"/>
          </a:xfrm>
          <a:prstGeom prst="rect">
            <a:avLst/>
          </a:prstGeom>
          <a:noFill/>
        </p:spPr>
        <p:txBody>
          <a:bodyPr wrap="square" rtlCol="0">
            <a:spAutoFit/>
          </a:bodyPr>
          <a:lstStyle/>
          <a:p>
            <a:r>
              <a:rPr lang="en-US" dirty="0"/>
              <a:t>Flip object at a time; see what happens</a:t>
            </a:r>
          </a:p>
        </p:txBody>
      </p:sp>
      <p:grpSp>
        <p:nvGrpSpPr>
          <p:cNvPr id="50" name="Group 49"/>
          <p:cNvGrpSpPr/>
          <p:nvPr/>
        </p:nvGrpSpPr>
        <p:grpSpPr>
          <a:xfrm>
            <a:off x="3771902" y="5059680"/>
            <a:ext cx="518159" cy="1188720"/>
            <a:chOff x="3810000" y="5059680"/>
            <a:chExt cx="518159" cy="1188720"/>
          </a:xfrm>
        </p:grpSpPr>
        <p:sp>
          <p:nvSpPr>
            <p:cNvPr id="53" name="Can 52"/>
            <p:cNvSpPr/>
            <p:nvPr/>
          </p:nvSpPr>
          <p:spPr>
            <a:xfrm rot="10800000">
              <a:off x="3821430" y="5059680"/>
              <a:ext cx="495300" cy="1188720"/>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916680" y="5073581"/>
              <a:ext cx="304800" cy="276999"/>
            </a:xfrm>
            <a:prstGeom prst="rect">
              <a:avLst/>
            </a:prstGeom>
            <a:noFill/>
          </p:spPr>
          <p:txBody>
            <a:bodyPr wrap="square" rtlCol="0">
              <a:spAutoFit/>
            </a:bodyPr>
            <a:lstStyle/>
            <a:p>
              <a:r>
                <a:rPr lang="en-US" sz="1200" dirty="0"/>
                <a:t>X</a:t>
              </a:r>
              <a:endParaRPr lang="en-US" dirty="0"/>
            </a:p>
          </p:txBody>
        </p:sp>
        <p:sp>
          <p:nvSpPr>
            <p:cNvPr id="57" name="TextBox 56"/>
            <p:cNvSpPr txBox="1"/>
            <p:nvPr/>
          </p:nvSpPr>
          <p:spPr>
            <a:xfrm>
              <a:off x="3810000" y="5423207"/>
              <a:ext cx="518159"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III</a:t>
              </a:r>
              <a:endParaRPr lang="en-US" dirty="0">
                <a:latin typeface="Times New Roman" pitchFamily="18" charset="0"/>
                <a:cs typeface="Times New Roman" pitchFamily="18" charset="0"/>
              </a:endParaRPr>
            </a:p>
          </p:txBody>
        </p:sp>
      </p:grpSp>
      <p:sp>
        <p:nvSpPr>
          <p:cNvPr id="3" name="Slide Number Placeholder 2"/>
          <p:cNvSpPr>
            <a:spLocks noGrp="1"/>
          </p:cNvSpPr>
          <p:nvPr>
            <p:ph type="sldNum" sz="quarter" idx="12"/>
          </p:nvPr>
        </p:nvSpPr>
        <p:spPr/>
        <p:txBody>
          <a:bodyPr/>
          <a:lstStyle/>
          <a:p>
            <a:pPr>
              <a:defRPr/>
            </a:pPr>
            <a:fld id="{B386F29C-061E-47C1-A8AA-F42ADE5D6185}" type="slidenum">
              <a:rPr lang="en-US" smtClean="0"/>
              <a:pPr>
                <a:defRPr/>
              </a:pPr>
              <a:t>6</a:t>
            </a:fld>
            <a:endParaRPr lang="en-US"/>
          </a:p>
        </p:txBody>
      </p:sp>
    </p:spTree>
    <p:custDataLst>
      <p:tags r:id="rId1"/>
    </p:custDataLst>
    <p:extLst>
      <p:ext uri="{BB962C8B-B14F-4D97-AF65-F5344CB8AC3E}">
        <p14:creationId xmlns:p14="http://schemas.microsoft.com/office/powerpoint/2010/main" val="4191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0" y="274638"/>
            <a:ext cx="9144000" cy="1143000"/>
          </a:xfrm>
        </p:spPr>
        <p:txBody>
          <a:bodyPr/>
          <a:lstStyle/>
          <a:p>
            <a:r>
              <a:rPr lang="en-US">
                <a:latin typeface="Arial" charset="0"/>
                <a:cs typeface="Arial" charset="0"/>
              </a:rPr>
              <a:t>Conceptual Problem with Magnets</a:t>
            </a:r>
          </a:p>
        </p:txBody>
      </p:sp>
      <p:sp>
        <p:nvSpPr>
          <p:cNvPr id="5" name="TextBox 4"/>
          <p:cNvSpPr txBox="1"/>
          <p:nvPr/>
        </p:nvSpPr>
        <p:spPr bwMode="auto">
          <a:xfrm>
            <a:off x="1638300" y="1295400"/>
            <a:ext cx="8915400" cy="1570038"/>
          </a:xfrm>
          <a:prstGeom prst="rect">
            <a:avLst/>
          </a:prstGeom>
          <a:noFill/>
          <a:ln w="9525">
            <a:noFill/>
            <a:miter lim="800000"/>
            <a:headEnd/>
            <a:tailEnd/>
          </a:ln>
        </p:spPr>
        <p:txBody>
          <a:bodyPr>
            <a:spAutoFit/>
          </a:bodyPr>
          <a:lstStyle/>
          <a:p>
            <a:pPr>
              <a:defRPr/>
            </a:pPr>
            <a:r>
              <a:rPr lang="en-US" sz="2400" dirty="0">
                <a:latin typeface="+mj-lt"/>
              </a:rPr>
              <a:t>In a certain configuration, object </a:t>
            </a:r>
            <a:r>
              <a:rPr lang="en-US" sz="2400" i="1" dirty="0">
                <a:latin typeface="+mj-lt"/>
              </a:rPr>
              <a:t>A</a:t>
            </a:r>
            <a:r>
              <a:rPr lang="en-US" sz="2400" dirty="0">
                <a:latin typeface="+mj-lt"/>
              </a:rPr>
              <a:t> and </a:t>
            </a:r>
            <a:r>
              <a:rPr lang="en-US" sz="2400" i="1" dirty="0">
                <a:latin typeface="+mj-lt"/>
              </a:rPr>
              <a:t>B</a:t>
            </a:r>
            <a:r>
              <a:rPr lang="en-US" sz="2400" dirty="0">
                <a:latin typeface="+mj-lt"/>
              </a:rPr>
              <a:t> are attracted to one another.  In a certain configuration, object </a:t>
            </a:r>
            <a:r>
              <a:rPr lang="en-US" sz="2400" i="1" dirty="0">
                <a:latin typeface="+mj-lt"/>
              </a:rPr>
              <a:t>B</a:t>
            </a:r>
            <a:r>
              <a:rPr lang="en-US" sz="2400" dirty="0">
                <a:latin typeface="+mj-lt"/>
              </a:rPr>
              <a:t> and </a:t>
            </a:r>
            <a:r>
              <a:rPr lang="en-US" sz="2400" i="1" dirty="0">
                <a:latin typeface="+mj-lt"/>
              </a:rPr>
              <a:t>C</a:t>
            </a:r>
            <a:r>
              <a:rPr lang="en-US" sz="2400" dirty="0">
                <a:latin typeface="+mj-lt"/>
              </a:rPr>
              <a:t> are repelled by one another.  What will happen when </a:t>
            </a:r>
            <a:r>
              <a:rPr lang="en-US" sz="2400" i="1" dirty="0">
                <a:latin typeface="+mj-lt"/>
              </a:rPr>
              <a:t>A</a:t>
            </a:r>
            <a:r>
              <a:rPr lang="en-US" sz="2400" dirty="0">
                <a:latin typeface="+mj-lt"/>
              </a:rPr>
              <a:t> and </a:t>
            </a:r>
            <a:r>
              <a:rPr lang="en-US" sz="2400" i="1" dirty="0">
                <a:latin typeface="+mj-lt"/>
              </a:rPr>
              <a:t>C</a:t>
            </a:r>
            <a:r>
              <a:rPr lang="en-US" sz="2400" dirty="0">
                <a:latin typeface="+mj-lt"/>
              </a:rPr>
              <a:t> are brought near one another?  (All three objects are electrically neutral.)</a:t>
            </a:r>
          </a:p>
        </p:txBody>
      </p:sp>
      <p:sp>
        <p:nvSpPr>
          <p:cNvPr id="6" name="TextBox 5"/>
          <p:cNvSpPr txBox="1"/>
          <p:nvPr/>
        </p:nvSpPr>
        <p:spPr bwMode="auto">
          <a:xfrm>
            <a:off x="1981200" y="2862263"/>
            <a:ext cx="8382000" cy="1631216"/>
          </a:xfrm>
          <a:prstGeom prst="rect">
            <a:avLst/>
          </a:prstGeom>
          <a:noFill/>
          <a:ln w="9525">
            <a:noFill/>
            <a:miter lim="800000"/>
            <a:headEnd/>
            <a:tailEnd/>
          </a:ln>
        </p:spPr>
        <p:txBody>
          <a:bodyPr wrap="square">
            <a:spAutoFit/>
          </a:bodyPr>
          <a:lstStyle/>
          <a:p>
            <a:pPr>
              <a:defRPr/>
            </a:pPr>
            <a:r>
              <a:rPr lang="en-US" sz="2000" i="1" dirty="0">
                <a:latin typeface="+mj-lt"/>
              </a:rPr>
              <a:t>I.   A and C will definitely attract one another (or do nothing)</a:t>
            </a:r>
          </a:p>
          <a:p>
            <a:pPr>
              <a:defRPr/>
            </a:pPr>
            <a:r>
              <a:rPr lang="en-US" sz="2000" i="1" dirty="0">
                <a:latin typeface="+mj-lt"/>
              </a:rPr>
              <a:t>II.  </a:t>
            </a:r>
            <a:r>
              <a:rPr lang="en-US" sz="2000" i="1" dirty="0"/>
              <a:t>A and C will definitely repel one another (or do nothing)</a:t>
            </a:r>
          </a:p>
          <a:p>
            <a:pPr>
              <a:defRPr/>
            </a:pPr>
            <a:r>
              <a:rPr lang="en-US" sz="2000" i="1" dirty="0">
                <a:latin typeface="+mj-lt"/>
              </a:rPr>
              <a:t>III. </a:t>
            </a:r>
            <a:r>
              <a:rPr lang="en-US" sz="2000" i="1" dirty="0"/>
              <a:t>A and C will sometimes attract one another and sometimes repel one another (or do nothing)</a:t>
            </a:r>
          </a:p>
          <a:p>
            <a:pPr>
              <a:defRPr/>
            </a:pPr>
            <a:r>
              <a:rPr lang="en-US" sz="2000" i="1" dirty="0"/>
              <a:t>IV. A and C will never attract or repel one another</a:t>
            </a:r>
            <a:endParaRPr lang="en-US" sz="2000" i="1" dirty="0">
              <a:latin typeface="+mj-lt"/>
            </a:endParaRPr>
          </a:p>
        </p:txBody>
      </p:sp>
      <p:sp>
        <p:nvSpPr>
          <p:cNvPr id="8" name="TextBox 7"/>
          <p:cNvSpPr txBox="1"/>
          <p:nvPr/>
        </p:nvSpPr>
        <p:spPr bwMode="auto">
          <a:xfrm>
            <a:off x="1828800" y="4724400"/>
            <a:ext cx="4191000" cy="1938338"/>
          </a:xfrm>
          <a:prstGeom prst="rect">
            <a:avLst/>
          </a:prstGeom>
          <a:noFill/>
          <a:ln w="9525">
            <a:noFill/>
            <a:miter lim="800000"/>
            <a:headEnd/>
            <a:tailEnd/>
          </a:ln>
        </p:spPr>
        <p:txBody>
          <a:bodyPr>
            <a:spAutoFit/>
          </a:bodyPr>
          <a:lstStyle/>
          <a:p>
            <a:pPr marL="457200" indent="-457200">
              <a:buFontTx/>
              <a:buAutoNum type="alphaLcPeriod"/>
              <a:defRPr/>
            </a:pPr>
            <a:r>
              <a:rPr lang="en-US" sz="2400" dirty="0"/>
              <a:t>Only I is possible</a:t>
            </a:r>
          </a:p>
          <a:p>
            <a:pPr marL="457200" indent="-457200">
              <a:buFontTx/>
              <a:buAutoNum type="alphaLcPeriod"/>
              <a:defRPr/>
            </a:pPr>
            <a:r>
              <a:rPr lang="en-US" sz="2400" dirty="0"/>
              <a:t>Only II is possible</a:t>
            </a:r>
          </a:p>
          <a:p>
            <a:pPr marL="457200" indent="-457200">
              <a:buFontTx/>
              <a:buAutoNum type="alphaLcPeriod"/>
              <a:defRPr/>
            </a:pPr>
            <a:r>
              <a:rPr lang="en-US" sz="2400" dirty="0"/>
              <a:t>Only III is possible</a:t>
            </a:r>
          </a:p>
          <a:p>
            <a:pPr marL="457200" indent="-457200">
              <a:buFontTx/>
              <a:buAutoNum type="alphaLcPeriod"/>
              <a:defRPr/>
            </a:pPr>
            <a:r>
              <a:rPr lang="en-US" sz="2400" dirty="0"/>
              <a:t>Only IV only</a:t>
            </a:r>
          </a:p>
          <a:p>
            <a:pPr marL="457200" indent="-457200">
              <a:buFontTx/>
              <a:buAutoNum type="alphaLcPeriod"/>
              <a:defRPr/>
            </a:pPr>
            <a:r>
              <a:rPr lang="en-US" sz="2400"/>
              <a:t>Either I or III</a:t>
            </a:r>
            <a:endParaRPr lang="en-US" sz="2400" dirty="0"/>
          </a:p>
        </p:txBody>
      </p:sp>
      <p:sp>
        <p:nvSpPr>
          <p:cNvPr id="9" name="Rounded Rectangle 8"/>
          <p:cNvSpPr/>
          <p:nvPr/>
        </p:nvSpPr>
        <p:spPr>
          <a:xfrm>
            <a:off x="1828800" y="6248400"/>
            <a:ext cx="22860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7</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US" dirty="0">
                <a:latin typeface="Arial" charset="0"/>
                <a:cs typeface="Arial" charset="0"/>
              </a:rPr>
              <a:t>Magnetic Fields</a:t>
            </a:r>
          </a:p>
        </p:txBody>
      </p:sp>
      <p:sp>
        <p:nvSpPr>
          <p:cNvPr id="8195" name="Content Placeholder 4"/>
          <p:cNvSpPr>
            <a:spLocks noGrp="1"/>
          </p:cNvSpPr>
          <p:nvPr>
            <p:ph idx="1"/>
          </p:nvPr>
        </p:nvSpPr>
        <p:spPr/>
        <p:txBody>
          <a:bodyPr/>
          <a:lstStyle/>
          <a:p>
            <a:r>
              <a:rPr lang="en-US" dirty="0" err="1">
                <a:latin typeface="Arial" charset="0"/>
                <a:cs typeface="Arial" charset="0"/>
              </a:rPr>
              <a:t>OpenStax</a:t>
            </a:r>
            <a:r>
              <a:rPr lang="en-US" dirty="0">
                <a:latin typeface="Arial" charset="0"/>
                <a:cs typeface="Arial" charset="0"/>
              </a:rPr>
              <a:t> 22.1 – 22.3</a:t>
            </a:r>
          </a:p>
          <a:p>
            <a:endParaRPr lang="en-US" dirty="0">
              <a:latin typeface="Arial" charset="0"/>
              <a:cs typeface="Arial" charset="0"/>
            </a:endParaRPr>
          </a:p>
          <a:p>
            <a:r>
              <a:rPr lang="en-US" dirty="0">
                <a:latin typeface="Arial" charset="0"/>
                <a:cs typeface="Arial" charset="0"/>
              </a:rPr>
              <a:t>Magnetic Fields</a:t>
            </a:r>
          </a:p>
          <a:p>
            <a:pPr lvl="1"/>
            <a:r>
              <a:rPr lang="en-US" dirty="0">
                <a:latin typeface="Arial" charset="0"/>
                <a:cs typeface="Arial" charset="0"/>
              </a:rPr>
              <a:t>Are loops (leave north and enter south poles)</a:t>
            </a:r>
          </a:p>
          <a:p>
            <a:pPr lvl="1"/>
            <a:r>
              <a:rPr lang="en-US" dirty="0">
                <a:latin typeface="Arial" charset="0"/>
                <a:cs typeface="Arial" charset="0"/>
              </a:rPr>
              <a:t>Permanent magnets try to line up in field</a:t>
            </a:r>
          </a:p>
          <a:p>
            <a:endParaRPr lang="en-US" dirty="0">
              <a:latin typeface="Arial" charset="0"/>
              <a:cs typeface="Arial" charset="0"/>
            </a:endParaRPr>
          </a:p>
          <a:p>
            <a:endParaRPr lang="en-US"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dirty="0">
                <a:latin typeface="Arial" charset="0"/>
                <a:cs typeface="Arial" charset="0"/>
              </a:rPr>
              <a:t>Magnetic Fields</a:t>
            </a:r>
          </a:p>
        </p:txBody>
      </p:sp>
      <p:sp>
        <p:nvSpPr>
          <p:cNvPr id="4" name="TextBox 3"/>
          <p:cNvSpPr txBox="1"/>
          <p:nvPr/>
        </p:nvSpPr>
        <p:spPr bwMode="auto">
          <a:xfrm>
            <a:off x="1905000" y="1295401"/>
            <a:ext cx="8382000" cy="461963"/>
          </a:xfrm>
          <a:prstGeom prst="rect">
            <a:avLst/>
          </a:prstGeom>
          <a:noFill/>
          <a:ln w="9525">
            <a:noFill/>
            <a:miter lim="800000"/>
            <a:headEnd/>
            <a:tailEnd/>
          </a:ln>
        </p:spPr>
        <p:txBody>
          <a:bodyPr>
            <a:spAutoFit/>
          </a:bodyPr>
          <a:lstStyle/>
          <a:p>
            <a:pPr marL="342900" indent="-342900" algn="ctr">
              <a:buFont typeface="Arial" panose="020B0604020202020204" pitchFamily="34" charset="0"/>
              <a:buChar char="•"/>
              <a:defRPr/>
            </a:pPr>
            <a:r>
              <a:rPr lang="en-US" sz="2400" dirty="0">
                <a:latin typeface="+mj-lt"/>
              </a:rPr>
              <a:t>Magnets alter space around them by creating fields</a:t>
            </a:r>
          </a:p>
        </p:txBody>
      </p:sp>
      <mc:AlternateContent xmlns:mc="http://schemas.openxmlformats.org/markup-compatibility/2006" xmlns:a14="http://schemas.microsoft.com/office/drawing/2010/main">
        <mc:Choice Requires="a14">
          <p:sp>
            <p:nvSpPr>
              <p:cNvPr id="5" name="TextBox 4"/>
              <p:cNvSpPr txBox="1"/>
              <p:nvPr/>
            </p:nvSpPr>
            <p:spPr bwMode="auto">
              <a:xfrm>
                <a:off x="2438400" y="1828801"/>
                <a:ext cx="6705600" cy="506421"/>
              </a:xfrm>
              <a:prstGeom prst="rect">
                <a:avLst/>
              </a:prstGeom>
              <a:noFill/>
              <a:ln w="9525">
                <a:noFill/>
                <a:miter lim="800000"/>
                <a:headEnd/>
                <a:tailEnd/>
              </a:ln>
            </p:spPr>
            <p:txBody>
              <a:bodyPr wrap="square">
                <a:spAutoFit/>
              </a:bodyPr>
              <a:lstStyle/>
              <a:p>
                <a:pPr>
                  <a:defRPr/>
                </a:pPr>
                <a:r>
                  <a:rPr lang="en-US" sz="2400" dirty="0">
                    <a:latin typeface="+mj-lt"/>
                  </a:rPr>
                  <a:t>Symbol: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𝐵</m:t>
                        </m:r>
                      </m:e>
                    </m:acc>
                  </m:oMath>
                </a14:m>
                <a:r>
                  <a:rPr lang="en-US" sz="2400" dirty="0">
                    <a:latin typeface="+mj-lt"/>
                  </a:rPr>
                  <a:t>  </a:t>
                </a:r>
                <a:r>
                  <a:rPr lang="en-US" sz="2400" dirty="0">
                    <a:solidFill>
                      <a:schemeClr val="bg1">
                        <a:lumMod val="50000"/>
                      </a:schemeClr>
                    </a:solidFill>
                    <a:latin typeface="+mj-lt"/>
                  </a:rPr>
                  <a:t>(magnetic field is a vector quantity)</a:t>
                </a:r>
              </a:p>
            </p:txBody>
          </p:sp>
        </mc:Choice>
        <mc:Fallback xmlns="">
          <p:sp>
            <p:nvSpPr>
              <p:cNvPr id="5" name="TextBox 4"/>
              <p:cNvSpPr txBox="1">
                <a:spLocks noRot="1" noChangeAspect="1" noMove="1" noResize="1" noEditPoints="1" noAdjustHandles="1" noChangeArrowheads="1" noChangeShapeType="1" noTextEdit="1"/>
              </p:cNvSpPr>
              <p:nvPr/>
            </p:nvSpPr>
            <p:spPr bwMode="auto">
              <a:xfrm>
                <a:off x="2438400" y="1828801"/>
                <a:ext cx="6705600" cy="506421"/>
              </a:xfrm>
              <a:prstGeom prst="rect">
                <a:avLst/>
              </a:prstGeom>
              <a:blipFill>
                <a:blip r:embed="rId5"/>
                <a:stretch>
                  <a:fillRect l="-1364" b="-27711"/>
                </a:stretch>
              </a:blipFill>
              <a:ln w="9525">
                <a:noFill/>
                <a:miter lim="800000"/>
                <a:headEnd/>
                <a:tailEnd/>
              </a:ln>
            </p:spPr>
            <p:txBody>
              <a:bodyPr/>
              <a:lstStyle/>
              <a:p>
                <a:r>
                  <a:rPr lang="en-US">
                    <a:noFill/>
                  </a:rPr>
                  <a:t> </a:t>
                </a:r>
              </a:p>
            </p:txBody>
          </p:sp>
        </mc:Fallback>
      </mc:AlternateContent>
      <p:sp>
        <p:nvSpPr>
          <p:cNvPr id="8" name="TextBox 7"/>
          <p:cNvSpPr txBox="1"/>
          <p:nvPr/>
        </p:nvSpPr>
        <p:spPr bwMode="auto">
          <a:xfrm>
            <a:off x="6172200" y="2438401"/>
            <a:ext cx="4191000" cy="461963"/>
          </a:xfrm>
          <a:prstGeom prst="rect">
            <a:avLst/>
          </a:prstGeom>
          <a:noFill/>
          <a:ln w="9525">
            <a:noFill/>
            <a:miter lim="800000"/>
            <a:headEnd/>
            <a:tailEnd/>
          </a:ln>
        </p:spPr>
        <p:txBody>
          <a:bodyPr>
            <a:spAutoFit/>
          </a:bodyPr>
          <a:lstStyle/>
          <a:p>
            <a:pPr algn="ctr">
              <a:defRPr/>
            </a:pPr>
            <a:r>
              <a:rPr lang="en-US" sz="2400" dirty="0">
                <a:latin typeface="+mj-lt"/>
              </a:rPr>
              <a:t>SI Unit:  Tesla (T)</a:t>
            </a:r>
          </a:p>
        </p:txBody>
      </p:sp>
      <p:grpSp>
        <p:nvGrpSpPr>
          <p:cNvPr id="9222" name="Group 10"/>
          <p:cNvGrpSpPr>
            <a:grpSpLocks/>
          </p:cNvGrpSpPr>
          <p:nvPr/>
        </p:nvGrpSpPr>
        <p:grpSpPr bwMode="auto">
          <a:xfrm>
            <a:off x="8513764" y="3886201"/>
            <a:ext cx="2154237" cy="2885649"/>
            <a:chOff x="6355080" y="2895600"/>
            <a:chExt cx="2788920" cy="3737511"/>
          </a:xfrm>
        </p:grpSpPr>
        <p:pic>
          <p:nvPicPr>
            <p:cNvPr id="923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1459" y="2895600"/>
              <a:ext cx="2472541"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355080" y="6094955"/>
              <a:ext cx="2788920" cy="538156"/>
            </a:xfrm>
            <a:prstGeom prst="rect">
              <a:avLst/>
            </a:prstGeom>
          </p:spPr>
          <p:txBody>
            <a:bodyPr>
              <a:spAutoFit/>
            </a:bodyPr>
            <a:lstStyle/>
            <a:p>
              <a:pPr algn="r">
                <a:defRPr/>
              </a:pPr>
              <a:r>
                <a:rPr lang="en-US" sz="1050" dirty="0"/>
                <a:t>http://en.wikipedia.org/wiki/File:N.Tesla.JPG</a:t>
              </a:r>
            </a:p>
          </p:txBody>
        </p:sp>
      </p:grpSp>
      <p:sp>
        <p:nvSpPr>
          <p:cNvPr id="12" name="TextBox 11"/>
          <p:cNvSpPr txBox="1"/>
          <p:nvPr/>
        </p:nvSpPr>
        <p:spPr bwMode="auto">
          <a:xfrm>
            <a:off x="1676400" y="3048001"/>
            <a:ext cx="6400800" cy="830263"/>
          </a:xfrm>
          <a:prstGeom prst="rect">
            <a:avLst/>
          </a:prstGeom>
          <a:noFill/>
          <a:ln w="9525">
            <a:noFill/>
            <a:miter lim="800000"/>
            <a:headEnd/>
            <a:tailEnd/>
          </a:ln>
        </p:spPr>
        <p:txBody>
          <a:bodyPr>
            <a:spAutoFit/>
          </a:bodyPr>
          <a:lstStyle/>
          <a:p>
            <a:pPr algn="ctr">
              <a:defRPr/>
            </a:pPr>
            <a:r>
              <a:rPr lang="en-US" sz="2400" dirty="0">
                <a:latin typeface="+mj-lt"/>
              </a:rPr>
              <a:t>Field </a:t>
            </a:r>
            <a:r>
              <a:rPr lang="en-US" sz="2400" b="1" dirty="0">
                <a:solidFill>
                  <a:srgbClr val="A67A00"/>
                </a:solidFill>
                <a:latin typeface="+mj-lt"/>
              </a:rPr>
              <a:t>leaves North Pole </a:t>
            </a:r>
            <a:r>
              <a:rPr lang="en-US" sz="2400" dirty="0">
                <a:latin typeface="+mj-lt"/>
              </a:rPr>
              <a:t>and</a:t>
            </a:r>
            <a:br>
              <a:rPr lang="en-US" sz="2400" dirty="0">
                <a:latin typeface="+mj-lt"/>
              </a:rPr>
            </a:br>
            <a:r>
              <a:rPr lang="en-US" sz="2400" b="1" dirty="0">
                <a:solidFill>
                  <a:srgbClr val="FF0000"/>
                </a:solidFill>
                <a:latin typeface="+mj-lt"/>
              </a:rPr>
              <a:t>enters South Pole</a:t>
            </a:r>
          </a:p>
        </p:txBody>
      </p:sp>
      <p:sp>
        <p:nvSpPr>
          <p:cNvPr id="14" name="TextBox 13"/>
          <p:cNvSpPr txBox="1"/>
          <p:nvPr/>
        </p:nvSpPr>
        <p:spPr bwMode="auto">
          <a:xfrm>
            <a:off x="1828800" y="4038601"/>
            <a:ext cx="5715000" cy="830263"/>
          </a:xfrm>
          <a:prstGeom prst="rect">
            <a:avLst/>
          </a:prstGeom>
          <a:noFill/>
          <a:ln w="9525">
            <a:noFill/>
            <a:miter lim="800000"/>
            <a:headEnd/>
            <a:tailEnd/>
          </a:ln>
        </p:spPr>
        <p:txBody>
          <a:bodyPr>
            <a:spAutoFit/>
          </a:bodyPr>
          <a:lstStyle/>
          <a:p>
            <a:pPr algn="ctr">
              <a:defRPr/>
            </a:pPr>
            <a:r>
              <a:rPr lang="en-US" sz="2400" dirty="0">
                <a:latin typeface="+mj-lt"/>
              </a:rPr>
              <a:t>Like E-fields, can represent with field vectors or field lines</a:t>
            </a:r>
          </a:p>
        </p:txBody>
      </p:sp>
      <p:grpSp>
        <p:nvGrpSpPr>
          <p:cNvPr id="6" name="Group 16"/>
          <p:cNvGrpSpPr>
            <a:grpSpLocks/>
          </p:cNvGrpSpPr>
          <p:nvPr/>
        </p:nvGrpSpPr>
        <p:grpSpPr bwMode="auto">
          <a:xfrm>
            <a:off x="2133600" y="4935538"/>
            <a:ext cx="4648200" cy="1922462"/>
            <a:chOff x="609600" y="4936003"/>
            <a:chExt cx="4648200" cy="1921997"/>
          </a:xfrm>
        </p:grpSpPr>
        <p:pic>
          <p:nvPicPr>
            <p:cNvPr id="92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4936003"/>
              <a:ext cx="2633663" cy="192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bwMode="auto">
            <a:xfrm>
              <a:off x="3124200" y="6604061"/>
              <a:ext cx="2133600" cy="253939"/>
            </a:xfrm>
            <a:prstGeom prst="rect">
              <a:avLst/>
            </a:prstGeom>
            <a:solidFill>
              <a:schemeClr val="bg1"/>
            </a:solidFill>
            <a:ln w="9525">
              <a:noFill/>
              <a:miter lim="800000"/>
              <a:headEnd/>
              <a:tailEnd/>
            </a:ln>
          </p:spPr>
          <p:txBody>
            <a:bodyPr>
              <a:spAutoFit/>
            </a:bodyPr>
            <a:lstStyle/>
            <a:p>
              <a:pPr algn="ctr">
                <a:defRPr/>
              </a:pPr>
              <a:r>
                <a:rPr lang="en-US" sz="1050" dirty="0">
                  <a:latin typeface="+mj-lt"/>
                </a:rPr>
                <a:t>© 2010 Pearson Education, Inc.</a:t>
              </a:r>
            </a:p>
          </p:txBody>
        </p:sp>
      </p:grpSp>
      <p:sp>
        <p:nvSpPr>
          <p:cNvPr id="18" name="TextBox 17"/>
          <p:cNvSpPr txBox="1"/>
          <p:nvPr/>
        </p:nvSpPr>
        <p:spPr bwMode="auto">
          <a:xfrm>
            <a:off x="4991099" y="5249331"/>
            <a:ext cx="3484564" cy="1200329"/>
          </a:xfrm>
          <a:prstGeom prst="rect">
            <a:avLst/>
          </a:prstGeom>
          <a:noFill/>
          <a:ln w="9525">
            <a:noFill/>
            <a:miter lim="800000"/>
            <a:headEnd/>
            <a:tailEnd/>
          </a:ln>
        </p:spPr>
        <p:txBody>
          <a:bodyPr wrap="square">
            <a:spAutoFit/>
          </a:bodyPr>
          <a:lstStyle/>
          <a:p>
            <a:pPr algn="ctr">
              <a:defRPr/>
            </a:pPr>
            <a:r>
              <a:rPr lang="en-US" sz="2400" dirty="0">
                <a:latin typeface="+mj-lt"/>
              </a:rPr>
              <a:t>Magnetic field lines are really loops (continue inside magnet)</a:t>
            </a:r>
          </a:p>
        </p:txBody>
      </p:sp>
      <p:sp>
        <p:nvSpPr>
          <p:cNvPr id="17" name="TextBox 16"/>
          <p:cNvSpPr txBox="1"/>
          <p:nvPr/>
        </p:nvSpPr>
        <p:spPr bwMode="auto">
          <a:xfrm>
            <a:off x="7543800" y="2895601"/>
            <a:ext cx="3124200" cy="646331"/>
          </a:xfrm>
          <a:prstGeom prst="rect">
            <a:avLst/>
          </a:prstGeom>
          <a:noFill/>
          <a:ln w="9525">
            <a:noFill/>
            <a:miter lim="800000"/>
            <a:headEnd/>
            <a:tailEnd/>
          </a:ln>
        </p:spPr>
        <p:txBody>
          <a:bodyPr>
            <a:spAutoFit/>
          </a:bodyPr>
          <a:lstStyle/>
          <a:p>
            <a:pPr>
              <a:defRPr/>
            </a:pPr>
            <a:r>
              <a:rPr lang="en-US" dirty="0">
                <a:solidFill>
                  <a:schemeClr val="bg1">
                    <a:lumMod val="50000"/>
                  </a:schemeClr>
                </a:solidFill>
                <a:latin typeface="+mj-lt"/>
              </a:rPr>
              <a:t>Earth’s Field:</a:t>
            </a:r>
          </a:p>
          <a:p>
            <a:pPr>
              <a:defRPr/>
            </a:pPr>
            <a:r>
              <a:rPr lang="en-US" dirty="0">
                <a:solidFill>
                  <a:schemeClr val="bg1">
                    <a:lumMod val="50000"/>
                  </a:schemeClr>
                </a:solidFill>
                <a:latin typeface="+mj-lt"/>
              </a:rPr>
              <a:t>Fridge Magnet:</a:t>
            </a:r>
          </a:p>
        </p:txBody>
      </p:sp>
      <p:sp>
        <p:nvSpPr>
          <p:cNvPr id="19" name="TextBox 18"/>
          <p:cNvSpPr txBox="1"/>
          <p:nvPr/>
        </p:nvSpPr>
        <p:spPr bwMode="auto">
          <a:xfrm>
            <a:off x="9372600" y="2895600"/>
            <a:ext cx="990600" cy="369332"/>
          </a:xfrm>
          <a:prstGeom prst="rect">
            <a:avLst/>
          </a:prstGeom>
          <a:noFill/>
          <a:ln w="9525">
            <a:noFill/>
            <a:miter lim="800000"/>
            <a:headEnd/>
            <a:tailEnd/>
          </a:ln>
        </p:spPr>
        <p:txBody>
          <a:bodyPr>
            <a:spAutoFit/>
          </a:bodyPr>
          <a:lstStyle/>
          <a:p>
            <a:pPr algn="ctr">
              <a:defRPr/>
            </a:pPr>
            <a:r>
              <a:rPr lang="en-US" dirty="0">
                <a:solidFill>
                  <a:schemeClr val="bg1">
                    <a:lumMod val="50000"/>
                  </a:schemeClr>
                </a:solidFill>
                <a:latin typeface="+mj-lt"/>
              </a:rPr>
              <a:t>50 </a:t>
            </a:r>
            <a:r>
              <a:rPr lang="en-US" dirty="0" err="1">
                <a:solidFill>
                  <a:schemeClr val="bg1">
                    <a:lumMod val="50000"/>
                  </a:schemeClr>
                </a:solidFill>
                <a:latin typeface="Symbol" pitchFamily="18" charset="2"/>
              </a:rPr>
              <a:t>m</a:t>
            </a:r>
            <a:r>
              <a:rPr lang="en-US" dirty="0" err="1">
                <a:solidFill>
                  <a:schemeClr val="bg1">
                    <a:lumMod val="50000"/>
                  </a:schemeClr>
                </a:solidFill>
                <a:latin typeface="+mj-lt"/>
              </a:rPr>
              <a:t>T</a:t>
            </a:r>
            <a:endParaRPr lang="en-US" dirty="0">
              <a:solidFill>
                <a:schemeClr val="bg1">
                  <a:lumMod val="50000"/>
                </a:schemeClr>
              </a:solidFill>
              <a:latin typeface="+mj-lt"/>
            </a:endParaRPr>
          </a:p>
        </p:txBody>
      </p:sp>
      <p:sp>
        <p:nvSpPr>
          <p:cNvPr id="20" name="TextBox 19"/>
          <p:cNvSpPr txBox="1"/>
          <p:nvPr/>
        </p:nvSpPr>
        <p:spPr bwMode="auto">
          <a:xfrm>
            <a:off x="9372600" y="3203575"/>
            <a:ext cx="990600" cy="369332"/>
          </a:xfrm>
          <a:prstGeom prst="rect">
            <a:avLst/>
          </a:prstGeom>
          <a:noFill/>
          <a:ln w="9525">
            <a:noFill/>
            <a:miter lim="800000"/>
            <a:headEnd/>
            <a:tailEnd/>
          </a:ln>
        </p:spPr>
        <p:txBody>
          <a:bodyPr>
            <a:spAutoFit/>
          </a:bodyPr>
          <a:lstStyle/>
          <a:p>
            <a:pPr algn="ctr">
              <a:defRPr/>
            </a:pPr>
            <a:r>
              <a:rPr lang="en-US" dirty="0">
                <a:solidFill>
                  <a:schemeClr val="bg1">
                    <a:lumMod val="50000"/>
                  </a:schemeClr>
                </a:solidFill>
                <a:latin typeface="+mj-lt"/>
              </a:rPr>
              <a:t>5 </a:t>
            </a:r>
            <a:r>
              <a:rPr lang="en-US" dirty="0" err="1">
                <a:solidFill>
                  <a:schemeClr val="bg1">
                    <a:lumMod val="50000"/>
                  </a:schemeClr>
                </a:solidFill>
                <a:latin typeface="+mj-lt"/>
              </a:rPr>
              <a:t>mT</a:t>
            </a:r>
            <a:endParaRPr lang="en-US" dirty="0">
              <a:solidFill>
                <a:schemeClr val="bg1">
                  <a:lumMod val="50000"/>
                </a:schemeClr>
              </a:solidFill>
              <a:latin typeface="+mj-lt"/>
            </a:endParaRPr>
          </a:p>
        </p:txBody>
      </p:sp>
      <p:sp>
        <p:nvSpPr>
          <p:cNvPr id="2" name="Slide Number Placeholder 1"/>
          <p:cNvSpPr>
            <a:spLocks noGrp="1"/>
          </p:cNvSpPr>
          <p:nvPr>
            <p:ph type="sldNum" sz="quarter" idx="12"/>
          </p:nvPr>
        </p:nvSpPr>
        <p:spPr/>
        <p:txBody>
          <a:bodyPr/>
          <a:lstStyle/>
          <a:p>
            <a:pPr>
              <a:defRPr/>
            </a:pPr>
            <a:fld id="{B386F29C-061E-47C1-A8AA-F42ADE5D6185}" type="slidenum">
              <a:rPr lang="en-US" smtClean="0"/>
              <a:pPr>
                <a:defRPr/>
              </a:pPr>
              <a:t>9</a:t>
            </a:fld>
            <a:endParaRPr lang="en-US"/>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2E9A22BF-46BF-435A-B908-8CC8B7CC16B5}"/>
                  </a:ext>
                </a:extLst>
              </p14:cNvPr>
              <p14:cNvContentPartPr/>
              <p14:nvPr/>
            </p14:nvContentPartPr>
            <p14:xfrm>
              <a:off x="2724120" y="5765760"/>
              <a:ext cx="1416600" cy="298800"/>
            </p14:xfrm>
          </p:contentPart>
        </mc:Choice>
        <mc:Fallback xmlns="">
          <p:pic>
            <p:nvPicPr>
              <p:cNvPr id="3" name="Ink 2">
                <a:extLst>
                  <a:ext uri="{FF2B5EF4-FFF2-40B4-BE49-F238E27FC236}">
                    <a16:creationId xmlns:a16="http://schemas.microsoft.com/office/drawing/2014/main" id="{2E9A22BF-46BF-435A-B908-8CC8B7CC16B5}"/>
                  </a:ext>
                </a:extLst>
              </p:cNvPr>
              <p:cNvPicPr/>
              <p:nvPr/>
            </p:nvPicPr>
            <p:blipFill>
              <a:blip r:embed="rId9"/>
              <a:stretch>
                <a:fillRect/>
              </a:stretch>
            </p:blipFill>
            <p:spPr>
              <a:xfrm>
                <a:off x="2714760" y="5756400"/>
                <a:ext cx="1435320" cy="317520"/>
              </a:xfrm>
              <a:prstGeom prst="rect">
                <a:avLst/>
              </a:prstGeom>
            </p:spPr>
          </p:pic>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2.2|52.3"/>
</p:tagLst>
</file>

<file path=ppt/tags/tag10.xml><?xml version="1.0" encoding="utf-8"?>
<p:tagLst xmlns:a="http://schemas.openxmlformats.org/drawingml/2006/main" xmlns:r="http://schemas.openxmlformats.org/officeDocument/2006/relationships" xmlns:p="http://schemas.openxmlformats.org/presentationml/2006/main">
  <p:tag name="TIMING" val="|151.4|20.4|26.9|7.1"/>
</p:tagLst>
</file>

<file path=ppt/tags/tag11.xml><?xml version="1.0" encoding="utf-8"?>
<p:tagLst xmlns:a="http://schemas.openxmlformats.org/drawingml/2006/main" xmlns:r="http://schemas.openxmlformats.org/officeDocument/2006/relationships" xmlns:p="http://schemas.openxmlformats.org/presentationml/2006/main">
  <p:tag name="TIMING" val="|52.8"/>
</p:tagLst>
</file>

<file path=ppt/tags/tag12.xml><?xml version="1.0" encoding="utf-8"?>
<p:tagLst xmlns:a="http://schemas.openxmlformats.org/drawingml/2006/main" xmlns:r="http://schemas.openxmlformats.org/officeDocument/2006/relationships" xmlns:p="http://schemas.openxmlformats.org/presentationml/2006/main">
  <p:tag name="TIMING" val="|120"/>
</p:tagLst>
</file>

<file path=ppt/tags/tag13.xml><?xml version="1.0" encoding="utf-8"?>
<p:tagLst xmlns:a="http://schemas.openxmlformats.org/drawingml/2006/main" xmlns:r="http://schemas.openxmlformats.org/officeDocument/2006/relationships" xmlns:p="http://schemas.openxmlformats.org/presentationml/2006/main">
  <p:tag name="TIMING" val="|62.9|13.7|29.4|10.6"/>
</p:tagLst>
</file>

<file path=ppt/tags/tag14.xml><?xml version="1.0" encoding="utf-8"?>
<p:tagLst xmlns:a="http://schemas.openxmlformats.org/drawingml/2006/main" xmlns:r="http://schemas.openxmlformats.org/officeDocument/2006/relationships" xmlns:p="http://schemas.openxmlformats.org/presentationml/2006/main">
  <p:tag name="TIMING" val="|42.1|20.9|91.2|35"/>
</p:tagLst>
</file>

<file path=ppt/tags/tag15.xml><?xml version="1.0" encoding="utf-8"?>
<p:tagLst xmlns:a="http://schemas.openxmlformats.org/drawingml/2006/main" xmlns:r="http://schemas.openxmlformats.org/officeDocument/2006/relationships" xmlns:p="http://schemas.openxmlformats.org/presentationml/2006/main">
  <p:tag name="TIMING" val="|13.9|17.8|20.6|6.7|2.3|3.3|4.3"/>
</p:tagLst>
</file>

<file path=ppt/tags/tag16.xml><?xml version="1.0" encoding="utf-8"?>
<p:tagLst xmlns:a="http://schemas.openxmlformats.org/drawingml/2006/main" xmlns:r="http://schemas.openxmlformats.org/officeDocument/2006/relationships" xmlns:p="http://schemas.openxmlformats.org/presentationml/2006/main">
  <p:tag name="TIMING" val="|50.2|12.8|9.3|39.7|30.3|16.3|32.1|5.8|70.5"/>
</p:tagLst>
</file>

<file path=ppt/tags/tag17.xml><?xml version="1.0" encoding="utf-8"?>
<p:tagLst xmlns:a="http://schemas.openxmlformats.org/drawingml/2006/main" xmlns:r="http://schemas.openxmlformats.org/officeDocument/2006/relationships" xmlns:p="http://schemas.openxmlformats.org/presentationml/2006/main">
  <p:tag name="TIMING" val="|60.3|41.6|25.1|33.9|1.1|58.2|69.7|125|14.9"/>
</p:tagLst>
</file>

<file path=ppt/tags/tag18.xml><?xml version="1.0" encoding="utf-8"?>
<p:tagLst xmlns:a="http://schemas.openxmlformats.org/drawingml/2006/main" xmlns:r="http://schemas.openxmlformats.org/officeDocument/2006/relationships" xmlns:p="http://schemas.openxmlformats.org/presentationml/2006/main">
  <p:tag name="TIMING" val="|92.8|45.6|55.8"/>
</p:tagLst>
</file>

<file path=ppt/tags/tag19.xml><?xml version="1.0" encoding="utf-8"?>
<p:tagLst xmlns:a="http://schemas.openxmlformats.org/drawingml/2006/main" xmlns:r="http://schemas.openxmlformats.org/officeDocument/2006/relationships" xmlns:p="http://schemas.openxmlformats.org/presentationml/2006/main">
  <p:tag name="TIMING" val="|58.4|20.2|81.2|28.2|27.3"/>
</p:tagLst>
</file>

<file path=ppt/tags/tag2.xml><?xml version="1.0" encoding="utf-8"?>
<p:tagLst xmlns:a="http://schemas.openxmlformats.org/drawingml/2006/main" xmlns:r="http://schemas.openxmlformats.org/officeDocument/2006/relationships" xmlns:p="http://schemas.openxmlformats.org/presentationml/2006/main">
  <p:tag name="TIMING" val="|59.7|2.3|7.6|55.2|46.9"/>
</p:tagLst>
</file>

<file path=ppt/tags/tag20.xml><?xml version="1.0" encoding="utf-8"?>
<p:tagLst xmlns:a="http://schemas.openxmlformats.org/drawingml/2006/main" xmlns:r="http://schemas.openxmlformats.org/officeDocument/2006/relationships" xmlns:p="http://schemas.openxmlformats.org/presentationml/2006/main">
  <p:tag name="TIMING" val="|36.8|1.1|38.3|44.1"/>
</p:tagLst>
</file>

<file path=ppt/tags/tag21.xml><?xml version="1.0" encoding="utf-8"?>
<p:tagLst xmlns:a="http://schemas.openxmlformats.org/drawingml/2006/main" xmlns:r="http://schemas.openxmlformats.org/officeDocument/2006/relationships" xmlns:p="http://schemas.openxmlformats.org/presentationml/2006/main">
  <p:tag name="TIMING" val="|66.2|7.4|2.3|4.4"/>
</p:tagLst>
</file>

<file path=ppt/tags/tag22.xml><?xml version="1.0" encoding="utf-8"?>
<p:tagLst xmlns:a="http://schemas.openxmlformats.org/drawingml/2006/main" xmlns:r="http://schemas.openxmlformats.org/officeDocument/2006/relationships" xmlns:p="http://schemas.openxmlformats.org/presentationml/2006/main">
  <p:tag name="TIMING" val="|4.5|26.3|7.1|12.8|12.8|1.4"/>
</p:tagLst>
</file>

<file path=ppt/tags/tag23.xml><?xml version="1.0" encoding="utf-8"?>
<p:tagLst xmlns:a="http://schemas.openxmlformats.org/drawingml/2006/main" xmlns:r="http://schemas.openxmlformats.org/officeDocument/2006/relationships" xmlns:p="http://schemas.openxmlformats.org/presentationml/2006/main">
  <p:tag name="TIMING" val="|37.2|66|6.2|3.8|80.7|3.1|8.7|2.9|56.9|24.8|6.4|47.5|49.5|10|12.6|32.8|21.7"/>
</p:tagLst>
</file>

<file path=ppt/tags/tag24.xml><?xml version="1.0" encoding="utf-8"?>
<p:tagLst xmlns:a="http://schemas.openxmlformats.org/drawingml/2006/main" xmlns:r="http://schemas.openxmlformats.org/officeDocument/2006/relationships" xmlns:p="http://schemas.openxmlformats.org/presentationml/2006/main">
  <p:tag name="TIMING" val="|40.5|6.8|71|15.8"/>
</p:tagLst>
</file>

<file path=ppt/tags/tag25.xml><?xml version="1.0" encoding="utf-8"?>
<p:tagLst xmlns:a="http://schemas.openxmlformats.org/drawingml/2006/main" xmlns:r="http://schemas.openxmlformats.org/officeDocument/2006/relationships" xmlns:p="http://schemas.openxmlformats.org/presentationml/2006/main">
  <p:tag name="TIMING" val="|65|20.2|14.9|57.5|19"/>
</p:tagLst>
</file>

<file path=ppt/tags/tag26.xml><?xml version="1.0" encoding="utf-8"?>
<p:tagLst xmlns:a="http://schemas.openxmlformats.org/drawingml/2006/main" xmlns:r="http://schemas.openxmlformats.org/officeDocument/2006/relationships" xmlns:p="http://schemas.openxmlformats.org/presentationml/2006/main">
  <p:tag name="TIMING" val="|7.7|11.3|19.4|21.9"/>
</p:tagLst>
</file>

<file path=ppt/tags/tag27.xml><?xml version="1.0" encoding="utf-8"?>
<p:tagLst xmlns:a="http://schemas.openxmlformats.org/drawingml/2006/main" xmlns:r="http://schemas.openxmlformats.org/officeDocument/2006/relationships" xmlns:p="http://schemas.openxmlformats.org/presentationml/2006/main">
  <p:tag name="TIMING" val="|27|24.6|22.2|9.3|1.4|1.8|16.5|3.2|8.2|1.2"/>
</p:tagLst>
</file>

<file path=ppt/tags/tag3.xml><?xml version="1.0" encoding="utf-8"?>
<p:tagLst xmlns:a="http://schemas.openxmlformats.org/drawingml/2006/main" xmlns:r="http://schemas.openxmlformats.org/officeDocument/2006/relationships" xmlns:p="http://schemas.openxmlformats.org/presentationml/2006/main">
  <p:tag name="TIMING" val="|36.2|12.8|22.4|6.3|12.2|1.5"/>
</p:tagLst>
</file>

<file path=ppt/tags/tag4.xml><?xml version="1.0" encoding="utf-8"?>
<p:tagLst xmlns:a="http://schemas.openxmlformats.org/drawingml/2006/main" xmlns:r="http://schemas.openxmlformats.org/officeDocument/2006/relationships" xmlns:p="http://schemas.openxmlformats.org/presentationml/2006/main">
  <p:tag name="TIMING" val="|9.8|16.1|6.8|13|1.3|1.4|29.8|76.1"/>
</p:tagLst>
</file>

<file path=ppt/tags/tag5.xml><?xml version="1.0" encoding="utf-8"?>
<p:tagLst xmlns:a="http://schemas.openxmlformats.org/drawingml/2006/main" xmlns:r="http://schemas.openxmlformats.org/officeDocument/2006/relationships" xmlns:p="http://schemas.openxmlformats.org/presentationml/2006/main">
  <p:tag name="TIMING" val="|245.8|4.6|1.2|1.3|2.9"/>
</p:tagLst>
</file>

<file path=ppt/tags/tag6.xml><?xml version="1.0" encoding="utf-8"?>
<p:tagLst xmlns:a="http://schemas.openxmlformats.org/drawingml/2006/main" xmlns:r="http://schemas.openxmlformats.org/officeDocument/2006/relationships" xmlns:p="http://schemas.openxmlformats.org/presentationml/2006/main">
  <p:tag name="TIMING" val="|137.5"/>
</p:tagLst>
</file>

<file path=ppt/tags/tag7.xml><?xml version="1.0" encoding="utf-8"?>
<p:tagLst xmlns:a="http://schemas.openxmlformats.org/drawingml/2006/main" xmlns:r="http://schemas.openxmlformats.org/officeDocument/2006/relationships" xmlns:p="http://schemas.openxmlformats.org/presentationml/2006/main">
  <p:tag name="TIMING" val="|90.4|5.2|14.5|20.7|1.2|108.9"/>
</p:tagLst>
</file>

<file path=ppt/tags/tag8.xml><?xml version="1.0" encoding="utf-8"?>
<p:tagLst xmlns:a="http://schemas.openxmlformats.org/drawingml/2006/main" xmlns:r="http://schemas.openxmlformats.org/officeDocument/2006/relationships" xmlns:p="http://schemas.openxmlformats.org/presentationml/2006/main">
  <p:tag name="TIMING" val="|63.1|91.4|28.9|12|6.5"/>
</p:tagLst>
</file>

<file path=ppt/tags/tag9.xml><?xml version="1.0" encoding="utf-8"?>
<p:tagLst xmlns:a="http://schemas.openxmlformats.org/drawingml/2006/main" xmlns:r="http://schemas.openxmlformats.org/officeDocument/2006/relationships" xmlns:p="http://schemas.openxmlformats.org/presentationml/2006/main">
  <p:tag name="TIMING" val="|19.7|28.1|10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wrap="square" rtlCol="0">
        <a:spAutoFit/>
      </a:bodyPr>
      <a:lstStyle>
        <a:defPPr algn="ct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2" ma:contentTypeDescription="Create a new document." ma:contentTypeScope="" ma:versionID="3ba740bbfea08ad42b5fb892d4577724">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f7fd287cc537a47f0d39eda5b7439aef"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99896E51-66FE-49B5-8435-B1C65972EAA8}"/>
</file>

<file path=customXml/itemProps2.xml><?xml version="1.0" encoding="utf-8"?>
<ds:datastoreItem xmlns:ds="http://schemas.openxmlformats.org/officeDocument/2006/customXml" ds:itemID="{ECD6D63F-0AB5-4BC6-8C4A-704071D4CFC7}"/>
</file>

<file path=customXml/itemProps3.xml><?xml version="1.0" encoding="utf-8"?>
<ds:datastoreItem xmlns:ds="http://schemas.openxmlformats.org/officeDocument/2006/customXml" ds:itemID="{26236939-9F99-4744-84DA-70A02E2D6941}"/>
</file>

<file path=docProps/app.xml><?xml version="1.0" encoding="utf-8"?>
<Properties xmlns="http://schemas.openxmlformats.org/officeDocument/2006/extended-properties" xmlns:vt="http://schemas.openxmlformats.org/officeDocument/2006/docPropsVTypes">
  <Template/>
  <TotalTime>35607</TotalTime>
  <Words>3316</Words>
  <Application>Microsoft Office PowerPoint</Application>
  <PresentationFormat>Widescreen</PresentationFormat>
  <Paragraphs>664</Paragraphs>
  <Slides>54</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2" baseType="lpstr">
      <vt:lpstr>ＭＳ Ｐゴシック</vt:lpstr>
      <vt:lpstr>Arial</vt:lpstr>
      <vt:lpstr>Calibri</vt:lpstr>
      <vt:lpstr>Cambria Math</vt:lpstr>
      <vt:lpstr>Symbol</vt:lpstr>
      <vt:lpstr>Times New Roman</vt:lpstr>
      <vt:lpstr>Office Theme</vt:lpstr>
      <vt:lpstr>Equation</vt:lpstr>
      <vt:lpstr>PowerPoint Presentation</vt:lpstr>
      <vt:lpstr>Lodestones and Compasses</vt:lpstr>
      <vt:lpstr>Permanent Magnets</vt:lpstr>
      <vt:lpstr>Magnetic Poles</vt:lpstr>
      <vt:lpstr>Magnets are Dipoles</vt:lpstr>
      <vt:lpstr>Finding Magnets</vt:lpstr>
      <vt:lpstr>Conceptual Problem with Magnets</vt:lpstr>
      <vt:lpstr>Magnetic Fields</vt:lpstr>
      <vt:lpstr>Magnetic Fields</vt:lpstr>
      <vt:lpstr>Finding Magnetic Field Lines</vt:lpstr>
      <vt:lpstr>Bar Magnet in a Magnetic Field</vt:lpstr>
      <vt:lpstr>Magnetic Field of a Current</vt:lpstr>
      <vt:lpstr>What Causes Magnetic Fields?</vt:lpstr>
      <vt:lpstr>Magnetic Field of a Wire</vt:lpstr>
      <vt:lpstr>Right-hand Rule: Grip Rule</vt:lpstr>
      <vt:lpstr>Finding Direction of B Field from Field Lines </vt:lpstr>
      <vt:lpstr>Example 1</vt:lpstr>
      <vt:lpstr>Example 2</vt:lpstr>
      <vt:lpstr>Magnitude of Field of a Wire</vt:lpstr>
      <vt:lpstr>Combining B Fields</vt:lpstr>
      <vt:lpstr>Finding Direction of Field with Multiple Wires Present: Example 1</vt:lpstr>
      <vt:lpstr>Finding Magnitude of Field with Multiple Wires Present [1]</vt:lpstr>
      <vt:lpstr>Finding Magnitude of Field with Multiple Wires Present [2]</vt:lpstr>
      <vt:lpstr>Finding Direction of Field with Multiple Wires Present: Example 2</vt:lpstr>
      <vt:lpstr>Finding Magnitude of Field with Multiple Wires Present [1]</vt:lpstr>
      <vt:lpstr>Finding Magnitude of Field with Multiple Wires Present [2]</vt:lpstr>
      <vt:lpstr>Magnetic Field Created By Power Lines [1]</vt:lpstr>
      <vt:lpstr>Magnetic Field Created By Power Lines [2]</vt:lpstr>
      <vt:lpstr>Magnetic Field Created By Power Lines [3]</vt:lpstr>
      <vt:lpstr>Magnetic Field Created By Power Lines  + Earth’s Magnetic Field</vt:lpstr>
      <vt:lpstr>Current Loop and Magnetic Dipole Moment</vt:lpstr>
      <vt:lpstr>Current Carrying Loop</vt:lpstr>
      <vt:lpstr>Right-hand Rule: Loop Rule</vt:lpstr>
      <vt:lpstr>Magnetic Dipole Moment [1]</vt:lpstr>
      <vt:lpstr>Magnetic Dipole Moment [2]</vt:lpstr>
      <vt:lpstr>Torque on Magnetic Moment</vt:lpstr>
      <vt:lpstr>Example: Magnetic Field at Center</vt:lpstr>
      <vt:lpstr>Rank the Magnetic Fields</vt:lpstr>
      <vt:lpstr>Circuit Breakers</vt:lpstr>
      <vt:lpstr>Magnetic Material</vt:lpstr>
      <vt:lpstr>Electron Magnetic Moments  (Source of Permanent Magnets)</vt:lpstr>
      <vt:lpstr>Magnetizing Ferromagnetic Material examples:  Fe, Co, Ni</vt:lpstr>
      <vt:lpstr>Permanent Magnets and Poles</vt:lpstr>
      <vt:lpstr>Magnetic Force</vt:lpstr>
      <vt:lpstr>Magnetic Field and Charged Particles</vt:lpstr>
      <vt:lpstr>Magnitude of Magnetic Force</vt:lpstr>
      <vt:lpstr>Right-hand Rule: Cross Product</vt:lpstr>
      <vt:lpstr>Summary of Right Hand Rule (for cross product)</vt:lpstr>
      <vt:lpstr>Getting the Direction of Force on Charged Particles [1]</vt:lpstr>
      <vt:lpstr>Getting the Direction of Force on Charged Particles [2]</vt:lpstr>
      <vt:lpstr>Getting the Direction of Force on Charged Particles [3]</vt:lpstr>
      <vt:lpstr>Getting the Direction of Force on Charged Particles [4]</vt:lpstr>
      <vt:lpstr>Summary</vt:lpstr>
      <vt:lpstr>Example: Find Field from Force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dc:creator>
  <cp:lastModifiedBy>S M</cp:lastModifiedBy>
  <cp:revision>2450</cp:revision>
  <cp:lastPrinted>2013-11-08T16:33:18Z</cp:lastPrinted>
  <dcterms:created xsi:type="dcterms:W3CDTF">2010-01-06T03:23:05Z</dcterms:created>
  <dcterms:modified xsi:type="dcterms:W3CDTF">2021-08-02T15:50:25Z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0x0101007222C76DF9BD8349B0CA3C9A1AA4C548</vt:lpwstr>
  </property>
</Properties>
</file>