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4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/>
    <p:restoredTop sz="95934"/>
  </p:normalViewPr>
  <p:slideViewPr>
    <p:cSldViewPr snapToGrid="0" snapToObjects="1">
      <p:cViewPr varScale="1">
        <p:scale>
          <a:sx n="76" d="100"/>
          <a:sy n="76" d="100"/>
        </p:scale>
        <p:origin x="11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C71B4-8239-D640-9BE1-1C6E3E3D48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A4DB9-E8B8-7C4E-9156-0F9F9A8BD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Sociology of Sport</a:t>
            </a:r>
          </a:p>
        </p:txBody>
      </p:sp>
    </p:spTree>
    <p:extLst>
      <p:ext uri="{BB962C8B-B14F-4D97-AF65-F5344CB8AC3E}">
        <p14:creationId xmlns:p14="http://schemas.microsoft.com/office/powerpoint/2010/main" val="394056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6AE4C-79F3-E940-82B1-6FD156106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23836"/>
            <a:ext cx="3420533" cy="4601183"/>
          </a:xfrm>
        </p:spPr>
        <p:txBody>
          <a:bodyPr>
            <a:normAutofit/>
          </a:bodyPr>
          <a:lstStyle/>
          <a:p>
            <a:r>
              <a:rPr lang="en-US" b="1" dirty="0"/>
              <a:t>Change &amp; the future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E704A-F6D7-A041-AC16-65AAF0705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5" y="864108"/>
            <a:ext cx="7315200" cy="5120640"/>
          </a:xfrm>
        </p:spPr>
        <p:txBody>
          <a:bodyPr/>
          <a:lstStyle/>
          <a:p>
            <a:r>
              <a:rPr lang="en-US" b="1" dirty="0"/>
              <a:t>16.1. Sports fans as agents of change</a:t>
            </a:r>
          </a:p>
          <a:p>
            <a:r>
              <a:rPr lang="en-US" b="1" dirty="0"/>
              <a:t>16.2. Technology and change in sports</a:t>
            </a:r>
            <a:endParaRPr lang="en-US" dirty="0"/>
          </a:p>
          <a:p>
            <a:r>
              <a:rPr lang="en-US" b="1" dirty="0"/>
              <a:t>16.3. Working for change: Charity versus social justice</a:t>
            </a:r>
            <a:endParaRPr lang="en-US" dirty="0"/>
          </a:p>
          <a:p>
            <a:r>
              <a:rPr lang="en-US" b="1" dirty="0"/>
              <a:t>16.4. Using sports to make change: Does it work?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8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Sports fans as agents of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2" y="734371"/>
            <a:ext cx="7188201" cy="5378562"/>
          </a:xfrm>
        </p:spPr>
        <p:txBody>
          <a:bodyPr>
            <a:normAutofit/>
          </a:bodyPr>
          <a:lstStyle/>
          <a:p>
            <a:r>
              <a:rPr lang="en-US" dirty="0"/>
              <a:t>Sports fans have seldom been agents of change in communities and societies. </a:t>
            </a:r>
          </a:p>
          <a:p>
            <a:r>
              <a:rPr lang="en-US" dirty="0"/>
              <a:t>When fans do these things all at once it creates a sense of emotional unity that leads them to feel good about who they are and the community in which they live </a:t>
            </a:r>
          </a:p>
          <a:p>
            <a:r>
              <a:rPr lang="en-US" dirty="0"/>
              <a:t>A significant exception to this description of fans currently exists in some countries in North Africa and southwestern Asia. </a:t>
            </a:r>
          </a:p>
          <a:p>
            <a:r>
              <a:rPr lang="en-US" dirty="0"/>
              <a:t>Because sports events attract tens of thousands of spectators plus media coverage, it is difficult for police to control such displays if they are strategically planned. </a:t>
            </a:r>
          </a:p>
        </p:txBody>
      </p:sp>
    </p:spTree>
    <p:extLst>
      <p:ext uri="{BB962C8B-B14F-4D97-AF65-F5344CB8AC3E}">
        <p14:creationId xmlns:p14="http://schemas.microsoft.com/office/powerpoint/2010/main" val="137182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8408"/>
            <a:ext cx="3555999" cy="4601183"/>
          </a:xfrm>
        </p:spPr>
        <p:txBody>
          <a:bodyPr/>
          <a:lstStyle/>
          <a:p>
            <a:r>
              <a:rPr lang="en-US" b="1" dirty="0"/>
              <a:t>Technology and change in sports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3" y="1287441"/>
            <a:ext cx="7315200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many cases in mainstream sports in which people use technology to push their personal in a quest for competitive success:</a:t>
            </a:r>
          </a:p>
          <a:p>
            <a:pPr lvl="1" fontAlgn="base"/>
            <a:r>
              <a:rPr lang="en-US" dirty="0"/>
              <a:t>Parents give synthetic human growth hormone to their children in the hope of “creating” world-class athletes.</a:t>
            </a:r>
          </a:p>
          <a:p>
            <a:pPr lvl="1" fontAlgn="base"/>
            <a:r>
              <a:rPr lang="en-US" dirty="0"/>
              <a:t>Athletes are in a constant quest to find substances and technological aids to help them become bigger, stronger, and faster.</a:t>
            </a:r>
          </a:p>
          <a:p>
            <a:pPr lvl="1" fontAlgn="base"/>
            <a:r>
              <a:rPr lang="en-US" dirty="0"/>
              <a:t>People of all ages seek sports equipment made with new, lightweight, strong materials, such as Kevlar, titanium, and carbon fiber so that they can develop new challenges and experiences.</a:t>
            </a:r>
          </a:p>
          <a:p>
            <a:pPr lvl="1" fontAlgn="base"/>
            <a:r>
              <a:rPr lang="en-US" dirty="0"/>
              <a:t>Some people dream of the day when the Human Genome Project provides information that permits the creation of genetically engineered “designer athletes.”</a:t>
            </a:r>
          </a:p>
          <a:p>
            <a:pPr lvl="1" fontAlgn="base"/>
            <a:r>
              <a:rPr lang="en-US" dirty="0"/>
              <a:t>Those people also dream of the day when the brain and central nervous system can be regulated to facilitate training and enhance performance.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45453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1A593-9F46-3947-BE86-CA60CA31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Working for change: Charity versus social justice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5C9DCA-2342-8949-B49D-3FFBC798FC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076079"/>
              </p:ext>
            </p:extLst>
          </p:nvPr>
        </p:nvGraphicFramePr>
        <p:xfrm>
          <a:off x="4549775" y="2000566"/>
          <a:ext cx="6744757" cy="3993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459">
                  <a:extLst>
                    <a:ext uri="{9D8B030D-6E8A-4147-A177-3AD203B41FA5}">
                      <a16:colId xmlns:a16="http://schemas.microsoft.com/office/drawing/2014/main" val="2798098086"/>
                    </a:ext>
                  </a:extLst>
                </a:gridCol>
                <a:gridCol w="2006598">
                  <a:extLst>
                    <a:ext uri="{9D8B030D-6E8A-4147-A177-3AD203B41FA5}">
                      <a16:colId xmlns:a16="http://schemas.microsoft.com/office/drawing/2014/main" val="3714451867"/>
                    </a:ext>
                  </a:extLst>
                </a:gridCol>
                <a:gridCol w="2459700">
                  <a:extLst>
                    <a:ext uri="{9D8B030D-6E8A-4147-A177-3AD203B41FA5}">
                      <a16:colId xmlns:a16="http://schemas.microsoft.com/office/drawing/2014/main" val="1962753349"/>
                    </a:ext>
                  </a:extLst>
                </a:gridCol>
              </a:tblGrid>
              <a:tr h="5005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</a:tabLst>
                      </a:pPr>
                      <a:r>
                        <a:rPr lang="en-US" sz="1200" u="sng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Charity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&lt;&lt;&lt;&gt;&gt;&gt;</a:t>
                      </a:r>
                      <a:r>
                        <a:rPr lang="en-US" sz="110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 u="sng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Justice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2268796901"/>
                  </a:ext>
                </a:extLst>
              </a:tr>
              <a:tr h="500565"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The individual giver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About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Changing structures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2882685425"/>
                  </a:ext>
                </a:extLst>
              </a:tr>
              <a:tr h="912062"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The giver’s values, 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preferences, and motives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Based on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Institutionalized processes independent of individuals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122244874"/>
                  </a:ext>
                </a:extLst>
              </a:tr>
              <a:tr h="912062"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The individual giver’s financial resources and motives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Maintained by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Collective commitment 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to human rights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3829925952"/>
                  </a:ext>
                </a:extLst>
              </a:tr>
              <a:tr h="1168579"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Creates a power relationship 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  <a:tab pos="22098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with recipients being subservient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Socio-political outcome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</a:tabLst>
                      </a:pPr>
                      <a:r>
                        <a:rPr lang="en-US" sz="1200" dirty="0">
                          <a:ln>
                            <a:noFill/>
                          </a:ln>
                          <a:effectLst/>
                        </a:rPr>
                        <a:t>Makes charity unnecessary or replaces it with mutual giving</a:t>
                      </a:r>
                      <a:endParaRPr lang="en-US" sz="11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5027147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699998F-615F-9E4F-A8E1-8908D95F6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441" y="11432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Table 1. Distinctions between charity and justice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8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1D2DE-ABFA-1044-9D09-F6B6E2B7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23836"/>
            <a:ext cx="3234267" cy="4601183"/>
          </a:xfrm>
        </p:spPr>
        <p:txBody>
          <a:bodyPr/>
          <a:lstStyle/>
          <a:p>
            <a:r>
              <a:rPr lang="en-US" b="1" dirty="0"/>
              <a:t>Using sports to make change: Does it work?</a:t>
            </a:r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0F2C31A-8C93-9B44-ABE8-CD07BA02D5F9}"/>
              </a:ext>
            </a:extLst>
          </p:cNvPr>
          <p:cNvGraphicFramePr>
            <a:graphicFrameLocks noGrp="1"/>
          </p:cNvGraphicFramePr>
          <p:nvPr/>
        </p:nvGraphicFramePr>
        <p:xfrm>
          <a:off x="5059363" y="874077"/>
          <a:ext cx="4933950" cy="510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7765">
                  <a:extLst>
                    <a:ext uri="{9D8B030D-6E8A-4147-A177-3AD203B41FA5}">
                      <a16:colId xmlns:a16="http://schemas.microsoft.com/office/drawing/2014/main" val="2214450164"/>
                    </a:ext>
                  </a:extLst>
                </a:gridCol>
                <a:gridCol w="2496185">
                  <a:extLst>
                    <a:ext uri="{9D8B030D-6E8A-4147-A177-3AD203B41FA5}">
                      <a16:colId xmlns:a16="http://schemas.microsoft.com/office/drawing/2014/main" val="2697093585"/>
                    </a:ext>
                  </a:extLst>
                </a:gridCol>
              </a:tblGrid>
              <a:tr h="35687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Transformation vs Development: 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Two Approaches to Change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700775"/>
                  </a:ext>
                </a:extLst>
              </a:tr>
              <a:tr h="534670"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Transformation Focus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(1960s &amp; 1970s)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Development Focus: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indent="-22860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(1980s-present)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extLst>
                  <a:ext uri="{0D108BD9-81ED-4DB2-BD59-A6C34878D82A}">
                    <a16:rowId xmlns:a16="http://schemas.microsoft.com/office/drawing/2014/main" val="2754061702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Concerns were civil rights, social justice, fair laws and policies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Concerns are individual growth and success</a:t>
                      </a:r>
                      <a:endParaRPr lang="en-US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42240" marR="50800" marT="50800" marB="50800"/>
                </a:tc>
                <a:extLst>
                  <a:ext uri="{0D108BD9-81ED-4DB2-BD59-A6C34878D82A}">
                    <a16:rowId xmlns:a16="http://schemas.microsoft.com/office/drawing/2014/main" val="3644253376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Deal with community organization</a:t>
                      </a:r>
                      <a:endParaRPr lang="en-US" sz="110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and social issues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Deal with personal issues of motivation and responsibility</a:t>
                      </a:r>
                      <a:endParaRPr lang="en-US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58063841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Believe that community organization facilitates grassroots development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Believe that individual success leads to positive growth and development</a:t>
                      </a:r>
                      <a:endParaRPr lang="en-US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551890271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Believe that strong communities produce engaged citizens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Believe that successful individuals produce growth benefitting all</a:t>
                      </a:r>
                      <a:endParaRPr lang="en-US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865342725"/>
                  </a:ext>
                </a:extLst>
              </a:tr>
              <a:tr h="1245870"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>
                          <a:ln>
                            <a:noFill/>
                          </a:ln>
                          <a:effectLst/>
                        </a:rPr>
                        <a:t>SPORTS can be sites for creating an awareness of social, economic, and political issues and developing the strategies to transform structures so they are fair and just. </a:t>
                      </a:r>
                      <a:endParaRPr lang="en-US" sz="11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279400" marR="50800" marT="50800" marB="50800"/>
                </a:tc>
                <a:tc>
                  <a:txBody>
                    <a:bodyPr/>
                    <a:lstStyle/>
                    <a:p>
                      <a:pPr marL="91440" marR="0" indent="-9144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200" dirty="0">
                          <a:ln>
                            <a:noFill/>
                          </a:ln>
                          <a:effectLst/>
                        </a:rPr>
                        <a:t>SPORTS can be sites for creating self-esteem, self-efficacy, and a focus on personal success that will fuel the growth and development of existing structures and communities    </a:t>
                      </a:r>
                      <a:endParaRPr lang="en-US" sz="11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42240" marR="50800" marT="50800" marB="50800"/>
                </a:tc>
                <a:extLst>
                  <a:ext uri="{0D108BD9-81ED-4DB2-BD59-A6C34878D82A}">
                    <a16:rowId xmlns:a16="http://schemas.microsoft.com/office/drawing/2014/main" val="42421371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BD443E39-DFC3-B744-A9EA-639A6696E535}"/>
              </a:ext>
            </a:extLst>
          </p:cNvPr>
          <p:cNvSpPr/>
          <p:nvPr/>
        </p:nvSpPr>
        <p:spPr>
          <a:xfrm>
            <a:off x="3462263" y="504745"/>
            <a:ext cx="48610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</a:tabLst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Table 2. Two Approaches to Social Change</a:t>
            </a:r>
            <a:endParaRPr lang="en-US" dirty="0">
              <a:solidFill>
                <a:srgbClr val="000000"/>
              </a:solid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592835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D821C33D77374889306AEF42E3F77D" ma:contentTypeVersion="7" ma:contentTypeDescription="Create a new document." ma:contentTypeScope="" ma:versionID="72be366cff232dfece6902775b7875da">
  <xsd:schema xmlns:xsd="http://www.w3.org/2001/XMLSchema" xmlns:xs="http://www.w3.org/2001/XMLSchema" xmlns:p="http://schemas.microsoft.com/office/2006/metadata/properties" xmlns:ns2="fde54b8b-4b5e-495a-9838-89e8d703d9aa" targetNamespace="http://schemas.microsoft.com/office/2006/metadata/properties" ma:root="true" ma:fieldsID="941aee6532d60bb553fc8bd15f74bc67" ns2:_="">
    <xsd:import namespace="fde54b8b-4b5e-495a-9838-89e8d703d9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e54b8b-4b5e-495a-9838-89e8d703d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8C3ED1-CDE8-4527-8ADD-9C3B08951DD7}"/>
</file>

<file path=customXml/itemProps2.xml><?xml version="1.0" encoding="utf-8"?>
<ds:datastoreItem xmlns:ds="http://schemas.openxmlformats.org/officeDocument/2006/customXml" ds:itemID="{6B9B2753-A5EB-4933-AF54-C4E095539567}"/>
</file>

<file path=customXml/itemProps3.xml><?xml version="1.0" encoding="utf-8"?>
<ds:datastoreItem xmlns:ds="http://schemas.openxmlformats.org/officeDocument/2006/customXml" ds:itemID="{04F6FC6F-5822-4EBF-A86E-296FEE1EBC61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2478</TotalTime>
  <Words>536</Words>
  <Application>Microsoft Macintosh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Corbel</vt:lpstr>
      <vt:lpstr>Helvetica Neue</vt:lpstr>
      <vt:lpstr>Wingdings 2</vt:lpstr>
      <vt:lpstr>Frame</vt:lpstr>
      <vt:lpstr>Chapter 16</vt:lpstr>
      <vt:lpstr>Change &amp; the future</vt:lpstr>
      <vt:lpstr>Sports fans as agents of change</vt:lpstr>
      <vt:lpstr>Technology and change in sports</vt:lpstr>
      <vt:lpstr>Working for change: Charity versus social justice</vt:lpstr>
      <vt:lpstr>Using sports to make change: Does it work?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Lisa Jellum</dc:creator>
  <cp:lastModifiedBy>Lisa Jellum</cp:lastModifiedBy>
  <cp:revision>32</cp:revision>
  <dcterms:created xsi:type="dcterms:W3CDTF">2021-12-08T21:24:02Z</dcterms:created>
  <dcterms:modified xsi:type="dcterms:W3CDTF">2021-12-10T14:42:08Z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0x010100F0D821C33D77374889306AEF42E3F77D</vt:lpwstr>
  </property>
</Properties>
</file>