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80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81" r:id="rId11"/>
    <p:sldId id="270" r:id="rId12"/>
    <p:sldId id="271" r:id="rId13"/>
    <p:sldId id="272" r:id="rId14"/>
    <p:sldId id="278" r:id="rId15"/>
    <p:sldId id="282" r:id="rId16"/>
    <p:sldId id="285" r:id="rId17"/>
    <p:sldId id="274" r:id="rId18"/>
    <p:sldId id="283" r:id="rId19"/>
    <p:sldId id="290" r:id="rId20"/>
    <p:sldId id="291" r:id="rId21"/>
    <p:sldId id="265" r:id="rId22"/>
    <p:sldId id="266" r:id="rId23"/>
    <p:sldId id="288" r:id="rId24"/>
    <p:sldId id="289" r:id="rId25"/>
    <p:sldId id="284" r:id="rId26"/>
    <p:sldId id="273" r:id="rId2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1332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2933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0" y="2925286"/>
            <a:ext cx="9144000" cy="1588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2514600" y="2362200"/>
            <a:ext cx="4114800" cy="1127760"/>
          </a:xfrm>
          <a:prstGeom prst="rect">
            <a:avLst/>
          </a:prstGeom>
          <a:solidFill>
            <a:schemeClr val="tx1"/>
          </a:solidFill>
          <a:ln w="76200" cmpd="thinThick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/>
          <a:p>
            <a:pPr algn="ctr" defTabSz="914400" rtl="0" eaLnBrk="1" latinLnBrk="0" hangingPunct="1">
              <a:spcBef>
                <a:spcPts val="400"/>
              </a:spcBef>
              <a:buNone/>
            </a:pPr>
            <a:endParaRPr lang="en-US" sz="1800" b="1" kern="1200" cap="all" spc="0" baseline="0" smtClean="0">
              <a:solidFill>
                <a:schemeClr val="bg1"/>
              </a:solidFill>
              <a:latin typeface="+mj-lt"/>
              <a:ea typeface="+mj-ea"/>
              <a:cs typeface="Tunga" pitchFamily="2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65400" y="3045460"/>
            <a:ext cx="4013200" cy="428625"/>
          </a:xfrm>
        </p:spPr>
        <p:txBody>
          <a:bodyPr tIns="0" anchor="t">
            <a:noAutofit/>
          </a:bodyPr>
          <a:lstStyle>
            <a:lvl1pPr marL="0" indent="0" algn="ctr">
              <a:buNone/>
              <a:defRPr sz="1600" b="0" i="0" cap="none" spc="0" baseline="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2565400" y="2397760"/>
            <a:ext cx="4013200" cy="599440"/>
          </a:xfrm>
          <a:noFill/>
          <a:ln>
            <a:noFill/>
          </a:ln>
        </p:spPr>
        <p:txBody>
          <a:bodyPr bIns="0" anchor="b"/>
          <a:lstStyle>
            <a:lvl1pPr>
              <a:defRPr>
                <a:effectLst>
                  <a:glow rad="88900">
                    <a:schemeClr val="tx1">
                      <a:alpha val="60000"/>
                    </a:schemeClr>
                  </a:glo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/>
          <a:p>
            <a:fld id="{BB444B50-9DF3-4B5A-8BAE-990EB50F9BE0}" type="datetimeFigureOut">
              <a:rPr lang="en-US" smtClean="0"/>
              <a:t>2/18/2021</a:t>
            </a:fld>
            <a:endParaRPr lang="en-US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98396CB-0E8F-4A93-B318-BD7706234AA0}" type="slidenum">
              <a:rPr lang="en-US" smtClean="0"/>
              <a:t>‹#›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444B50-9DF3-4B5A-8BAE-990EB50F9BE0}" type="datetimeFigureOut">
              <a:rPr lang="en-US" smtClean="0"/>
              <a:t>2/18/2021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8396CB-0E8F-4A93-B318-BD7706234AA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 rot="5400000">
            <a:off x="4267200" y="3429000"/>
            <a:ext cx="6858000" cy="1588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 bwMode="hidden">
          <a:xfrm>
            <a:off x="0" y="1"/>
            <a:ext cx="76962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629400" cy="5029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444B50-9DF3-4B5A-8BAE-990EB50F9BE0}" type="datetimeFigureOut">
              <a:rPr lang="en-US" smtClean="0"/>
              <a:t>2/18/2021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8396CB-0E8F-4A93-B318-BD7706234AA0}" type="slidenum">
              <a:rPr lang="en-US" smtClean="0"/>
              <a:t>‹#›</a:t>
            </a:fld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39000" y="914401"/>
            <a:ext cx="926980" cy="5029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096" y="585216"/>
            <a:ext cx="7290054" cy="149961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8095" y="2286000"/>
            <a:ext cx="3566160" cy="40233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1990" y="2286000"/>
            <a:ext cx="3566160" cy="40233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1896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02999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Content Placeholder 30"/>
          <p:cNvSpPr>
            <a:spLocks noGrp="1"/>
          </p:cNvSpPr>
          <p:nvPr>
            <p:ph sz="quarter" idx="13"/>
          </p:nvPr>
        </p:nvSpPr>
        <p:spPr>
          <a:xfrm>
            <a:off x="457200" y="2020824"/>
            <a:ext cx="8229600" cy="407517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B444B50-9DF3-4B5A-8BAE-990EB50F9BE0}" type="datetimeFigureOut">
              <a:rPr lang="en-US" smtClean="0"/>
              <a:t>2/18/2021</a:t>
            </a:fld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98396CB-0E8F-4A93-B318-BD7706234AA0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922776"/>
            <a:ext cx="9144000" cy="29352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0" y="3921760"/>
            <a:ext cx="9144000" cy="1588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2514600" y="3368040"/>
            <a:ext cx="4114800" cy="1127760"/>
          </a:xfrm>
          <a:prstGeom prst="rect">
            <a:avLst/>
          </a:prstGeom>
          <a:solidFill>
            <a:schemeClr val="tx1"/>
          </a:solidFill>
          <a:ln w="76200" cmpd="thinThick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/>
          <a:p>
            <a:pPr algn="ctr" defTabSz="914400" rtl="0" eaLnBrk="1" latinLnBrk="0" hangingPunct="1">
              <a:spcBef>
                <a:spcPts val="400"/>
              </a:spcBef>
              <a:buNone/>
            </a:pPr>
            <a:endParaRPr lang="en-US" sz="1800" b="1" kern="1200" cap="all" spc="0" baseline="0" smtClean="0">
              <a:solidFill>
                <a:schemeClr val="bg1"/>
              </a:solidFill>
              <a:latin typeface="+mj-lt"/>
              <a:ea typeface="+mj-ea"/>
              <a:cs typeface="Tunga" pitchFamily="2"/>
            </a:endParaRPr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 bwMode="black">
          <a:xfrm>
            <a:off x="2529052" y="3367246"/>
            <a:ext cx="4085897" cy="706821"/>
          </a:xfrm>
          <a:prstGeom prst="rect">
            <a:avLst/>
          </a:prstGeom>
          <a:noFill/>
          <a:ln w="98425" cmpd="thinThick">
            <a:noFill/>
            <a:miter lim="800000"/>
          </a:ln>
        </p:spPr>
        <p:txBody>
          <a:bodyPr vert="horz" lIns="91440" tIns="45720" rIns="91440" bIns="0" rtlCol="0" anchor="b" anchorCtr="0">
            <a:normAutofit/>
          </a:bodyPr>
          <a:lstStyle>
            <a:lvl1pPr>
              <a:defRPr kumimoji="0" lang="en-US" sz="18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 bwMode="black">
          <a:xfrm>
            <a:off x="2518542" y="4084577"/>
            <a:ext cx="4106917" cy="397094"/>
          </a:xfrm>
        </p:spPr>
        <p:txBody>
          <a:bodyPr tIns="0" anchor="t" anchorCtr="0">
            <a:normAutofit/>
          </a:bodyPr>
          <a:lstStyle>
            <a:lvl1pPr marL="0" indent="0" algn="ctr">
              <a:buNone/>
              <a:def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Tahom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444B50-9DF3-4B5A-8BAE-990EB50F9BE0}" type="datetimeFigureOut">
              <a:rPr lang="en-US" smtClean="0"/>
              <a:t>2/18/2021</a:t>
            </a:fld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98396CB-0E8F-4A93-B318-BD7706234AA0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30"/>
          <p:cNvSpPr>
            <a:spLocks noGrp="1"/>
          </p:cNvSpPr>
          <p:nvPr>
            <p:ph sz="quarter" idx="13"/>
          </p:nvPr>
        </p:nvSpPr>
        <p:spPr>
          <a:xfrm>
            <a:off x="457201" y="2020824"/>
            <a:ext cx="4023360" cy="40050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Content Placeholder 30"/>
          <p:cNvSpPr>
            <a:spLocks noGrp="1"/>
          </p:cNvSpPr>
          <p:nvPr>
            <p:ph sz="quarter" idx="14"/>
          </p:nvPr>
        </p:nvSpPr>
        <p:spPr>
          <a:xfrm>
            <a:off x="4663440" y="2020824"/>
            <a:ext cx="4023360" cy="40050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BB444B50-9DF3-4B5A-8BAE-990EB50F9BE0}" type="datetimeFigureOut">
              <a:rPr lang="en-US" smtClean="0"/>
              <a:t>2/18/2021</a:t>
            </a:fld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98396CB-0E8F-4A93-B318-BD7706234AA0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ontent Placeholder 30"/>
          <p:cNvSpPr>
            <a:spLocks noGrp="1"/>
          </p:cNvSpPr>
          <p:nvPr>
            <p:ph sz="quarter" idx="13"/>
          </p:nvPr>
        </p:nvSpPr>
        <p:spPr>
          <a:xfrm>
            <a:off x="457201" y="2819400"/>
            <a:ext cx="4023360" cy="320954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4" name="Content Placeholder 30"/>
          <p:cNvSpPr>
            <a:spLocks noGrp="1"/>
          </p:cNvSpPr>
          <p:nvPr>
            <p:ph sz="quarter" idx="14"/>
          </p:nvPr>
        </p:nvSpPr>
        <p:spPr>
          <a:xfrm>
            <a:off x="4663440" y="2816352"/>
            <a:ext cx="4023360" cy="320954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020824"/>
            <a:ext cx="4023360" cy="704088"/>
          </a:xfrm>
          <a:noFill/>
          <a:ln w="98425" cmpd="thinThick">
            <a:noFill/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spcBef>
                <a:spcPts val="400"/>
              </a:spcBef>
              <a:buNone/>
              <a:defRPr lang="en-US" sz="1800" b="1" kern="1200" cap="none" spc="200" baseline="0" smtClean="0">
                <a:solidFill>
                  <a:schemeClr val="tx1"/>
                </a:solidFill>
                <a:latin typeface="+mj-lt"/>
                <a:ea typeface="+mj-ea"/>
                <a:cs typeface="Tunga" pitchFamily="2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5"/>
          </p:nvPr>
        </p:nvSpPr>
        <p:spPr>
          <a:xfrm>
            <a:off x="4663440" y="2020824"/>
            <a:ext cx="4023360" cy="704088"/>
          </a:xfrm>
          <a:noFill/>
          <a:ln w="98425" cmpd="thinThick">
            <a:noFill/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spcBef>
                <a:spcPts val="400"/>
              </a:spcBef>
              <a:buNone/>
              <a:defRPr lang="en-US" sz="1800" b="1" i="0" kern="1200" cap="none" spc="200" baseline="0" dirty="0" smtClean="0">
                <a:solidFill>
                  <a:schemeClr val="tx1"/>
                </a:solidFill>
                <a:latin typeface="+mj-lt"/>
                <a:ea typeface="+mj-ea"/>
                <a:cs typeface="Tunga" pitchFamily="2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Tx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BB444B50-9DF3-4B5A-8BAE-990EB50F9BE0}" type="datetimeFigureOut">
              <a:rPr lang="en-US" smtClean="0"/>
              <a:t>2/18/2021</a:t>
            </a:fld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498396CB-0E8F-4A93-B318-BD7706234AA0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444B50-9DF3-4B5A-8BAE-990EB50F9BE0}" type="datetimeFigureOut">
              <a:rPr lang="en-US" smtClean="0"/>
              <a:t>2/18/2021</a:t>
            </a:fld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98396CB-0E8F-4A93-B318-BD7706234AA0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444B50-9DF3-4B5A-8BAE-990EB50F9BE0}" type="datetimeFigureOut">
              <a:rPr lang="en-US" smtClean="0"/>
              <a:t>2/18/2021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98396CB-0E8F-4A93-B318-BD7706234AA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30"/>
          <p:cNvSpPr>
            <a:spLocks noGrp="1"/>
          </p:cNvSpPr>
          <p:nvPr>
            <p:ph sz="quarter" idx="14"/>
          </p:nvPr>
        </p:nvSpPr>
        <p:spPr>
          <a:xfrm>
            <a:off x="1485900" y="1914525"/>
            <a:ext cx="6172200" cy="351091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/>
          </p:nvPr>
        </p:nvSpPr>
        <p:spPr>
          <a:xfrm>
            <a:off x="1737360" y="5513832"/>
            <a:ext cx="5669280" cy="548640"/>
          </a:xfrm>
        </p:spPr>
        <p:txBody>
          <a:bodyPr vert="horz" lIns="91440" tIns="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Arial" pitchFamily="34" charset="0"/>
              <a:buNone/>
              <a:defRPr lang="en-US" sz="1400" b="0" i="0" kern="1200" cap="none" spc="0" baseline="0" smtClean="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BB444B50-9DF3-4B5A-8BAE-990EB50F9BE0}" type="datetimeFigureOut">
              <a:rPr lang="en-US" smtClean="0"/>
              <a:t>2/18/2021</a:t>
            </a:fld>
            <a:endParaRPr lang="en-US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98396CB-0E8F-4A93-B318-BD7706234AA0}" type="slidenum">
              <a:rPr lang="en-US" smtClean="0"/>
              <a:t>‹#›</a:t>
            </a:fld>
            <a:endParaRPr lang="en-US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852209" y="2026918"/>
            <a:ext cx="5439582" cy="3263750"/>
          </a:xfrm>
          <a:solidFill>
            <a:schemeClr val="tx1"/>
          </a:solidFill>
          <a:ln w="69850" cmpd="dbl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spcBef>
                <a:spcPts val="400"/>
              </a:spcBef>
              <a:buNone/>
              <a:defRPr lang="en-US" sz="1800" b="0" kern="1200" cap="none" spc="0" baseline="0" dirty="0">
                <a:solidFill>
                  <a:schemeClr val="bg1"/>
                </a:solidFill>
                <a:latin typeface="+mj-lt"/>
                <a:ea typeface="+mj-ea"/>
                <a:cs typeface="Tunga" pitchFamily="2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1737360" y="5516880"/>
            <a:ext cx="5669280" cy="548640"/>
          </a:xfrm>
        </p:spPr>
        <p:txBody>
          <a:bodyPr vert="horz" lIns="91440" tIns="0" rIns="91440" bIns="0" rtlCol="0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lang="en-US" sz="1400" b="0" i="0" kern="1200" cap="none" spc="30" baseline="0" smtClean="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1pPr>
            <a:lvl2pPr marL="171450" indent="1588">
              <a:buNone/>
              <a:defRPr>
                <a:solidFill>
                  <a:schemeClr val="bg2"/>
                </a:solidFill>
              </a:defRPr>
            </a:lvl2pPr>
            <a:lvl3pPr marL="344488" indent="6350">
              <a:buNone/>
              <a:defRPr>
                <a:solidFill>
                  <a:schemeClr val="bg2"/>
                </a:solidFill>
              </a:defRPr>
            </a:lvl3pPr>
            <a:lvl4pPr marL="515938" indent="3175">
              <a:buNone/>
              <a:defRPr>
                <a:solidFill>
                  <a:schemeClr val="bg2"/>
                </a:solidFill>
              </a:defRPr>
            </a:lvl4pPr>
            <a:lvl5pPr marL="688975" indent="-1588">
              <a:buNone/>
              <a:defRPr>
                <a:solidFill>
                  <a:schemeClr val="bg2"/>
                </a:solidFill>
              </a:defRPr>
            </a:lvl5pPr>
          </a:lstStyle>
          <a:p>
            <a:pPr marL="0" lvl="0" indent="0" algn="ctr" defTabSz="914400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2514600" y="975360"/>
            <a:ext cx="4114800" cy="70104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4"/>
          </p:nvPr>
        </p:nvSpPr>
        <p:spPr>
          <a:xfrm>
            <a:off x="2981325" y="273180"/>
            <a:ext cx="3181350" cy="292100"/>
          </a:xfrm>
        </p:spPr>
        <p:txBody>
          <a:bodyPr/>
          <a:lstStyle/>
          <a:p>
            <a:fld id="{BB444B50-9DF3-4B5A-8BAE-990EB50F9BE0}" type="datetimeFigureOut">
              <a:rPr lang="en-US" smtClean="0"/>
              <a:t>2/18/2021</a:t>
            </a:fld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5"/>
          </p:nvPr>
        </p:nvSpPr>
        <p:spPr>
          <a:xfrm>
            <a:off x="4038600" y="6172200"/>
            <a:ext cx="1066800" cy="304800"/>
          </a:xfrm>
        </p:spPr>
        <p:txBody>
          <a:bodyPr/>
          <a:lstStyle/>
          <a:p>
            <a:fld id="{498396CB-0E8F-4A93-B318-BD7706234AA0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6"/>
          </p:nvPr>
        </p:nvSpPr>
        <p:spPr>
          <a:xfrm>
            <a:off x="1447800" y="6486525"/>
            <a:ext cx="6248400" cy="2921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hidden">
          <a:xfrm>
            <a:off x="0" y="1335973"/>
            <a:ext cx="9144000" cy="55220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019301"/>
            <a:ext cx="8229600" cy="41173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981325" y="273180"/>
            <a:ext cx="318135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 b="0" cap="all" spc="300" baseline="0">
                <a:solidFill>
                  <a:schemeClr val="tx1"/>
                </a:solidFill>
              </a:defRPr>
            </a:lvl1pPr>
          </a:lstStyle>
          <a:p>
            <a:fld id="{BB444B50-9DF3-4B5A-8BAE-990EB50F9BE0}" type="datetimeFigureOut">
              <a:rPr lang="en-US" smtClean="0"/>
              <a:t>2/18/2021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47800" y="6486525"/>
            <a:ext cx="624840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100" b="0" cap="all" spc="300" baseline="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038600" y="6172200"/>
            <a:ext cx="1066800" cy="304800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ctr">
            <a:normAutofit/>
          </a:bodyPr>
          <a:lstStyle>
            <a:lvl1pPr algn="ctr">
              <a:defRPr sz="1200" b="1">
                <a:solidFill>
                  <a:schemeClr val="tx1"/>
                </a:solidFill>
              </a:defRPr>
            </a:lvl1pPr>
          </a:lstStyle>
          <a:p>
            <a:fld id="{498396CB-0E8F-4A93-B318-BD7706234AA0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1331436"/>
            <a:ext cx="9144000" cy="1588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14600" y="975360"/>
            <a:ext cx="4114800" cy="701040"/>
          </a:xfrm>
          <a:prstGeom prst="rect">
            <a:avLst/>
          </a:prstGeom>
          <a:solidFill>
            <a:schemeClr val="tx1"/>
          </a:solidFill>
          <a:ln w="76200" cmpd="thinThick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xStyles>
    <p:titleStyle>
      <a:lvl1pPr algn="ctr" defTabSz="914400" rtl="0" eaLnBrk="1" latinLnBrk="0" hangingPunct="1">
        <a:spcBef>
          <a:spcPts val="400"/>
        </a:spcBef>
        <a:buNone/>
        <a:defRPr sz="1800" b="1" kern="1200" cap="all" spc="0" baseline="0">
          <a:solidFill>
            <a:schemeClr val="bg1">
              <a:lumMod val="75000"/>
              <a:lumOff val="25000"/>
            </a:schemeClr>
          </a:solidFill>
          <a:effectLst/>
          <a:latin typeface="+mj-lt"/>
          <a:ea typeface="+mj-ea"/>
          <a:cs typeface="Tunga" pitchFamily="2"/>
        </a:defRPr>
      </a:lvl1pPr>
    </p:titleStyle>
    <p:bodyStyle>
      <a:lvl1pPr marL="0" indent="0" algn="ctr" defTabSz="91440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Clr>
          <a:schemeClr val="accent1"/>
        </a:buClr>
        <a:buFontTx/>
        <a:buNone/>
        <a:defRPr sz="2000" b="0" i="0" kern="1200" cap="none" spc="30" baseline="0">
          <a:solidFill>
            <a:schemeClr val="tx1"/>
          </a:solidFill>
          <a:latin typeface="+mn-lt"/>
          <a:ea typeface="+mn-ea"/>
          <a:cs typeface="Tahoma" pitchFamily="34" charset="0"/>
        </a:defRPr>
      </a:lvl1pPr>
      <a:lvl2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800" kern="1200">
          <a:solidFill>
            <a:schemeClr val="tx2"/>
          </a:solidFill>
          <a:latin typeface="+mn-lt"/>
          <a:ea typeface="+mn-ea"/>
          <a:cs typeface="Tahoma" pitchFamily="34" charset="0"/>
        </a:defRPr>
      </a:lvl2pPr>
      <a:lvl3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3pPr>
      <a:lvl4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400" kern="1200">
          <a:solidFill>
            <a:schemeClr val="tx2"/>
          </a:solidFill>
          <a:latin typeface="+mn-lt"/>
          <a:ea typeface="+mn-ea"/>
          <a:cs typeface="Tahoma" pitchFamily="34" charset="0"/>
        </a:defRPr>
      </a:lvl4pPr>
      <a:lvl5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400" kern="1200" baseline="0">
          <a:solidFill>
            <a:schemeClr val="tx1"/>
          </a:solidFill>
          <a:latin typeface="+mn-lt"/>
          <a:ea typeface="+mn-ea"/>
          <a:cs typeface="Tahoma" pitchFamily="34" charset="0"/>
        </a:defRPr>
      </a:lvl5pPr>
      <a:lvl6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Learning objective:  Students will learn how to talk about and describe family members.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</a:t>
            </a:r>
            <a:r>
              <a:rPr lang="en-US" dirty="0" smtClean="0"/>
              <a:t>a </a:t>
            </a:r>
            <a:r>
              <a:rPr lang="en-US" dirty="0" err="1" smtClean="0"/>
              <a:t>famille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64296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228600"/>
            <a:ext cx="8027637" cy="6315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087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1.  Marge </a:t>
            </a:r>
            <a:r>
              <a:rPr lang="en-US" sz="2800" dirty="0" err="1"/>
              <a:t>est</a:t>
            </a:r>
            <a:r>
              <a:rPr lang="en-US" sz="2800" dirty="0"/>
              <a:t> </a:t>
            </a:r>
            <a:r>
              <a:rPr lang="en-US" sz="2800" i="1" u="sng" dirty="0"/>
              <a:t>la femme</a:t>
            </a:r>
            <a:r>
              <a:rPr lang="en-US" sz="2800" dirty="0"/>
              <a:t> de Homer.</a:t>
            </a:r>
          </a:p>
          <a:p>
            <a:r>
              <a:rPr lang="en-US" sz="2800" dirty="0"/>
              <a:t>2.  Homer </a:t>
            </a:r>
            <a:r>
              <a:rPr lang="en-US" sz="2800" dirty="0" err="1"/>
              <a:t>est</a:t>
            </a:r>
            <a:r>
              <a:rPr lang="en-US" sz="2800" dirty="0"/>
              <a:t> </a:t>
            </a:r>
            <a:r>
              <a:rPr lang="en-US" sz="2800" i="1" u="sng" dirty="0"/>
              <a:t>le </a:t>
            </a:r>
            <a:r>
              <a:rPr lang="en-US" sz="2800" i="1" u="sng" dirty="0" err="1"/>
              <a:t>mari</a:t>
            </a:r>
            <a:r>
              <a:rPr lang="en-US" sz="2800" dirty="0"/>
              <a:t> de Marge.</a:t>
            </a:r>
          </a:p>
          <a:p>
            <a:r>
              <a:rPr lang="en-US" sz="2800" dirty="0"/>
              <a:t>3.  Marge et Homer </a:t>
            </a:r>
            <a:r>
              <a:rPr lang="en-US" sz="2800" dirty="0" err="1"/>
              <a:t>sont</a:t>
            </a:r>
            <a:r>
              <a:rPr lang="en-US" sz="2800" dirty="0"/>
              <a:t> </a:t>
            </a:r>
            <a:r>
              <a:rPr lang="en-US" sz="2800" i="1" u="sng" dirty="0"/>
              <a:t>les parents</a:t>
            </a:r>
            <a:r>
              <a:rPr lang="en-US" sz="2800" dirty="0"/>
              <a:t> de Maggie, Lisa, et Bart.</a:t>
            </a:r>
          </a:p>
          <a:p>
            <a:r>
              <a:rPr lang="en-US" sz="2800" dirty="0"/>
              <a:t>4.  Maggie, Lisa, et Bart </a:t>
            </a:r>
            <a:r>
              <a:rPr lang="en-US" sz="2800" dirty="0" err="1"/>
              <a:t>sont</a:t>
            </a:r>
            <a:r>
              <a:rPr lang="en-US" sz="2800" dirty="0"/>
              <a:t> </a:t>
            </a:r>
            <a:r>
              <a:rPr lang="en-US" sz="2800" i="1" u="sng" dirty="0"/>
              <a:t>les </a:t>
            </a:r>
            <a:r>
              <a:rPr lang="en-US" sz="2800" i="1" u="sng" dirty="0" err="1"/>
              <a:t>enfants</a:t>
            </a:r>
            <a:r>
              <a:rPr lang="en-US" sz="2800" dirty="0"/>
              <a:t> de Marge et Homer.</a:t>
            </a:r>
          </a:p>
          <a:p>
            <a:r>
              <a:rPr lang="en-US" sz="2800" dirty="0"/>
              <a:t>5.  Lisa et Maggie </a:t>
            </a:r>
            <a:r>
              <a:rPr lang="en-US" sz="2800" dirty="0" err="1"/>
              <a:t>sont</a:t>
            </a:r>
            <a:r>
              <a:rPr lang="en-US" sz="2800" dirty="0"/>
              <a:t> </a:t>
            </a:r>
            <a:r>
              <a:rPr lang="en-US" sz="2800" i="1" u="sng" dirty="0"/>
              <a:t>les </a:t>
            </a:r>
            <a:r>
              <a:rPr lang="en-US" sz="2800" i="1" u="sng" dirty="0" err="1" smtClean="0"/>
              <a:t>soeurs</a:t>
            </a:r>
            <a:r>
              <a:rPr lang="en-US" sz="2800" i="1" dirty="0"/>
              <a:t> </a:t>
            </a:r>
            <a:r>
              <a:rPr lang="en-US" sz="2800" dirty="0" smtClean="0"/>
              <a:t>de Bart.</a:t>
            </a:r>
            <a:endParaRPr lang="en-US" sz="2800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 </a:t>
            </a:r>
            <a:r>
              <a:rPr lang="en-US" dirty="0" err="1" smtClean="0"/>
              <a:t>famille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91426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6.  Bart </a:t>
            </a:r>
            <a:r>
              <a:rPr lang="en-US" sz="2800" dirty="0" err="1"/>
              <a:t>est</a:t>
            </a:r>
            <a:r>
              <a:rPr lang="en-US" sz="2800" dirty="0"/>
              <a:t> </a:t>
            </a:r>
            <a:r>
              <a:rPr lang="en-US" sz="2800" i="1" u="sng" dirty="0"/>
              <a:t>le frère</a:t>
            </a:r>
            <a:r>
              <a:rPr lang="en-US" sz="2800" dirty="0"/>
              <a:t> de Maggie et Lisa.</a:t>
            </a:r>
          </a:p>
          <a:p>
            <a:r>
              <a:rPr lang="en-US" sz="2800" dirty="0"/>
              <a:t>7.  Marge </a:t>
            </a:r>
            <a:r>
              <a:rPr lang="en-US" sz="2800" dirty="0" err="1"/>
              <a:t>est</a:t>
            </a:r>
            <a:r>
              <a:rPr lang="en-US" sz="2800" dirty="0"/>
              <a:t> </a:t>
            </a:r>
            <a:r>
              <a:rPr lang="en-US" sz="2800" i="1" u="sng" dirty="0"/>
              <a:t>la </a:t>
            </a:r>
            <a:r>
              <a:rPr lang="en-US" sz="2800" i="1" u="sng" dirty="0" err="1"/>
              <a:t>mère</a:t>
            </a:r>
            <a:r>
              <a:rPr lang="en-US" sz="2800" dirty="0"/>
              <a:t> de Maggie, Lisa, et Bart.</a:t>
            </a:r>
          </a:p>
          <a:p>
            <a:r>
              <a:rPr lang="en-US" sz="2800" dirty="0"/>
              <a:t>8.  Homer </a:t>
            </a:r>
            <a:r>
              <a:rPr lang="en-US" sz="2800" dirty="0" err="1"/>
              <a:t>est</a:t>
            </a:r>
            <a:r>
              <a:rPr lang="en-US" sz="2800" dirty="0"/>
              <a:t> </a:t>
            </a:r>
            <a:r>
              <a:rPr lang="en-US" sz="2800" i="1" u="sng" dirty="0"/>
              <a:t>le </a:t>
            </a:r>
            <a:r>
              <a:rPr lang="en-US" sz="2800" i="1" u="sng" dirty="0" err="1"/>
              <a:t>père</a:t>
            </a:r>
            <a:r>
              <a:rPr lang="en-US" sz="2800" dirty="0"/>
              <a:t> de Maggie, Lisa, et Bart.</a:t>
            </a:r>
          </a:p>
          <a:p>
            <a:r>
              <a:rPr lang="en-US" sz="2800" dirty="0"/>
              <a:t>9.  Patty et Selma </a:t>
            </a:r>
            <a:r>
              <a:rPr lang="en-US" sz="2800" dirty="0" err="1"/>
              <a:t>sont</a:t>
            </a:r>
            <a:r>
              <a:rPr lang="en-US" sz="2800" dirty="0"/>
              <a:t> </a:t>
            </a:r>
            <a:r>
              <a:rPr lang="en-US" sz="2800" i="1" u="sng" dirty="0"/>
              <a:t>les </a:t>
            </a:r>
            <a:r>
              <a:rPr lang="en-US" sz="2800" i="1" u="sng" dirty="0" err="1"/>
              <a:t>tantes</a:t>
            </a:r>
            <a:r>
              <a:rPr lang="en-US" sz="2800" dirty="0"/>
              <a:t> de Maggie, Lisa, et Bart.</a:t>
            </a:r>
          </a:p>
          <a:p>
            <a:r>
              <a:rPr lang="en-US" sz="2800" dirty="0"/>
              <a:t>10.  Patty et Selma </a:t>
            </a:r>
            <a:r>
              <a:rPr lang="en-US" sz="2800" dirty="0" err="1"/>
              <a:t>sont</a:t>
            </a:r>
            <a:r>
              <a:rPr lang="en-US" sz="2800" dirty="0"/>
              <a:t> </a:t>
            </a:r>
            <a:r>
              <a:rPr lang="en-US" sz="2800" i="1" u="sng" dirty="0"/>
              <a:t>les </a:t>
            </a:r>
            <a:r>
              <a:rPr lang="en-US" sz="2800" i="1" u="sng" dirty="0" err="1"/>
              <a:t>soeurs</a:t>
            </a:r>
            <a:r>
              <a:rPr lang="en-US" sz="2800" dirty="0"/>
              <a:t> de Marge.</a:t>
            </a:r>
          </a:p>
          <a:p>
            <a:endParaRPr lang="en-US" sz="2800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 </a:t>
            </a:r>
            <a:r>
              <a:rPr lang="en-US" dirty="0" err="1" smtClean="0"/>
              <a:t>famille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42363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11.  Patty </a:t>
            </a:r>
            <a:r>
              <a:rPr lang="en-US" sz="2800" dirty="0" err="1"/>
              <a:t>est</a:t>
            </a:r>
            <a:r>
              <a:rPr lang="en-US" sz="2800" dirty="0"/>
              <a:t> </a:t>
            </a:r>
            <a:r>
              <a:rPr lang="en-US" sz="2800" i="1" u="sng" dirty="0"/>
              <a:t>la belle-</a:t>
            </a:r>
            <a:r>
              <a:rPr lang="en-US" sz="2800" i="1" u="sng" dirty="0" err="1"/>
              <a:t>soeur</a:t>
            </a:r>
            <a:r>
              <a:rPr lang="en-US" sz="2800" dirty="0"/>
              <a:t> de Homer.</a:t>
            </a:r>
          </a:p>
          <a:p>
            <a:r>
              <a:rPr lang="en-US" sz="2800" dirty="0"/>
              <a:t>12.  Abe </a:t>
            </a:r>
            <a:r>
              <a:rPr lang="en-US" sz="2800" dirty="0" err="1"/>
              <a:t>est</a:t>
            </a:r>
            <a:r>
              <a:rPr lang="en-US" sz="2800" dirty="0"/>
              <a:t> </a:t>
            </a:r>
            <a:r>
              <a:rPr lang="en-US" sz="2800" i="1" u="sng" dirty="0"/>
              <a:t>le grand-</a:t>
            </a:r>
            <a:r>
              <a:rPr lang="en-US" sz="2800" i="1" u="sng" dirty="0" err="1"/>
              <a:t>père</a:t>
            </a:r>
            <a:r>
              <a:rPr lang="en-US" sz="2800" dirty="0"/>
              <a:t> de Maggie, Lisa, et Bart.</a:t>
            </a:r>
          </a:p>
          <a:p>
            <a:r>
              <a:rPr lang="en-US" sz="2800" dirty="0"/>
              <a:t>13.  Bart </a:t>
            </a:r>
            <a:r>
              <a:rPr lang="en-US" sz="2800" dirty="0" err="1"/>
              <a:t>est</a:t>
            </a:r>
            <a:r>
              <a:rPr lang="en-US" sz="2800" dirty="0"/>
              <a:t> </a:t>
            </a:r>
            <a:r>
              <a:rPr lang="en-US" sz="2800" i="1" u="sng" dirty="0"/>
              <a:t>le </a:t>
            </a:r>
            <a:r>
              <a:rPr lang="en-US" sz="2800" i="1" u="sng" dirty="0" err="1"/>
              <a:t>neveu</a:t>
            </a:r>
            <a:r>
              <a:rPr lang="en-US" sz="2800" dirty="0"/>
              <a:t> de Selma et Patty.</a:t>
            </a:r>
          </a:p>
          <a:p>
            <a:r>
              <a:rPr lang="en-US" sz="2800" dirty="0"/>
              <a:t>14.  Lisa </a:t>
            </a:r>
            <a:r>
              <a:rPr lang="en-US" sz="2800" dirty="0" err="1"/>
              <a:t>est</a:t>
            </a:r>
            <a:r>
              <a:rPr lang="en-US" sz="2800" dirty="0"/>
              <a:t> </a:t>
            </a:r>
            <a:r>
              <a:rPr lang="en-US" sz="2800" i="1" u="sng" dirty="0"/>
              <a:t>la </a:t>
            </a:r>
            <a:r>
              <a:rPr lang="en-US" sz="2800" i="1" u="sng" dirty="0" err="1"/>
              <a:t>nièce</a:t>
            </a:r>
            <a:r>
              <a:rPr lang="en-US" sz="2800" dirty="0"/>
              <a:t> de </a:t>
            </a:r>
            <a:r>
              <a:rPr lang="en-US" sz="2800" dirty="0" smtClean="0"/>
              <a:t>Selma </a:t>
            </a:r>
            <a:r>
              <a:rPr lang="en-US" sz="2800" dirty="0"/>
              <a:t>et Patty.</a:t>
            </a:r>
          </a:p>
          <a:p>
            <a:r>
              <a:rPr lang="en-US" sz="2800" dirty="0"/>
              <a:t>15.  Maggie et Lisa </a:t>
            </a:r>
            <a:r>
              <a:rPr lang="en-US" sz="2800" dirty="0" err="1"/>
              <a:t>sont</a:t>
            </a:r>
            <a:r>
              <a:rPr lang="en-US" sz="2800" dirty="0"/>
              <a:t> </a:t>
            </a:r>
            <a:r>
              <a:rPr lang="en-US" sz="2800" i="1" u="sng" dirty="0"/>
              <a:t>les petites-</a:t>
            </a:r>
            <a:r>
              <a:rPr lang="en-US" sz="2800" i="1" u="sng" dirty="0" err="1"/>
              <a:t>filles</a:t>
            </a:r>
            <a:r>
              <a:rPr lang="en-US" sz="2800" dirty="0"/>
              <a:t> </a:t>
            </a:r>
            <a:r>
              <a:rPr lang="en-US" sz="2800" dirty="0" err="1"/>
              <a:t>d’Abe</a:t>
            </a:r>
            <a:r>
              <a:rPr lang="en-US" sz="2800" dirty="0"/>
              <a:t>.</a:t>
            </a:r>
          </a:p>
          <a:p>
            <a:r>
              <a:rPr lang="en-US" sz="2800" dirty="0"/>
              <a:t>16.  Maggie, Lisa, et Bart </a:t>
            </a:r>
            <a:r>
              <a:rPr lang="en-US" sz="2800" dirty="0" err="1"/>
              <a:t>sont</a:t>
            </a:r>
            <a:r>
              <a:rPr lang="en-US" sz="2800" dirty="0"/>
              <a:t> </a:t>
            </a:r>
            <a:r>
              <a:rPr lang="en-US" sz="2800" i="1" u="sng" dirty="0"/>
              <a:t>les </a:t>
            </a:r>
            <a:r>
              <a:rPr lang="en-US" sz="2800" i="1" u="sng" dirty="0" err="1"/>
              <a:t>petits-enfants</a:t>
            </a:r>
            <a:r>
              <a:rPr lang="en-US" sz="2800" dirty="0"/>
              <a:t> </a:t>
            </a:r>
            <a:r>
              <a:rPr lang="en-US" sz="2800" dirty="0" err="1"/>
              <a:t>d’Abe</a:t>
            </a:r>
            <a:r>
              <a:rPr lang="en-US" sz="2800" dirty="0"/>
              <a:t>.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 </a:t>
            </a:r>
            <a:r>
              <a:rPr lang="en-US" dirty="0" err="1" smtClean="0"/>
              <a:t>famille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59155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457200" y="2514600"/>
            <a:ext cx="8229600" cy="3581400"/>
          </a:xfrm>
        </p:spPr>
        <p:txBody>
          <a:bodyPr>
            <a:normAutofit/>
          </a:bodyPr>
          <a:lstStyle/>
          <a:p>
            <a:r>
              <a:rPr lang="fr-FR" sz="3200" dirty="0"/>
              <a:t>Tu </a:t>
            </a:r>
            <a:r>
              <a:rPr lang="fr-FR" sz="3200" b="1" i="1" dirty="0"/>
              <a:t>as</a:t>
            </a:r>
            <a:r>
              <a:rPr lang="fr-FR" sz="3200" dirty="0"/>
              <a:t> des frères et </a:t>
            </a:r>
            <a:r>
              <a:rPr lang="fr-FR" sz="3200" dirty="0" smtClean="0"/>
              <a:t>des sœurs </a:t>
            </a:r>
            <a:r>
              <a:rPr lang="fr-FR" sz="3200" dirty="0"/>
              <a:t>ou </a:t>
            </a:r>
            <a:r>
              <a:rPr lang="fr-FR" sz="3200" b="1" dirty="0"/>
              <a:t>tu es </a:t>
            </a:r>
            <a:r>
              <a:rPr lang="fr-FR" sz="3200" b="1" dirty="0" smtClean="0"/>
              <a:t>fils/fille </a:t>
            </a:r>
            <a:r>
              <a:rPr lang="fr-FR" sz="3200" b="1" dirty="0"/>
              <a:t>unique</a:t>
            </a:r>
            <a:r>
              <a:rPr lang="fr-FR" sz="3200" dirty="0"/>
              <a:t> </a:t>
            </a:r>
            <a:r>
              <a:rPr lang="fr-FR" sz="3200" dirty="0" smtClean="0"/>
              <a:t>?</a:t>
            </a:r>
          </a:p>
          <a:p>
            <a:r>
              <a:rPr lang="fr-FR" sz="3200" dirty="0" smtClean="0"/>
              <a:t>Moi, j’</a:t>
            </a:r>
            <a:r>
              <a:rPr lang="fr-FR" sz="3200" b="1" i="1" dirty="0" smtClean="0"/>
              <a:t>ai</a:t>
            </a:r>
            <a:r>
              <a:rPr lang="fr-FR" sz="3200" dirty="0" smtClean="0"/>
              <a:t> un frère.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6487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fr-FR" sz="3200" dirty="0"/>
              <a:t>Tu </a:t>
            </a:r>
            <a:r>
              <a:rPr lang="fr-FR" sz="3200" b="1" i="1" dirty="0"/>
              <a:t>as</a:t>
            </a:r>
            <a:r>
              <a:rPr lang="fr-FR" sz="3200" dirty="0"/>
              <a:t> des enfants?</a:t>
            </a:r>
          </a:p>
          <a:p>
            <a:r>
              <a:rPr lang="en-US" sz="3200" dirty="0" err="1"/>
              <a:t>Moi</a:t>
            </a:r>
            <a:r>
              <a:rPr lang="en-US" sz="3200" dirty="0"/>
              <a:t>, je </a:t>
            </a:r>
            <a:r>
              <a:rPr lang="en-US" sz="3200" dirty="0" err="1"/>
              <a:t>n’</a:t>
            </a:r>
            <a:r>
              <a:rPr lang="en-US" sz="3200" b="1" i="1" dirty="0" err="1"/>
              <a:t>ai</a:t>
            </a:r>
            <a:r>
              <a:rPr lang="en-US" sz="3200" dirty="0"/>
              <a:t> pas </a:t>
            </a:r>
            <a:r>
              <a:rPr lang="en-US" sz="3200" dirty="0" err="1"/>
              <a:t>d’enfants</a:t>
            </a:r>
            <a:r>
              <a:rPr lang="en-US" sz="3200" dirty="0"/>
              <a:t>, </a:t>
            </a:r>
            <a:r>
              <a:rPr lang="en-US" sz="3200" dirty="0" err="1"/>
              <a:t>mais</a:t>
            </a:r>
            <a:r>
              <a:rPr lang="en-US" sz="3200" dirty="0"/>
              <a:t> </a:t>
            </a:r>
            <a:r>
              <a:rPr lang="en-US" sz="3200" dirty="0" err="1"/>
              <a:t>j’</a:t>
            </a:r>
            <a:r>
              <a:rPr lang="en-US" sz="3200" b="1" i="1" dirty="0" err="1"/>
              <a:t>ai</a:t>
            </a:r>
            <a:r>
              <a:rPr lang="en-US" sz="3200" dirty="0"/>
              <a:t> </a:t>
            </a:r>
            <a:r>
              <a:rPr lang="en-US" sz="3200" dirty="0" err="1"/>
              <a:t>deux</a:t>
            </a:r>
            <a:r>
              <a:rPr lang="en-US" sz="3200" dirty="0"/>
              <a:t> chats et un </a:t>
            </a:r>
            <a:r>
              <a:rPr lang="en-US" sz="3200" dirty="0" err="1"/>
              <a:t>chien</a:t>
            </a:r>
            <a:r>
              <a:rPr lang="en-US" sz="3200" dirty="0"/>
              <a:t>.</a:t>
            </a:r>
          </a:p>
          <a:p>
            <a:endParaRPr lang="en-US" sz="32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795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2228978842"/>
              </p:ext>
            </p:extLst>
          </p:nvPr>
        </p:nvGraphicFramePr>
        <p:xfrm>
          <a:off x="457200" y="2020888"/>
          <a:ext cx="8458200" cy="29321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29100">
                  <a:extLst>
                    <a:ext uri="{9D8B030D-6E8A-4147-A177-3AD203B41FA5}">
                      <a16:colId xmlns:a16="http://schemas.microsoft.com/office/drawing/2014/main" val="3721255967"/>
                    </a:ext>
                  </a:extLst>
                </a:gridCol>
                <a:gridCol w="4229100">
                  <a:extLst>
                    <a:ext uri="{9D8B030D-6E8A-4147-A177-3AD203B41FA5}">
                      <a16:colId xmlns:a16="http://schemas.microsoft.com/office/drawing/2014/main" val="3837567546"/>
                    </a:ext>
                  </a:extLst>
                </a:gridCol>
              </a:tblGrid>
              <a:tr h="733028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SINGULIER</a:t>
                      </a:r>
                      <a:endParaRPr lang="en-US" dirty="0"/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PLURIEL</a:t>
                      </a:r>
                      <a:endParaRPr lang="en-US" dirty="0"/>
                    </a:p>
                  </a:txBody>
                  <a:tcP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0786671"/>
                  </a:ext>
                </a:extLst>
              </a:tr>
              <a:tr h="733028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 smtClean="0"/>
                        <a:t>j’ai</a:t>
                      </a:r>
                      <a:endParaRPr lang="en-US" sz="3200" b="1" dirty="0"/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/>
                        <a:t>nous </a:t>
                      </a:r>
                      <a:r>
                        <a:rPr lang="en-US" sz="3200" b="1" dirty="0" err="1" smtClean="0"/>
                        <a:t>avons</a:t>
                      </a:r>
                      <a:endParaRPr lang="en-US" sz="3200" b="1" dirty="0"/>
                    </a:p>
                  </a:txBody>
                  <a:tcP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9841207"/>
                  </a:ext>
                </a:extLst>
              </a:tr>
              <a:tr h="733028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 smtClean="0"/>
                        <a:t>tu</a:t>
                      </a:r>
                      <a:r>
                        <a:rPr lang="en-US" sz="3200" b="1" dirty="0" smtClean="0"/>
                        <a:t> as</a:t>
                      </a:r>
                      <a:endParaRPr lang="en-US" sz="3200" b="1" dirty="0"/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 smtClean="0"/>
                        <a:t>vous</a:t>
                      </a:r>
                      <a:r>
                        <a:rPr lang="en-US" sz="3200" b="1" dirty="0" smtClean="0"/>
                        <a:t> </a:t>
                      </a:r>
                      <a:r>
                        <a:rPr lang="en-US" sz="3200" b="1" dirty="0" err="1" smtClean="0"/>
                        <a:t>avez</a:t>
                      </a:r>
                      <a:endParaRPr lang="en-US" sz="3200" b="1" dirty="0"/>
                    </a:p>
                  </a:txBody>
                  <a:tcP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6748197"/>
                  </a:ext>
                </a:extLst>
              </a:tr>
              <a:tr h="733028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 smtClean="0"/>
                        <a:t>il</a:t>
                      </a:r>
                      <a:r>
                        <a:rPr lang="en-US" sz="3200" b="1" dirty="0" smtClean="0"/>
                        <a:t>/</a:t>
                      </a:r>
                      <a:r>
                        <a:rPr lang="en-US" sz="3200" b="1" dirty="0" err="1" smtClean="0"/>
                        <a:t>elle</a:t>
                      </a:r>
                      <a:r>
                        <a:rPr lang="en-US" sz="3200" b="1" dirty="0" smtClean="0"/>
                        <a:t>/on a</a:t>
                      </a:r>
                      <a:endParaRPr lang="en-US" sz="3200" b="1" dirty="0"/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 smtClean="0"/>
                        <a:t>ils</a:t>
                      </a:r>
                      <a:r>
                        <a:rPr lang="en-US" sz="3200" b="1" dirty="0" smtClean="0"/>
                        <a:t>/</a:t>
                      </a:r>
                      <a:r>
                        <a:rPr lang="en-US" sz="3200" b="1" dirty="0" err="1" smtClean="0"/>
                        <a:t>elles</a:t>
                      </a:r>
                      <a:r>
                        <a:rPr lang="en-US" sz="3200" b="1" dirty="0" smtClean="0"/>
                        <a:t> </a:t>
                      </a:r>
                      <a:r>
                        <a:rPr lang="en-US" sz="3200" b="1" dirty="0" err="1" smtClean="0"/>
                        <a:t>ont</a:t>
                      </a:r>
                      <a:endParaRPr lang="en-US" sz="3200" b="1" dirty="0"/>
                    </a:p>
                  </a:txBody>
                  <a:tcP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4861592"/>
                  </a:ext>
                </a:extLst>
              </a:tr>
            </a:tbl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 </a:t>
            </a:r>
            <a:r>
              <a:rPr lang="en-US" dirty="0" err="1" smtClean="0"/>
              <a:t>Verbe</a:t>
            </a:r>
            <a:r>
              <a:rPr lang="en-US" dirty="0" smtClean="0"/>
              <a:t> </a:t>
            </a:r>
            <a:r>
              <a:rPr lang="en-US" dirty="0" err="1" smtClean="0"/>
              <a:t>Avoir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5486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143000" y="2667000"/>
            <a:ext cx="7398706" cy="2927689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Le </a:t>
            </a:r>
            <a:r>
              <a:rPr lang="en-US" sz="2000" dirty="0" err="1"/>
              <a:t>verbe</a:t>
            </a:r>
            <a:r>
              <a:rPr lang="en-US" sz="2000" dirty="0"/>
              <a:t> </a:t>
            </a:r>
            <a:r>
              <a:rPr lang="en-US" sz="2000" i="1" dirty="0" err="1"/>
              <a:t>être</a:t>
            </a:r>
            <a:r>
              <a:rPr lang="en-US" sz="2000" dirty="0"/>
              <a:t/>
            </a:r>
            <a:br>
              <a:rPr lang="en-US" sz="2000" dirty="0"/>
            </a:b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596504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 </a:t>
            </a:r>
            <a:r>
              <a:rPr lang="en-US" dirty="0" err="1" smtClean="0"/>
              <a:t>verbe</a:t>
            </a:r>
            <a:r>
              <a:rPr lang="en-US" dirty="0" smtClean="0"/>
              <a:t> </a:t>
            </a:r>
            <a:r>
              <a:rPr lang="en-US" i="1" dirty="0" err="1" smtClean="0"/>
              <a:t>avoir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5605" y="2019300"/>
            <a:ext cx="7012789" cy="4117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441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Parlez</a:t>
            </a:r>
            <a:r>
              <a:rPr lang="en-US" dirty="0"/>
              <a:t> </a:t>
            </a:r>
            <a:r>
              <a:rPr lang="en-US" dirty="0" err="1"/>
              <a:t>français</a:t>
            </a:r>
            <a:r>
              <a:rPr lang="en-US" dirty="0"/>
              <a:t>!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Using the </a:t>
            </a:r>
            <a:r>
              <a:rPr lang="en-US" sz="3200" dirty="0" err="1" smtClean="0"/>
              <a:t>verbe</a:t>
            </a:r>
            <a:r>
              <a:rPr lang="en-US" sz="3200" dirty="0" smtClean="0"/>
              <a:t> </a:t>
            </a:r>
            <a:r>
              <a:rPr lang="en-US" sz="3200" i="1" dirty="0" err="1" smtClean="0"/>
              <a:t>avoir</a:t>
            </a:r>
            <a:r>
              <a:rPr lang="en-US" sz="3200" i="1" dirty="0" smtClean="0"/>
              <a:t>, </a:t>
            </a:r>
            <a:r>
              <a:rPr lang="en-US" sz="3200" dirty="0" smtClean="0"/>
              <a:t>ask your partner at least six questions using the vocabulary about families.</a:t>
            </a:r>
          </a:p>
          <a:p>
            <a:r>
              <a:rPr lang="en-US" sz="3200" dirty="0" smtClean="0"/>
              <a:t>Ex.  Michelle a un </a:t>
            </a:r>
            <a:r>
              <a:rPr lang="en-US" sz="3200" dirty="0" err="1" smtClean="0"/>
              <a:t>mari</a:t>
            </a:r>
            <a:r>
              <a:rPr lang="en-US" sz="3200" dirty="0" smtClean="0"/>
              <a:t>?</a:t>
            </a:r>
          </a:p>
          <a:p>
            <a:r>
              <a:rPr lang="en-US" sz="3200" dirty="0" err="1" smtClean="0"/>
              <a:t>Oui</a:t>
            </a:r>
            <a:r>
              <a:rPr lang="en-US" sz="3200" dirty="0" smtClean="0"/>
              <a:t>! Il </a:t>
            </a:r>
            <a:r>
              <a:rPr lang="en-US" sz="3200" dirty="0" err="1" smtClean="0"/>
              <a:t>s’appelle</a:t>
            </a:r>
            <a:r>
              <a:rPr lang="en-US" sz="3200" dirty="0" smtClean="0"/>
              <a:t> Barack.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7746" y="4419600"/>
            <a:ext cx="3828508" cy="2188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789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02_intro">
            <a:hlinkClick r:id="" action="ppaction://media"/>
          </p:cNvPr>
          <p:cNvPicPr>
            <a:picLocks noGrp="1" noChangeAspect="1"/>
          </p:cNvPicPr>
          <p:nvPr>
            <p:ph sz="quarter" idx="13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55788" y="2020888"/>
            <a:ext cx="5434012" cy="4075112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2841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2098" b="9091"/>
          <a:stretch/>
        </p:blipFill>
        <p:spPr>
          <a:xfrm>
            <a:off x="381000" y="762000"/>
            <a:ext cx="5067300" cy="2895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2600" y="2362200"/>
            <a:ext cx="3363640" cy="3810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8600" y="3974812"/>
            <a:ext cx="51832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Michelle  Sasha   Barack   </a:t>
            </a:r>
            <a:r>
              <a:rPr lang="en-US" sz="3200" dirty="0" err="1" smtClean="0"/>
              <a:t>Malia</a:t>
            </a:r>
            <a:endParaRPr lang="en-US" sz="3200" dirty="0"/>
          </a:p>
        </p:txBody>
      </p:sp>
      <p:sp>
        <p:nvSpPr>
          <p:cNvPr id="8" name="TextBox 7"/>
          <p:cNvSpPr txBox="1"/>
          <p:nvPr/>
        </p:nvSpPr>
        <p:spPr>
          <a:xfrm>
            <a:off x="5571162" y="1524000"/>
            <a:ext cx="36749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Meghan Archie Harry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970110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400" dirty="0">
                <a:effectLst/>
              </a:rPr>
              <a:t>Le verbe </a:t>
            </a:r>
            <a:r>
              <a:rPr lang="fr-FR" sz="2400" i="1" dirty="0">
                <a:effectLst/>
              </a:rPr>
              <a:t>avoir</a:t>
            </a:r>
            <a:r>
              <a:rPr lang="fr-FR" sz="2400" dirty="0">
                <a:effectLst/>
              </a:rPr>
              <a:t> et l’âge</a:t>
            </a:r>
            <a:r>
              <a:rPr lang="en-US" sz="2400" dirty="0">
                <a:effectLst/>
              </a:rPr>
              <a:t/>
            </a:r>
            <a:br>
              <a:rPr lang="en-US" sz="2400" dirty="0">
                <a:effectLst/>
              </a:rPr>
            </a:br>
            <a:endParaRPr lang="en-US" sz="24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46" y="3006134"/>
            <a:ext cx="3342078" cy="2785066"/>
          </a:xfrm>
        </p:spPr>
      </p:pic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737228" y="2571750"/>
            <a:ext cx="3644771" cy="2660904"/>
          </a:xfrm>
        </p:spPr>
        <p:txBody>
          <a:bodyPr vert="horz" lIns="137160" tIns="68580" rIns="68580" bIns="34290" rtlCol="0" anchor="t">
            <a:noAutofit/>
          </a:bodyPr>
          <a:lstStyle/>
          <a:p>
            <a:pPr marL="198596" indent="-198596"/>
            <a:endParaRPr lang="fr-FR" sz="2800" dirty="0" smtClean="0"/>
          </a:p>
          <a:p>
            <a:pPr marL="198596" indent="-198596"/>
            <a:endParaRPr lang="fr-FR" sz="2800" dirty="0"/>
          </a:p>
          <a:p>
            <a:pPr marL="198596" indent="-198596"/>
            <a:r>
              <a:rPr lang="fr-FR" sz="2800" dirty="0" smtClean="0"/>
              <a:t>L’anniversaire </a:t>
            </a:r>
            <a:r>
              <a:rPr lang="fr-FR" sz="2800" dirty="0"/>
              <a:t>d’Ariana Grande est le 26 juin.</a:t>
            </a:r>
            <a:endParaRPr lang="en-US" sz="2800" dirty="0"/>
          </a:p>
          <a:p>
            <a:pPr marL="198596" indent="-198596"/>
            <a:r>
              <a:rPr lang="fr-FR" sz="2800" dirty="0"/>
              <a:t>Elle </a:t>
            </a:r>
            <a:r>
              <a:rPr lang="fr-FR" sz="2800" b="1" i="1" dirty="0"/>
              <a:t>a</a:t>
            </a:r>
            <a:r>
              <a:rPr lang="fr-FR" sz="2800" dirty="0"/>
              <a:t> vingt-six ans.</a:t>
            </a:r>
            <a:endParaRPr lang="en-US" sz="2800" dirty="0">
              <a:ea typeface="Verdana"/>
              <a:cs typeface="Verdana"/>
            </a:endParaRPr>
          </a:p>
          <a:p>
            <a:endParaRPr lang="en-US" sz="28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16758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effectLst/>
              </a:rPr>
              <a:t>Le verbe </a:t>
            </a:r>
            <a:r>
              <a:rPr lang="fr-FR" i="1" dirty="0">
                <a:effectLst/>
              </a:rPr>
              <a:t>avoir</a:t>
            </a:r>
            <a:r>
              <a:rPr lang="fr-FR" dirty="0">
                <a:effectLst/>
              </a:rPr>
              <a:t> et l’âge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471699" y="2850573"/>
            <a:ext cx="6137910" cy="2452878"/>
          </a:xfrm>
        </p:spPr>
        <p:txBody>
          <a:bodyPr vert="horz" lIns="137160" tIns="68580" rIns="34290" bIns="34290" rtlCol="0" anchor="t">
            <a:noAutofit/>
          </a:bodyPr>
          <a:lstStyle/>
          <a:p>
            <a:pPr algn="l"/>
            <a:r>
              <a:rPr lang="en-US" sz="2800" dirty="0"/>
              <a:t>Mon </a:t>
            </a:r>
            <a:r>
              <a:rPr lang="en-US" sz="2800" dirty="0" err="1"/>
              <a:t>anniversaire</a:t>
            </a:r>
            <a:r>
              <a:rPr lang="en-US" sz="2800" dirty="0"/>
              <a:t> </a:t>
            </a:r>
            <a:r>
              <a:rPr lang="en-US" sz="2800" dirty="0" err="1"/>
              <a:t>est</a:t>
            </a:r>
            <a:r>
              <a:rPr lang="en-US" sz="2800" dirty="0"/>
              <a:t> le 3 </a:t>
            </a:r>
            <a:r>
              <a:rPr lang="en-US" sz="2800" dirty="0" err="1"/>
              <a:t>septembre</a:t>
            </a:r>
            <a:r>
              <a:rPr lang="en-US" sz="2800" dirty="0"/>
              <a:t>.</a:t>
            </a:r>
          </a:p>
          <a:p>
            <a:pPr marL="198596" indent="-198596" algn="l"/>
            <a:r>
              <a:rPr lang="en-US" sz="2800" dirty="0"/>
              <a:t> </a:t>
            </a:r>
            <a:r>
              <a:rPr lang="en-US" sz="2800" dirty="0" smtClean="0"/>
              <a:t>   </a:t>
            </a:r>
            <a:r>
              <a:rPr lang="en-US" sz="2800" dirty="0" err="1" smtClean="0"/>
              <a:t>J’</a:t>
            </a:r>
            <a:r>
              <a:rPr lang="en-US" sz="2800" b="1" i="1" dirty="0" err="1" smtClean="0"/>
              <a:t>ai</a:t>
            </a:r>
            <a:r>
              <a:rPr lang="en-US" sz="2800" dirty="0" smtClean="0"/>
              <a:t> </a:t>
            </a:r>
            <a:r>
              <a:rPr lang="en-US" sz="2800" dirty="0" err="1" smtClean="0"/>
              <a:t>cinquante-trois</a:t>
            </a:r>
            <a:r>
              <a:rPr lang="en-US" sz="2800" dirty="0" smtClean="0"/>
              <a:t> </a:t>
            </a:r>
            <a:r>
              <a:rPr lang="en-US" sz="2800" dirty="0"/>
              <a:t>ans.</a:t>
            </a:r>
            <a:endParaRPr lang="en-US" sz="2800" dirty="0">
              <a:ea typeface="Verdana"/>
              <a:cs typeface="Verdana"/>
            </a:endParaRPr>
          </a:p>
          <a:p>
            <a:pPr algn="l"/>
            <a:r>
              <a:rPr lang="fr-FR" sz="2800" dirty="0"/>
              <a:t>Quelle est la date de ton anniversaire ? </a:t>
            </a:r>
          </a:p>
          <a:p>
            <a:pPr algn="l"/>
            <a:r>
              <a:rPr lang="fr-FR" sz="2800" dirty="0"/>
              <a:t>   </a:t>
            </a:r>
            <a:r>
              <a:rPr lang="fr-FR" sz="2800" dirty="0" smtClean="0"/>
              <a:t> Mon </a:t>
            </a:r>
            <a:r>
              <a:rPr lang="fr-FR" sz="2800" dirty="0"/>
              <a:t>anniversaire est… </a:t>
            </a:r>
          </a:p>
          <a:p>
            <a:pPr algn="l"/>
            <a:r>
              <a:rPr lang="fr-FR" sz="2800" dirty="0"/>
              <a:t>Quel âge </a:t>
            </a:r>
            <a:r>
              <a:rPr lang="fr-FR" sz="2800" b="1" i="1" dirty="0"/>
              <a:t>as</a:t>
            </a:r>
            <a:r>
              <a:rPr lang="fr-FR" sz="2800" dirty="0"/>
              <a:t>-tu ?</a:t>
            </a:r>
          </a:p>
          <a:p>
            <a:pPr algn="l"/>
            <a:r>
              <a:rPr lang="fr-FR" sz="2800" dirty="0"/>
              <a:t>  </a:t>
            </a:r>
            <a:r>
              <a:rPr lang="fr-FR" sz="2800" dirty="0" smtClean="0"/>
              <a:t>  </a:t>
            </a:r>
            <a:r>
              <a:rPr lang="fr-FR" sz="2800" dirty="0"/>
              <a:t>J’</a:t>
            </a:r>
            <a:r>
              <a:rPr lang="fr-FR" sz="2800" b="1" i="1" dirty="0"/>
              <a:t>ai</a:t>
            </a:r>
            <a:r>
              <a:rPr lang="fr-FR" sz="2800" dirty="0"/>
              <a:t>…</a:t>
            </a:r>
            <a:endParaRPr lang="en-US" sz="2800" dirty="0"/>
          </a:p>
          <a:p>
            <a:pPr algn="l"/>
            <a:endParaRPr lang="en-US" sz="28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6087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err="1" smtClean="0"/>
              <a:t>Quel</a:t>
            </a:r>
            <a:r>
              <a:rPr lang="en-US" sz="2800" dirty="0" smtClean="0"/>
              <a:t> </a:t>
            </a:r>
            <a:r>
              <a:rPr lang="en-US" sz="2800" dirty="0" err="1" smtClean="0"/>
              <a:t>Âge</a:t>
            </a:r>
            <a:r>
              <a:rPr lang="en-US" sz="2800" dirty="0" smtClean="0"/>
              <a:t> </a:t>
            </a:r>
            <a:r>
              <a:rPr lang="en-US" sz="2800" dirty="0"/>
              <a:t>A-T-Il?</a:t>
            </a:r>
            <a:br>
              <a:rPr lang="en-US" sz="2800" dirty="0"/>
            </a:br>
            <a:r>
              <a:rPr lang="en-US" sz="2800" dirty="0" err="1"/>
              <a:t>Quel</a:t>
            </a:r>
            <a:r>
              <a:rPr lang="en-US" sz="2800" dirty="0"/>
              <a:t> </a:t>
            </a:r>
            <a:r>
              <a:rPr lang="en-US" sz="2800" dirty="0" err="1"/>
              <a:t>Âge</a:t>
            </a:r>
            <a:r>
              <a:rPr lang="en-US" sz="2800" dirty="0"/>
              <a:t> </a:t>
            </a:r>
            <a:r>
              <a:rPr lang="en-US" sz="2800" dirty="0" smtClean="0"/>
              <a:t>A-T-ELLE?</a:t>
            </a:r>
            <a:endParaRPr lang="en-US" sz="28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52973" y="2933700"/>
            <a:ext cx="3673929" cy="2057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981200" y="5257800"/>
            <a:ext cx="6174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48</a:t>
            </a:r>
            <a:endParaRPr lang="en-US" sz="3600" dirty="0"/>
          </a:p>
        </p:txBody>
      </p:sp>
      <p:sp>
        <p:nvSpPr>
          <p:cNvPr id="8" name="TextBox 7"/>
          <p:cNvSpPr txBox="1"/>
          <p:nvPr/>
        </p:nvSpPr>
        <p:spPr>
          <a:xfrm>
            <a:off x="6272752" y="5580965"/>
            <a:ext cx="6174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39</a:t>
            </a:r>
            <a:endParaRPr lang="en-US" sz="36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5800" y="2590800"/>
            <a:ext cx="3968877" cy="2574791"/>
          </a:xfrm>
          <a:prstGeom prst="rect">
            <a:avLst/>
          </a:prstGeom>
        </p:spPr>
      </p:pic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0" y="3962400"/>
            <a:ext cx="3566160" cy="402336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3924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598" y="533400"/>
            <a:ext cx="7290054" cy="1499616"/>
          </a:xfrm>
        </p:spPr>
        <p:txBody>
          <a:bodyPr>
            <a:normAutofit/>
          </a:bodyPr>
          <a:lstStyle/>
          <a:p>
            <a:r>
              <a:rPr lang="en-US" sz="2800" dirty="0" err="1"/>
              <a:t>Quel</a:t>
            </a:r>
            <a:r>
              <a:rPr lang="en-US" sz="2800" dirty="0"/>
              <a:t> </a:t>
            </a:r>
            <a:r>
              <a:rPr lang="en-US" sz="2800" dirty="0" err="1"/>
              <a:t>Âge</a:t>
            </a:r>
            <a:r>
              <a:rPr lang="en-US" sz="2800" dirty="0"/>
              <a:t> A-T-ELLE?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err="1" smtClean="0"/>
              <a:t>Quel</a:t>
            </a:r>
            <a:r>
              <a:rPr lang="en-US" sz="2800" dirty="0" smtClean="0"/>
              <a:t> </a:t>
            </a:r>
            <a:r>
              <a:rPr lang="en-US" sz="2800" dirty="0" err="1"/>
              <a:t>Âge</a:t>
            </a:r>
            <a:r>
              <a:rPr lang="en-US" sz="2800" dirty="0"/>
              <a:t> A-T-Il?</a:t>
            </a:r>
            <a:br>
              <a:rPr lang="en-US" sz="2800" dirty="0"/>
            </a:br>
            <a:endParaRPr lang="en-US" sz="2800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492625" y="3299113"/>
            <a:ext cx="3565525" cy="199649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59578" y="5802641"/>
            <a:ext cx="66556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56</a:t>
            </a:r>
            <a:endParaRPr lang="en-US" sz="4000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1"/>
          </p:nvPr>
        </p:nvPicPr>
        <p:blipFill rotWithShape="1">
          <a:blip r:embed="rId3"/>
          <a:srcRect l="51291" b="3354"/>
          <a:stretch/>
        </p:blipFill>
        <p:spPr>
          <a:xfrm>
            <a:off x="1287461" y="2440909"/>
            <a:ext cx="2209800" cy="300565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966648" y="5638800"/>
            <a:ext cx="6174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43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940746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Parlez</a:t>
            </a:r>
            <a:r>
              <a:rPr lang="en-US" dirty="0"/>
              <a:t> </a:t>
            </a:r>
            <a:r>
              <a:rPr lang="en-US" dirty="0" err="1"/>
              <a:t>français</a:t>
            </a:r>
            <a:r>
              <a:rPr lang="en-US" dirty="0"/>
              <a:t>!</a:t>
            </a:r>
            <a:br>
              <a:rPr lang="en-US" dirty="0"/>
            </a:b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2165266"/>
            <a:ext cx="8229600" cy="3826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006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 </a:t>
            </a:r>
            <a:r>
              <a:rPr lang="en-US" dirty="0" err="1" smtClean="0"/>
              <a:t>verbe</a:t>
            </a:r>
            <a:r>
              <a:rPr lang="en-US" dirty="0" smtClean="0"/>
              <a:t> </a:t>
            </a:r>
            <a:r>
              <a:rPr lang="en-US" dirty="0" err="1" smtClean="0"/>
              <a:t>avoir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369" y="2286000"/>
            <a:ext cx="7341262" cy="3808412"/>
          </a:xfrm>
        </p:spPr>
      </p:pic>
    </p:spTree>
    <p:extLst>
      <p:ext uri="{BB962C8B-B14F-4D97-AF65-F5344CB8AC3E}">
        <p14:creationId xmlns:p14="http://schemas.microsoft.com/office/powerpoint/2010/main" val="3897365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2050" y="2020888"/>
            <a:ext cx="5019900" cy="4075112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 </a:t>
            </a:r>
            <a:r>
              <a:rPr lang="en-US" dirty="0" err="1" smtClean="0"/>
              <a:t>famille</a:t>
            </a:r>
            <a:r>
              <a:rPr lang="en-US" dirty="0" smtClean="0"/>
              <a:t> Simpson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39588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457201" y="2743200"/>
            <a:ext cx="4023360" cy="3282696"/>
          </a:xfrm>
        </p:spPr>
        <p:txBody>
          <a:bodyPr>
            <a:normAutofit/>
          </a:bodyPr>
          <a:lstStyle/>
          <a:p>
            <a:r>
              <a:rPr lang="en-US" sz="4000" dirty="0" smtClean="0"/>
              <a:t>Homer </a:t>
            </a:r>
            <a:r>
              <a:rPr lang="en-US" sz="4000" dirty="0" err="1" smtClean="0"/>
              <a:t>est</a:t>
            </a:r>
            <a:r>
              <a:rPr lang="en-US" sz="4000" dirty="0" smtClean="0"/>
              <a:t> le </a:t>
            </a:r>
            <a:r>
              <a:rPr lang="en-US" sz="4000" dirty="0" err="1" smtClean="0"/>
              <a:t>père</a:t>
            </a:r>
            <a:r>
              <a:rPr lang="en-US" sz="4000" dirty="0" smtClean="0"/>
              <a:t> de Bart.</a:t>
            </a:r>
            <a:endParaRPr lang="en-US" sz="40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3555" y="2020888"/>
            <a:ext cx="3903764" cy="4005262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 </a:t>
            </a:r>
            <a:r>
              <a:rPr lang="en-US" dirty="0" err="1" smtClean="0"/>
              <a:t>père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25609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514997"/>
            <a:ext cx="4022725" cy="3017043"/>
          </a:xfrm>
        </p:spPr>
      </p:pic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>
          <a:xfrm>
            <a:off x="4663440" y="2819400"/>
            <a:ext cx="4023360" cy="3206496"/>
          </a:xfrm>
        </p:spPr>
        <p:txBody>
          <a:bodyPr/>
          <a:lstStyle/>
          <a:p>
            <a:r>
              <a:rPr lang="en-US" sz="4000" dirty="0" smtClean="0"/>
              <a:t>Marge </a:t>
            </a:r>
            <a:r>
              <a:rPr lang="en-US" sz="4000" dirty="0" err="1" smtClean="0"/>
              <a:t>est</a:t>
            </a:r>
            <a:r>
              <a:rPr lang="en-US" sz="4000" dirty="0" smtClean="0"/>
              <a:t> la </a:t>
            </a:r>
            <a:r>
              <a:rPr lang="en-US" sz="4000" dirty="0" err="1" smtClean="0"/>
              <a:t>mère</a:t>
            </a:r>
            <a:r>
              <a:rPr lang="en-US" sz="4000" dirty="0" smtClean="0"/>
              <a:t> de Bart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 </a:t>
            </a:r>
            <a:r>
              <a:rPr lang="en-US" dirty="0" err="1" smtClean="0"/>
              <a:t>Mère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05856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041" y="2514997"/>
            <a:ext cx="3017043" cy="3017043"/>
          </a:xfrm>
        </p:spPr>
      </p:pic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>
          <a:xfrm>
            <a:off x="4663440" y="2819400"/>
            <a:ext cx="4023360" cy="3206496"/>
          </a:xfrm>
        </p:spPr>
        <p:txBody>
          <a:bodyPr/>
          <a:lstStyle/>
          <a:p>
            <a:r>
              <a:rPr lang="en-US" sz="4000" dirty="0" smtClean="0"/>
              <a:t>Lisa </a:t>
            </a:r>
            <a:r>
              <a:rPr lang="en-US" sz="4000" dirty="0" err="1" smtClean="0"/>
              <a:t>est</a:t>
            </a:r>
            <a:r>
              <a:rPr lang="en-US" sz="4000" dirty="0" smtClean="0"/>
              <a:t> la </a:t>
            </a:r>
            <a:r>
              <a:rPr lang="en-US" sz="4000" dirty="0" err="1" smtClean="0"/>
              <a:t>sœur</a:t>
            </a:r>
            <a:r>
              <a:rPr lang="en-US" sz="4000" dirty="0" smtClean="0"/>
              <a:t> de Bart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 </a:t>
            </a:r>
            <a:r>
              <a:rPr lang="en-US" dirty="0" err="1" smtClean="0"/>
              <a:t>Sœur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24286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041" y="2892127"/>
            <a:ext cx="3017043" cy="2262782"/>
          </a:xfrm>
        </p:spPr>
      </p:pic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>
          <a:xfrm>
            <a:off x="4663440" y="2819400"/>
            <a:ext cx="4023360" cy="3206496"/>
          </a:xfrm>
        </p:spPr>
        <p:txBody>
          <a:bodyPr/>
          <a:lstStyle/>
          <a:p>
            <a:r>
              <a:rPr lang="en-US" sz="4000" dirty="0" smtClean="0"/>
              <a:t>Bart </a:t>
            </a:r>
            <a:r>
              <a:rPr lang="en-US" sz="4000" dirty="0" err="1" smtClean="0"/>
              <a:t>est</a:t>
            </a:r>
            <a:r>
              <a:rPr lang="en-US" sz="4000" dirty="0" smtClean="0"/>
              <a:t> le frère de Lisa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 frère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82698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457201" y="2819400"/>
            <a:ext cx="4023360" cy="3206496"/>
          </a:xfrm>
        </p:spPr>
        <p:txBody>
          <a:bodyPr>
            <a:normAutofit/>
          </a:bodyPr>
          <a:lstStyle/>
          <a:p>
            <a:r>
              <a:rPr lang="en-US" sz="4000" dirty="0" smtClean="0"/>
              <a:t>Patty et Selma </a:t>
            </a:r>
            <a:r>
              <a:rPr lang="en-US" sz="4000" dirty="0" err="1" smtClean="0"/>
              <a:t>sont</a:t>
            </a:r>
            <a:r>
              <a:rPr lang="en-US" sz="4000" dirty="0" smtClean="0"/>
              <a:t> les </a:t>
            </a:r>
            <a:r>
              <a:rPr lang="en-US" sz="4000" dirty="0" err="1" smtClean="0"/>
              <a:t>tantes</a:t>
            </a:r>
            <a:r>
              <a:rPr lang="en-US" sz="4000" dirty="0" smtClean="0"/>
              <a:t> de Bart.</a:t>
            </a:r>
            <a:endParaRPr lang="en-US" sz="40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2590800"/>
            <a:ext cx="3792511" cy="2514600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 </a:t>
            </a:r>
            <a:r>
              <a:rPr lang="en-US" dirty="0" err="1" smtClean="0"/>
              <a:t>tante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05523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Qui </a:t>
            </a:r>
            <a:r>
              <a:rPr lang="en-US" sz="2800" dirty="0" err="1" smtClean="0"/>
              <a:t>est</a:t>
            </a:r>
            <a:r>
              <a:rPr lang="en-US" sz="2800" dirty="0" smtClean="0"/>
              <a:t> Homer?</a:t>
            </a:r>
          </a:p>
          <a:p>
            <a:r>
              <a:rPr lang="en-US" sz="2800" dirty="0" smtClean="0"/>
              <a:t>Homer </a:t>
            </a:r>
            <a:r>
              <a:rPr lang="en-US" sz="2800" dirty="0" err="1" smtClean="0"/>
              <a:t>est</a:t>
            </a:r>
            <a:r>
              <a:rPr lang="en-US" sz="2800" dirty="0" smtClean="0"/>
              <a:t> le </a:t>
            </a:r>
            <a:r>
              <a:rPr lang="en-US" sz="2800" dirty="0" err="1" smtClean="0"/>
              <a:t>père</a:t>
            </a:r>
            <a:r>
              <a:rPr lang="en-US" sz="2800" dirty="0" smtClean="0"/>
              <a:t> de Bart.</a:t>
            </a:r>
          </a:p>
          <a:p>
            <a:r>
              <a:rPr lang="en-US" sz="2800" dirty="0" smtClean="0"/>
              <a:t>Qui </a:t>
            </a:r>
            <a:r>
              <a:rPr lang="en-US" sz="2800" dirty="0" err="1" smtClean="0"/>
              <a:t>est</a:t>
            </a:r>
            <a:r>
              <a:rPr lang="en-US" sz="2800" dirty="0" smtClean="0"/>
              <a:t> Marge?</a:t>
            </a:r>
          </a:p>
          <a:p>
            <a:r>
              <a:rPr lang="en-US" sz="2800" dirty="0" smtClean="0"/>
              <a:t>Marge </a:t>
            </a:r>
            <a:r>
              <a:rPr lang="en-US" sz="2800" dirty="0" err="1" smtClean="0"/>
              <a:t>est</a:t>
            </a:r>
            <a:r>
              <a:rPr lang="en-US" sz="2800" dirty="0" smtClean="0"/>
              <a:t> la </a:t>
            </a:r>
            <a:r>
              <a:rPr lang="en-US" sz="2800" dirty="0" err="1" smtClean="0"/>
              <a:t>mère</a:t>
            </a:r>
            <a:r>
              <a:rPr lang="en-US" sz="2800" dirty="0" smtClean="0"/>
              <a:t> de Bart.</a:t>
            </a:r>
          </a:p>
          <a:p>
            <a:r>
              <a:rPr lang="en-US" sz="2800" dirty="0" smtClean="0"/>
              <a:t>Qui </a:t>
            </a:r>
            <a:r>
              <a:rPr lang="en-US" sz="2800" dirty="0" err="1" smtClean="0"/>
              <a:t>est</a:t>
            </a:r>
            <a:r>
              <a:rPr lang="en-US" sz="2800" dirty="0" smtClean="0"/>
              <a:t> Lisa?</a:t>
            </a:r>
          </a:p>
          <a:p>
            <a:r>
              <a:rPr lang="en-US" sz="2800" dirty="0" smtClean="0"/>
              <a:t>Lisa </a:t>
            </a:r>
            <a:r>
              <a:rPr lang="en-US" sz="2800" dirty="0" err="1" smtClean="0"/>
              <a:t>est</a:t>
            </a:r>
            <a:r>
              <a:rPr lang="en-US" sz="2800" dirty="0" smtClean="0"/>
              <a:t> la </a:t>
            </a:r>
            <a:r>
              <a:rPr lang="en-US" sz="2800" dirty="0" err="1" smtClean="0"/>
              <a:t>sœur</a:t>
            </a:r>
            <a:r>
              <a:rPr lang="en-US" sz="2800" dirty="0" smtClean="0"/>
              <a:t> de Bart.</a:t>
            </a:r>
          </a:p>
          <a:p>
            <a:r>
              <a:rPr lang="en-US" sz="2800" dirty="0" smtClean="0"/>
              <a:t>Qui </a:t>
            </a:r>
            <a:r>
              <a:rPr lang="en-US" sz="2800" dirty="0" err="1" smtClean="0"/>
              <a:t>sont</a:t>
            </a:r>
            <a:r>
              <a:rPr lang="en-US" sz="2800" dirty="0" smtClean="0"/>
              <a:t> Patty et Selma?</a:t>
            </a:r>
          </a:p>
          <a:p>
            <a:r>
              <a:rPr lang="en-US" sz="2800" dirty="0" err="1" smtClean="0"/>
              <a:t>Elles</a:t>
            </a:r>
            <a:r>
              <a:rPr lang="en-US" sz="2800" dirty="0" smtClean="0"/>
              <a:t> </a:t>
            </a:r>
            <a:r>
              <a:rPr lang="en-US" sz="2800" dirty="0" err="1" smtClean="0"/>
              <a:t>sont</a:t>
            </a:r>
            <a:r>
              <a:rPr lang="en-US" sz="2800" dirty="0" smtClean="0"/>
              <a:t> les </a:t>
            </a:r>
            <a:r>
              <a:rPr lang="en-US" sz="2800" dirty="0" err="1" smtClean="0"/>
              <a:t>tantes</a:t>
            </a:r>
            <a:r>
              <a:rPr lang="en-US" sz="2800" dirty="0" smtClean="0"/>
              <a:t> de Bart.</a:t>
            </a:r>
            <a:endParaRPr lang="en-US" sz="2800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 </a:t>
            </a:r>
            <a:r>
              <a:rPr lang="en-US" dirty="0" err="1" smtClean="0"/>
              <a:t>famille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27668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lackTie">
  <a:themeElements>
    <a:clrScheme name="BlackTie">
      <a:dk1>
        <a:srgbClr val="000000"/>
      </a:dk1>
      <a:lt1>
        <a:srgbClr val="FFFFFF"/>
      </a:lt1>
      <a:dk2>
        <a:srgbClr val="46464A"/>
      </a:dk2>
      <a:lt2>
        <a:srgbClr val="E3DCCF"/>
      </a:lt2>
      <a:accent1>
        <a:srgbClr val="6F6F74"/>
      </a:accent1>
      <a:accent2>
        <a:srgbClr val="A7B789"/>
      </a:accent2>
      <a:accent3>
        <a:srgbClr val="BEAE98"/>
      </a:accent3>
      <a:accent4>
        <a:srgbClr val="92A9B9"/>
      </a:accent4>
      <a:accent5>
        <a:srgbClr val="9C8265"/>
      </a:accent5>
      <a:accent6>
        <a:srgbClr val="8D6974"/>
      </a:accent6>
      <a:hlink>
        <a:srgbClr val="67AABF"/>
      </a:hlink>
      <a:folHlink>
        <a:srgbClr val="B1B5AB"/>
      </a:folHlink>
    </a:clrScheme>
    <a:fontScheme name="BlackTie">
      <a:maj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BlackTie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20000"/>
              </a:schemeClr>
            </a:gs>
            <a:gs pos="30000">
              <a:schemeClr val="phClr">
                <a:tint val="61000"/>
                <a:satMod val="220000"/>
              </a:schemeClr>
            </a:gs>
            <a:gs pos="45000">
              <a:schemeClr val="phClr">
                <a:tint val="66000"/>
                <a:satMod val="240000"/>
              </a:schemeClr>
            </a:gs>
            <a:gs pos="55000">
              <a:schemeClr val="phClr">
                <a:tint val="66000"/>
                <a:satMod val="220000"/>
              </a:schemeClr>
            </a:gs>
            <a:gs pos="73000">
              <a:schemeClr val="phClr">
                <a:tint val="61000"/>
                <a:satMod val="220000"/>
              </a:schemeClr>
            </a:gs>
            <a:gs pos="100000">
              <a:schemeClr val="phClr">
                <a:tint val="45000"/>
                <a:satMod val="22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  <a:satMod val="110000"/>
              </a:schemeClr>
            </a:gs>
            <a:gs pos="30000">
              <a:schemeClr val="phClr">
                <a:shade val="90000"/>
                <a:satMod val="120000"/>
              </a:schemeClr>
            </a:gs>
            <a:gs pos="45000">
              <a:schemeClr val="phClr">
                <a:shade val="100000"/>
                <a:satMod val="128000"/>
              </a:schemeClr>
            </a:gs>
            <a:gs pos="55000">
              <a:schemeClr val="phClr">
                <a:shade val="100000"/>
                <a:satMod val="128000"/>
              </a:schemeClr>
            </a:gs>
            <a:gs pos="73000">
              <a:schemeClr val="phClr">
                <a:shade val="90000"/>
                <a:satMod val="120000"/>
              </a:schemeClr>
            </a:gs>
            <a:gs pos="100000">
              <a:schemeClr val="phClr">
                <a:shade val="63000"/>
                <a:satMod val="110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1909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7150" dist="38100" dir="5400000" algn="br" rotWithShape="0">
              <a:srgbClr val="000000">
                <a:alpha val="57000"/>
              </a:srgbClr>
            </a:outerShdw>
          </a:effectLst>
          <a:scene3d>
            <a:camera prst="orthographicFront">
              <a:rot lat="0" lon="0" rev="0"/>
            </a:camera>
            <a:lightRig rig="twoPt" dir="t">
              <a:rot lat="0" lon="0" rev="1800000"/>
            </a:lightRig>
          </a:scene3d>
          <a:sp3d>
            <a:bevelT w="44450" h="31750" prst="coolSlant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20000"/>
              </a:schemeClr>
            </a:duotone>
          </a:blip>
          <a:stretch/>
        </a:blip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30000"/>
                <a:satMod val="255000"/>
              </a:schemeClr>
            </a:gs>
          </a:gsLst>
          <a:path path="circle">
            <a:fillToRect l="50000" t="-80000" r="50000" b="18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Black Tie</Template>
  <TotalTime>5735</TotalTime>
  <Words>470</Words>
  <Application>Microsoft Office PowerPoint</Application>
  <PresentationFormat>On-screen Show (4:3)</PresentationFormat>
  <Paragraphs>85</Paragraphs>
  <Slides>26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Arial</vt:lpstr>
      <vt:lpstr>Garamond</vt:lpstr>
      <vt:lpstr>Tahoma</vt:lpstr>
      <vt:lpstr>Tunga</vt:lpstr>
      <vt:lpstr>Verdana</vt:lpstr>
      <vt:lpstr>BlackTie</vt:lpstr>
      <vt:lpstr>La famille</vt:lpstr>
      <vt:lpstr>Introduction</vt:lpstr>
      <vt:lpstr>La famille Simpson</vt:lpstr>
      <vt:lpstr>Le père</vt:lpstr>
      <vt:lpstr>La Mère</vt:lpstr>
      <vt:lpstr>La Sœur</vt:lpstr>
      <vt:lpstr>Le frère</vt:lpstr>
      <vt:lpstr>La tante</vt:lpstr>
      <vt:lpstr>La famille</vt:lpstr>
      <vt:lpstr>PowerPoint Presentation</vt:lpstr>
      <vt:lpstr>La famille</vt:lpstr>
      <vt:lpstr>La famille</vt:lpstr>
      <vt:lpstr>La famille</vt:lpstr>
      <vt:lpstr>questions</vt:lpstr>
      <vt:lpstr>questions</vt:lpstr>
      <vt:lpstr>Le Verbe Avoir</vt:lpstr>
      <vt:lpstr>Le verbe être </vt:lpstr>
      <vt:lpstr>Le verbe avoir</vt:lpstr>
      <vt:lpstr>Parlez français! </vt:lpstr>
      <vt:lpstr>PowerPoint Presentation</vt:lpstr>
      <vt:lpstr>Le verbe avoir et l’âge </vt:lpstr>
      <vt:lpstr>Le verbe avoir et l’âge</vt:lpstr>
      <vt:lpstr>Quel Âge A-T-Il? Quel Âge A-T-ELLE?</vt:lpstr>
      <vt:lpstr>Quel Âge A-T-ELLE? Quel Âge A-T-Il? </vt:lpstr>
      <vt:lpstr>Parlez français! </vt:lpstr>
      <vt:lpstr>Le verbe avoir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 famille</dc:title>
  <dc:creator>Beth Mauldin</dc:creator>
  <cp:lastModifiedBy>Beth Mauldin</cp:lastModifiedBy>
  <cp:revision>51</cp:revision>
  <dcterms:created xsi:type="dcterms:W3CDTF">2012-01-31T21:33:36Z</dcterms:created>
  <dcterms:modified xsi:type="dcterms:W3CDTF">2021-02-18T18:47:57Z</dcterms:modified>
</cp:coreProperties>
</file>