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4" r:id="rId5"/>
    <p:sldId id="259" r:id="rId6"/>
    <p:sldId id="260" r:id="rId7"/>
    <p:sldId id="265"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71"/>
    <p:restoredTop sz="95934"/>
  </p:normalViewPr>
  <p:slideViewPr>
    <p:cSldViewPr snapToGrid="0" snapToObjects="1">
      <p:cViewPr varScale="1">
        <p:scale>
          <a:sx n="76" d="100"/>
          <a:sy n="76" d="100"/>
        </p:scale>
        <p:origin x="112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12/8/21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71B4-8239-D640-9BE1-1C6E3E3D48E2}"/>
              </a:ext>
            </a:extLst>
          </p:cNvPr>
          <p:cNvSpPr>
            <a:spLocks noGrp="1"/>
          </p:cNvSpPr>
          <p:nvPr>
            <p:ph type="ctrTitle"/>
          </p:nvPr>
        </p:nvSpPr>
        <p:spPr/>
        <p:txBody>
          <a:bodyPr/>
          <a:lstStyle/>
          <a:p>
            <a:r>
              <a:rPr lang="en-US" dirty="0"/>
              <a:t>Chapter 12</a:t>
            </a:r>
          </a:p>
        </p:txBody>
      </p:sp>
      <p:sp>
        <p:nvSpPr>
          <p:cNvPr id="3" name="Subtitle 2">
            <a:extLst>
              <a:ext uri="{FF2B5EF4-FFF2-40B4-BE49-F238E27FC236}">
                <a16:creationId xmlns:a16="http://schemas.microsoft.com/office/drawing/2014/main" id="{B5BA4DB9-E8B8-7C4E-9156-0F9F9A8BD2F7}"/>
              </a:ext>
            </a:extLst>
          </p:cNvPr>
          <p:cNvSpPr>
            <a:spLocks noGrp="1"/>
          </p:cNvSpPr>
          <p:nvPr>
            <p:ph type="subTitle" idx="1"/>
          </p:nvPr>
        </p:nvSpPr>
        <p:spPr/>
        <p:txBody>
          <a:bodyPr/>
          <a:lstStyle/>
          <a:p>
            <a:r>
              <a:rPr lang="en-US" dirty="0"/>
              <a:t>Sociology of Sport</a:t>
            </a:r>
          </a:p>
        </p:txBody>
      </p:sp>
    </p:spTree>
    <p:extLst>
      <p:ext uri="{BB962C8B-B14F-4D97-AF65-F5344CB8AC3E}">
        <p14:creationId xmlns:p14="http://schemas.microsoft.com/office/powerpoint/2010/main" val="394056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AE4C-79F3-E940-82B1-6FD156106514}"/>
              </a:ext>
            </a:extLst>
          </p:cNvPr>
          <p:cNvSpPr>
            <a:spLocks noGrp="1"/>
          </p:cNvSpPr>
          <p:nvPr>
            <p:ph type="title"/>
          </p:nvPr>
        </p:nvSpPr>
        <p:spPr/>
        <p:txBody>
          <a:bodyPr/>
          <a:lstStyle/>
          <a:p>
            <a:r>
              <a:rPr lang="en-US" b="1" dirty="0"/>
              <a:t>Deviance</a:t>
            </a:r>
            <a:endParaRPr lang="en-US" dirty="0"/>
          </a:p>
        </p:txBody>
      </p:sp>
      <p:sp>
        <p:nvSpPr>
          <p:cNvPr id="3" name="Content Placeholder 2">
            <a:extLst>
              <a:ext uri="{FF2B5EF4-FFF2-40B4-BE49-F238E27FC236}">
                <a16:creationId xmlns:a16="http://schemas.microsoft.com/office/drawing/2014/main" id="{E9BE704A-F6D7-A041-AC16-65AAF0705F42}"/>
              </a:ext>
            </a:extLst>
          </p:cNvPr>
          <p:cNvSpPr>
            <a:spLocks noGrp="1"/>
          </p:cNvSpPr>
          <p:nvPr>
            <p:ph idx="1"/>
          </p:nvPr>
        </p:nvSpPr>
        <p:spPr>
          <a:xfrm>
            <a:off x="3547535" y="864108"/>
            <a:ext cx="7315200" cy="5120640"/>
          </a:xfrm>
        </p:spPr>
        <p:txBody>
          <a:bodyPr/>
          <a:lstStyle/>
          <a:p>
            <a:r>
              <a:rPr lang="en-US" b="1" dirty="0"/>
              <a:t>12.1. Using deviance to create commercial personas in sports</a:t>
            </a:r>
            <a:endParaRPr lang="en-US" dirty="0"/>
          </a:p>
          <a:p>
            <a:r>
              <a:rPr lang="en-US" b="1" dirty="0"/>
              <a:t>12.2. Deviant </a:t>
            </a:r>
            <a:r>
              <a:rPr lang="en-US" b="1" dirty="0" err="1"/>
              <a:t>overconformity</a:t>
            </a:r>
            <a:r>
              <a:rPr lang="en-US" b="1" dirty="0"/>
              <a:t> and </a:t>
            </a:r>
            <a:r>
              <a:rPr lang="en-US" b="1" dirty="0" err="1"/>
              <a:t>underconformity</a:t>
            </a:r>
            <a:r>
              <a:rPr lang="en-US" b="1" dirty="0"/>
              <a:t>: Is there a connection?</a:t>
            </a:r>
            <a:endParaRPr lang="en-US" dirty="0"/>
          </a:p>
          <a:p>
            <a:r>
              <a:rPr lang="en-US" b="1" dirty="0"/>
              <a:t>12.3. Is sport participation a cure for deviance?</a:t>
            </a:r>
            <a:endParaRPr lang="en-US" dirty="0"/>
          </a:p>
          <a:p>
            <a:r>
              <a:rPr lang="en-US" b="1" dirty="0"/>
              <a:t>12.4. Defining performance-enhancing substances</a:t>
            </a:r>
            <a:endParaRPr lang="en-US" dirty="0"/>
          </a:p>
          <a:p>
            <a:r>
              <a:rPr lang="en-US" b="1" dirty="0"/>
              <a:t>12.5. Why is the challenge of substance control so great in sports today?</a:t>
            </a:r>
            <a:endParaRPr lang="en-US" dirty="0"/>
          </a:p>
          <a:p>
            <a:r>
              <a:rPr lang="en-US" b="1" dirty="0"/>
              <a:t>12.6. Sport doping in recent history</a:t>
            </a:r>
            <a:endParaRPr lang="en-US" dirty="0"/>
          </a:p>
          <a:p>
            <a:r>
              <a:rPr lang="en-US" b="1" dirty="0"/>
              <a:t>12.7. Arguments for and against drug testing as a deterrent</a:t>
            </a:r>
            <a:endParaRPr lang="en-US" dirty="0"/>
          </a:p>
          <a:p>
            <a:endParaRPr lang="en-US" dirty="0"/>
          </a:p>
        </p:txBody>
      </p:sp>
    </p:spTree>
    <p:extLst>
      <p:ext uri="{BB962C8B-B14F-4D97-AF65-F5344CB8AC3E}">
        <p14:creationId xmlns:p14="http://schemas.microsoft.com/office/powerpoint/2010/main" val="3727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normAutofit/>
          </a:bodyPr>
          <a:lstStyle/>
          <a:p>
            <a:r>
              <a:rPr lang="en-US" b="1" dirty="0"/>
              <a:t>Using deviance to create commercial personas in sports</a:t>
            </a: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2" y="734371"/>
            <a:ext cx="7188201" cy="5378562"/>
          </a:xfrm>
        </p:spPr>
        <p:txBody>
          <a:bodyPr>
            <a:normAutofit/>
          </a:bodyPr>
          <a:lstStyle/>
          <a:p>
            <a:r>
              <a:rPr lang="en-US" b="1" i="1" dirty="0"/>
              <a:t>Deviance</a:t>
            </a:r>
            <a:r>
              <a:rPr lang="en-US" dirty="0"/>
              <a:t> can be defined as the fact or state of departing from usual or accepted standards, especially in social behavior. </a:t>
            </a:r>
          </a:p>
          <a:p>
            <a:r>
              <a:rPr lang="en-US" dirty="0"/>
              <a:t>This was a classic case of </a:t>
            </a:r>
            <a:r>
              <a:rPr lang="en-US" b="1" i="1" dirty="0"/>
              <a:t>consumptive deviance </a:t>
            </a:r>
            <a:r>
              <a:rPr lang="en-US" i="1" dirty="0"/>
              <a:t>involving action or appearance that can be identified as deviance without producing negative consequences for anyone .</a:t>
            </a:r>
            <a:endParaRPr lang="en-US" dirty="0"/>
          </a:p>
          <a:p>
            <a:endParaRPr lang="en-US" dirty="0"/>
          </a:p>
          <a:p>
            <a:endParaRPr lang="en-US" dirty="0"/>
          </a:p>
        </p:txBody>
      </p:sp>
    </p:spTree>
    <p:extLst>
      <p:ext uri="{BB962C8B-B14F-4D97-AF65-F5344CB8AC3E}">
        <p14:creationId xmlns:p14="http://schemas.microsoft.com/office/powerpoint/2010/main" val="137182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a:xfrm>
            <a:off x="0" y="1128408"/>
            <a:ext cx="3555999" cy="4601183"/>
          </a:xfrm>
        </p:spPr>
        <p:txBody>
          <a:bodyPr/>
          <a:lstStyle/>
          <a:p>
            <a:r>
              <a:rPr lang="en-US" b="1" dirty="0"/>
              <a:t>Deviant </a:t>
            </a:r>
            <a:r>
              <a:rPr lang="en-US" b="1" dirty="0" err="1"/>
              <a:t>overconformity</a:t>
            </a:r>
            <a:r>
              <a:rPr lang="en-US" b="1" dirty="0"/>
              <a:t> and </a:t>
            </a:r>
            <a:r>
              <a:rPr lang="en-US" b="1" dirty="0" err="1"/>
              <a:t>underconformity</a:t>
            </a:r>
            <a:r>
              <a:rPr lang="en-US" b="1" dirty="0"/>
              <a:t>: Is there a connection?</a:t>
            </a: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a:bodyPr>
          <a:lstStyle/>
          <a:p>
            <a:r>
              <a:rPr lang="en-US" b="1" i="1" dirty="0"/>
              <a:t>Deviant </a:t>
            </a:r>
            <a:r>
              <a:rPr lang="en-US" b="1" i="1" dirty="0" err="1"/>
              <a:t>overconformity</a:t>
            </a:r>
            <a:r>
              <a:rPr lang="en-US" dirty="0"/>
              <a:t> – deviance based on accepting and conforming to norms without question involves "supranormal" actions and, in some cases, leads to fascism.</a:t>
            </a:r>
          </a:p>
          <a:p>
            <a:r>
              <a:rPr lang="en-US" b="1" i="1" dirty="0"/>
              <a:t>Deviant </a:t>
            </a:r>
            <a:r>
              <a:rPr lang="en-US" b="1" i="1" dirty="0" err="1"/>
              <a:t>underconformity</a:t>
            </a:r>
            <a:r>
              <a:rPr lang="en-US" dirty="0"/>
              <a:t> – deviance based on ignoring or rejecting norms; involves "subnormal" actions and, in extreme cases, leads to anarchy.</a:t>
            </a:r>
          </a:p>
          <a:p>
            <a:endParaRPr lang="en-US" dirty="0"/>
          </a:p>
        </p:txBody>
      </p:sp>
    </p:spTree>
    <p:extLst>
      <p:ext uri="{BB962C8B-B14F-4D97-AF65-F5344CB8AC3E}">
        <p14:creationId xmlns:p14="http://schemas.microsoft.com/office/powerpoint/2010/main" val="104545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A593-9F46-3947-BE86-CA60CA3195FE}"/>
              </a:ext>
            </a:extLst>
          </p:cNvPr>
          <p:cNvSpPr>
            <a:spLocks noGrp="1"/>
          </p:cNvSpPr>
          <p:nvPr>
            <p:ph type="title"/>
          </p:nvPr>
        </p:nvSpPr>
        <p:spPr/>
        <p:txBody>
          <a:bodyPr/>
          <a:lstStyle/>
          <a:p>
            <a:r>
              <a:rPr lang="en-US" b="1" dirty="0"/>
              <a:t>Is sport participation a cure for deviance?</a:t>
            </a:r>
            <a:endParaRPr lang="en-US" dirty="0"/>
          </a:p>
        </p:txBody>
      </p:sp>
      <p:sp>
        <p:nvSpPr>
          <p:cNvPr id="3" name="Content Placeholder 2">
            <a:extLst>
              <a:ext uri="{FF2B5EF4-FFF2-40B4-BE49-F238E27FC236}">
                <a16:creationId xmlns:a16="http://schemas.microsoft.com/office/drawing/2014/main" id="{AFC4228E-8F43-884E-BCF2-07227E5C1E61}"/>
              </a:ext>
            </a:extLst>
          </p:cNvPr>
          <p:cNvSpPr>
            <a:spLocks noGrp="1"/>
          </p:cNvSpPr>
          <p:nvPr>
            <p:ph idx="1"/>
          </p:nvPr>
        </p:nvSpPr>
        <p:spPr/>
        <p:txBody>
          <a:bodyPr>
            <a:normAutofit/>
          </a:bodyPr>
          <a:lstStyle/>
          <a:p>
            <a:r>
              <a:rPr lang="en-US" dirty="0"/>
              <a:t>After six months, the young men in this group had fewer delinquent tendencies, less anxiety and aggression, improved self-esteem and social skills, and more awareness of commonly held values. </a:t>
            </a:r>
          </a:p>
          <a:p>
            <a:r>
              <a:rPr lang="en-US" dirty="0"/>
              <a:t>Sport participation is most likely to keep young people out of trouble when it emphasizes (1) a philosophy of nonviolence, (2) respect for self and others, (3) the importance of fitness and self-control, (4) confidence in physical skills, and (5) a sense of responsibility.</a:t>
            </a:r>
          </a:p>
          <a:p>
            <a:endParaRPr lang="en-US" dirty="0"/>
          </a:p>
        </p:txBody>
      </p:sp>
    </p:spTree>
    <p:extLst>
      <p:ext uri="{BB962C8B-B14F-4D97-AF65-F5344CB8AC3E}">
        <p14:creationId xmlns:p14="http://schemas.microsoft.com/office/powerpoint/2010/main" val="214468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D2DE-ABFA-1044-9D09-F6B6E2B74C29}"/>
              </a:ext>
            </a:extLst>
          </p:cNvPr>
          <p:cNvSpPr>
            <a:spLocks noGrp="1"/>
          </p:cNvSpPr>
          <p:nvPr>
            <p:ph type="title"/>
          </p:nvPr>
        </p:nvSpPr>
        <p:spPr>
          <a:xfrm>
            <a:off x="-1" y="1123836"/>
            <a:ext cx="3234267" cy="4601183"/>
          </a:xfrm>
        </p:spPr>
        <p:txBody>
          <a:bodyPr/>
          <a:lstStyle/>
          <a:p>
            <a:r>
              <a:rPr lang="en-US" b="1" dirty="0"/>
              <a:t>Defining performance-enhancing substances</a:t>
            </a:r>
            <a:endParaRPr lang="en-US" dirty="0"/>
          </a:p>
        </p:txBody>
      </p:sp>
      <p:sp>
        <p:nvSpPr>
          <p:cNvPr id="9" name="Content Placeholder 8">
            <a:extLst>
              <a:ext uri="{FF2B5EF4-FFF2-40B4-BE49-F238E27FC236}">
                <a16:creationId xmlns:a16="http://schemas.microsoft.com/office/drawing/2014/main" id="{62030FAC-9668-5E4F-A24B-89DA2614305B}"/>
              </a:ext>
            </a:extLst>
          </p:cNvPr>
          <p:cNvSpPr>
            <a:spLocks noGrp="1"/>
          </p:cNvSpPr>
          <p:nvPr>
            <p:ph idx="1"/>
          </p:nvPr>
        </p:nvSpPr>
        <p:spPr>
          <a:xfrm>
            <a:off x="3793067" y="864108"/>
            <a:ext cx="7315200" cy="5120640"/>
          </a:xfrm>
        </p:spPr>
        <p:txBody>
          <a:bodyPr/>
          <a:lstStyle/>
          <a:p>
            <a:r>
              <a:rPr lang="en-US" dirty="0"/>
              <a:t>Defining </a:t>
            </a:r>
            <a:r>
              <a:rPr lang="en-US" b="1" i="1" dirty="0"/>
              <a:t>performance-enhancing substances</a:t>
            </a:r>
            <a:r>
              <a:rPr lang="en-US" i="1" dirty="0"/>
              <a:t> </a:t>
            </a:r>
            <a:r>
              <a:rPr lang="en-US" dirty="0"/>
              <a:t>is difficult. </a:t>
            </a:r>
          </a:p>
          <a:p>
            <a:r>
              <a:rPr lang="en-US" dirty="0"/>
              <a:t>There are unending questions about what is </a:t>
            </a:r>
            <a:r>
              <a:rPr lang="en-US" i="1" dirty="0"/>
              <a:t>foreign </a:t>
            </a:r>
            <a:r>
              <a:rPr lang="en-US" dirty="0"/>
              <a:t>to the body, </a:t>
            </a:r>
            <a:r>
              <a:rPr lang="en-US" i="1" dirty="0"/>
              <a:t>unnatural, abnormal, artificial, unfair, </a:t>
            </a:r>
            <a:r>
              <a:rPr lang="en-US" dirty="0"/>
              <a:t>and </a:t>
            </a:r>
            <a:r>
              <a:rPr lang="en-US" i="1" dirty="0"/>
              <a:t>dangerous. </a:t>
            </a:r>
            <a:r>
              <a:rPr lang="en-US" dirty="0"/>
              <a:t>This creates endless debates about the definition of </a:t>
            </a:r>
            <a:r>
              <a:rPr lang="en-US" i="1" dirty="0"/>
              <a:t>doping </a:t>
            </a:r>
            <a:r>
              <a:rPr lang="en-US" dirty="0"/>
              <a:t>and its technical and legal meaning. </a:t>
            </a:r>
          </a:p>
          <a:p>
            <a:pPr marL="0" indent="0">
              <a:buNone/>
            </a:pPr>
            <a:endParaRPr lang="en-US" dirty="0"/>
          </a:p>
        </p:txBody>
      </p:sp>
    </p:spTree>
    <p:extLst>
      <p:ext uri="{BB962C8B-B14F-4D97-AF65-F5344CB8AC3E}">
        <p14:creationId xmlns:p14="http://schemas.microsoft.com/office/powerpoint/2010/main" val="259592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54197-0D6C-FC4C-8371-BDB7B25EE934}"/>
              </a:ext>
            </a:extLst>
          </p:cNvPr>
          <p:cNvSpPr>
            <a:spLocks noGrp="1"/>
          </p:cNvSpPr>
          <p:nvPr>
            <p:ph type="title"/>
          </p:nvPr>
        </p:nvSpPr>
        <p:spPr/>
        <p:txBody>
          <a:bodyPr/>
          <a:lstStyle/>
          <a:p>
            <a:r>
              <a:rPr lang="en-US" b="1" dirty="0"/>
              <a:t>Why is the challenge of substance control so great in sports today?</a:t>
            </a:r>
            <a:br>
              <a:rPr lang="en-US" dirty="0"/>
            </a:br>
            <a:endParaRPr lang="en-US" dirty="0"/>
          </a:p>
        </p:txBody>
      </p:sp>
      <p:sp>
        <p:nvSpPr>
          <p:cNvPr id="3" name="Content Placeholder 2">
            <a:extLst>
              <a:ext uri="{FF2B5EF4-FFF2-40B4-BE49-F238E27FC236}">
                <a16:creationId xmlns:a16="http://schemas.microsoft.com/office/drawing/2014/main" id="{A772DC0F-C127-7844-B1C7-16C2B9E50626}"/>
              </a:ext>
            </a:extLst>
          </p:cNvPr>
          <p:cNvSpPr>
            <a:spLocks noGrp="1"/>
          </p:cNvSpPr>
          <p:nvPr>
            <p:ph idx="1"/>
          </p:nvPr>
        </p:nvSpPr>
        <p:spPr>
          <a:xfrm>
            <a:off x="3869268" y="864107"/>
            <a:ext cx="7315200" cy="5655225"/>
          </a:xfrm>
        </p:spPr>
        <p:txBody>
          <a:bodyPr>
            <a:normAutofit/>
          </a:bodyPr>
          <a:lstStyle/>
          <a:p>
            <a:r>
              <a:rPr lang="en-US" dirty="0"/>
              <a:t>Many factors influence athletes to seek substances that help them pursue their dreams and stay involved in the sports they love and the jobs for which they are paid. </a:t>
            </a:r>
          </a:p>
          <a:p>
            <a:pPr lvl="1"/>
            <a:r>
              <a:rPr lang="en-US" i="1" dirty="0"/>
              <a:t>The visibility and resources associated with sports today have fueled massive research and development efforts, and this has dramatically increased the number and availability of performance-enhancing substances. </a:t>
            </a:r>
          </a:p>
          <a:p>
            <a:pPr lvl="1"/>
            <a:r>
              <a:rPr lang="en-US" i="1" dirty="0"/>
              <a:t>People in postindustrial societies are deeply fascinated with technology and want to use it to extend human limits.</a:t>
            </a:r>
            <a:r>
              <a:rPr lang="en-US" dirty="0"/>
              <a:t> </a:t>
            </a:r>
          </a:p>
          <a:p>
            <a:pPr lvl="1"/>
            <a:r>
              <a:rPr lang="en-US" i="1" dirty="0"/>
              <a:t>The rationalization of the body has influenced how people conceptualize the relationship between the body and mind. </a:t>
            </a:r>
          </a:p>
          <a:p>
            <a:pPr lvl="1"/>
            <a:r>
              <a:rPr lang="en-US" i="1" dirty="0"/>
              <a:t>There is a growing emphasis on self-medication.</a:t>
            </a:r>
            <a:r>
              <a:rPr lang="en-US" dirty="0"/>
              <a:t> </a:t>
            </a:r>
          </a:p>
          <a:p>
            <a:pPr lvl="1"/>
            <a:r>
              <a:rPr lang="en-US" i="1" dirty="0"/>
              <a:t>Gender relations are changing in contemporary society.</a:t>
            </a:r>
            <a:r>
              <a:rPr lang="en-US" dirty="0"/>
              <a:t> </a:t>
            </a:r>
          </a:p>
          <a:p>
            <a:pPr lvl="1"/>
            <a:r>
              <a:rPr lang="en-US" i="1" dirty="0"/>
              <a:t>The organization of power and performance sports encourages </a:t>
            </a:r>
            <a:r>
              <a:rPr lang="en-US" i="1" dirty="0" err="1"/>
              <a:t>overconformity</a:t>
            </a:r>
            <a:r>
              <a:rPr lang="en-US" i="1" dirty="0"/>
              <a:t> to the norms of the sport ethic. </a:t>
            </a:r>
          </a:p>
          <a:p>
            <a:pPr lvl="1"/>
            <a:r>
              <a:rPr lang="en-US" i="1" dirty="0"/>
              <a:t>Coaches, sponsors, administrators, and fans clearly encourage deviant </a:t>
            </a:r>
            <a:r>
              <a:rPr lang="en-US" i="1" dirty="0" err="1"/>
              <a:t>overconformity</a:t>
            </a:r>
            <a:r>
              <a:rPr lang="en-US" i="1" dirty="0"/>
              <a:t>.</a:t>
            </a:r>
            <a:r>
              <a:rPr lang="en-US" dirty="0"/>
              <a:t> </a:t>
            </a:r>
          </a:p>
          <a:p>
            <a:pPr lvl="1"/>
            <a:r>
              <a:rPr lang="en-US" i="1" dirty="0"/>
              <a:t>The performance of athletes is closely monitored within the social structure of elite sports.</a:t>
            </a:r>
            <a:r>
              <a:rPr lang="en-US" dirty="0"/>
              <a:t> </a:t>
            </a:r>
          </a:p>
        </p:txBody>
      </p:sp>
    </p:spTree>
    <p:extLst>
      <p:ext uri="{BB962C8B-B14F-4D97-AF65-F5344CB8AC3E}">
        <p14:creationId xmlns:p14="http://schemas.microsoft.com/office/powerpoint/2010/main" val="973096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9DDAC-11D8-A042-A979-80EC15D6DF7C}"/>
              </a:ext>
            </a:extLst>
          </p:cNvPr>
          <p:cNvSpPr>
            <a:spLocks noGrp="1"/>
          </p:cNvSpPr>
          <p:nvPr>
            <p:ph type="title"/>
          </p:nvPr>
        </p:nvSpPr>
        <p:spPr/>
        <p:txBody>
          <a:bodyPr/>
          <a:lstStyle/>
          <a:p>
            <a:r>
              <a:rPr lang="en-US" b="1" dirty="0"/>
              <a:t>Sport doping in recent history</a:t>
            </a:r>
            <a:br>
              <a:rPr lang="en-US" dirty="0"/>
            </a:br>
            <a:endParaRPr lang="en-US" dirty="0"/>
          </a:p>
        </p:txBody>
      </p:sp>
      <p:sp>
        <p:nvSpPr>
          <p:cNvPr id="3" name="Content Placeholder 2">
            <a:extLst>
              <a:ext uri="{FF2B5EF4-FFF2-40B4-BE49-F238E27FC236}">
                <a16:creationId xmlns:a16="http://schemas.microsoft.com/office/drawing/2014/main" id="{85E971F8-5803-E141-813C-37F2751AE7EA}"/>
              </a:ext>
            </a:extLst>
          </p:cNvPr>
          <p:cNvSpPr>
            <a:spLocks noGrp="1"/>
          </p:cNvSpPr>
          <p:nvPr>
            <p:ph idx="1"/>
          </p:nvPr>
        </p:nvSpPr>
        <p:spPr/>
        <p:txBody>
          <a:bodyPr/>
          <a:lstStyle/>
          <a:p>
            <a:r>
              <a:rPr lang="en-US" dirty="0"/>
              <a:t>Heroin was used as a painkiller by boxers before 1900, and in 1886 a cyclist died after using a mixture of heroin and cocaine. </a:t>
            </a:r>
          </a:p>
          <a:p>
            <a:r>
              <a:rPr lang="en-US" dirty="0"/>
              <a:t>Advances in biology and medicine during the 1950s allowed researchers to isolate human hormones and then develop synthetic versions of them that could be used to foster physical growth and development.</a:t>
            </a:r>
          </a:p>
          <a:p>
            <a:r>
              <a:rPr lang="en-US" dirty="0"/>
              <a:t>The market for performance-enhancing substances has increased as there has been growth in the </a:t>
            </a:r>
          </a:p>
          <a:p>
            <a:pPr lvl="1" fontAlgn="base"/>
            <a:r>
              <a:rPr lang="en-US" dirty="0"/>
              <a:t>Investments into sports by sponsors and media companies</a:t>
            </a:r>
          </a:p>
          <a:p>
            <a:pPr lvl="1" fontAlgn="base"/>
            <a:r>
              <a:rPr lang="en-US" dirty="0"/>
              <a:t>Financial stakes associated with participation and success in sports</a:t>
            </a:r>
          </a:p>
          <a:p>
            <a:pPr lvl="1" fontAlgn="base"/>
            <a:r>
              <a:rPr lang="en-US" dirty="0"/>
              <a:t>Resources and knowledge available to athletes </a:t>
            </a:r>
          </a:p>
          <a:p>
            <a:endParaRPr lang="en-US" dirty="0"/>
          </a:p>
        </p:txBody>
      </p:sp>
    </p:spTree>
    <p:extLst>
      <p:ext uri="{BB962C8B-B14F-4D97-AF65-F5344CB8AC3E}">
        <p14:creationId xmlns:p14="http://schemas.microsoft.com/office/powerpoint/2010/main" val="4067164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08AE3-F565-A140-9E72-A2810EC94573}"/>
              </a:ext>
            </a:extLst>
          </p:cNvPr>
          <p:cNvSpPr>
            <a:spLocks noGrp="1"/>
          </p:cNvSpPr>
          <p:nvPr>
            <p:ph type="title"/>
          </p:nvPr>
        </p:nvSpPr>
        <p:spPr/>
        <p:txBody>
          <a:bodyPr/>
          <a:lstStyle/>
          <a:p>
            <a:r>
              <a:rPr lang="en-US" b="1" dirty="0"/>
              <a:t>Arguments for and against drug testing as a deterrent</a:t>
            </a:r>
            <a:br>
              <a:rPr lang="en-US" dirty="0"/>
            </a:br>
            <a:endParaRPr lang="en-US" dirty="0"/>
          </a:p>
        </p:txBody>
      </p:sp>
      <p:sp>
        <p:nvSpPr>
          <p:cNvPr id="3" name="Content Placeholder 2">
            <a:extLst>
              <a:ext uri="{FF2B5EF4-FFF2-40B4-BE49-F238E27FC236}">
                <a16:creationId xmlns:a16="http://schemas.microsoft.com/office/drawing/2014/main" id="{0D7C61D5-A1DE-4F4D-9779-5BD3E6786937}"/>
              </a:ext>
            </a:extLst>
          </p:cNvPr>
          <p:cNvSpPr>
            <a:spLocks noGrp="1"/>
          </p:cNvSpPr>
          <p:nvPr>
            <p:ph idx="1"/>
          </p:nvPr>
        </p:nvSpPr>
        <p:spPr>
          <a:xfrm>
            <a:off x="3869268" y="864107"/>
            <a:ext cx="7315200" cy="5655225"/>
          </a:xfrm>
        </p:spPr>
        <p:txBody>
          <a:bodyPr>
            <a:normAutofit fontScale="92500" lnSpcReduction="10000"/>
          </a:bodyPr>
          <a:lstStyle/>
          <a:p>
            <a:r>
              <a:rPr lang="en-US" b="1" dirty="0"/>
              <a:t>The arguments in favor of testing are these:</a:t>
            </a:r>
            <a:endParaRPr lang="en-US" dirty="0"/>
          </a:p>
          <a:p>
            <a:pPr lvl="1"/>
            <a:r>
              <a:rPr lang="en-US" i="1" dirty="0"/>
              <a:t>Drug testing is needed to protect athletes’ health and reduce the pressures to take substances to keep up with competitors.</a:t>
            </a:r>
            <a:endParaRPr lang="en-US" dirty="0"/>
          </a:p>
          <a:p>
            <a:pPr lvl="1"/>
            <a:r>
              <a:rPr lang="en-US" i="1" dirty="0"/>
              <a:t>Drug testing is needed to achieve a level playing field where competitive outcomes reflect skills and training rather than access to substances. </a:t>
            </a:r>
            <a:endParaRPr lang="en-US" dirty="0"/>
          </a:p>
          <a:p>
            <a:pPr lvl="1"/>
            <a:r>
              <a:rPr lang="en-US" i="1" dirty="0"/>
              <a:t>Requiring people to submit to drug tests is legally justified because athletes influence young people.</a:t>
            </a:r>
            <a:endParaRPr lang="en-US" dirty="0"/>
          </a:p>
          <a:p>
            <a:pPr lvl="1"/>
            <a:r>
              <a:rPr lang="en-US" i="1" dirty="0"/>
              <a:t>Drug testing is part of normal law enforcement because drug use is illegal and must be controlled, just as other criminal acts are controlled. </a:t>
            </a:r>
            <a:endParaRPr lang="en-US" dirty="0"/>
          </a:p>
          <a:p>
            <a:pPr lvl="1"/>
            <a:r>
              <a:rPr lang="en-US" i="1" dirty="0"/>
              <a:t>Drug tests must be expanded to preserve the current meaning of sports and athletic achievements. </a:t>
            </a:r>
            <a:endParaRPr lang="en-US" dirty="0"/>
          </a:p>
          <a:p>
            <a:r>
              <a:rPr lang="en-US" b="1" dirty="0"/>
              <a:t>The arguments against testing emphasize the following points:</a:t>
            </a:r>
          </a:p>
          <a:p>
            <a:pPr lvl="1"/>
            <a:r>
              <a:rPr lang="en-US" i="1" dirty="0"/>
              <a:t>Testing is ineffective because athletes are one step ahead of rule makers and testers. </a:t>
            </a:r>
            <a:endParaRPr lang="en-US" dirty="0"/>
          </a:p>
          <a:p>
            <a:pPr lvl="1"/>
            <a:r>
              <a:rPr lang="en-US" i="1" dirty="0"/>
              <a:t>Requiring people to submit to drug tests without cause violates rights to privacy and sets precedents for invasive testing that produces medical information that could be used against a person’s interest outside of sports. </a:t>
            </a:r>
            <a:endParaRPr lang="en-US" dirty="0"/>
          </a:p>
          <a:p>
            <a:pPr lvl="1"/>
            <a:r>
              <a:rPr lang="en-US" i="1" dirty="0"/>
              <a:t>Drug tests are expensive and drain resources that could be used to fund health education programs for athletes. </a:t>
            </a:r>
            <a:endParaRPr lang="en-US" dirty="0"/>
          </a:p>
          <a:p>
            <a:pPr lvl="1"/>
            <a:r>
              <a:rPr lang="en-US" i="1" dirty="0"/>
              <a:t>Drug tests often cannot detect substances that are designed to match substances naturally produced by the body. </a:t>
            </a:r>
            <a:endParaRPr lang="en-US" dirty="0"/>
          </a:p>
          <a:p>
            <a:pPr lvl="1"/>
            <a:endParaRPr lang="en-US" sz="1600" dirty="0"/>
          </a:p>
        </p:txBody>
      </p:sp>
    </p:spTree>
    <p:extLst>
      <p:ext uri="{BB962C8B-B14F-4D97-AF65-F5344CB8AC3E}">
        <p14:creationId xmlns:p14="http://schemas.microsoft.com/office/powerpoint/2010/main" val="2695915053"/>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D821C33D77374889306AEF42E3F77D" ma:contentTypeVersion="7" ma:contentTypeDescription="Create a new document." ma:contentTypeScope="" ma:versionID="72be366cff232dfece6902775b7875da">
  <xsd:schema xmlns:xsd="http://www.w3.org/2001/XMLSchema" xmlns:xs="http://www.w3.org/2001/XMLSchema" xmlns:p="http://schemas.microsoft.com/office/2006/metadata/properties" xmlns:ns2="fde54b8b-4b5e-495a-9838-89e8d703d9aa" targetNamespace="http://schemas.microsoft.com/office/2006/metadata/properties" ma:root="true" ma:fieldsID="941aee6532d60bb553fc8bd15f74bc67" ns2:_="">
    <xsd:import namespace="fde54b8b-4b5e-495a-9838-89e8d703d9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e54b8b-4b5e-495a-9838-89e8d703d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D3D072D-8BFB-4202-98EE-167958C8256E}"/>
</file>

<file path=customXml/itemProps2.xml><?xml version="1.0" encoding="utf-8"?>
<ds:datastoreItem xmlns:ds="http://schemas.openxmlformats.org/officeDocument/2006/customXml" ds:itemID="{EEDF7D99-F7A4-4BCE-B395-7214723FDA9D}"/>
</file>

<file path=customXml/itemProps3.xml><?xml version="1.0" encoding="utf-8"?>
<ds:datastoreItem xmlns:ds="http://schemas.openxmlformats.org/officeDocument/2006/customXml" ds:itemID="{53E6F759-7DFC-453C-BE69-7A437D899CF8}"/>
</file>

<file path=docProps/app.xml><?xml version="1.0" encoding="utf-8"?>
<Properties xmlns="http://schemas.openxmlformats.org/officeDocument/2006/extended-properties" xmlns:vt="http://schemas.openxmlformats.org/officeDocument/2006/docPropsVTypes">
  <Template>Frame</Template>
  <TotalTime>1719</TotalTime>
  <Words>834</Words>
  <Application>Microsoft Macintosh PowerPoint</Application>
  <PresentationFormat>Widescreen</PresentationFormat>
  <Paragraphs>51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Corbel</vt:lpstr>
      <vt:lpstr>Wingdings 2</vt:lpstr>
      <vt:lpstr>Frame</vt:lpstr>
      <vt:lpstr>Chapter 12</vt:lpstr>
      <vt:lpstr>Deviance</vt:lpstr>
      <vt:lpstr>Using deviance to create commercial personas in sports</vt:lpstr>
      <vt:lpstr>Deviant overconformity and underconformity: Is there a connection?</vt:lpstr>
      <vt:lpstr>Is sport participation a cure for deviance?</vt:lpstr>
      <vt:lpstr>Defining performance-enhancing substances</vt:lpstr>
      <vt:lpstr>Why is the challenge of substance control so great in sports today? </vt:lpstr>
      <vt:lpstr>Sport doping in recent history </vt:lpstr>
      <vt:lpstr>Arguments for and against drug testing as a deterrent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Lisa Jellum</dc:creator>
  <cp:lastModifiedBy>Lisa Jellum</cp:lastModifiedBy>
  <cp:revision>26</cp:revision>
  <dcterms:created xsi:type="dcterms:W3CDTF">2021-12-08T21:24:02Z</dcterms:created>
  <dcterms:modified xsi:type="dcterms:W3CDTF">2021-12-10T02:03:22Z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0x010100F0D821C33D77374889306AEF42E3F77D</vt:lpwstr>
  </property>
</Properties>
</file>