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4" r:id="rId5"/>
    <p:sldId id="259" r:id="rId6"/>
    <p:sldId id="260" r:id="rId7"/>
    <p:sldId id="265"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71"/>
    <p:restoredTop sz="95934"/>
  </p:normalViewPr>
  <p:slideViewPr>
    <p:cSldViewPr snapToGrid="0" snapToObjects="1">
      <p:cViewPr varScale="1">
        <p:scale>
          <a:sx n="76" d="100"/>
          <a:sy n="76" d="100"/>
        </p:scale>
        <p:origin x="112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12/8/21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71B4-8239-D640-9BE1-1C6E3E3D48E2}"/>
              </a:ext>
            </a:extLst>
          </p:cNvPr>
          <p:cNvSpPr>
            <a:spLocks noGrp="1"/>
          </p:cNvSpPr>
          <p:nvPr>
            <p:ph type="ctrTitle"/>
          </p:nvPr>
        </p:nvSpPr>
        <p:spPr/>
        <p:txBody>
          <a:bodyPr/>
          <a:lstStyle/>
          <a:p>
            <a:r>
              <a:rPr lang="en-US" dirty="0"/>
              <a:t>Chapter 15</a:t>
            </a:r>
          </a:p>
        </p:txBody>
      </p:sp>
      <p:sp>
        <p:nvSpPr>
          <p:cNvPr id="3" name="Subtitle 2">
            <a:extLst>
              <a:ext uri="{FF2B5EF4-FFF2-40B4-BE49-F238E27FC236}">
                <a16:creationId xmlns:a16="http://schemas.microsoft.com/office/drawing/2014/main" id="{B5BA4DB9-E8B8-7C4E-9156-0F9F9A8BD2F7}"/>
              </a:ext>
            </a:extLst>
          </p:cNvPr>
          <p:cNvSpPr>
            <a:spLocks noGrp="1"/>
          </p:cNvSpPr>
          <p:nvPr>
            <p:ph type="subTitle" idx="1"/>
          </p:nvPr>
        </p:nvSpPr>
        <p:spPr/>
        <p:txBody>
          <a:bodyPr/>
          <a:lstStyle/>
          <a:p>
            <a:r>
              <a:rPr lang="en-US" dirty="0"/>
              <a:t>Sociology of Sport</a:t>
            </a:r>
          </a:p>
        </p:txBody>
      </p:sp>
    </p:spTree>
    <p:extLst>
      <p:ext uri="{BB962C8B-B14F-4D97-AF65-F5344CB8AC3E}">
        <p14:creationId xmlns:p14="http://schemas.microsoft.com/office/powerpoint/2010/main" val="394056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AE4C-79F3-E940-82B1-6FD156106514}"/>
              </a:ext>
            </a:extLst>
          </p:cNvPr>
          <p:cNvSpPr>
            <a:spLocks noGrp="1"/>
          </p:cNvSpPr>
          <p:nvPr>
            <p:ph type="title"/>
          </p:nvPr>
        </p:nvSpPr>
        <p:spPr>
          <a:xfrm>
            <a:off x="-1" y="1123836"/>
            <a:ext cx="3420533" cy="4601183"/>
          </a:xfrm>
        </p:spPr>
        <p:txBody>
          <a:bodyPr>
            <a:normAutofit/>
          </a:bodyPr>
          <a:lstStyle/>
          <a:p>
            <a:r>
              <a:rPr lang="en-US" b="1" dirty="0"/>
              <a:t>Media</a:t>
            </a:r>
            <a:endParaRPr lang="en-US" dirty="0"/>
          </a:p>
        </p:txBody>
      </p:sp>
      <p:sp>
        <p:nvSpPr>
          <p:cNvPr id="3" name="Content Placeholder 2">
            <a:extLst>
              <a:ext uri="{FF2B5EF4-FFF2-40B4-BE49-F238E27FC236}">
                <a16:creationId xmlns:a16="http://schemas.microsoft.com/office/drawing/2014/main" id="{E9BE704A-F6D7-A041-AC16-65AAF0705F42}"/>
              </a:ext>
            </a:extLst>
          </p:cNvPr>
          <p:cNvSpPr>
            <a:spLocks noGrp="1"/>
          </p:cNvSpPr>
          <p:nvPr>
            <p:ph idx="1"/>
          </p:nvPr>
        </p:nvSpPr>
        <p:spPr>
          <a:xfrm>
            <a:off x="3547535" y="864108"/>
            <a:ext cx="7315200" cy="5120640"/>
          </a:xfrm>
        </p:spPr>
        <p:txBody>
          <a:bodyPr/>
          <a:lstStyle/>
          <a:p>
            <a:r>
              <a:rPr lang="en-US" b="1" dirty="0"/>
              <a:t>15.1. New media: Consuming sports 24/7</a:t>
            </a:r>
            <a:endParaRPr lang="en-US" dirty="0"/>
          </a:p>
          <a:p>
            <a:r>
              <a:rPr lang="en-US" b="1" dirty="0"/>
              <a:t>15.2. Putting media to use: The NFL as a marketing machine</a:t>
            </a:r>
            <a:endParaRPr lang="en-US" dirty="0"/>
          </a:p>
          <a:p>
            <a:r>
              <a:rPr lang="en-US" b="1" dirty="0"/>
              <a:t>15.3. Live by the tweet, die by the tweet: Learning to use new media</a:t>
            </a:r>
            <a:endParaRPr lang="en-US" dirty="0"/>
          </a:p>
          <a:p>
            <a:r>
              <a:rPr lang="en-US" b="1" dirty="0"/>
              <a:t>15.4. Virtual sports: Play safe, stay home</a:t>
            </a:r>
            <a:endParaRPr lang="en-US" dirty="0"/>
          </a:p>
          <a:p>
            <a:r>
              <a:rPr lang="en-US" b="1" dirty="0"/>
              <a:t>15.5. The stronger women get, the more men watch football: A prediction from 1990</a:t>
            </a:r>
            <a:endParaRPr lang="en-US" dirty="0"/>
          </a:p>
          <a:p>
            <a:r>
              <a:rPr lang="en-US" b="1" dirty="0"/>
              <a:t>15.6. People who don’t watch sports on TV subsidize those who do.</a:t>
            </a:r>
            <a:endParaRPr lang="en-US" dirty="0"/>
          </a:p>
        </p:txBody>
      </p:sp>
    </p:spTree>
    <p:extLst>
      <p:ext uri="{BB962C8B-B14F-4D97-AF65-F5344CB8AC3E}">
        <p14:creationId xmlns:p14="http://schemas.microsoft.com/office/powerpoint/2010/main" val="3727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normAutofit/>
          </a:bodyPr>
          <a:lstStyle/>
          <a:p>
            <a:r>
              <a:rPr lang="en-US" b="1" dirty="0"/>
              <a:t>New media: Consuming sports 24/7</a:t>
            </a: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2" y="734371"/>
            <a:ext cx="7188201" cy="5378562"/>
          </a:xfrm>
        </p:spPr>
        <p:txBody>
          <a:bodyPr>
            <a:normAutofit/>
          </a:bodyPr>
          <a:lstStyle/>
          <a:p>
            <a:r>
              <a:rPr lang="en-US" dirty="0"/>
              <a:t>People now have access to sports content 24/7 on television, smartphones, tablets, and any device with an Internet connection.</a:t>
            </a:r>
          </a:p>
          <a:p>
            <a:r>
              <a:rPr lang="en-US" dirty="0"/>
              <a:t>Before the 1980s fans had relatively limited access to games, teams, and athletes.</a:t>
            </a:r>
          </a:p>
          <a:p>
            <a:r>
              <a:rPr lang="en-US" dirty="0"/>
              <a:t>Radio and television commentary focused on the action and was designed to mythologize players in positive ways, even when many players had few positive attributes to glorify.</a:t>
            </a:r>
          </a:p>
          <a:p>
            <a:r>
              <a:rPr lang="en-US" dirty="0"/>
              <a:t>Stadiums have added Wi-Fi for those attending games so they can track other sports events and results and communicate with friends about them.</a:t>
            </a:r>
          </a:p>
        </p:txBody>
      </p:sp>
    </p:spTree>
    <p:extLst>
      <p:ext uri="{BB962C8B-B14F-4D97-AF65-F5344CB8AC3E}">
        <p14:creationId xmlns:p14="http://schemas.microsoft.com/office/powerpoint/2010/main" val="137182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a:xfrm>
            <a:off x="0" y="1128408"/>
            <a:ext cx="3555999" cy="4601183"/>
          </a:xfrm>
        </p:spPr>
        <p:txBody>
          <a:bodyPr/>
          <a:lstStyle/>
          <a:p>
            <a:r>
              <a:rPr lang="en-US" b="1" dirty="0"/>
              <a:t>Putting media to use: The NFL as a marketing machine</a:t>
            </a: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a:bodyPr>
          <a:lstStyle/>
          <a:p>
            <a:r>
              <a:rPr lang="en-US" dirty="0"/>
              <a:t>The NFL, a registered non-profit organization, wants to increase its revenues from the current $17 billion in 2020 to $25 billion by 2027</a:t>
            </a:r>
          </a:p>
          <a:p>
            <a:r>
              <a:rPr lang="en-US" dirty="0"/>
              <a:t>The NFL social influence campaign to promote youth football participation is a masterful response to the changing media landscape and its impact on sports media sponsorship patterns.</a:t>
            </a:r>
          </a:p>
          <a:p>
            <a:r>
              <a:rPr lang="en-US" dirty="0"/>
              <a:t>After PBS began to track the number of concussions by week and by season, the NFL created strategies to keep those data private.</a:t>
            </a:r>
          </a:p>
        </p:txBody>
      </p:sp>
    </p:spTree>
    <p:extLst>
      <p:ext uri="{BB962C8B-B14F-4D97-AF65-F5344CB8AC3E}">
        <p14:creationId xmlns:p14="http://schemas.microsoft.com/office/powerpoint/2010/main" val="104545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A593-9F46-3947-BE86-CA60CA3195FE}"/>
              </a:ext>
            </a:extLst>
          </p:cNvPr>
          <p:cNvSpPr>
            <a:spLocks noGrp="1"/>
          </p:cNvSpPr>
          <p:nvPr>
            <p:ph type="title"/>
          </p:nvPr>
        </p:nvSpPr>
        <p:spPr/>
        <p:txBody>
          <a:bodyPr/>
          <a:lstStyle/>
          <a:p>
            <a:r>
              <a:rPr lang="en-US" b="1" dirty="0"/>
              <a:t>Live by the tweet, die by the tweet: Learning to use new media</a:t>
            </a:r>
            <a:endParaRPr lang="en-US" dirty="0"/>
          </a:p>
        </p:txBody>
      </p:sp>
      <p:sp>
        <p:nvSpPr>
          <p:cNvPr id="3" name="Content Placeholder 2">
            <a:extLst>
              <a:ext uri="{FF2B5EF4-FFF2-40B4-BE49-F238E27FC236}">
                <a16:creationId xmlns:a16="http://schemas.microsoft.com/office/drawing/2014/main" id="{AFC4228E-8F43-884E-BCF2-07227E5C1E61}"/>
              </a:ext>
            </a:extLst>
          </p:cNvPr>
          <p:cNvSpPr>
            <a:spLocks noGrp="1"/>
          </p:cNvSpPr>
          <p:nvPr>
            <p:ph idx="1"/>
          </p:nvPr>
        </p:nvSpPr>
        <p:spPr/>
        <p:txBody>
          <a:bodyPr>
            <a:normAutofit/>
          </a:bodyPr>
          <a:lstStyle/>
          <a:p>
            <a:r>
              <a:rPr lang="en-US" dirty="0"/>
              <a:t>When professional athletes make mistakes that cause their team to lose, they now receive nasty tweets and demeaning Instagram messages.</a:t>
            </a:r>
          </a:p>
          <a:p>
            <a:r>
              <a:rPr lang="en-US" dirty="0"/>
              <a:t>When Twitter was introduced, athletes were eager to see what people were tweeting about them.</a:t>
            </a:r>
          </a:p>
          <a:p>
            <a:r>
              <a:rPr lang="en-US" dirty="0"/>
              <a:t>Marketing and public relations professionals describe this as part of the process of creating and maintaining your brand in a network that transcends personal, face-to-face relationships.</a:t>
            </a:r>
          </a:p>
          <a:p>
            <a:r>
              <a:rPr lang="en-US" dirty="0"/>
              <a:t>if athletes have the personal awareness and skills needed to construct a positive narrative and articulate it in a way that is received positively by most followers. </a:t>
            </a:r>
          </a:p>
        </p:txBody>
      </p:sp>
    </p:spTree>
    <p:extLst>
      <p:ext uri="{BB962C8B-B14F-4D97-AF65-F5344CB8AC3E}">
        <p14:creationId xmlns:p14="http://schemas.microsoft.com/office/powerpoint/2010/main" val="214468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D2DE-ABFA-1044-9D09-F6B6E2B74C29}"/>
              </a:ext>
            </a:extLst>
          </p:cNvPr>
          <p:cNvSpPr>
            <a:spLocks noGrp="1"/>
          </p:cNvSpPr>
          <p:nvPr>
            <p:ph type="title"/>
          </p:nvPr>
        </p:nvSpPr>
        <p:spPr>
          <a:xfrm>
            <a:off x="-1" y="1123836"/>
            <a:ext cx="3234267" cy="4601183"/>
          </a:xfrm>
        </p:spPr>
        <p:txBody>
          <a:bodyPr/>
          <a:lstStyle/>
          <a:p>
            <a:r>
              <a:rPr lang="en-US" b="1" dirty="0"/>
              <a:t>Virtual sports: Play safe, stay home</a:t>
            </a:r>
            <a:endParaRPr lang="en-US" dirty="0"/>
          </a:p>
        </p:txBody>
      </p:sp>
      <p:sp>
        <p:nvSpPr>
          <p:cNvPr id="9" name="Content Placeholder 8">
            <a:extLst>
              <a:ext uri="{FF2B5EF4-FFF2-40B4-BE49-F238E27FC236}">
                <a16:creationId xmlns:a16="http://schemas.microsoft.com/office/drawing/2014/main" id="{62030FAC-9668-5E4F-A24B-89DA2614305B}"/>
              </a:ext>
            </a:extLst>
          </p:cNvPr>
          <p:cNvSpPr>
            <a:spLocks noGrp="1"/>
          </p:cNvSpPr>
          <p:nvPr>
            <p:ph idx="1"/>
          </p:nvPr>
        </p:nvSpPr>
        <p:spPr>
          <a:xfrm>
            <a:off x="3793067" y="864108"/>
            <a:ext cx="7315200" cy="5120640"/>
          </a:xfrm>
        </p:spPr>
        <p:txBody>
          <a:bodyPr/>
          <a:lstStyle/>
          <a:p>
            <a:r>
              <a:rPr lang="en-US" dirty="0"/>
              <a:t>University of Toronto, </a:t>
            </a:r>
            <a:r>
              <a:rPr lang="en-US" b="1" dirty="0"/>
              <a:t>virtual sports</a:t>
            </a:r>
            <a:r>
              <a:rPr lang="en-US" dirty="0"/>
              <a:t> are </a:t>
            </a:r>
            <a:r>
              <a:rPr lang="en-US" i="1" dirty="0"/>
              <a:t>challenging activities that involve embodied or computer-generated athletes that are placed in simulated sport spaces</a:t>
            </a:r>
            <a:r>
              <a:rPr lang="en-US" dirty="0"/>
              <a:t>.</a:t>
            </a:r>
          </a:p>
          <a:p>
            <a:r>
              <a:rPr lang="en-US" dirty="0"/>
              <a:t>These games and challenges are increasingly interactive and may even be used to train athletes in traditional or “real” sports.</a:t>
            </a:r>
          </a:p>
          <a:p>
            <a:r>
              <a:rPr lang="en-US" dirty="0"/>
              <a:t>Part of the fascination with virtual sports is that they can be accessed at home or local facilities.</a:t>
            </a:r>
          </a:p>
          <a:p>
            <a:r>
              <a:rPr lang="en-US" dirty="0"/>
              <a:t>Now that technology enables sensory data to be captured from professional athletes, it will soon be possible for virtual athletes to put on clothing that will transmit to their virtual peers some of those feelings and stresses to their bodies.</a:t>
            </a:r>
          </a:p>
          <a:p>
            <a:r>
              <a:rPr lang="en-US" dirty="0"/>
              <a:t>Playing golf on the Augusta National course where the Masters is played each year is also virtually possible</a:t>
            </a:r>
            <a:endParaRPr lang="en-US" b="1" dirty="0"/>
          </a:p>
        </p:txBody>
      </p:sp>
    </p:spTree>
    <p:extLst>
      <p:ext uri="{BB962C8B-B14F-4D97-AF65-F5344CB8AC3E}">
        <p14:creationId xmlns:p14="http://schemas.microsoft.com/office/powerpoint/2010/main" val="259592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2C1E7-59B9-0E40-B156-0EAE0E8B0EE5}"/>
              </a:ext>
            </a:extLst>
          </p:cNvPr>
          <p:cNvSpPr>
            <a:spLocks noGrp="1"/>
          </p:cNvSpPr>
          <p:nvPr>
            <p:ph type="title"/>
          </p:nvPr>
        </p:nvSpPr>
        <p:spPr/>
        <p:txBody>
          <a:bodyPr/>
          <a:lstStyle/>
          <a:p>
            <a:r>
              <a:rPr lang="en-US" b="1" dirty="0"/>
              <a:t>The stronger women get, the more men watch football: A prediction from 1990</a:t>
            </a:r>
            <a:br>
              <a:rPr lang="en-US" b="1" i="1" dirty="0"/>
            </a:br>
            <a:endParaRPr lang="en-US" dirty="0"/>
          </a:p>
        </p:txBody>
      </p:sp>
      <p:graphicFrame>
        <p:nvGraphicFramePr>
          <p:cNvPr id="4" name="Table 3">
            <a:extLst>
              <a:ext uri="{FF2B5EF4-FFF2-40B4-BE49-F238E27FC236}">
                <a16:creationId xmlns:a16="http://schemas.microsoft.com/office/drawing/2014/main" id="{6380221B-F5BE-784C-BF4B-110E5D167A80}"/>
              </a:ext>
            </a:extLst>
          </p:cNvPr>
          <p:cNvGraphicFramePr>
            <a:graphicFrameLocks noGrp="1"/>
          </p:cNvGraphicFramePr>
          <p:nvPr>
            <p:extLst>
              <p:ext uri="{D42A27DB-BD31-4B8C-83A1-F6EECF244321}">
                <p14:modId xmlns:p14="http://schemas.microsoft.com/office/powerpoint/2010/main" val="2656396470"/>
              </p:ext>
            </p:extLst>
          </p:nvPr>
        </p:nvGraphicFramePr>
        <p:xfrm>
          <a:off x="4279940" y="1631188"/>
          <a:ext cx="5950930" cy="3129280"/>
        </p:xfrm>
        <a:graphic>
          <a:graphicData uri="http://schemas.openxmlformats.org/drawingml/2006/table">
            <a:tbl>
              <a:tblPr firstRow="1" firstCol="1" bandRow="1">
                <a:tableStyleId>{5C22544A-7EE6-4342-B048-85BDC9FD1C3A}</a:tableStyleId>
              </a:tblPr>
              <a:tblGrid>
                <a:gridCol w="2129422">
                  <a:extLst>
                    <a:ext uri="{9D8B030D-6E8A-4147-A177-3AD203B41FA5}">
                      <a16:colId xmlns:a16="http://schemas.microsoft.com/office/drawing/2014/main" val="2093108245"/>
                    </a:ext>
                  </a:extLst>
                </a:gridCol>
                <a:gridCol w="1664855">
                  <a:extLst>
                    <a:ext uri="{9D8B030D-6E8A-4147-A177-3AD203B41FA5}">
                      <a16:colId xmlns:a16="http://schemas.microsoft.com/office/drawing/2014/main" val="4259588293"/>
                    </a:ext>
                  </a:extLst>
                </a:gridCol>
                <a:gridCol w="1801053">
                  <a:extLst>
                    <a:ext uri="{9D8B030D-6E8A-4147-A177-3AD203B41FA5}">
                      <a16:colId xmlns:a16="http://schemas.microsoft.com/office/drawing/2014/main" val="2628492268"/>
                    </a:ext>
                  </a:extLst>
                </a:gridCol>
                <a:gridCol w="355600">
                  <a:extLst>
                    <a:ext uri="{9D8B030D-6E8A-4147-A177-3AD203B41FA5}">
                      <a16:colId xmlns:a16="http://schemas.microsoft.com/office/drawing/2014/main" val="2675320678"/>
                    </a:ext>
                  </a:extLst>
                </a:gridCol>
              </a:tblGrid>
              <a:tr h="179070">
                <a:tc>
                  <a:txBody>
                    <a:bodyPr/>
                    <a:lstStyle/>
                    <a:p>
                      <a:pPr marL="0" marR="0" algn="ctr">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Indicator</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1989-90</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2019-20</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775255253"/>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Number of teams</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28</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32</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4094626739"/>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Annual league revenue</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$975 million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17.0 billion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908944735"/>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Overall attendance</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13.6million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17.0million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2951647795"/>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Ave game attendance</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60,829</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66,151</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3896448805"/>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Ave ticket price</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$40</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$112</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2871226569"/>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Ave player salary</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$344,000</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$2.7 million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666304577"/>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Salary cap/team</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$34.6million (1994)</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$188.2 million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3793364991"/>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Guaranteed TV money</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$468million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$12 billion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3747307007"/>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TV Super Bowl viewers</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75 million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103 million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2183601158"/>
                  </a:ext>
                </a:extLst>
              </a:tr>
              <a:tr h="179070">
                <a:tc>
                  <a:txBody>
                    <a:bodyPr/>
                    <a:lstStyle/>
                    <a:p>
                      <a:pPr marL="228600" marR="0" indent="-228600">
                        <a:spcBef>
                          <a:spcPts val="0"/>
                        </a:spcBef>
                        <a:spcAft>
                          <a:spcPts val="0"/>
                        </a:spcAft>
                        <a:tabLst>
                          <a:tab pos="228600" algn="l"/>
                          <a:tab pos="457200" algn="l"/>
                          <a:tab pos="685800" algn="l"/>
                          <a:tab pos="914400" algn="l"/>
                          <a:tab pos="1143000" algn="l"/>
                          <a:tab pos="1371600" algn="l"/>
                          <a:tab pos="1600200" algn="l"/>
                          <a:tab pos="1828800" algn="l"/>
                          <a:tab pos="2057400" algn="l"/>
                        </a:tabLst>
                      </a:pPr>
                      <a:r>
                        <a:rPr lang="en-US" sz="1200">
                          <a:ln>
                            <a:noFill/>
                          </a:ln>
                          <a:effectLst/>
                        </a:rPr>
                        <a:t>Super Bowl 30-second ad</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Lst>
                      </a:pPr>
                      <a:r>
                        <a:rPr lang="en-US" sz="1200">
                          <a:ln>
                            <a:noFill/>
                          </a:ln>
                          <a:effectLst/>
                        </a:rPr>
                        <a:t>$675,000</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228600" marR="0" indent="-228600" algn="ctr">
                        <a:spcBef>
                          <a:spcPts val="0"/>
                        </a:spcBef>
                        <a:spcAft>
                          <a:spcPts val="0"/>
                        </a:spcAft>
                        <a:tabLst>
                          <a:tab pos="228600" algn="l"/>
                          <a:tab pos="457200" algn="l"/>
                          <a:tab pos="685800" algn="l"/>
                          <a:tab pos="914400" algn="l"/>
                          <a:tab pos="1143000" algn="l"/>
                          <a:tab pos="1371600" algn="l"/>
                          <a:tab pos="1600200" algn="l"/>
                          <a:tab pos="1828800" algn="l"/>
                        </a:tabLst>
                      </a:pPr>
                      <a:r>
                        <a:rPr lang="en-US" sz="1200">
                          <a:ln>
                            <a:noFill/>
                          </a:ln>
                          <a:effectLst/>
                        </a:rPr>
                        <a:t>$5.2 million</a:t>
                      </a:r>
                      <a:endParaRPr lang="en-US" sz="11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279400" marR="50800" marT="50800" marB="50800"/>
                </a:tc>
                <a:tc>
                  <a:txBody>
                    <a:bodyPr/>
                    <a:lstStyle/>
                    <a:p>
                      <a:pPr marL="0" marR="0">
                        <a:spcBef>
                          <a:spcPts val="0"/>
                        </a:spcBef>
                        <a:spcAft>
                          <a:spcPts val="0"/>
                        </a:spcAft>
                      </a:pPr>
                      <a:r>
                        <a:rPr lang="en-US" sz="1200" dirty="0">
                          <a:effectLst/>
                        </a:rPr>
                        <a:t> </a:t>
                      </a:r>
                      <a:endParaRPr lang="en-US" sz="1200" dirty="0">
                        <a:effectLst/>
                        <a:latin typeface="Times New Roman" panose="02020603050405020304" pitchFamily="18" charset="0"/>
                        <a:ea typeface="Arial Unicode MS" panose="020B0604020202020204" pitchFamily="34" charset="-128"/>
                      </a:endParaRPr>
                    </a:p>
                  </a:txBody>
                  <a:tcPr marL="279400" marR="50800" marT="50800" marB="50800"/>
                </a:tc>
                <a:extLst>
                  <a:ext uri="{0D108BD9-81ED-4DB2-BD59-A6C34878D82A}">
                    <a16:rowId xmlns:a16="http://schemas.microsoft.com/office/drawing/2014/main" val="3863266691"/>
                  </a:ext>
                </a:extLst>
              </a:tr>
            </a:tbl>
          </a:graphicData>
        </a:graphic>
      </p:graphicFrame>
      <p:sp>
        <p:nvSpPr>
          <p:cNvPr id="5" name="Rectangle 1">
            <a:extLst>
              <a:ext uri="{FF2B5EF4-FFF2-40B4-BE49-F238E27FC236}">
                <a16:creationId xmlns:a16="http://schemas.microsoft.com/office/drawing/2014/main" id="{254F362C-CB75-8E43-AA38-3B3E582219DD}"/>
              </a:ext>
            </a:extLst>
          </p:cNvPr>
          <p:cNvSpPr>
            <a:spLocks noChangeArrowheads="1"/>
          </p:cNvSpPr>
          <p:nvPr/>
        </p:nvSpPr>
        <p:spPr bwMode="auto">
          <a:xfrm>
            <a:off x="3869268" y="11739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Lst>
            </a:pPr>
            <a:r>
              <a:rPr kumimoji="0" lang="en-US" altLang="en-US" sz="1200" b="1"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Table 1. Comparison of the 1989 &amp; 2019 data on the popularity of the NFL  </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50061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68CD-7633-D444-B542-CDF64EB6FA0F}"/>
              </a:ext>
            </a:extLst>
          </p:cNvPr>
          <p:cNvSpPr>
            <a:spLocks noGrp="1"/>
          </p:cNvSpPr>
          <p:nvPr>
            <p:ph type="title"/>
          </p:nvPr>
        </p:nvSpPr>
        <p:spPr/>
        <p:txBody>
          <a:bodyPr/>
          <a:lstStyle/>
          <a:p>
            <a:r>
              <a:rPr lang="en-US" b="1" dirty="0"/>
              <a:t>People who don’t watch sports on TV subsidize those who do.</a:t>
            </a:r>
            <a:br>
              <a:rPr lang="en-US" i="1" dirty="0"/>
            </a:br>
            <a:endParaRPr lang="en-US" dirty="0"/>
          </a:p>
        </p:txBody>
      </p:sp>
      <p:sp>
        <p:nvSpPr>
          <p:cNvPr id="3" name="Content Placeholder 2">
            <a:extLst>
              <a:ext uri="{FF2B5EF4-FFF2-40B4-BE49-F238E27FC236}">
                <a16:creationId xmlns:a16="http://schemas.microsoft.com/office/drawing/2014/main" id="{3A8A9D52-B1BA-AF4D-A3C7-19DDAFB052D3}"/>
              </a:ext>
            </a:extLst>
          </p:cNvPr>
          <p:cNvSpPr>
            <a:spLocks noGrp="1"/>
          </p:cNvSpPr>
          <p:nvPr>
            <p:ph idx="1"/>
          </p:nvPr>
        </p:nvSpPr>
        <p:spPr/>
        <p:txBody>
          <a:bodyPr/>
          <a:lstStyle/>
          <a:p>
            <a:pPr marL="0" indent="0">
              <a:buNone/>
            </a:pPr>
            <a:r>
              <a:rPr lang="en-US" dirty="0"/>
              <a:t>To understand how it works in the US, it helps to know the steps taken to bring sports from the playing field to television and selected other media devices. Here are the steps involved:</a:t>
            </a:r>
          </a:p>
          <a:p>
            <a:pPr marL="845820" lvl="1" indent="-342900">
              <a:buFont typeface="+mj-lt"/>
              <a:buAutoNum type="arabicPeriod"/>
            </a:pPr>
            <a:r>
              <a:rPr lang="en-US" dirty="0"/>
              <a:t>Team owners in a league or other sport sponsoring organization</a:t>
            </a:r>
          </a:p>
          <a:p>
            <a:pPr marL="845820" lvl="1" indent="-342900">
              <a:buFont typeface="+mj-lt"/>
              <a:buAutoNum type="arabicPeriod"/>
            </a:pPr>
            <a:r>
              <a:rPr lang="en-US" dirty="0"/>
              <a:t>The media companies then negotiate with the cable and satellite companies</a:t>
            </a:r>
          </a:p>
          <a:p>
            <a:pPr marL="845820" lvl="1" indent="-342900">
              <a:buFont typeface="+mj-lt"/>
              <a:buAutoNum type="arabicPeriod"/>
            </a:pPr>
            <a:r>
              <a:rPr lang="en-US"/>
              <a:t>The cable and satellite companies then cleverly bundle their channels in various combinations so their subscribers pay for the channels that provide sports programming even if they don’t watch sports.</a:t>
            </a:r>
          </a:p>
          <a:p>
            <a:pPr marL="502920" lvl="1" indent="0">
              <a:buNone/>
            </a:pPr>
            <a:endParaRPr lang="en-US" dirty="0"/>
          </a:p>
          <a:p>
            <a:endParaRPr lang="en-US" dirty="0"/>
          </a:p>
        </p:txBody>
      </p:sp>
    </p:spTree>
    <p:extLst>
      <p:ext uri="{BB962C8B-B14F-4D97-AF65-F5344CB8AC3E}">
        <p14:creationId xmlns:p14="http://schemas.microsoft.com/office/powerpoint/2010/main" val="692389258"/>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D821C33D77374889306AEF42E3F77D" ma:contentTypeVersion="7" ma:contentTypeDescription="Create a new document." ma:contentTypeScope="" ma:versionID="72be366cff232dfece6902775b7875da">
  <xsd:schema xmlns:xsd="http://www.w3.org/2001/XMLSchema" xmlns:xs="http://www.w3.org/2001/XMLSchema" xmlns:p="http://schemas.microsoft.com/office/2006/metadata/properties" xmlns:ns2="fde54b8b-4b5e-495a-9838-89e8d703d9aa" targetNamespace="http://schemas.microsoft.com/office/2006/metadata/properties" ma:root="true" ma:fieldsID="941aee6532d60bb553fc8bd15f74bc67" ns2:_="">
    <xsd:import namespace="fde54b8b-4b5e-495a-9838-89e8d703d9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e54b8b-4b5e-495a-9838-89e8d703d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3B1084A-A52D-4DFB-9ADD-3828DDA27BBD}"/>
</file>

<file path=customXml/itemProps2.xml><?xml version="1.0" encoding="utf-8"?>
<ds:datastoreItem xmlns:ds="http://schemas.openxmlformats.org/officeDocument/2006/customXml" ds:itemID="{8890787E-F9AB-4EEC-8B56-08AB23AB75C9}"/>
</file>

<file path=customXml/itemProps3.xml><?xml version="1.0" encoding="utf-8"?>
<ds:datastoreItem xmlns:ds="http://schemas.openxmlformats.org/officeDocument/2006/customXml" ds:itemID="{F30DB5E9-8BFA-44F5-9514-FCCF173AC725}"/>
</file>

<file path=docProps/app.xml><?xml version="1.0" encoding="utf-8"?>
<Properties xmlns="http://schemas.openxmlformats.org/officeDocument/2006/extended-properties" xmlns:vt="http://schemas.openxmlformats.org/officeDocument/2006/docPropsVTypes">
  <Template>Frame</Template>
  <TotalTime>2469</TotalTime>
  <Words>739</Words>
  <Application>Microsoft Macintosh PowerPoint</Application>
  <PresentationFormat>Widescreen</PresentationFormat>
  <Paragraphs>80</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Corbel</vt:lpstr>
      <vt:lpstr>Helvetica Neue</vt:lpstr>
      <vt:lpstr>Times New Roman</vt:lpstr>
      <vt:lpstr>Wingdings 2</vt:lpstr>
      <vt:lpstr>Frame</vt:lpstr>
      <vt:lpstr>Chapter 15</vt:lpstr>
      <vt:lpstr>Media</vt:lpstr>
      <vt:lpstr>New media: Consuming sports 24/7</vt:lpstr>
      <vt:lpstr>Putting media to use: The NFL as a marketing machine</vt:lpstr>
      <vt:lpstr>Live by the tweet, die by the tweet: Learning to use new media</vt:lpstr>
      <vt:lpstr>Virtual sports: Play safe, stay home</vt:lpstr>
      <vt:lpstr>The stronger women get, the more men watch football: A prediction from 1990 </vt:lpstr>
      <vt:lpstr>People who don’t watch sports on TV subsidize those who do.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Lisa Jellum</dc:creator>
  <cp:lastModifiedBy>Lisa Jellum</cp:lastModifiedBy>
  <cp:revision>31</cp:revision>
  <dcterms:created xsi:type="dcterms:W3CDTF">2021-12-08T21:24:02Z</dcterms:created>
  <dcterms:modified xsi:type="dcterms:W3CDTF">2021-12-10T14:33:39Z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0x010100F0D821C33D77374889306AEF42E3F77D</vt:lpwstr>
  </property>
</Properties>
</file>