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64" r:id="rId5"/>
    <p:sldId id="259" r:id="rId6"/>
    <p:sldId id="260"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71"/>
    <p:restoredTop sz="95934"/>
  </p:normalViewPr>
  <p:slideViewPr>
    <p:cSldViewPr snapToGrid="0" snapToObjects="1">
      <p:cViewPr varScale="1">
        <p:scale>
          <a:sx n="76" d="100"/>
          <a:sy n="76" d="100"/>
        </p:scale>
        <p:origin x="1128"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12/8/21</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C71B4-8239-D640-9BE1-1C6E3E3D48E2}"/>
              </a:ext>
            </a:extLst>
          </p:cNvPr>
          <p:cNvSpPr>
            <a:spLocks noGrp="1"/>
          </p:cNvSpPr>
          <p:nvPr>
            <p:ph type="ctrTitle"/>
          </p:nvPr>
        </p:nvSpPr>
        <p:spPr/>
        <p:txBody>
          <a:bodyPr/>
          <a:lstStyle/>
          <a:p>
            <a:r>
              <a:rPr lang="en-US" dirty="0"/>
              <a:t>Chapter 10</a:t>
            </a:r>
          </a:p>
        </p:txBody>
      </p:sp>
      <p:sp>
        <p:nvSpPr>
          <p:cNvPr id="3" name="Subtitle 2">
            <a:extLst>
              <a:ext uri="{FF2B5EF4-FFF2-40B4-BE49-F238E27FC236}">
                <a16:creationId xmlns:a16="http://schemas.microsoft.com/office/drawing/2014/main" id="{B5BA4DB9-E8B8-7C4E-9156-0F9F9A8BD2F7}"/>
              </a:ext>
            </a:extLst>
          </p:cNvPr>
          <p:cNvSpPr>
            <a:spLocks noGrp="1"/>
          </p:cNvSpPr>
          <p:nvPr>
            <p:ph type="subTitle" idx="1"/>
          </p:nvPr>
        </p:nvSpPr>
        <p:spPr/>
        <p:txBody>
          <a:bodyPr/>
          <a:lstStyle/>
          <a:p>
            <a:r>
              <a:rPr lang="en-US" dirty="0"/>
              <a:t>Sociology of Sport</a:t>
            </a:r>
          </a:p>
        </p:txBody>
      </p:sp>
    </p:spTree>
    <p:extLst>
      <p:ext uri="{BB962C8B-B14F-4D97-AF65-F5344CB8AC3E}">
        <p14:creationId xmlns:p14="http://schemas.microsoft.com/office/powerpoint/2010/main" val="3940560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6AE4C-79F3-E940-82B1-6FD156106514}"/>
              </a:ext>
            </a:extLst>
          </p:cNvPr>
          <p:cNvSpPr>
            <a:spLocks noGrp="1"/>
          </p:cNvSpPr>
          <p:nvPr>
            <p:ph type="title"/>
          </p:nvPr>
        </p:nvSpPr>
        <p:spPr/>
        <p:txBody>
          <a:bodyPr/>
          <a:lstStyle/>
          <a:p>
            <a:r>
              <a:rPr lang="en-US" b="1" dirty="0"/>
              <a:t>Politics &amp; Government</a:t>
            </a:r>
            <a:endParaRPr lang="en-US" dirty="0"/>
          </a:p>
        </p:txBody>
      </p:sp>
      <p:sp>
        <p:nvSpPr>
          <p:cNvPr id="3" name="Content Placeholder 2">
            <a:extLst>
              <a:ext uri="{FF2B5EF4-FFF2-40B4-BE49-F238E27FC236}">
                <a16:creationId xmlns:a16="http://schemas.microsoft.com/office/drawing/2014/main" id="{E9BE704A-F6D7-A041-AC16-65AAF0705F42}"/>
              </a:ext>
            </a:extLst>
          </p:cNvPr>
          <p:cNvSpPr>
            <a:spLocks noGrp="1"/>
          </p:cNvSpPr>
          <p:nvPr>
            <p:ph idx="1"/>
          </p:nvPr>
        </p:nvSpPr>
        <p:spPr>
          <a:xfrm>
            <a:off x="3547535" y="864108"/>
            <a:ext cx="7315200" cy="5120640"/>
          </a:xfrm>
        </p:spPr>
        <p:txBody>
          <a:bodyPr/>
          <a:lstStyle/>
          <a:p>
            <a:r>
              <a:rPr lang="en-US" b="1" dirty="0"/>
              <a:t>10.1. Politics in organized sports</a:t>
            </a:r>
            <a:endParaRPr lang="en-US" dirty="0"/>
          </a:p>
          <a:p>
            <a:r>
              <a:rPr lang="en-US" b="1" dirty="0"/>
              <a:t>10.2. Protests and boycotts: Politics and the Olympic Games</a:t>
            </a:r>
            <a:r>
              <a:rPr lang="en-US" dirty="0"/>
              <a:t> </a:t>
            </a:r>
          </a:p>
          <a:p>
            <a:r>
              <a:rPr lang="en-US" b="1" dirty="0"/>
              <a:t>10.3. There’s nothing so over as the World Cup</a:t>
            </a:r>
            <a:endParaRPr lang="en-US" dirty="0"/>
          </a:p>
          <a:p>
            <a:r>
              <a:rPr lang="en-US" b="1" dirty="0"/>
              <a:t>10.4. Qatar and Slovenia: Two approaches to using sports as a developmental strategy</a:t>
            </a:r>
            <a:endParaRPr lang="en-US" dirty="0"/>
          </a:p>
          <a:p>
            <a:r>
              <a:rPr lang="en-US" b="1" dirty="0"/>
              <a:t>10.5. The soccer stadium as a political protest site: Looking back at the Arab spring</a:t>
            </a:r>
            <a:endParaRPr lang="en-US" dirty="0"/>
          </a:p>
          <a:p>
            <a:endParaRPr lang="en-US" dirty="0"/>
          </a:p>
        </p:txBody>
      </p:sp>
    </p:spTree>
    <p:extLst>
      <p:ext uri="{BB962C8B-B14F-4D97-AF65-F5344CB8AC3E}">
        <p14:creationId xmlns:p14="http://schemas.microsoft.com/office/powerpoint/2010/main" val="372785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749A1-BC0A-B641-83AB-A5765FF466A6}"/>
              </a:ext>
            </a:extLst>
          </p:cNvPr>
          <p:cNvSpPr>
            <a:spLocks noGrp="1"/>
          </p:cNvSpPr>
          <p:nvPr>
            <p:ph type="title"/>
          </p:nvPr>
        </p:nvSpPr>
        <p:spPr/>
        <p:txBody>
          <a:bodyPr>
            <a:normAutofit/>
          </a:bodyPr>
          <a:lstStyle/>
          <a:p>
            <a:r>
              <a:rPr lang="en-US" b="1" dirty="0"/>
              <a:t>Politics in organized sports</a:t>
            </a:r>
            <a:endParaRPr lang="en-US" dirty="0"/>
          </a:p>
        </p:txBody>
      </p:sp>
      <p:sp>
        <p:nvSpPr>
          <p:cNvPr id="3" name="Content Placeholder 2">
            <a:extLst>
              <a:ext uri="{FF2B5EF4-FFF2-40B4-BE49-F238E27FC236}">
                <a16:creationId xmlns:a16="http://schemas.microsoft.com/office/drawing/2014/main" id="{842A5F20-C7FC-F146-838A-D32FB7FCEB4F}"/>
              </a:ext>
            </a:extLst>
          </p:cNvPr>
          <p:cNvSpPr>
            <a:spLocks noGrp="1"/>
          </p:cNvSpPr>
          <p:nvPr>
            <p:ph idx="1"/>
          </p:nvPr>
        </p:nvSpPr>
        <p:spPr>
          <a:xfrm>
            <a:off x="3699932" y="1123837"/>
            <a:ext cx="7315200" cy="6333066"/>
          </a:xfrm>
        </p:spPr>
        <p:txBody>
          <a:bodyPr>
            <a:normAutofit/>
          </a:bodyPr>
          <a:lstStyle/>
          <a:p>
            <a:r>
              <a:rPr lang="en-US" b="1" dirty="0"/>
              <a:t>The seven major realms in which politics exists in sports.</a:t>
            </a:r>
          </a:p>
          <a:p>
            <a:pPr marL="845820" lvl="1" indent="-342900">
              <a:buFont typeface="+mj-lt"/>
              <a:buAutoNum type="arabicPeriod"/>
            </a:pPr>
            <a:r>
              <a:rPr lang="en-US" dirty="0"/>
              <a:t>What Qualifies as a Sport?</a:t>
            </a:r>
          </a:p>
          <a:p>
            <a:pPr marL="845820" lvl="1" indent="-342900">
              <a:buFont typeface="+mj-lt"/>
              <a:buAutoNum type="arabicPeriod"/>
            </a:pPr>
            <a:r>
              <a:rPr lang="en-US" dirty="0"/>
              <a:t>What Are the Rules of a Sport?</a:t>
            </a:r>
          </a:p>
          <a:p>
            <a:pPr marL="845820" lvl="1" indent="-342900">
              <a:buFont typeface="+mj-lt"/>
              <a:buAutoNum type="arabicPeriod"/>
            </a:pPr>
            <a:r>
              <a:rPr lang="en-US" dirty="0"/>
              <a:t>Who Makes and Enforces the Rules in Sports?</a:t>
            </a:r>
          </a:p>
          <a:p>
            <a:pPr marL="845820" lvl="1" indent="-342900">
              <a:buFont typeface="+mj-lt"/>
              <a:buAutoNum type="arabicPeriod"/>
            </a:pPr>
            <a:r>
              <a:rPr lang="en-US" dirty="0"/>
              <a:t>Who Organizes and Controls Sports Events?</a:t>
            </a:r>
          </a:p>
          <a:p>
            <a:pPr marL="845820" lvl="1" indent="-342900">
              <a:buFont typeface="+mj-lt"/>
              <a:buAutoNum type="arabicPeriod"/>
            </a:pPr>
            <a:r>
              <a:rPr lang="en-US" dirty="0"/>
              <a:t>Where Do Sports Events Take Place?</a:t>
            </a:r>
          </a:p>
          <a:p>
            <a:pPr marL="845820" lvl="1" indent="-342900">
              <a:buFont typeface="+mj-lt"/>
              <a:buAutoNum type="arabicPeriod"/>
            </a:pPr>
            <a:r>
              <a:rPr lang="en-US" dirty="0"/>
              <a:t>Who Is Eligible to Participate in a Sport?</a:t>
            </a:r>
          </a:p>
          <a:p>
            <a:pPr marL="845820" lvl="1" indent="-342900">
              <a:buFont typeface="+mj-lt"/>
              <a:buAutoNum type="arabicPeriod"/>
            </a:pPr>
            <a:r>
              <a:rPr lang="en-US" dirty="0"/>
              <a:t>How Are Rewards Distributed to Athletes and Others?</a:t>
            </a:r>
          </a:p>
          <a:p>
            <a:pPr lvl="1"/>
            <a:endParaRPr lang="en-US" dirty="0"/>
          </a:p>
          <a:p>
            <a:endParaRPr lang="en-US" dirty="0"/>
          </a:p>
          <a:p>
            <a:endParaRPr lang="en-US" dirty="0"/>
          </a:p>
        </p:txBody>
      </p:sp>
    </p:spTree>
    <p:extLst>
      <p:ext uri="{BB962C8B-B14F-4D97-AF65-F5344CB8AC3E}">
        <p14:creationId xmlns:p14="http://schemas.microsoft.com/office/powerpoint/2010/main" val="1371821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749A1-BC0A-B641-83AB-A5765FF466A6}"/>
              </a:ext>
            </a:extLst>
          </p:cNvPr>
          <p:cNvSpPr>
            <a:spLocks noGrp="1"/>
          </p:cNvSpPr>
          <p:nvPr>
            <p:ph type="title"/>
          </p:nvPr>
        </p:nvSpPr>
        <p:spPr/>
        <p:txBody>
          <a:bodyPr/>
          <a:lstStyle/>
          <a:p>
            <a:r>
              <a:rPr lang="en-US" b="1" dirty="0"/>
              <a:t>Protests and boycotts: Politics and the Olympic Games</a:t>
            </a:r>
            <a:endParaRPr lang="en-US" dirty="0"/>
          </a:p>
        </p:txBody>
      </p:sp>
      <p:sp>
        <p:nvSpPr>
          <p:cNvPr id="3" name="Content Placeholder 2">
            <a:extLst>
              <a:ext uri="{FF2B5EF4-FFF2-40B4-BE49-F238E27FC236}">
                <a16:creationId xmlns:a16="http://schemas.microsoft.com/office/drawing/2014/main" id="{842A5F20-C7FC-F146-838A-D32FB7FCEB4F}"/>
              </a:ext>
            </a:extLst>
          </p:cNvPr>
          <p:cNvSpPr>
            <a:spLocks noGrp="1"/>
          </p:cNvSpPr>
          <p:nvPr>
            <p:ph idx="1"/>
          </p:nvPr>
        </p:nvSpPr>
        <p:spPr>
          <a:xfrm>
            <a:off x="3699933" y="1287441"/>
            <a:ext cx="7315200" cy="5120640"/>
          </a:xfrm>
        </p:spPr>
        <p:txBody>
          <a:bodyPr>
            <a:normAutofit/>
          </a:bodyPr>
          <a:lstStyle/>
          <a:p>
            <a:r>
              <a:rPr lang="en-US" dirty="0"/>
              <a:t>The Olympic charter tells the world that “No kind of demonstration or political, religious or racial propaganda is permitted in any Olympic sites, venues or other areas.” This was reaffirmed in 1936 when Avery Brundage, chairman of the U.S. Olympic Committee </a:t>
            </a:r>
          </a:p>
          <a:p>
            <a:endParaRPr lang="en-US" dirty="0"/>
          </a:p>
        </p:txBody>
      </p:sp>
    </p:spTree>
    <p:extLst>
      <p:ext uri="{BB962C8B-B14F-4D97-AF65-F5344CB8AC3E}">
        <p14:creationId xmlns:p14="http://schemas.microsoft.com/office/powerpoint/2010/main" val="1045453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1A593-9F46-3947-BE86-CA60CA3195FE}"/>
              </a:ext>
            </a:extLst>
          </p:cNvPr>
          <p:cNvSpPr>
            <a:spLocks noGrp="1"/>
          </p:cNvSpPr>
          <p:nvPr>
            <p:ph type="title"/>
          </p:nvPr>
        </p:nvSpPr>
        <p:spPr/>
        <p:txBody>
          <a:bodyPr/>
          <a:lstStyle/>
          <a:p>
            <a:r>
              <a:rPr lang="en-US" b="1" dirty="0"/>
              <a:t>There’s nothing so over as the World Cup</a:t>
            </a:r>
            <a:endParaRPr lang="en-US" dirty="0"/>
          </a:p>
        </p:txBody>
      </p:sp>
      <p:sp>
        <p:nvSpPr>
          <p:cNvPr id="3" name="Content Placeholder 2">
            <a:extLst>
              <a:ext uri="{FF2B5EF4-FFF2-40B4-BE49-F238E27FC236}">
                <a16:creationId xmlns:a16="http://schemas.microsoft.com/office/drawing/2014/main" id="{AFC4228E-8F43-884E-BCF2-07227E5C1E61}"/>
              </a:ext>
            </a:extLst>
          </p:cNvPr>
          <p:cNvSpPr>
            <a:spLocks noGrp="1"/>
          </p:cNvSpPr>
          <p:nvPr>
            <p:ph idx="1"/>
          </p:nvPr>
        </p:nvSpPr>
        <p:spPr/>
        <p:txBody>
          <a:bodyPr>
            <a:normAutofit/>
          </a:bodyPr>
          <a:lstStyle/>
          <a:p>
            <a:r>
              <a:rPr lang="en-US" dirty="0"/>
              <a:t>There is one legacy that appears to be constant in connection with the World Cup (and the Olympic Games), and that is a massive public debt that will take years if not generations to pay off. </a:t>
            </a:r>
          </a:p>
          <a:p>
            <a:r>
              <a:rPr lang="en-US" dirty="0"/>
              <a:t>The debt is so great in many cases that people who were not even born when it occurred will eventually pay taxes to pay off the debt. </a:t>
            </a:r>
          </a:p>
          <a:p>
            <a:r>
              <a:rPr lang="en-US" dirty="0"/>
              <a:t>When a country hosts the World Cup, it must have 10-12 stadiums that meet FIFA standards. </a:t>
            </a:r>
          </a:p>
          <a:p>
            <a:r>
              <a:rPr lang="en-US" dirty="0"/>
              <a:t>It must have sufficient hotels located strategically to house nearly a million foreign visitors. </a:t>
            </a:r>
          </a:p>
          <a:p>
            <a:endParaRPr lang="en-US" dirty="0"/>
          </a:p>
        </p:txBody>
      </p:sp>
    </p:spTree>
    <p:extLst>
      <p:ext uri="{BB962C8B-B14F-4D97-AF65-F5344CB8AC3E}">
        <p14:creationId xmlns:p14="http://schemas.microsoft.com/office/powerpoint/2010/main" val="2144682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1D2DE-ABFA-1044-9D09-F6B6E2B74C29}"/>
              </a:ext>
            </a:extLst>
          </p:cNvPr>
          <p:cNvSpPr>
            <a:spLocks noGrp="1"/>
          </p:cNvSpPr>
          <p:nvPr>
            <p:ph type="title"/>
          </p:nvPr>
        </p:nvSpPr>
        <p:spPr>
          <a:xfrm>
            <a:off x="-1" y="1123836"/>
            <a:ext cx="3234267" cy="4601183"/>
          </a:xfrm>
        </p:spPr>
        <p:txBody>
          <a:bodyPr/>
          <a:lstStyle/>
          <a:p>
            <a:r>
              <a:rPr lang="en-US" b="1" dirty="0"/>
              <a:t>Qatar and Slovenia: Two approaches to using sports as a developmental strategy</a:t>
            </a:r>
            <a:endParaRPr lang="en-US" dirty="0"/>
          </a:p>
        </p:txBody>
      </p:sp>
      <p:sp>
        <p:nvSpPr>
          <p:cNvPr id="9" name="Content Placeholder 8">
            <a:extLst>
              <a:ext uri="{FF2B5EF4-FFF2-40B4-BE49-F238E27FC236}">
                <a16:creationId xmlns:a16="http://schemas.microsoft.com/office/drawing/2014/main" id="{62030FAC-9668-5E4F-A24B-89DA2614305B}"/>
              </a:ext>
            </a:extLst>
          </p:cNvPr>
          <p:cNvSpPr>
            <a:spLocks noGrp="1"/>
          </p:cNvSpPr>
          <p:nvPr>
            <p:ph idx="1"/>
          </p:nvPr>
        </p:nvSpPr>
        <p:spPr>
          <a:xfrm>
            <a:off x="3793067" y="864108"/>
            <a:ext cx="7315200" cy="5120640"/>
          </a:xfrm>
        </p:spPr>
        <p:txBody>
          <a:bodyPr/>
          <a:lstStyle/>
          <a:p>
            <a:r>
              <a:rPr lang="en-US" b="1" dirty="0"/>
              <a:t>Qatar</a:t>
            </a:r>
            <a:r>
              <a:rPr lang="en-US" dirty="0"/>
              <a:t> is a sovereign Arab emirate – that is, a nation long ruled by a Muslim monarch. </a:t>
            </a:r>
          </a:p>
          <a:p>
            <a:r>
              <a:rPr lang="en-US" b="1" dirty="0"/>
              <a:t>Slovenia</a:t>
            </a:r>
            <a:r>
              <a:rPr lang="en-US" dirty="0"/>
              <a:t> is very different than Qatar. It is a parliamentary democracy with a mostly Catholic population of 2.05 million. </a:t>
            </a:r>
          </a:p>
          <a:p>
            <a:endParaRPr lang="en-US" dirty="0"/>
          </a:p>
        </p:txBody>
      </p:sp>
    </p:spTree>
    <p:extLst>
      <p:ext uri="{BB962C8B-B14F-4D97-AF65-F5344CB8AC3E}">
        <p14:creationId xmlns:p14="http://schemas.microsoft.com/office/powerpoint/2010/main" val="2595928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3488E-BEE3-DA42-A00F-B6DA1112E1F2}"/>
              </a:ext>
            </a:extLst>
          </p:cNvPr>
          <p:cNvSpPr>
            <a:spLocks noGrp="1"/>
          </p:cNvSpPr>
          <p:nvPr>
            <p:ph type="title"/>
          </p:nvPr>
        </p:nvSpPr>
        <p:spPr/>
        <p:txBody>
          <a:bodyPr/>
          <a:lstStyle/>
          <a:p>
            <a:r>
              <a:rPr lang="en-US" b="1" dirty="0"/>
              <a:t>The soccer stadium as a political protest site: Looking back at the Arab spring</a:t>
            </a:r>
            <a:endParaRPr lang="en-US" dirty="0"/>
          </a:p>
        </p:txBody>
      </p:sp>
      <p:sp>
        <p:nvSpPr>
          <p:cNvPr id="3" name="Content Placeholder 2">
            <a:extLst>
              <a:ext uri="{FF2B5EF4-FFF2-40B4-BE49-F238E27FC236}">
                <a16:creationId xmlns:a16="http://schemas.microsoft.com/office/drawing/2014/main" id="{711A52C6-1183-D04A-88B0-454EBD963790}"/>
              </a:ext>
            </a:extLst>
          </p:cNvPr>
          <p:cNvSpPr>
            <a:spLocks noGrp="1"/>
          </p:cNvSpPr>
          <p:nvPr>
            <p:ph idx="1"/>
          </p:nvPr>
        </p:nvSpPr>
        <p:spPr/>
        <p:txBody>
          <a:bodyPr>
            <a:normAutofit fontScale="70000" lnSpcReduction="20000"/>
          </a:bodyPr>
          <a:lstStyle/>
          <a:p>
            <a:r>
              <a:rPr lang="en-US" dirty="0"/>
              <a:t>Fan groups across the Arab world have engaged in similar resistance to government actions perceived as autocratic:</a:t>
            </a:r>
          </a:p>
          <a:p>
            <a:pPr marL="0" indent="0">
              <a:buNone/>
            </a:pPr>
            <a:endParaRPr lang="en-US" dirty="0"/>
          </a:p>
          <a:p>
            <a:pPr lvl="1" fontAlgn="base"/>
            <a:r>
              <a:rPr lang="en-US" dirty="0"/>
              <a:t>Militant supporters of three rival soccer clubs in Istanbul, Turkey joined together with union members, leftists, and other government critics to protest the actions of Prime Minister Recep Tayyip Erdogan. Numbering in the thousands, the fans have regularly marched in the city’s central square and faced off with police.</a:t>
            </a:r>
          </a:p>
          <a:p>
            <a:pPr marL="502920" lvl="1" indent="0">
              <a:buNone/>
            </a:pPr>
            <a:endParaRPr lang="en-US" dirty="0"/>
          </a:p>
          <a:p>
            <a:pPr lvl="1" fontAlgn="base"/>
            <a:r>
              <a:rPr lang="en-US" dirty="0"/>
              <a:t>With street protests outlawed in Saudi Arabia, soccer stadiums have become the scene of protests by Shiite Muslims and supporters of imprisoned critics of the government. This worries the Saudi ruling families because the stadiums are more significant gathering places than the mosques, especially for young people who oppose the government. </a:t>
            </a:r>
            <a:br>
              <a:rPr lang="en-US" dirty="0"/>
            </a:br>
            <a:endParaRPr lang="en-US" dirty="0"/>
          </a:p>
          <a:p>
            <a:pPr lvl="1" fontAlgn="base"/>
            <a:r>
              <a:rPr lang="en-US" dirty="0"/>
              <a:t>A sports journalist in Iran described soccer stadiums as being as important as the Internet in facilitating opposition to the government. The police can’t stop the protesters because there are so many of them in the stadium. To mute the impact of their vocal expressions of opposition, the government has ordered those games be televised without sound.  </a:t>
            </a:r>
          </a:p>
          <a:p>
            <a:pPr marL="502920" lvl="1" indent="0">
              <a:buNone/>
            </a:pPr>
            <a:endParaRPr lang="en-US" dirty="0"/>
          </a:p>
          <a:p>
            <a:pPr lvl="1" fontAlgn="base"/>
            <a:r>
              <a:rPr lang="en-US" dirty="0"/>
              <a:t>Fans in Algeria have used the stadium as a protest point because it is difficult for police to isolate organizers in a space that has always been a sanctuary for free expression. The nationwide focus on soccer prevents the police from violent crackdowns for fear that the general population will object. </a:t>
            </a:r>
          </a:p>
          <a:p>
            <a:pPr marL="502920" lvl="1" indent="0">
              <a:buNone/>
            </a:pPr>
            <a:endParaRPr lang="en-US" dirty="0"/>
          </a:p>
          <a:p>
            <a:pPr lvl="1" fontAlgn="base"/>
            <a:r>
              <a:rPr lang="en-US" dirty="0"/>
              <a:t>Veteran journalist James Dorsey writes in his blog, </a:t>
            </a:r>
            <a:r>
              <a:rPr lang="en-US" i="1" dirty="0"/>
              <a:t>The Turbulent World of Middle East Soccer</a:t>
            </a:r>
            <a:r>
              <a:rPr lang="en-US" dirty="0"/>
              <a:t>, that soccer stadiums throughout North Africa and the Middle East have become breeding grounds for political protests and insurrections.  He notes that the mood of the people in many of these countries can be assessed by observing the fans at soccer games. Mass protests can be predicted by listening to the fans’ expressions of dissatisfaction and pent-up anger as they long for more open societies. </a:t>
            </a:r>
          </a:p>
        </p:txBody>
      </p:sp>
    </p:spTree>
    <p:extLst>
      <p:ext uri="{BB962C8B-B14F-4D97-AF65-F5344CB8AC3E}">
        <p14:creationId xmlns:p14="http://schemas.microsoft.com/office/powerpoint/2010/main" val="3003324317"/>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0D821C33D77374889306AEF42E3F77D" ma:contentTypeVersion="7" ma:contentTypeDescription="Create a new document." ma:contentTypeScope="" ma:versionID="72be366cff232dfece6902775b7875da">
  <xsd:schema xmlns:xsd="http://www.w3.org/2001/XMLSchema" xmlns:xs="http://www.w3.org/2001/XMLSchema" xmlns:p="http://schemas.microsoft.com/office/2006/metadata/properties" xmlns:ns2="fde54b8b-4b5e-495a-9838-89e8d703d9aa" targetNamespace="http://schemas.microsoft.com/office/2006/metadata/properties" ma:root="true" ma:fieldsID="941aee6532d60bb553fc8bd15f74bc67" ns2:_="">
    <xsd:import namespace="fde54b8b-4b5e-495a-9838-89e8d703d9a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e54b8b-4b5e-495a-9838-89e8d703d9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7E584EE-5F10-4429-9B00-81A81282A830}"/>
</file>

<file path=customXml/itemProps2.xml><?xml version="1.0" encoding="utf-8"?>
<ds:datastoreItem xmlns:ds="http://schemas.openxmlformats.org/officeDocument/2006/customXml" ds:itemID="{9F2D9DE8-0DCB-41CE-9176-5D40FE3726EA}"/>
</file>

<file path=customXml/itemProps3.xml><?xml version="1.0" encoding="utf-8"?>
<ds:datastoreItem xmlns:ds="http://schemas.openxmlformats.org/officeDocument/2006/customXml" ds:itemID="{DC83FC6B-BC06-4E98-82E1-4794C5F60417}"/>
</file>

<file path=docProps/app.xml><?xml version="1.0" encoding="utf-8"?>
<Properties xmlns="http://schemas.openxmlformats.org/officeDocument/2006/extended-properties" xmlns:vt="http://schemas.openxmlformats.org/officeDocument/2006/docPropsVTypes">
  <Template>Frame</Template>
  <TotalTime>1694</TotalTime>
  <Words>700</Words>
  <Application>Microsoft Macintosh PowerPoint</Application>
  <PresentationFormat>Widescreen</PresentationFormat>
  <Paragraphs>39</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Corbel</vt:lpstr>
      <vt:lpstr>Wingdings 2</vt:lpstr>
      <vt:lpstr>Frame</vt:lpstr>
      <vt:lpstr>Chapter 10</vt:lpstr>
      <vt:lpstr>Politics &amp; Government</vt:lpstr>
      <vt:lpstr>Politics in organized sports</vt:lpstr>
      <vt:lpstr>Protests and boycotts: Politics and the Olympic Games</vt:lpstr>
      <vt:lpstr>There’s nothing so over as the World Cup</vt:lpstr>
      <vt:lpstr>Qatar and Slovenia: Two approaches to using sports as a developmental strategy</vt:lpstr>
      <vt:lpstr>The soccer stadium as a political protest site: Looking back at the Arab spring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Lisa Jellum</dc:creator>
  <cp:lastModifiedBy>Lisa Jellum</cp:lastModifiedBy>
  <cp:revision>22</cp:revision>
  <dcterms:created xsi:type="dcterms:W3CDTF">2021-12-08T21:24:02Z</dcterms:created>
  <dcterms:modified xsi:type="dcterms:W3CDTF">2021-12-10T01:38:18Z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0x010100F0D821C33D77374889306AEF42E3F77D</vt:lpwstr>
  </property>
</Properties>
</file>