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6" r:id="rId1"/>
  </p:sldMasterIdLst>
  <p:notesMasterIdLst>
    <p:notesMasterId r:id="rId1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8"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9062A27-EE0D-42B2-B728-12B4448E2C9E}">
  <a:tblStyle styleId="{79062A27-EE0D-42B2-B728-12B4448E2C9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80452" autoAdjust="0"/>
  </p:normalViewPr>
  <p:slideViewPr>
    <p:cSldViewPr snapToGrid="0">
      <p:cViewPr varScale="1">
        <p:scale>
          <a:sx n="72" d="100"/>
          <a:sy n="72" d="100"/>
        </p:scale>
        <p:origin x="12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1240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64605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5989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https://en.wikipedia.org/wiki/XOR_gate</a:t>
            </a:r>
            <a:endParaRPr dirty="0"/>
          </a:p>
        </p:txBody>
      </p:sp>
    </p:spTree>
    <p:extLst>
      <p:ext uri="{BB962C8B-B14F-4D97-AF65-F5344CB8AC3E}">
        <p14:creationId xmlns:p14="http://schemas.microsoft.com/office/powerpoint/2010/main" val="1726349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4494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67816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3614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3556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2770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https://en.wikipedia.org/wiki/Logic_gate</a:t>
            </a:r>
            <a:endParaRPr dirty="0"/>
          </a:p>
        </p:txBody>
      </p:sp>
    </p:spTree>
    <p:extLst>
      <p:ext uri="{BB962C8B-B14F-4D97-AF65-F5344CB8AC3E}">
        <p14:creationId xmlns:p14="http://schemas.microsoft.com/office/powerpoint/2010/main" val="1798823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0865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4385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https://en.wikipedia.org/wiki/OR_gate</a:t>
            </a:r>
            <a:endParaRPr dirty="0"/>
          </a:p>
        </p:txBody>
      </p:sp>
    </p:spTree>
    <p:extLst>
      <p:ext uri="{BB962C8B-B14F-4D97-AF65-F5344CB8AC3E}">
        <p14:creationId xmlns:p14="http://schemas.microsoft.com/office/powerpoint/2010/main" val="1815222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9660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224a59d8d2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94457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4411050" y="922025"/>
            <a:ext cx="4098900" cy="26637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3600">
                <a:solidFill>
                  <a:schemeClr val="lt1"/>
                </a:solidFill>
                <a:latin typeface="Electrolize"/>
                <a:ea typeface="Electrolize"/>
                <a:cs typeface="Electrolize"/>
                <a:sym typeface="Electroliz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4411050" y="3585725"/>
            <a:ext cx="4098900" cy="4095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latin typeface="Cairo"/>
                <a:ea typeface="Cairo"/>
                <a:cs typeface="Cairo"/>
                <a:sym typeface="Cair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BLANK_1_2">
    <p:spTree>
      <p:nvGrpSpPr>
        <p:cNvPr id="1" name="Shape 52"/>
        <p:cNvGrpSpPr/>
        <p:nvPr/>
      </p:nvGrpSpPr>
      <p:grpSpPr>
        <a:xfrm>
          <a:off x="0" y="0"/>
          <a:ext cx="0" cy="0"/>
          <a:chOff x="0" y="0"/>
          <a:chExt cx="0" cy="0"/>
        </a:xfrm>
      </p:grpSpPr>
      <p:pic>
        <p:nvPicPr>
          <p:cNvPr id="53" name="Google Shape;53;p13"/>
          <p:cNvPicPr preferRelativeResize="0"/>
          <p:nvPr/>
        </p:nvPicPr>
        <p:blipFill>
          <a:blip r:embed="rId2">
            <a:alphaModFix/>
          </a:blip>
          <a:stretch>
            <a:fillRect/>
          </a:stretch>
        </p:blipFill>
        <p:spPr>
          <a:xfrm rot="10800000" flipH="1">
            <a:off x="0" y="0"/>
            <a:ext cx="9144000" cy="5143500"/>
          </a:xfrm>
          <a:prstGeom prst="rect">
            <a:avLst/>
          </a:prstGeom>
          <a:noFill/>
          <a:ln>
            <a:noFill/>
          </a:ln>
        </p:spPr>
      </p:pic>
      <p:sp>
        <p:nvSpPr>
          <p:cNvPr id="54" name="Google Shape;54;p13"/>
          <p:cNvSpPr txBox="1">
            <a:spLocks noGrp="1"/>
          </p:cNvSpPr>
          <p:nvPr>
            <p:ph type="title" hasCustomPrompt="1"/>
          </p:nvPr>
        </p:nvSpPr>
        <p:spPr>
          <a:xfrm>
            <a:off x="715100" y="1785888"/>
            <a:ext cx="1275300" cy="99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6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5" name="Google Shape;55;p13"/>
          <p:cNvSpPr txBox="1">
            <a:spLocks noGrp="1"/>
          </p:cNvSpPr>
          <p:nvPr>
            <p:ph type="subTitle" idx="1"/>
          </p:nvPr>
        </p:nvSpPr>
        <p:spPr>
          <a:xfrm>
            <a:off x="720000" y="3146366"/>
            <a:ext cx="23364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6" name="Google Shape;56;p13"/>
          <p:cNvSpPr txBox="1">
            <a:spLocks noGrp="1"/>
          </p:cNvSpPr>
          <p:nvPr>
            <p:ph type="title" idx="2" hasCustomPrompt="1"/>
          </p:nvPr>
        </p:nvSpPr>
        <p:spPr>
          <a:xfrm>
            <a:off x="3398900" y="1785888"/>
            <a:ext cx="1275300" cy="99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6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7" name="Google Shape;57;p13"/>
          <p:cNvSpPr txBox="1">
            <a:spLocks noGrp="1"/>
          </p:cNvSpPr>
          <p:nvPr>
            <p:ph type="subTitle" idx="3"/>
          </p:nvPr>
        </p:nvSpPr>
        <p:spPr>
          <a:xfrm>
            <a:off x="3403800" y="3146366"/>
            <a:ext cx="23364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8" name="Google Shape;58;p13"/>
          <p:cNvSpPr txBox="1">
            <a:spLocks noGrp="1"/>
          </p:cNvSpPr>
          <p:nvPr>
            <p:ph type="title" idx="4" hasCustomPrompt="1"/>
          </p:nvPr>
        </p:nvSpPr>
        <p:spPr>
          <a:xfrm>
            <a:off x="6087600" y="1785863"/>
            <a:ext cx="1275300" cy="99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6000" b="1"/>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 name="Google Shape;59;p13"/>
          <p:cNvSpPr txBox="1">
            <a:spLocks noGrp="1"/>
          </p:cNvSpPr>
          <p:nvPr>
            <p:ph type="subTitle" idx="5"/>
          </p:nvPr>
        </p:nvSpPr>
        <p:spPr>
          <a:xfrm>
            <a:off x="6092500" y="3146366"/>
            <a:ext cx="2336400" cy="48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0" name="Google Shape;60;p13"/>
          <p:cNvSpPr txBox="1">
            <a:spLocks noGrp="1"/>
          </p:cNvSpPr>
          <p:nvPr>
            <p:ph type="subTitle" idx="6"/>
          </p:nvPr>
        </p:nvSpPr>
        <p:spPr>
          <a:xfrm>
            <a:off x="715100" y="2796838"/>
            <a:ext cx="2336400" cy="4491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300">
                <a:latin typeface="Electrolize"/>
                <a:ea typeface="Electrolize"/>
                <a:cs typeface="Electrolize"/>
                <a:sym typeface="Electrolize"/>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61" name="Google Shape;61;p13"/>
          <p:cNvSpPr txBox="1">
            <a:spLocks noGrp="1"/>
          </p:cNvSpPr>
          <p:nvPr>
            <p:ph type="subTitle" idx="7"/>
          </p:nvPr>
        </p:nvSpPr>
        <p:spPr>
          <a:xfrm>
            <a:off x="3403800" y="2796838"/>
            <a:ext cx="2336400" cy="4491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300">
                <a:latin typeface="Electrolize"/>
                <a:ea typeface="Electrolize"/>
                <a:cs typeface="Electrolize"/>
                <a:sym typeface="Electrolize"/>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62" name="Google Shape;62;p13"/>
          <p:cNvSpPr txBox="1">
            <a:spLocks noGrp="1"/>
          </p:cNvSpPr>
          <p:nvPr>
            <p:ph type="subTitle" idx="8"/>
          </p:nvPr>
        </p:nvSpPr>
        <p:spPr>
          <a:xfrm>
            <a:off x="6087600" y="2796838"/>
            <a:ext cx="2336400" cy="4491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300">
                <a:latin typeface="Electrolize"/>
                <a:ea typeface="Electrolize"/>
                <a:cs typeface="Electrolize"/>
                <a:sym typeface="Electrolize"/>
              </a:defRPr>
            </a:lvl1pPr>
            <a:lvl2pPr lvl="1"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63" name="Google Shape;63;p13"/>
          <p:cNvSpPr txBox="1">
            <a:spLocks noGrp="1"/>
          </p:cNvSpPr>
          <p:nvPr>
            <p:ph type="title" idx="9"/>
          </p:nvPr>
        </p:nvSpPr>
        <p:spPr>
          <a:xfrm>
            <a:off x="720000" y="5212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96"/>
        <p:cNvGrpSpPr/>
        <p:nvPr/>
      </p:nvGrpSpPr>
      <p:grpSpPr>
        <a:xfrm>
          <a:off x="0" y="0"/>
          <a:ext cx="0" cy="0"/>
          <a:chOff x="0" y="0"/>
          <a:chExt cx="0" cy="0"/>
        </a:xfrm>
      </p:grpSpPr>
      <p:pic>
        <p:nvPicPr>
          <p:cNvPr id="197" name="Google Shape;197;p34"/>
          <p:cNvPicPr preferRelativeResize="0"/>
          <p:nvPr/>
        </p:nvPicPr>
        <p:blipFill rotWithShape="1">
          <a:blip r:embed="rId2">
            <a:alphaModFix/>
          </a:blip>
          <a:srcRect t="7097" r="10722" b="3624"/>
          <a:stretch/>
        </p:blipFill>
        <p:spPr>
          <a:xfrm flipH="1">
            <a:off x="0" y="0"/>
            <a:ext cx="9144000" cy="51435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98"/>
        <p:cNvGrpSpPr/>
        <p:nvPr/>
      </p:nvGrpSpPr>
      <p:grpSpPr>
        <a:xfrm>
          <a:off x="0" y="0"/>
          <a:ext cx="0" cy="0"/>
          <a:chOff x="0" y="0"/>
          <a:chExt cx="0" cy="0"/>
        </a:xfrm>
      </p:grpSpPr>
      <p:pic>
        <p:nvPicPr>
          <p:cNvPr id="199" name="Google Shape;199;p35"/>
          <p:cNvPicPr preferRelativeResize="0"/>
          <p:nvPr/>
        </p:nvPicPr>
        <p:blipFill>
          <a:blip r:embed="rId2">
            <a:alphaModFix/>
          </a:blip>
          <a:stretch>
            <a:fillRect/>
          </a:stretch>
        </p:blipFill>
        <p:spPr>
          <a:xfrm flipH="1">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1pPr>
            <a:lvl2pPr lvl="1"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2pPr>
            <a:lvl3pPr lvl="2"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3pPr>
            <a:lvl4pPr lvl="3"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4pPr>
            <a:lvl5pPr lvl="4"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5pPr>
            <a:lvl6pPr lvl="5"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6pPr>
            <a:lvl7pPr lvl="6"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7pPr>
            <a:lvl8pPr lvl="7"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8pPr>
            <a:lvl9pPr lvl="8" rtl="0">
              <a:spcBef>
                <a:spcPts val="0"/>
              </a:spcBef>
              <a:spcAft>
                <a:spcPts val="0"/>
              </a:spcAft>
              <a:buClr>
                <a:schemeClr val="dk1"/>
              </a:buClr>
              <a:buSzPts val="3500"/>
              <a:buFont typeface="Electrolize"/>
              <a:buNone/>
              <a:defRPr sz="3500">
                <a:solidFill>
                  <a:schemeClr val="dk1"/>
                </a:solidFill>
                <a:latin typeface="Electrolize"/>
                <a:ea typeface="Electrolize"/>
                <a:cs typeface="Electrolize"/>
                <a:sym typeface="Electroliz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Cairo"/>
              <a:buChar char="●"/>
              <a:defRPr>
                <a:solidFill>
                  <a:schemeClr val="dk1"/>
                </a:solidFill>
                <a:latin typeface="Cairo"/>
                <a:ea typeface="Cairo"/>
                <a:cs typeface="Cairo"/>
                <a:sym typeface="Cairo"/>
              </a:defRPr>
            </a:lvl1pPr>
            <a:lvl2pPr marL="914400" lvl="1" indent="-317500">
              <a:lnSpc>
                <a:spcPct val="100000"/>
              </a:lnSpc>
              <a:spcBef>
                <a:spcPts val="1600"/>
              </a:spcBef>
              <a:spcAft>
                <a:spcPts val="0"/>
              </a:spcAft>
              <a:buClr>
                <a:schemeClr val="dk1"/>
              </a:buClr>
              <a:buSzPts val="1400"/>
              <a:buFont typeface="Cairo"/>
              <a:buChar char="○"/>
              <a:defRPr>
                <a:solidFill>
                  <a:schemeClr val="dk1"/>
                </a:solidFill>
                <a:latin typeface="Cairo"/>
                <a:ea typeface="Cairo"/>
                <a:cs typeface="Cairo"/>
                <a:sym typeface="Cairo"/>
              </a:defRPr>
            </a:lvl2pPr>
            <a:lvl3pPr marL="1371600" lvl="2" indent="-317500">
              <a:lnSpc>
                <a:spcPct val="100000"/>
              </a:lnSpc>
              <a:spcBef>
                <a:spcPts val="1600"/>
              </a:spcBef>
              <a:spcAft>
                <a:spcPts val="0"/>
              </a:spcAft>
              <a:buClr>
                <a:schemeClr val="dk1"/>
              </a:buClr>
              <a:buSzPts val="1400"/>
              <a:buFont typeface="Cairo"/>
              <a:buChar char="■"/>
              <a:defRPr>
                <a:solidFill>
                  <a:schemeClr val="dk1"/>
                </a:solidFill>
                <a:latin typeface="Cairo"/>
                <a:ea typeface="Cairo"/>
                <a:cs typeface="Cairo"/>
                <a:sym typeface="Cairo"/>
              </a:defRPr>
            </a:lvl3pPr>
            <a:lvl4pPr marL="1828800" lvl="3" indent="-317500">
              <a:lnSpc>
                <a:spcPct val="100000"/>
              </a:lnSpc>
              <a:spcBef>
                <a:spcPts val="1600"/>
              </a:spcBef>
              <a:spcAft>
                <a:spcPts val="0"/>
              </a:spcAft>
              <a:buClr>
                <a:schemeClr val="dk1"/>
              </a:buClr>
              <a:buSzPts val="1400"/>
              <a:buFont typeface="Cairo"/>
              <a:buChar char="●"/>
              <a:defRPr>
                <a:solidFill>
                  <a:schemeClr val="dk1"/>
                </a:solidFill>
                <a:latin typeface="Cairo"/>
                <a:ea typeface="Cairo"/>
                <a:cs typeface="Cairo"/>
                <a:sym typeface="Cairo"/>
              </a:defRPr>
            </a:lvl4pPr>
            <a:lvl5pPr marL="2286000" lvl="4" indent="-317500">
              <a:lnSpc>
                <a:spcPct val="100000"/>
              </a:lnSpc>
              <a:spcBef>
                <a:spcPts val="1600"/>
              </a:spcBef>
              <a:spcAft>
                <a:spcPts val="0"/>
              </a:spcAft>
              <a:buClr>
                <a:schemeClr val="dk1"/>
              </a:buClr>
              <a:buSzPts val="1400"/>
              <a:buFont typeface="Cairo"/>
              <a:buChar char="○"/>
              <a:defRPr>
                <a:solidFill>
                  <a:schemeClr val="dk1"/>
                </a:solidFill>
                <a:latin typeface="Cairo"/>
                <a:ea typeface="Cairo"/>
                <a:cs typeface="Cairo"/>
                <a:sym typeface="Cairo"/>
              </a:defRPr>
            </a:lvl5pPr>
            <a:lvl6pPr marL="2743200" lvl="5" indent="-317500">
              <a:lnSpc>
                <a:spcPct val="100000"/>
              </a:lnSpc>
              <a:spcBef>
                <a:spcPts val="1600"/>
              </a:spcBef>
              <a:spcAft>
                <a:spcPts val="0"/>
              </a:spcAft>
              <a:buClr>
                <a:schemeClr val="dk1"/>
              </a:buClr>
              <a:buSzPts val="1400"/>
              <a:buFont typeface="Cairo"/>
              <a:buChar char="■"/>
              <a:defRPr>
                <a:solidFill>
                  <a:schemeClr val="dk1"/>
                </a:solidFill>
                <a:latin typeface="Cairo"/>
                <a:ea typeface="Cairo"/>
                <a:cs typeface="Cairo"/>
                <a:sym typeface="Cairo"/>
              </a:defRPr>
            </a:lvl6pPr>
            <a:lvl7pPr marL="3200400" lvl="6" indent="-317500">
              <a:lnSpc>
                <a:spcPct val="100000"/>
              </a:lnSpc>
              <a:spcBef>
                <a:spcPts val="1600"/>
              </a:spcBef>
              <a:spcAft>
                <a:spcPts val="0"/>
              </a:spcAft>
              <a:buClr>
                <a:schemeClr val="dk1"/>
              </a:buClr>
              <a:buSzPts val="1400"/>
              <a:buFont typeface="Cairo"/>
              <a:buChar char="●"/>
              <a:defRPr>
                <a:solidFill>
                  <a:schemeClr val="dk1"/>
                </a:solidFill>
                <a:latin typeface="Cairo"/>
                <a:ea typeface="Cairo"/>
                <a:cs typeface="Cairo"/>
                <a:sym typeface="Cairo"/>
              </a:defRPr>
            </a:lvl7pPr>
            <a:lvl8pPr marL="3657600" lvl="7" indent="-317500">
              <a:lnSpc>
                <a:spcPct val="100000"/>
              </a:lnSpc>
              <a:spcBef>
                <a:spcPts val="1600"/>
              </a:spcBef>
              <a:spcAft>
                <a:spcPts val="0"/>
              </a:spcAft>
              <a:buClr>
                <a:schemeClr val="dk1"/>
              </a:buClr>
              <a:buSzPts val="1400"/>
              <a:buFont typeface="Cairo"/>
              <a:buChar char="○"/>
              <a:defRPr>
                <a:solidFill>
                  <a:schemeClr val="dk1"/>
                </a:solidFill>
                <a:latin typeface="Cairo"/>
                <a:ea typeface="Cairo"/>
                <a:cs typeface="Cairo"/>
                <a:sym typeface="Cairo"/>
              </a:defRPr>
            </a:lvl8pPr>
            <a:lvl9pPr marL="4114800" lvl="8" indent="-317500">
              <a:lnSpc>
                <a:spcPct val="100000"/>
              </a:lnSpc>
              <a:spcBef>
                <a:spcPts val="1600"/>
              </a:spcBef>
              <a:spcAft>
                <a:spcPts val="1600"/>
              </a:spcAft>
              <a:buClr>
                <a:schemeClr val="dk1"/>
              </a:buClr>
              <a:buSzPts val="1400"/>
              <a:buFont typeface="Cairo"/>
              <a:buChar char="■"/>
              <a:defRPr>
                <a:solidFill>
                  <a:schemeClr val="dk1"/>
                </a:solidFill>
                <a:latin typeface="Cairo"/>
                <a:ea typeface="Cairo"/>
                <a:cs typeface="Cairo"/>
                <a:sym typeface="Cai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8" r:id="rId2"/>
    <p:sldLayoutId id="2147483659" r:id="rId3"/>
    <p:sldLayoutId id="2147483680" r:id="rId4"/>
    <p:sldLayoutId id="2147483681"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1"/>
          <p:cNvSpPr txBox="1">
            <a:spLocks noGrp="1"/>
          </p:cNvSpPr>
          <p:nvPr>
            <p:ph type="ctrTitle"/>
          </p:nvPr>
        </p:nvSpPr>
        <p:spPr>
          <a:xfrm>
            <a:off x="3948897" y="922025"/>
            <a:ext cx="5275001" cy="2663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b="1" dirty="0">
                <a:solidFill>
                  <a:schemeClr val="dk1"/>
                </a:solidFill>
              </a:rPr>
              <a:t>Ch.07 – Logic Gates</a:t>
            </a:r>
            <a:endParaRPr dirty="0"/>
          </a:p>
        </p:txBody>
      </p:sp>
      <p:pic>
        <p:nvPicPr>
          <p:cNvPr id="216" name="Google Shape;216;p41"/>
          <p:cNvPicPr preferRelativeResize="0"/>
          <p:nvPr/>
        </p:nvPicPr>
        <p:blipFill rotWithShape="1">
          <a:blip r:embed="rId3">
            <a:alphaModFix/>
          </a:blip>
          <a:srcRect l="13663" t="5545" r="23252" b="6005"/>
          <a:stretch/>
        </p:blipFill>
        <p:spPr>
          <a:xfrm>
            <a:off x="758750" y="-125175"/>
            <a:ext cx="3190148" cy="4494751"/>
          </a:xfrm>
          <a:prstGeom prst="rect">
            <a:avLst/>
          </a:prstGeom>
          <a:noFill/>
          <a:ln>
            <a:noFill/>
          </a:ln>
        </p:spPr>
      </p:pic>
      <p:sp>
        <p:nvSpPr>
          <p:cNvPr id="3" name="Subtitle 2">
            <a:extLst>
              <a:ext uri="{FF2B5EF4-FFF2-40B4-BE49-F238E27FC236}">
                <a16:creationId xmlns:a16="http://schemas.microsoft.com/office/drawing/2014/main" id="{D568D309-14D8-45F1-8FD3-D1F0ED2CE35D}"/>
              </a:ext>
            </a:extLst>
          </p:cNvPr>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NAND gate</a:t>
            </a: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6568307" cy="3170099"/>
          </a:xfrm>
          <a:prstGeom prst="rect">
            <a:avLst/>
          </a:prstGeom>
        </p:spPr>
        <p:txBody>
          <a:bodyPr wrap="square">
            <a:spAutoFit/>
          </a:bodyPr>
          <a:lstStyle/>
          <a:p>
            <a:pPr marL="285750" indent="-285750">
              <a:buFont typeface="Arial" panose="020B0604020202020204" pitchFamily="34" charset="0"/>
              <a:buChar char="•"/>
            </a:pPr>
            <a:r>
              <a:rPr lang="en-US" sz="2000" dirty="0"/>
              <a:t>Produces an output =0 only if all its inputs = 1</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Its output is complement (negates/opposite) to that of an AND gate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A LOW (0) output results only if all the inputs to the gate are HIGH (1)</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If any input is LOW (0), then a HIGH (1) output result is obtained</a:t>
            </a:r>
          </a:p>
        </p:txBody>
      </p:sp>
      <p:pic>
        <p:nvPicPr>
          <p:cNvPr id="3" name="Picture 2">
            <a:extLst>
              <a:ext uri="{FF2B5EF4-FFF2-40B4-BE49-F238E27FC236}">
                <a16:creationId xmlns:a16="http://schemas.microsoft.com/office/drawing/2014/main" id="{FE482067-FDA6-4B0F-AB08-92D87FABF47C}"/>
              </a:ext>
            </a:extLst>
          </p:cNvPr>
          <p:cNvPicPr>
            <a:picLocks noChangeAspect="1"/>
          </p:cNvPicPr>
          <p:nvPr/>
        </p:nvPicPr>
        <p:blipFill>
          <a:blip r:embed="rId3"/>
          <a:stretch>
            <a:fillRect/>
          </a:stretch>
        </p:blipFill>
        <p:spPr>
          <a:xfrm>
            <a:off x="6839690" y="227160"/>
            <a:ext cx="1714500" cy="714375"/>
          </a:xfrm>
          <a:prstGeom prst="rect">
            <a:avLst/>
          </a:prstGeom>
        </p:spPr>
      </p:pic>
      <p:pic>
        <p:nvPicPr>
          <p:cNvPr id="4" name="Picture 3">
            <a:extLst>
              <a:ext uri="{FF2B5EF4-FFF2-40B4-BE49-F238E27FC236}">
                <a16:creationId xmlns:a16="http://schemas.microsoft.com/office/drawing/2014/main" id="{872F9A8A-10A4-4D86-B7E6-0AA704998E9A}"/>
              </a:ext>
            </a:extLst>
          </p:cNvPr>
          <p:cNvPicPr>
            <a:picLocks noChangeAspect="1"/>
          </p:cNvPicPr>
          <p:nvPr/>
        </p:nvPicPr>
        <p:blipFill>
          <a:blip r:embed="rId4"/>
          <a:stretch>
            <a:fillRect/>
          </a:stretch>
        </p:blipFill>
        <p:spPr>
          <a:xfrm>
            <a:off x="6868265" y="1024038"/>
            <a:ext cx="1657350" cy="2305050"/>
          </a:xfrm>
          <a:prstGeom prst="rect">
            <a:avLst/>
          </a:prstGeom>
        </p:spPr>
      </p:pic>
      <p:pic>
        <p:nvPicPr>
          <p:cNvPr id="5" name="Picture 4">
            <a:extLst>
              <a:ext uri="{FF2B5EF4-FFF2-40B4-BE49-F238E27FC236}">
                <a16:creationId xmlns:a16="http://schemas.microsoft.com/office/drawing/2014/main" id="{22787CD5-F123-4E20-9C00-128867081F54}"/>
              </a:ext>
            </a:extLst>
          </p:cNvPr>
          <p:cNvPicPr>
            <a:picLocks noChangeAspect="1"/>
          </p:cNvPicPr>
          <p:nvPr/>
        </p:nvPicPr>
        <p:blipFill>
          <a:blip r:embed="rId5"/>
          <a:stretch>
            <a:fillRect/>
          </a:stretch>
        </p:blipFill>
        <p:spPr>
          <a:xfrm>
            <a:off x="6682157" y="3442148"/>
            <a:ext cx="2029566" cy="1701352"/>
          </a:xfrm>
          <a:prstGeom prst="rect">
            <a:avLst/>
          </a:prstGeom>
        </p:spPr>
      </p:pic>
    </p:spTree>
    <p:extLst>
      <p:ext uri="{BB962C8B-B14F-4D97-AF65-F5344CB8AC3E}">
        <p14:creationId xmlns:p14="http://schemas.microsoft.com/office/powerpoint/2010/main" val="1068477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rPr>
              <a:t>NAND gate</a:t>
            </a:r>
            <a:endParaRPr lang="en-US" sz="2400" b="0" dirty="0">
              <a:solidFill>
                <a:srgbClr val="C00000"/>
              </a:solidFill>
              <a:latin typeface="+mj-lt"/>
            </a:endParaRP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3170099"/>
          </a:xfrm>
          <a:prstGeom prst="rect">
            <a:avLst/>
          </a:prstGeom>
        </p:spPr>
        <p:txBody>
          <a:bodyPr wrap="square">
            <a:spAutoFit/>
          </a:bodyPr>
          <a:lstStyle/>
          <a:p>
            <a:pPr marL="285750" indent="-285750">
              <a:buFont typeface="Arial" panose="020B0604020202020204" pitchFamily="34" charset="0"/>
              <a:buChar char="•"/>
            </a:pPr>
            <a:r>
              <a:rPr lang="en-US" sz="2000" dirty="0"/>
              <a:t>Equation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NAND gate is equivalent to inverters followed by an OR gate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pic>
        <p:nvPicPr>
          <p:cNvPr id="2" name="Picture 1">
            <a:extLst>
              <a:ext uri="{FF2B5EF4-FFF2-40B4-BE49-F238E27FC236}">
                <a16:creationId xmlns:a16="http://schemas.microsoft.com/office/drawing/2014/main" id="{EB561656-AB20-4A94-A3A7-4DDF8147927B}"/>
              </a:ext>
            </a:extLst>
          </p:cNvPr>
          <p:cNvPicPr>
            <a:picLocks noChangeAspect="1"/>
          </p:cNvPicPr>
          <p:nvPr/>
        </p:nvPicPr>
        <p:blipFill rotWithShape="1">
          <a:blip r:embed="rId3"/>
          <a:srcRect l="3193"/>
          <a:stretch/>
        </p:blipFill>
        <p:spPr>
          <a:xfrm>
            <a:off x="1642368" y="1227197"/>
            <a:ext cx="2332327" cy="823545"/>
          </a:xfrm>
          <a:prstGeom prst="rect">
            <a:avLst/>
          </a:prstGeom>
        </p:spPr>
      </p:pic>
    </p:spTree>
    <p:extLst>
      <p:ext uri="{BB962C8B-B14F-4D97-AF65-F5344CB8AC3E}">
        <p14:creationId xmlns:p14="http://schemas.microsoft.com/office/powerpoint/2010/main" val="2981577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NOR gate</a:t>
            </a:r>
          </a:p>
        </p:txBody>
      </p:sp>
      <p:sp>
        <p:nvSpPr>
          <p:cNvPr id="33" name="Rectangle 32">
            <a:extLst>
              <a:ext uri="{FF2B5EF4-FFF2-40B4-BE49-F238E27FC236}">
                <a16:creationId xmlns:a16="http://schemas.microsoft.com/office/drawing/2014/main" id="{B85DC811-0790-4771-8948-2E31CAC7561C}"/>
              </a:ext>
            </a:extLst>
          </p:cNvPr>
          <p:cNvSpPr/>
          <p:nvPr/>
        </p:nvSpPr>
        <p:spPr>
          <a:xfrm>
            <a:off x="131668" y="2253265"/>
            <a:ext cx="6917587" cy="2554545"/>
          </a:xfrm>
          <a:prstGeom prst="rect">
            <a:avLst/>
          </a:prstGeom>
        </p:spPr>
        <p:txBody>
          <a:bodyPr wrap="square">
            <a:spAutoFit/>
          </a:bodyPr>
          <a:lstStyle/>
          <a:p>
            <a:pPr marL="285750" indent="-285750">
              <a:buFont typeface="Arial" panose="020B0604020202020204" pitchFamily="34" charset="0"/>
              <a:buChar char="•"/>
            </a:pPr>
            <a:r>
              <a:rPr lang="en-US" sz="2000" dirty="0"/>
              <a:t>A HIGH output (1) results if both the inputs to the gate are LOW (0)</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If one or both input is HIGH (1), a LOW output (0) results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NOR is the result of the negation of the OR operator</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It can also be seen as the inverse of an AND gate</a:t>
            </a:r>
          </a:p>
        </p:txBody>
      </p:sp>
      <p:pic>
        <p:nvPicPr>
          <p:cNvPr id="2" name="Picture 1">
            <a:extLst>
              <a:ext uri="{FF2B5EF4-FFF2-40B4-BE49-F238E27FC236}">
                <a16:creationId xmlns:a16="http://schemas.microsoft.com/office/drawing/2014/main" id="{F1156369-316B-4958-A356-7D31FCF7139C}"/>
              </a:ext>
            </a:extLst>
          </p:cNvPr>
          <p:cNvPicPr>
            <a:picLocks noChangeAspect="1"/>
          </p:cNvPicPr>
          <p:nvPr/>
        </p:nvPicPr>
        <p:blipFill>
          <a:blip r:embed="rId3"/>
          <a:stretch>
            <a:fillRect/>
          </a:stretch>
        </p:blipFill>
        <p:spPr>
          <a:xfrm>
            <a:off x="7296461" y="2339913"/>
            <a:ext cx="1609725" cy="2381250"/>
          </a:xfrm>
          <a:prstGeom prst="rect">
            <a:avLst/>
          </a:prstGeom>
        </p:spPr>
      </p:pic>
      <p:pic>
        <p:nvPicPr>
          <p:cNvPr id="4" name="Picture 3">
            <a:extLst>
              <a:ext uri="{FF2B5EF4-FFF2-40B4-BE49-F238E27FC236}">
                <a16:creationId xmlns:a16="http://schemas.microsoft.com/office/drawing/2014/main" id="{41B4A22B-82B0-4394-888F-E86F6357FF1A}"/>
              </a:ext>
            </a:extLst>
          </p:cNvPr>
          <p:cNvPicPr>
            <a:picLocks noChangeAspect="1"/>
          </p:cNvPicPr>
          <p:nvPr/>
        </p:nvPicPr>
        <p:blipFill>
          <a:blip r:embed="rId4"/>
          <a:stretch>
            <a:fillRect/>
          </a:stretch>
        </p:blipFill>
        <p:spPr>
          <a:xfrm>
            <a:off x="2397955" y="971690"/>
            <a:ext cx="1714500" cy="714375"/>
          </a:xfrm>
          <a:prstGeom prst="rect">
            <a:avLst/>
          </a:prstGeom>
        </p:spPr>
      </p:pic>
    </p:spTree>
    <p:extLst>
      <p:ext uri="{BB962C8B-B14F-4D97-AF65-F5344CB8AC3E}">
        <p14:creationId xmlns:p14="http://schemas.microsoft.com/office/powerpoint/2010/main" val="3995187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XOR gate</a:t>
            </a:r>
          </a:p>
        </p:txBody>
      </p:sp>
      <p:sp>
        <p:nvSpPr>
          <p:cNvPr id="33" name="Rectangle 32">
            <a:extLst>
              <a:ext uri="{FF2B5EF4-FFF2-40B4-BE49-F238E27FC236}">
                <a16:creationId xmlns:a16="http://schemas.microsoft.com/office/drawing/2014/main" id="{B85DC811-0790-4771-8948-2E31CAC7561C}"/>
              </a:ext>
            </a:extLst>
          </p:cNvPr>
          <p:cNvSpPr/>
          <p:nvPr/>
        </p:nvSpPr>
        <p:spPr>
          <a:xfrm>
            <a:off x="237815" y="802552"/>
            <a:ext cx="6125964" cy="4093428"/>
          </a:xfrm>
          <a:prstGeom prst="rect">
            <a:avLst/>
          </a:prstGeom>
        </p:spPr>
        <p:txBody>
          <a:bodyPr wrap="square">
            <a:spAutoFit/>
          </a:bodyPr>
          <a:lstStyle/>
          <a:p>
            <a:pPr marL="285750" indent="-285750">
              <a:buFont typeface="Arial" panose="020B0604020202020204" pitchFamily="34" charset="0"/>
              <a:buChar char="•"/>
            </a:pPr>
            <a:r>
              <a:rPr lang="en-US" sz="2000" dirty="0"/>
              <a:t>Produces a true (= logic state 1 or HIGH) output when the number of true inputs is odd</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 A true output results if one, and only one, of the inputs to the gate is true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If both inputs are false (0/LOW) or both are true, a false output is produced</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XOR represents the inequality function, i.e., the output is true if the inputs are not alike otherwise the output is false</a:t>
            </a:r>
          </a:p>
          <a:p>
            <a:pPr marL="285750" indent="-285750">
              <a:buFont typeface="Arial" panose="020B0604020202020204" pitchFamily="34" charset="0"/>
              <a:buChar char="•"/>
            </a:pPr>
            <a:endParaRPr lang="en-US" sz="2000" dirty="0"/>
          </a:p>
        </p:txBody>
      </p:sp>
      <p:pic>
        <p:nvPicPr>
          <p:cNvPr id="2" name="Picture 1">
            <a:extLst>
              <a:ext uri="{FF2B5EF4-FFF2-40B4-BE49-F238E27FC236}">
                <a16:creationId xmlns:a16="http://schemas.microsoft.com/office/drawing/2014/main" id="{DA38E2C3-1EBA-4443-8247-5D5CE5B35D34}"/>
              </a:ext>
            </a:extLst>
          </p:cNvPr>
          <p:cNvPicPr>
            <a:picLocks noChangeAspect="1"/>
          </p:cNvPicPr>
          <p:nvPr/>
        </p:nvPicPr>
        <p:blipFill>
          <a:blip r:embed="rId3"/>
          <a:stretch>
            <a:fillRect/>
          </a:stretch>
        </p:blipFill>
        <p:spPr>
          <a:xfrm>
            <a:off x="6485022" y="1755420"/>
            <a:ext cx="2057261" cy="3055815"/>
          </a:xfrm>
          <a:prstGeom prst="rect">
            <a:avLst/>
          </a:prstGeom>
        </p:spPr>
      </p:pic>
      <p:pic>
        <p:nvPicPr>
          <p:cNvPr id="4" name="Picture 3">
            <a:extLst>
              <a:ext uri="{FF2B5EF4-FFF2-40B4-BE49-F238E27FC236}">
                <a16:creationId xmlns:a16="http://schemas.microsoft.com/office/drawing/2014/main" id="{3CAF78D4-41E7-4ECA-B3E2-EE04CDF3061B}"/>
              </a:ext>
            </a:extLst>
          </p:cNvPr>
          <p:cNvPicPr>
            <a:picLocks noChangeAspect="1"/>
          </p:cNvPicPr>
          <p:nvPr/>
        </p:nvPicPr>
        <p:blipFill>
          <a:blip r:embed="rId4"/>
          <a:stretch>
            <a:fillRect/>
          </a:stretch>
        </p:blipFill>
        <p:spPr>
          <a:xfrm>
            <a:off x="6956960" y="445364"/>
            <a:ext cx="1428750" cy="714375"/>
          </a:xfrm>
          <a:prstGeom prst="rect">
            <a:avLst/>
          </a:prstGeom>
        </p:spPr>
      </p:pic>
    </p:spTree>
    <p:extLst>
      <p:ext uri="{BB962C8B-B14F-4D97-AF65-F5344CB8AC3E}">
        <p14:creationId xmlns:p14="http://schemas.microsoft.com/office/powerpoint/2010/main" val="733609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rPr>
              <a:t>XOR gate</a:t>
            </a:r>
            <a:endParaRPr lang="en-US" sz="2400" b="0" dirty="0">
              <a:solidFill>
                <a:srgbClr val="C00000"/>
              </a:solidFill>
              <a:latin typeface="+mj-lt"/>
            </a:endParaRP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400110"/>
          </a:xfrm>
          <a:prstGeom prst="rect">
            <a:avLst/>
          </a:prstGeom>
        </p:spPr>
        <p:txBody>
          <a:bodyPr wrap="square">
            <a:spAutoFit/>
          </a:bodyPr>
          <a:lstStyle/>
          <a:p>
            <a:pPr marL="285750" indent="-285750">
              <a:buFont typeface="Arial" panose="020B0604020202020204" pitchFamily="34" charset="0"/>
              <a:buChar char="•"/>
            </a:pPr>
            <a:r>
              <a:rPr lang="en-US" sz="2000" dirty="0"/>
              <a:t>Equation</a:t>
            </a:r>
          </a:p>
        </p:txBody>
      </p:sp>
      <p:pic>
        <p:nvPicPr>
          <p:cNvPr id="2" name="Picture 1">
            <a:extLst>
              <a:ext uri="{FF2B5EF4-FFF2-40B4-BE49-F238E27FC236}">
                <a16:creationId xmlns:a16="http://schemas.microsoft.com/office/drawing/2014/main" id="{9AC1001E-97EE-43DA-B36C-45ED833517B0}"/>
              </a:ext>
            </a:extLst>
          </p:cNvPr>
          <p:cNvPicPr>
            <a:picLocks noChangeAspect="1"/>
          </p:cNvPicPr>
          <p:nvPr/>
        </p:nvPicPr>
        <p:blipFill>
          <a:blip r:embed="rId3"/>
          <a:stretch>
            <a:fillRect/>
          </a:stretch>
        </p:blipFill>
        <p:spPr>
          <a:xfrm>
            <a:off x="2582929" y="899240"/>
            <a:ext cx="3381375" cy="419100"/>
          </a:xfrm>
          <a:prstGeom prst="rect">
            <a:avLst/>
          </a:prstGeom>
        </p:spPr>
      </p:pic>
      <p:pic>
        <p:nvPicPr>
          <p:cNvPr id="5" name="Picture 4">
            <a:extLst>
              <a:ext uri="{FF2B5EF4-FFF2-40B4-BE49-F238E27FC236}">
                <a16:creationId xmlns:a16="http://schemas.microsoft.com/office/drawing/2014/main" id="{3A514A86-DF57-4398-AB1F-CB7FFDCE63B7}"/>
              </a:ext>
            </a:extLst>
          </p:cNvPr>
          <p:cNvPicPr>
            <a:picLocks noChangeAspect="1"/>
          </p:cNvPicPr>
          <p:nvPr/>
        </p:nvPicPr>
        <p:blipFill>
          <a:blip r:embed="rId4"/>
          <a:stretch>
            <a:fillRect/>
          </a:stretch>
        </p:blipFill>
        <p:spPr>
          <a:xfrm>
            <a:off x="6485022" y="1755420"/>
            <a:ext cx="2057261" cy="3055815"/>
          </a:xfrm>
          <a:prstGeom prst="rect">
            <a:avLst/>
          </a:prstGeom>
        </p:spPr>
      </p:pic>
    </p:spTree>
    <p:extLst>
      <p:ext uri="{BB962C8B-B14F-4D97-AF65-F5344CB8AC3E}">
        <p14:creationId xmlns:p14="http://schemas.microsoft.com/office/powerpoint/2010/main" val="2555294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XNOR gate</a:t>
            </a: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2554545"/>
          </a:xfrm>
          <a:prstGeom prst="rect">
            <a:avLst/>
          </a:prstGeom>
        </p:spPr>
        <p:txBody>
          <a:bodyPr wrap="square">
            <a:spAutoFit/>
          </a:bodyPr>
          <a:lstStyle/>
          <a:p>
            <a:pPr marL="285750" indent="-285750">
              <a:buFont typeface="Arial" panose="020B0604020202020204" pitchFamily="34" charset="0"/>
              <a:buChar char="•"/>
            </a:pPr>
            <a:r>
              <a:rPr lang="en-US" sz="2000" dirty="0"/>
              <a:t>A high output (1) results if both of the inputs to the gate are the same.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If one but not both inputs are high (1), a low output (0) results.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Equation</a:t>
            </a:r>
          </a:p>
        </p:txBody>
      </p:sp>
      <p:pic>
        <p:nvPicPr>
          <p:cNvPr id="2" name="Picture 1">
            <a:extLst>
              <a:ext uri="{FF2B5EF4-FFF2-40B4-BE49-F238E27FC236}">
                <a16:creationId xmlns:a16="http://schemas.microsoft.com/office/drawing/2014/main" id="{60E364B9-9472-48AD-8A1B-7221589FDB42}"/>
              </a:ext>
            </a:extLst>
          </p:cNvPr>
          <p:cNvPicPr>
            <a:picLocks noChangeAspect="1"/>
          </p:cNvPicPr>
          <p:nvPr/>
        </p:nvPicPr>
        <p:blipFill>
          <a:blip r:embed="rId3"/>
          <a:stretch>
            <a:fillRect/>
          </a:stretch>
        </p:blipFill>
        <p:spPr>
          <a:xfrm>
            <a:off x="6578817" y="2170697"/>
            <a:ext cx="1819275" cy="2438400"/>
          </a:xfrm>
          <a:prstGeom prst="rect">
            <a:avLst/>
          </a:prstGeom>
        </p:spPr>
      </p:pic>
      <p:pic>
        <p:nvPicPr>
          <p:cNvPr id="3" name="Picture 2">
            <a:extLst>
              <a:ext uri="{FF2B5EF4-FFF2-40B4-BE49-F238E27FC236}">
                <a16:creationId xmlns:a16="http://schemas.microsoft.com/office/drawing/2014/main" id="{13BF0A8D-9196-435B-A4B3-651F059B057F}"/>
              </a:ext>
            </a:extLst>
          </p:cNvPr>
          <p:cNvPicPr>
            <a:picLocks noChangeAspect="1"/>
          </p:cNvPicPr>
          <p:nvPr/>
        </p:nvPicPr>
        <p:blipFill>
          <a:blip r:embed="rId4"/>
          <a:stretch>
            <a:fillRect/>
          </a:stretch>
        </p:blipFill>
        <p:spPr>
          <a:xfrm>
            <a:off x="1663361" y="3389897"/>
            <a:ext cx="3562350" cy="419100"/>
          </a:xfrm>
          <a:prstGeom prst="rect">
            <a:avLst/>
          </a:prstGeom>
        </p:spPr>
      </p:pic>
      <p:pic>
        <p:nvPicPr>
          <p:cNvPr id="5" name="Picture 4">
            <a:extLst>
              <a:ext uri="{FF2B5EF4-FFF2-40B4-BE49-F238E27FC236}">
                <a16:creationId xmlns:a16="http://schemas.microsoft.com/office/drawing/2014/main" id="{852A9BD7-1448-4E41-9720-1BE99579B20A}"/>
              </a:ext>
            </a:extLst>
          </p:cNvPr>
          <p:cNvPicPr>
            <a:picLocks noChangeAspect="1"/>
          </p:cNvPicPr>
          <p:nvPr/>
        </p:nvPicPr>
        <p:blipFill>
          <a:blip r:embed="rId5"/>
          <a:stretch>
            <a:fillRect/>
          </a:stretch>
        </p:blipFill>
        <p:spPr>
          <a:xfrm>
            <a:off x="2760954" y="1975057"/>
            <a:ext cx="3121841" cy="1122965"/>
          </a:xfrm>
          <a:prstGeom prst="rect">
            <a:avLst/>
          </a:prstGeom>
        </p:spPr>
      </p:pic>
    </p:spTree>
    <p:extLst>
      <p:ext uri="{BB962C8B-B14F-4D97-AF65-F5344CB8AC3E}">
        <p14:creationId xmlns:p14="http://schemas.microsoft.com/office/powerpoint/2010/main" val="1061033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a:t>
            </a: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400110"/>
          </a:xfrm>
          <a:prstGeom prst="rect">
            <a:avLst/>
          </a:prstGeom>
        </p:spPr>
        <p:txBody>
          <a:bodyPr wrap="square">
            <a:spAutoFit/>
          </a:bodyPr>
          <a:lstStyle/>
          <a:p>
            <a:pPr marL="285750" indent="-285750">
              <a:buFont typeface="Arial" panose="020B0604020202020204" pitchFamily="34" charset="0"/>
              <a:buChar char="•"/>
            </a:pPr>
            <a:r>
              <a:rPr lang="en-US" sz="2000" dirty="0"/>
              <a:t>111</a:t>
            </a:r>
          </a:p>
        </p:txBody>
      </p:sp>
    </p:spTree>
    <p:extLst>
      <p:ext uri="{BB962C8B-B14F-4D97-AF65-F5344CB8AC3E}">
        <p14:creationId xmlns:p14="http://schemas.microsoft.com/office/powerpoint/2010/main" val="4242202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a:t>
            </a: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400110"/>
          </a:xfrm>
          <a:prstGeom prst="rect">
            <a:avLst/>
          </a:prstGeom>
        </p:spPr>
        <p:txBody>
          <a:bodyPr wrap="square">
            <a:spAutoFit/>
          </a:bodyPr>
          <a:lstStyle/>
          <a:p>
            <a:pPr marL="285750" indent="-285750">
              <a:buFont typeface="Arial" panose="020B0604020202020204" pitchFamily="34" charset="0"/>
              <a:buChar char="•"/>
            </a:pPr>
            <a:r>
              <a:rPr lang="en-US" sz="2000" dirty="0"/>
              <a:t>111</a:t>
            </a:r>
          </a:p>
        </p:txBody>
      </p:sp>
    </p:spTree>
    <p:extLst>
      <p:ext uri="{BB962C8B-B14F-4D97-AF65-F5344CB8AC3E}">
        <p14:creationId xmlns:p14="http://schemas.microsoft.com/office/powerpoint/2010/main" val="3289847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Logic Gates</a:t>
            </a:r>
          </a:p>
        </p:txBody>
      </p:sp>
      <p:sp>
        <p:nvSpPr>
          <p:cNvPr id="33" name="Rectangle 32">
            <a:extLst>
              <a:ext uri="{FF2B5EF4-FFF2-40B4-BE49-F238E27FC236}">
                <a16:creationId xmlns:a16="http://schemas.microsoft.com/office/drawing/2014/main" id="{B85DC811-0790-4771-8948-2E31CAC7561C}"/>
              </a:ext>
            </a:extLst>
          </p:cNvPr>
          <p:cNvSpPr/>
          <p:nvPr/>
        </p:nvSpPr>
        <p:spPr>
          <a:xfrm>
            <a:off x="308835" y="636901"/>
            <a:ext cx="8304469" cy="4278094"/>
          </a:xfrm>
          <a:prstGeom prst="rect">
            <a:avLst/>
          </a:prstGeom>
        </p:spPr>
        <p:txBody>
          <a:bodyPr wrap="square">
            <a:spAutoFit/>
          </a:bodyPr>
          <a:lstStyle/>
          <a:p>
            <a:pPr marL="285750" indent="-285750">
              <a:buFont typeface="Arial" panose="020B0604020202020204" pitchFamily="34" charset="0"/>
              <a:buChar char="•"/>
            </a:pPr>
            <a:r>
              <a:rPr lang="en-US" sz="2000" dirty="0"/>
              <a:t> Logic gates are the building blocks of digital electronics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It is an electronic device that performs a Boolean operations (a logical operation) on its binary inputs (logical value 0/1) and produces a single binary output (logical 0/1)</a:t>
            </a:r>
          </a:p>
          <a:p>
            <a:pPr marL="285750" indent="-285750">
              <a:buFont typeface="Arial" panose="020B0604020202020204" pitchFamily="34" charset="0"/>
              <a:buChar char="•"/>
            </a:pPr>
            <a:r>
              <a:rPr lang="en-US" sz="2000" dirty="0"/>
              <a:t>The fundamental logic gates include</a:t>
            </a:r>
          </a:p>
          <a:p>
            <a:pPr lvl="3"/>
            <a:r>
              <a:rPr lang="en-US" sz="1600" dirty="0"/>
              <a:t>	- NOT gate</a:t>
            </a:r>
          </a:p>
          <a:p>
            <a:pPr lvl="3"/>
            <a:r>
              <a:rPr lang="en-US" sz="1600" dirty="0"/>
              <a:t>	- AND gate</a:t>
            </a:r>
          </a:p>
          <a:p>
            <a:pPr lvl="3"/>
            <a:r>
              <a:rPr lang="en-US" sz="1600" dirty="0"/>
              <a:t>	- NAND gate</a:t>
            </a:r>
          </a:p>
          <a:p>
            <a:pPr lvl="3"/>
            <a:r>
              <a:rPr lang="en-US" sz="1600" dirty="0"/>
              <a:t>	- OR gate</a:t>
            </a:r>
          </a:p>
          <a:p>
            <a:pPr lvl="3"/>
            <a:r>
              <a:rPr lang="en-US" sz="1600" dirty="0"/>
              <a:t>	- NOR gate</a:t>
            </a:r>
          </a:p>
          <a:p>
            <a:pPr lvl="3"/>
            <a:r>
              <a:rPr lang="en-US" sz="1600" dirty="0"/>
              <a:t>	- Exclusive OR (aka XOR) gate</a:t>
            </a:r>
          </a:p>
          <a:p>
            <a:pPr lvl="3"/>
            <a:r>
              <a:rPr lang="en-US" sz="1600" dirty="0"/>
              <a:t>	- Exclusive NOR (aka XNOR) gate</a:t>
            </a:r>
            <a:endParaRPr lang="en-US" sz="2000" dirty="0"/>
          </a:p>
          <a:p>
            <a:pPr marL="342900" lvl="3" indent="-342900">
              <a:buFont typeface="Arial" panose="020B0604020202020204" pitchFamily="34" charset="0"/>
              <a:buChar char="•"/>
            </a:pPr>
            <a:r>
              <a:rPr lang="en-US" sz="2000" dirty="0"/>
              <a:t>Each of these gates performs a specific logical operation on its input signals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rPr>
              <a:t>Logic Gates</a:t>
            </a:r>
            <a:endParaRPr lang="en-US" sz="2400" b="0" dirty="0">
              <a:solidFill>
                <a:srgbClr val="C00000"/>
              </a:solidFill>
              <a:latin typeface="+mj-lt"/>
            </a:endParaRP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3477875"/>
          </a:xfrm>
          <a:prstGeom prst="rect">
            <a:avLst/>
          </a:prstGeom>
        </p:spPr>
        <p:txBody>
          <a:bodyPr wrap="square">
            <a:spAutoFit/>
          </a:bodyPr>
          <a:lstStyle/>
          <a:p>
            <a:pPr marL="285750" indent="-285750">
              <a:buFont typeface="Arial" panose="020B0604020202020204" pitchFamily="34" charset="0"/>
              <a:buChar char="•"/>
            </a:pPr>
            <a:r>
              <a:rPr lang="en-US" sz="2000" dirty="0"/>
              <a:t>Most logic gates are made from MOSFETs (metal–oxide–semiconductor field-effect transistors)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Microprocessors, which may contain more than 100 million logic gates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output signal of one gate can be wired to the inputs of one or several other gates, and so on. Systems with varying degrees of complexity can be built without great concern of the designer for the internal workings of the gates, provided the limitations of each integrated circuit are considered. </a:t>
            </a:r>
          </a:p>
        </p:txBody>
      </p:sp>
    </p:spTree>
    <p:extLst>
      <p:ext uri="{BB962C8B-B14F-4D97-AF65-F5344CB8AC3E}">
        <p14:creationId xmlns:p14="http://schemas.microsoft.com/office/powerpoint/2010/main" val="3242128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NOT logic gate</a:t>
            </a:r>
          </a:p>
        </p:txBody>
      </p:sp>
      <p:sp>
        <p:nvSpPr>
          <p:cNvPr id="33" name="Rectangle 32">
            <a:extLst>
              <a:ext uri="{FF2B5EF4-FFF2-40B4-BE49-F238E27FC236}">
                <a16:creationId xmlns:a16="http://schemas.microsoft.com/office/drawing/2014/main" id="{B85DC811-0790-4771-8948-2E31CAC7561C}"/>
              </a:ext>
            </a:extLst>
          </p:cNvPr>
          <p:cNvSpPr/>
          <p:nvPr/>
        </p:nvSpPr>
        <p:spPr>
          <a:xfrm>
            <a:off x="0" y="1133412"/>
            <a:ext cx="8877669" cy="3293209"/>
          </a:xfrm>
          <a:prstGeom prst="rect">
            <a:avLst/>
          </a:prstGeom>
        </p:spPr>
        <p:txBody>
          <a:bodyPr wrap="square">
            <a:spAutoFit/>
          </a:bodyPr>
          <a:lstStyle/>
          <a:p>
            <a:pPr marL="285750" indent="-285750">
              <a:buFont typeface="Arial" panose="020B0604020202020204" pitchFamily="34" charset="0"/>
              <a:buChar char="•"/>
            </a:pPr>
            <a:r>
              <a:rPr lang="en-US" sz="1600" dirty="0"/>
              <a:t>Also known as a logical inverter</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The circle on the output side is used in digital logic diagrams to indicate a logic inversion between the external and the internal logic state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Equation of a NOT gate: (output) X= Ā (Ā is read as A-complement)</a:t>
            </a:r>
          </a:p>
          <a:p>
            <a:pPr lvl="1"/>
            <a:r>
              <a:rPr lang="en-US" sz="1600" dirty="0"/>
              <a:t>	here A is the input signal and X is the output signal of NOT gate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Remember the logic convention</a:t>
            </a:r>
          </a:p>
          <a:p>
            <a:pPr lvl="1"/>
            <a:r>
              <a:rPr lang="en-US" sz="1600" dirty="0"/>
              <a:t>	- Positive True Logic (PTL) (high voltage level = 1; low voltage = 0)</a:t>
            </a:r>
          </a:p>
          <a:p>
            <a:pPr lvl="1"/>
            <a:r>
              <a:rPr lang="en-US" sz="1600" dirty="0"/>
              <a:t>	- Negative True Logic (NTL) (high voltage level = 0; low voltage = 1)</a:t>
            </a:r>
          </a:p>
          <a:p>
            <a:pPr lvl="1"/>
            <a:endParaRPr lang="en-US" sz="1600" dirty="0"/>
          </a:p>
          <a:p>
            <a:pPr marL="285750" lvl="1" indent="-285750">
              <a:buFont typeface="Arial" panose="020B0604020202020204" pitchFamily="34" charset="0"/>
              <a:buChar char="•"/>
            </a:pPr>
            <a:r>
              <a:rPr lang="en-US" sz="1600" dirty="0"/>
              <a:t>Truth Table is a table that lists all the inputs and outputs of a logic gate</a:t>
            </a:r>
          </a:p>
        </p:txBody>
      </p:sp>
      <p:pic>
        <p:nvPicPr>
          <p:cNvPr id="3" name="Picture 2">
            <a:extLst>
              <a:ext uri="{FF2B5EF4-FFF2-40B4-BE49-F238E27FC236}">
                <a16:creationId xmlns:a16="http://schemas.microsoft.com/office/drawing/2014/main" id="{4708D6C1-C154-4208-B964-A4DE2F02B36A}"/>
              </a:ext>
            </a:extLst>
          </p:cNvPr>
          <p:cNvPicPr>
            <a:picLocks noChangeAspect="1"/>
          </p:cNvPicPr>
          <p:nvPr/>
        </p:nvPicPr>
        <p:blipFill>
          <a:blip r:embed="rId3"/>
          <a:stretch>
            <a:fillRect/>
          </a:stretch>
        </p:blipFill>
        <p:spPr>
          <a:xfrm>
            <a:off x="5534673" y="359315"/>
            <a:ext cx="2896006" cy="1206669"/>
          </a:xfrm>
          <a:prstGeom prst="rect">
            <a:avLst/>
          </a:prstGeom>
        </p:spPr>
      </p:pic>
      <p:pic>
        <p:nvPicPr>
          <p:cNvPr id="4" name="Picture 3">
            <a:extLst>
              <a:ext uri="{FF2B5EF4-FFF2-40B4-BE49-F238E27FC236}">
                <a16:creationId xmlns:a16="http://schemas.microsoft.com/office/drawing/2014/main" id="{56D78A24-A2F3-4535-BE31-3144C1E1673E}"/>
              </a:ext>
            </a:extLst>
          </p:cNvPr>
          <p:cNvPicPr>
            <a:picLocks noChangeAspect="1"/>
          </p:cNvPicPr>
          <p:nvPr/>
        </p:nvPicPr>
        <p:blipFill>
          <a:blip r:embed="rId4"/>
          <a:stretch>
            <a:fillRect/>
          </a:stretch>
        </p:blipFill>
        <p:spPr>
          <a:xfrm>
            <a:off x="7111014" y="3205225"/>
            <a:ext cx="1574325" cy="1797709"/>
          </a:xfrm>
          <a:prstGeom prst="rect">
            <a:avLst/>
          </a:prstGeom>
        </p:spPr>
      </p:pic>
    </p:spTree>
    <p:extLst>
      <p:ext uri="{BB962C8B-B14F-4D97-AF65-F5344CB8AC3E}">
        <p14:creationId xmlns:p14="http://schemas.microsoft.com/office/powerpoint/2010/main" val="4170178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rPr>
              <a:t>Equivalent circuit of a NOT logic gate</a:t>
            </a:r>
            <a:endParaRPr lang="en-US" sz="2400" b="0" dirty="0">
              <a:solidFill>
                <a:srgbClr val="C00000"/>
              </a:solidFill>
              <a:latin typeface="+mj-lt"/>
            </a:endParaRP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2246769"/>
          </a:xfrm>
          <a:prstGeom prst="rect">
            <a:avLst/>
          </a:prstGeom>
        </p:spPr>
        <p:txBody>
          <a:bodyPr wrap="square">
            <a:spAutoFit/>
          </a:bodyPr>
          <a:lstStyle/>
          <a:p>
            <a:pPr marL="285750" indent="-285750">
              <a:buFont typeface="Arial" panose="020B0604020202020204" pitchFamily="34" charset="0"/>
              <a:buChar char="•"/>
            </a:pPr>
            <a:r>
              <a:rPr lang="en-US" sz="2000" dirty="0"/>
              <a:t>LED glows when switch is in an OPEN state </a:t>
            </a:r>
          </a:p>
          <a:p>
            <a:pPr marL="285750" indent="-285750">
              <a:buFont typeface="Arial" panose="020B0604020202020204" pitchFamily="34" charset="0"/>
              <a:buChar char="•"/>
            </a:pPr>
            <a:r>
              <a:rPr lang="en-US" sz="2000" dirty="0"/>
              <a:t>LED will not glow when switch is in CLOSED state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Useful in</a:t>
            </a:r>
          </a:p>
          <a:p>
            <a:r>
              <a:rPr lang="en-US" sz="2000" dirty="0"/>
              <a:t>	- generating waveforms </a:t>
            </a:r>
          </a:p>
          <a:p>
            <a:r>
              <a:rPr lang="en-US" sz="2000" dirty="0"/>
              <a:t>	- in temperature control circuits</a:t>
            </a:r>
          </a:p>
          <a:p>
            <a:r>
              <a:rPr lang="en-US" sz="2000" dirty="0"/>
              <a:t>	</a:t>
            </a:r>
          </a:p>
        </p:txBody>
      </p:sp>
      <p:grpSp>
        <p:nvGrpSpPr>
          <p:cNvPr id="7" name="Group 6">
            <a:extLst>
              <a:ext uri="{FF2B5EF4-FFF2-40B4-BE49-F238E27FC236}">
                <a16:creationId xmlns:a16="http://schemas.microsoft.com/office/drawing/2014/main" id="{2FDCD545-14A6-4571-8CAA-ED5299D7478D}"/>
              </a:ext>
            </a:extLst>
          </p:cNvPr>
          <p:cNvGrpSpPr/>
          <p:nvPr/>
        </p:nvGrpSpPr>
        <p:grpSpPr>
          <a:xfrm>
            <a:off x="5448611" y="1599968"/>
            <a:ext cx="3457575" cy="1819275"/>
            <a:chOff x="2843212" y="1688746"/>
            <a:chExt cx="3457575" cy="1819275"/>
          </a:xfrm>
        </p:grpSpPr>
        <p:pic>
          <p:nvPicPr>
            <p:cNvPr id="2" name="Picture 1">
              <a:extLst>
                <a:ext uri="{FF2B5EF4-FFF2-40B4-BE49-F238E27FC236}">
                  <a16:creationId xmlns:a16="http://schemas.microsoft.com/office/drawing/2014/main" id="{9BAACC8B-2BF1-4CEE-9146-0F4185A3A916}"/>
                </a:ext>
              </a:extLst>
            </p:cNvPr>
            <p:cNvPicPr>
              <a:picLocks noChangeAspect="1"/>
            </p:cNvPicPr>
            <p:nvPr/>
          </p:nvPicPr>
          <p:blipFill>
            <a:blip r:embed="rId3"/>
            <a:stretch>
              <a:fillRect/>
            </a:stretch>
          </p:blipFill>
          <p:spPr>
            <a:xfrm>
              <a:off x="2843212" y="1688746"/>
              <a:ext cx="3457575" cy="1819275"/>
            </a:xfrm>
            <a:prstGeom prst="rect">
              <a:avLst/>
            </a:prstGeom>
          </p:spPr>
        </p:pic>
        <p:pic>
          <p:nvPicPr>
            <p:cNvPr id="4" name="Picture 3">
              <a:extLst>
                <a:ext uri="{FF2B5EF4-FFF2-40B4-BE49-F238E27FC236}">
                  <a16:creationId xmlns:a16="http://schemas.microsoft.com/office/drawing/2014/main" id="{FD021785-5DC2-44CE-9E8B-CDF674F39F87}"/>
                </a:ext>
              </a:extLst>
            </p:cNvPr>
            <p:cNvPicPr>
              <a:picLocks noChangeAspect="1"/>
            </p:cNvPicPr>
            <p:nvPr/>
          </p:nvPicPr>
          <p:blipFill rotWithShape="1">
            <a:blip r:embed="rId4"/>
            <a:srcRect l="9171" t="2151" r="7273" b="-17935"/>
            <a:stretch/>
          </p:blipFill>
          <p:spPr>
            <a:xfrm rot="16200000">
              <a:off x="4997356" y="2342928"/>
              <a:ext cx="727968" cy="676254"/>
            </a:xfrm>
            <a:prstGeom prst="rect">
              <a:avLst/>
            </a:prstGeom>
          </p:spPr>
        </p:pic>
        <p:pic>
          <p:nvPicPr>
            <p:cNvPr id="6" name="Picture 5">
              <a:extLst>
                <a:ext uri="{FF2B5EF4-FFF2-40B4-BE49-F238E27FC236}">
                  <a16:creationId xmlns:a16="http://schemas.microsoft.com/office/drawing/2014/main" id="{51A90309-C4FB-40F1-8D1E-9757C5D61E7F}"/>
                </a:ext>
              </a:extLst>
            </p:cNvPr>
            <p:cNvPicPr>
              <a:picLocks noChangeAspect="1"/>
            </p:cNvPicPr>
            <p:nvPr/>
          </p:nvPicPr>
          <p:blipFill rotWithShape="1">
            <a:blip r:embed="rId5"/>
            <a:srcRect l="19194" t="-2728" r="11953" b="48942"/>
            <a:stretch/>
          </p:blipFill>
          <p:spPr>
            <a:xfrm rot="5400000">
              <a:off x="3444083" y="2334054"/>
              <a:ext cx="727969" cy="676253"/>
            </a:xfrm>
            <a:prstGeom prst="rect">
              <a:avLst/>
            </a:prstGeom>
          </p:spPr>
        </p:pic>
      </p:grpSp>
    </p:spTree>
    <p:extLst>
      <p:ext uri="{BB962C8B-B14F-4D97-AF65-F5344CB8AC3E}">
        <p14:creationId xmlns:p14="http://schemas.microsoft.com/office/powerpoint/2010/main" val="1738480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OR gate</a:t>
            </a: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2862322"/>
          </a:xfrm>
          <a:prstGeom prst="rect">
            <a:avLst/>
          </a:prstGeom>
        </p:spPr>
        <p:txBody>
          <a:bodyPr wrap="square">
            <a:spAutoFit/>
          </a:bodyPr>
          <a:lstStyle/>
          <a:p>
            <a:pPr marL="285750" indent="-285750">
              <a:buFont typeface="Arial" panose="020B0604020202020204" pitchFamily="34" charset="0"/>
              <a:buChar char="•"/>
            </a:pPr>
            <a:r>
              <a:rPr lang="en-US" sz="2000" dirty="0"/>
              <a:t>The output of an OR gate = 1 if any of its inputs is 0</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The output of an OR gate = 0 if both of its inputs is 0</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It can have more than 2 inputs and only one output</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If either A or B is 1, then Q is 1</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OR gate finds the maximum between input logic levels</a:t>
            </a:r>
          </a:p>
        </p:txBody>
      </p:sp>
      <p:pic>
        <p:nvPicPr>
          <p:cNvPr id="3" name="Picture 2">
            <a:extLst>
              <a:ext uri="{FF2B5EF4-FFF2-40B4-BE49-F238E27FC236}">
                <a16:creationId xmlns:a16="http://schemas.microsoft.com/office/drawing/2014/main" id="{04245933-FF9E-454C-93D3-A01ED2053EA1}"/>
              </a:ext>
            </a:extLst>
          </p:cNvPr>
          <p:cNvPicPr>
            <a:picLocks noChangeAspect="1"/>
          </p:cNvPicPr>
          <p:nvPr/>
        </p:nvPicPr>
        <p:blipFill>
          <a:blip r:embed="rId3"/>
          <a:stretch>
            <a:fillRect/>
          </a:stretch>
        </p:blipFill>
        <p:spPr>
          <a:xfrm>
            <a:off x="6697647" y="529901"/>
            <a:ext cx="1714500" cy="714375"/>
          </a:xfrm>
          <a:prstGeom prst="rect">
            <a:avLst/>
          </a:prstGeom>
        </p:spPr>
      </p:pic>
      <p:pic>
        <p:nvPicPr>
          <p:cNvPr id="4" name="Picture 3">
            <a:extLst>
              <a:ext uri="{FF2B5EF4-FFF2-40B4-BE49-F238E27FC236}">
                <a16:creationId xmlns:a16="http://schemas.microsoft.com/office/drawing/2014/main" id="{F5B7C524-EAD2-4DB7-A7DC-5105D42D5985}"/>
              </a:ext>
            </a:extLst>
          </p:cNvPr>
          <p:cNvPicPr>
            <a:picLocks noChangeAspect="1"/>
          </p:cNvPicPr>
          <p:nvPr/>
        </p:nvPicPr>
        <p:blipFill>
          <a:blip r:embed="rId4"/>
          <a:stretch>
            <a:fillRect/>
          </a:stretch>
        </p:blipFill>
        <p:spPr>
          <a:xfrm>
            <a:off x="7297108" y="2251707"/>
            <a:ext cx="1609078" cy="2637100"/>
          </a:xfrm>
          <a:prstGeom prst="rect">
            <a:avLst/>
          </a:prstGeom>
        </p:spPr>
      </p:pic>
    </p:spTree>
    <p:extLst>
      <p:ext uri="{BB962C8B-B14F-4D97-AF65-F5344CB8AC3E}">
        <p14:creationId xmlns:p14="http://schemas.microsoft.com/office/powerpoint/2010/main" val="3141664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a:t>
            </a:r>
          </a:p>
        </p:txBody>
      </p:sp>
      <p:sp>
        <p:nvSpPr>
          <p:cNvPr id="33" name="Rectangle 32">
            <a:extLst>
              <a:ext uri="{FF2B5EF4-FFF2-40B4-BE49-F238E27FC236}">
                <a16:creationId xmlns:a16="http://schemas.microsoft.com/office/drawing/2014/main" id="{B85DC811-0790-4771-8948-2E31CAC7561C}"/>
              </a:ext>
            </a:extLst>
          </p:cNvPr>
          <p:cNvSpPr/>
          <p:nvPr/>
        </p:nvSpPr>
        <p:spPr>
          <a:xfrm>
            <a:off x="237814" y="802552"/>
            <a:ext cx="8304469" cy="1015663"/>
          </a:xfrm>
          <a:prstGeom prst="rect">
            <a:avLst/>
          </a:prstGeom>
        </p:spPr>
        <p:txBody>
          <a:bodyPr wrap="square">
            <a:spAutoFit/>
          </a:bodyPr>
          <a:lstStyle/>
          <a:p>
            <a:pPr marL="285750" indent="-285750">
              <a:buFont typeface="Arial" panose="020B0604020202020204" pitchFamily="34" charset="0"/>
              <a:buChar char="•"/>
            </a:pPr>
            <a:r>
              <a:rPr lang="en-US" sz="2000" dirty="0"/>
              <a:t>Equation of a OR gate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pic>
        <p:nvPicPr>
          <p:cNvPr id="4" name="Picture 3">
            <a:extLst>
              <a:ext uri="{FF2B5EF4-FFF2-40B4-BE49-F238E27FC236}">
                <a16:creationId xmlns:a16="http://schemas.microsoft.com/office/drawing/2014/main" id="{D60AB944-5294-48EF-883A-C399BA64FB5E}"/>
              </a:ext>
            </a:extLst>
          </p:cNvPr>
          <p:cNvPicPr>
            <a:picLocks noChangeAspect="1"/>
          </p:cNvPicPr>
          <p:nvPr/>
        </p:nvPicPr>
        <p:blipFill>
          <a:blip r:embed="rId3"/>
          <a:stretch>
            <a:fillRect/>
          </a:stretch>
        </p:blipFill>
        <p:spPr>
          <a:xfrm>
            <a:off x="6046733" y="536706"/>
            <a:ext cx="2647950" cy="4519751"/>
          </a:xfrm>
          <a:prstGeom prst="rect">
            <a:avLst/>
          </a:prstGeom>
        </p:spPr>
      </p:pic>
      <p:sp>
        <p:nvSpPr>
          <p:cNvPr id="5" name="Title 1">
            <a:extLst>
              <a:ext uri="{FF2B5EF4-FFF2-40B4-BE49-F238E27FC236}">
                <a16:creationId xmlns:a16="http://schemas.microsoft.com/office/drawing/2014/main" id="{0ECD302F-563C-4553-975C-2675182437A9}"/>
              </a:ext>
            </a:extLst>
          </p:cNvPr>
          <p:cNvSpPr txBox="1">
            <a:spLocks/>
          </p:cNvSpPr>
          <p:nvPr/>
        </p:nvSpPr>
        <p:spPr>
          <a:xfrm>
            <a:off x="344623" y="239443"/>
            <a:ext cx="6125964" cy="59983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Electrolize"/>
              <a:buNone/>
              <a:defRPr sz="6000" b="1" i="0" u="none" strike="noStrike" cap="none">
                <a:solidFill>
                  <a:schemeClr val="dk1"/>
                </a:solidFill>
                <a:latin typeface="Electrolize"/>
                <a:ea typeface="Electrolize"/>
                <a:cs typeface="Electrolize"/>
                <a:sym typeface="Electrolize"/>
              </a:defRPr>
            </a:lvl1pPr>
            <a:lvl2pPr marR="0" lvl="1" algn="l" rtl="0">
              <a:lnSpc>
                <a:spcPct val="100000"/>
              </a:lnSpc>
              <a:spcBef>
                <a:spcPts val="0"/>
              </a:spcBef>
              <a:spcAft>
                <a:spcPts val="0"/>
              </a:spcAft>
              <a:buClr>
                <a:schemeClr val="dk1"/>
              </a:buClr>
              <a:buSzPts val="3000"/>
              <a:buFont typeface="Electrolize"/>
              <a:buNone/>
              <a:defRPr sz="3000" b="0" i="0" u="none" strike="noStrike" cap="none">
                <a:solidFill>
                  <a:schemeClr val="dk1"/>
                </a:solidFill>
                <a:latin typeface="Electrolize"/>
                <a:ea typeface="Electrolize"/>
                <a:cs typeface="Electrolize"/>
                <a:sym typeface="Electrolize"/>
              </a:defRPr>
            </a:lvl2pPr>
            <a:lvl3pPr marR="0" lvl="2" algn="l" rtl="0">
              <a:lnSpc>
                <a:spcPct val="100000"/>
              </a:lnSpc>
              <a:spcBef>
                <a:spcPts val="0"/>
              </a:spcBef>
              <a:spcAft>
                <a:spcPts val="0"/>
              </a:spcAft>
              <a:buClr>
                <a:schemeClr val="dk1"/>
              </a:buClr>
              <a:buSzPts val="3000"/>
              <a:buFont typeface="Electrolize"/>
              <a:buNone/>
              <a:defRPr sz="3000" b="0" i="0" u="none" strike="noStrike" cap="none">
                <a:solidFill>
                  <a:schemeClr val="dk1"/>
                </a:solidFill>
                <a:latin typeface="Electrolize"/>
                <a:ea typeface="Electrolize"/>
                <a:cs typeface="Electrolize"/>
                <a:sym typeface="Electrolize"/>
              </a:defRPr>
            </a:lvl3pPr>
            <a:lvl4pPr marR="0" lvl="3" algn="l" rtl="0">
              <a:lnSpc>
                <a:spcPct val="100000"/>
              </a:lnSpc>
              <a:spcBef>
                <a:spcPts val="0"/>
              </a:spcBef>
              <a:spcAft>
                <a:spcPts val="0"/>
              </a:spcAft>
              <a:buClr>
                <a:schemeClr val="dk1"/>
              </a:buClr>
              <a:buSzPts val="3000"/>
              <a:buFont typeface="Electrolize"/>
              <a:buNone/>
              <a:defRPr sz="3000" b="0" i="0" u="none" strike="noStrike" cap="none">
                <a:solidFill>
                  <a:schemeClr val="dk1"/>
                </a:solidFill>
                <a:latin typeface="Electrolize"/>
                <a:ea typeface="Electrolize"/>
                <a:cs typeface="Electrolize"/>
                <a:sym typeface="Electrolize"/>
              </a:defRPr>
            </a:lvl4pPr>
            <a:lvl5pPr marR="0" lvl="4" algn="l" rtl="0">
              <a:lnSpc>
                <a:spcPct val="100000"/>
              </a:lnSpc>
              <a:spcBef>
                <a:spcPts val="0"/>
              </a:spcBef>
              <a:spcAft>
                <a:spcPts val="0"/>
              </a:spcAft>
              <a:buClr>
                <a:schemeClr val="dk1"/>
              </a:buClr>
              <a:buSzPts val="3000"/>
              <a:buFont typeface="Electrolize"/>
              <a:buNone/>
              <a:defRPr sz="3000" b="0" i="0" u="none" strike="noStrike" cap="none">
                <a:solidFill>
                  <a:schemeClr val="dk1"/>
                </a:solidFill>
                <a:latin typeface="Electrolize"/>
                <a:ea typeface="Electrolize"/>
                <a:cs typeface="Electrolize"/>
                <a:sym typeface="Electrolize"/>
              </a:defRPr>
            </a:lvl5pPr>
            <a:lvl6pPr marR="0" lvl="5" algn="l" rtl="0">
              <a:lnSpc>
                <a:spcPct val="100000"/>
              </a:lnSpc>
              <a:spcBef>
                <a:spcPts val="0"/>
              </a:spcBef>
              <a:spcAft>
                <a:spcPts val="0"/>
              </a:spcAft>
              <a:buClr>
                <a:schemeClr val="dk1"/>
              </a:buClr>
              <a:buSzPts val="3000"/>
              <a:buFont typeface="Electrolize"/>
              <a:buNone/>
              <a:defRPr sz="3000" b="0" i="0" u="none" strike="noStrike" cap="none">
                <a:solidFill>
                  <a:schemeClr val="dk1"/>
                </a:solidFill>
                <a:latin typeface="Electrolize"/>
                <a:ea typeface="Electrolize"/>
                <a:cs typeface="Electrolize"/>
                <a:sym typeface="Electrolize"/>
              </a:defRPr>
            </a:lvl6pPr>
            <a:lvl7pPr marR="0" lvl="6" algn="l" rtl="0">
              <a:lnSpc>
                <a:spcPct val="100000"/>
              </a:lnSpc>
              <a:spcBef>
                <a:spcPts val="0"/>
              </a:spcBef>
              <a:spcAft>
                <a:spcPts val="0"/>
              </a:spcAft>
              <a:buClr>
                <a:schemeClr val="dk1"/>
              </a:buClr>
              <a:buSzPts val="3000"/>
              <a:buFont typeface="Electrolize"/>
              <a:buNone/>
              <a:defRPr sz="3000" b="0" i="0" u="none" strike="noStrike" cap="none">
                <a:solidFill>
                  <a:schemeClr val="dk1"/>
                </a:solidFill>
                <a:latin typeface="Electrolize"/>
                <a:ea typeface="Electrolize"/>
                <a:cs typeface="Electrolize"/>
                <a:sym typeface="Electrolize"/>
              </a:defRPr>
            </a:lvl7pPr>
            <a:lvl8pPr marR="0" lvl="7" algn="l" rtl="0">
              <a:lnSpc>
                <a:spcPct val="100000"/>
              </a:lnSpc>
              <a:spcBef>
                <a:spcPts val="0"/>
              </a:spcBef>
              <a:spcAft>
                <a:spcPts val="0"/>
              </a:spcAft>
              <a:buClr>
                <a:schemeClr val="dk1"/>
              </a:buClr>
              <a:buSzPts val="3000"/>
              <a:buFont typeface="Electrolize"/>
              <a:buNone/>
              <a:defRPr sz="3000" b="0" i="0" u="none" strike="noStrike" cap="none">
                <a:solidFill>
                  <a:schemeClr val="dk1"/>
                </a:solidFill>
                <a:latin typeface="Electrolize"/>
                <a:ea typeface="Electrolize"/>
                <a:cs typeface="Electrolize"/>
                <a:sym typeface="Electrolize"/>
              </a:defRPr>
            </a:lvl8pPr>
            <a:lvl9pPr marR="0" lvl="8" algn="l" rtl="0">
              <a:lnSpc>
                <a:spcPct val="100000"/>
              </a:lnSpc>
              <a:spcBef>
                <a:spcPts val="0"/>
              </a:spcBef>
              <a:spcAft>
                <a:spcPts val="0"/>
              </a:spcAft>
              <a:buClr>
                <a:schemeClr val="dk1"/>
              </a:buClr>
              <a:buSzPts val="3000"/>
              <a:buFont typeface="Electrolize"/>
              <a:buNone/>
              <a:defRPr sz="3000" b="0" i="0" u="none" strike="noStrike" cap="none">
                <a:solidFill>
                  <a:schemeClr val="dk1"/>
                </a:solidFill>
                <a:latin typeface="Electrolize"/>
                <a:ea typeface="Electrolize"/>
                <a:cs typeface="Electrolize"/>
                <a:sym typeface="Electrolize"/>
              </a:defRPr>
            </a:lvl9pPr>
          </a:lstStyle>
          <a:p>
            <a:r>
              <a:rPr lang="en-US" sz="2400" b="0">
                <a:solidFill>
                  <a:srgbClr val="C00000"/>
                </a:solidFill>
                <a:latin typeface="+mj-lt"/>
              </a:rPr>
              <a:t>OR gate</a:t>
            </a:r>
            <a:endParaRPr lang="en-US" sz="2400" b="0" dirty="0">
              <a:solidFill>
                <a:srgbClr val="C00000"/>
              </a:solidFill>
              <a:latin typeface="+mj-lt"/>
            </a:endParaRPr>
          </a:p>
        </p:txBody>
      </p:sp>
      <p:pic>
        <p:nvPicPr>
          <p:cNvPr id="7" name="Graphic 6">
            <a:extLst>
              <a:ext uri="{FF2B5EF4-FFF2-40B4-BE49-F238E27FC236}">
                <a16:creationId xmlns:a16="http://schemas.microsoft.com/office/drawing/2014/main" id="{E799EB7B-C5B2-4D52-98AF-390C523412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1717" y="1238243"/>
            <a:ext cx="4752456" cy="616731"/>
          </a:xfrm>
          <a:prstGeom prst="rect">
            <a:avLst/>
          </a:prstGeom>
        </p:spPr>
      </p:pic>
      <p:pic>
        <p:nvPicPr>
          <p:cNvPr id="9" name="Picture 8">
            <a:extLst>
              <a:ext uri="{FF2B5EF4-FFF2-40B4-BE49-F238E27FC236}">
                <a16:creationId xmlns:a16="http://schemas.microsoft.com/office/drawing/2014/main" id="{59A4C1A0-67A5-4780-967D-CD036C21A7BA}"/>
              </a:ext>
            </a:extLst>
          </p:cNvPr>
          <p:cNvPicPr>
            <a:picLocks noChangeAspect="1"/>
          </p:cNvPicPr>
          <p:nvPr/>
        </p:nvPicPr>
        <p:blipFill>
          <a:blip r:embed="rId6"/>
          <a:stretch>
            <a:fillRect/>
          </a:stretch>
        </p:blipFill>
        <p:spPr>
          <a:xfrm>
            <a:off x="1639682" y="1933893"/>
            <a:ext cx="2676525" cy="1247775"/>
          </a:xfrm>
          <a:prstGeom prst="rect">
            <a:avLst/>
          </a:prstGeom>
        </p:spPr>
      </p:pic>
      <p:sp>
        <p:nvSpPr>
          <p:cNvPr id="10" name="Rectangle 9">
            <a:extLst>
              <a:ext uri="{FF2B5EF4-FFF2-40B4-BE49-F238E27FC236}">
                <a16:creationId xmlns:a16="http://schemas.microsoft.com/office/drawing/2014/main" id="{F9163C18-3D68-44EB-A490-7E1861F3A627}"/>
              </a:ext>
            </a:extLst>
          </p:cNvPr>
          <p:cNvSpPr/>
          <p:nvPr/>
        </p:nvSpPr>
        <p:spPr>
          <a:xfrm>
            <a:off x="0" y="3513935"/>
            <a:ext cx="5263944" cy="1323439"/>
          </a:xfrm>
          <a:prstGeom prst="rect">
            <a:avLst/>
          </a:prstGeom>
        </p:spPr>
        <p:txBody>
          <a:bodyPr wrap="square">
            <a:spAutoFit/>
          </a:bodyPr>
          <a:lstStyle/>
          <a:p>
            <a:pPr>
              <a:buFont typeface="Arial" panose="020B0604020202020204" pitchFamily="34" charset="0"/>
              <a:buChar char="•"/>
            </a:pPr>
            <a:r>
              <a:rPr lang="en-US" sz="1600" dirty="0"/>
              <a:t> Used in alarm systems and intrusion detection equipment</a:t>
            </a:r>
          </a:p>
          <a:p>
            <a:pPr>
              <a:buFont typeface="Arial" panose="020B0604020202020204" pitchFamily="34" charset="0"/>
              <a:buChar char="•"/>
            </a:pPr>
            <a:endParaRPr lang="en-US" sz="1600" dirty="0"/>
          </a:p>
          <a:p>
            <a:pPr>
              <a:buFont typeface="Arial" panose="020B0604020202020204" pitchFamily="34" charset="0"/>
              <a:buChar char="•"/>
            </a:pPr>
            <a:r>
              <a:rPr lang="en-US" sz="1600" dirty="0"/>
              <a:t>Used in industrial plants for performing protective operations</a:t>
            </a:r>
          </a:p>
        </p:txBody>
      </p:sp>
    </p:spTree>
    <p:extLst>
      <p:ext uri="{BB962C8B-B14F-4D97-AF65-F5344CB8AC3E}">
        <p14:creationId xmlns:p14="http://schemas.microsoft.com/office/powerpoint/2010/main" val="277603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AND gate</a:t>
            </a:r>
          </a:p>
        </p:txBody>
      </p:sp>
      <p:sp>
        <p:nvSpPr>
          <p:cNvPr id="33" name="Rectangle 32">
            <a:extLst>
              <a:ext uri="{FF2B5EF4-FFF2-40B4-BE49-F238E27FC236}">
                <a16:creationId xmlns:a16="http://schemas.microsoft.com/office/drawing/2014/main" id="{B85DC811-0790-4771-8948-2E31CAC7561C}"/>
              </a:ext>
            </a:extLst>
          </p:cNvPr>
          <p:cNvSpPr/>
          <p:nvPr/>
        </p:nvSpPr>
        <p:spPr>
          <a:xfrm>
            <a:off x="192223" y="1306419"/>
            <a:ext cx="8304469" cy="3170099"/>
          </a:xfrm>
          <a:prstGeom prst="rect">
            <a:avLst/>
          </a:prstGeom>
        </p:spPr>
        <p:txBody>
          <a:bodyPr wrap="square">
            <a:spAutoFit/>
          </a:bodyPr>
          <a:lstStyle/>
          <a:p>
            <a:pPr marL="285750" indent="-285750">
              <a:buFont typeface="Arial" panose="020B0604020202020204" pitchFamily="34" charset="0"/>
              <a:buChar char="•"/>
            </a:pPr>
            <a:r>
              <a:rPr lang="en-US" sz="2000" dirty="0"/>
              <a:t>The output of AND gate is 1 only if all the inputs to the AND gate are 1</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If any one of the inputs is 0 to the AND gate, the output is 0</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AND gate can have more than 2 inputs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Truth table for AND gate is shown here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pic>
        <p:nvPicPr>
          <p:cNvPr id="3" name="Picture 2">
            <a:extLst>
              <a:ext uri="{FF2B5EF4-FFF2-40B4-BE49-F238E27FC236}">
                <a16:creationId xmlns:a16="http://schemas.microsoft.com/office/drawing/2014/main" id="{6EAB30A8-C3A7-4AA5-A899-02D9CE7AB44A}"/>
              </a:ext>
            </a:extLst>
          </p:cNvPr>
          <p:cNvPicPr>
            <a:picLocks noChangeAspect="1"/>
          </p:cNvPicPr>
          <p:nvPr/>
        </p:nvPicPr>
        <p:blipFill>
          <a:blip r:embed="rId3"/>
          <a:stretch>
            <a:fillRect/>
          </a:stretch>
        </p:blipFill>
        <p:spPr>
          <a:xfrm>
            <a:off x="6637387" y="549736"/>
            <a:ext cx="1816038" cy="756683"/>
          </a:xfrm>
          <a:prstGeom prst="rect">
            <a:avLst/>
          </a:prstGeom>
        </p:spPr>
      </p:pic>
      <p:pic>
        <p:nvPicPr>
          <p:cNvPr id="4" name="Picture 3">
            <a:extLst>
              <a:ext uri="{FF2B5EF4-FFF2-40B4-BE49-F238E27FC236}">
                <a16:creationId xmlns:a16="http://schemas.microsoft.com/office/drawing/2014/main" id="{1FD596F3-0240-4BBB-98A7-3529577277F6}"/>
              </a:ext>
            </a:extLst>
          </p:cNvPr>
          <p:cNvPicPr>
            <a:picLocks noChangeAspect="1"/>
          </p:cNvPicPr>
          <p:nvPr/>
        </p:nvPicPr>
        <p:blipFill>
          <a:blip r:embed="rId4"/>
          <a:stretch>
            <a:fillRect/>
          </a:stretch>
        </p:blipFill>
        <p:spPr>
          <a:xfrm>
            <a:off x="6759593" y="2703607"/>
            <a:ext cx="1571625" cy="2266950"/>
          </a:xfrm>
          <a:prstGeom prst="rect">
            <a:avLst/>
          </a:prstGeom>
        </p:spPr>
      </p:pic>
    </p:spTree>
    <p:extLst>
      <p:ext uri="{BB962C8B-B14F-4D97-AF65-F5344CB8AC3E}">
        <p14:creationId xmlns:p14="http://schemas.microsoft.com/office/powerpoint/2010/main" val="2963992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32" name="Title 1">
            <a:extLst>
              <a:ext uri="{FF2B5EF4-FFF2-40B4-BE49-F238E27FC236}">
                <a16:creationId xmlns:a16="http://schemas.microsoft.com/office/drawing/2014/main" id="{C0BA82E8-9761-4462-9F21-3239265633F4}"/>
              </a:ext>
            </a:extLst>
          </p:cNvPr>
          <p:cNvSpPr>
            <a:spLocks noGrp="1"/>
          </p:cNvSpPr>
          <p:nvPr>
            <p:ph type="title"/>
          </p:nvPr>
        </p:nvSpPr>
        <p:spPr>
          <a:xfrm>
            <a:off x="192223" y="87043"/>
            <a:ext cx="6125964" cy="599831"/>
          </a:xfrm>
        </p:spPr>
        <p:txBody>
          <a:bodyPr anchor="b">
            <a:noAutofit/>
          </a:bodyPr>
          <a:lstStyle/>
          <a:p>
            <a:r>
              <a:rPr lang="en-US" sz="2400" b="0" dirty="0">
                <a:solidFill>
                  <a:srgbClr val="C00000"/>
                </a:solidFill>
                <a:latin typeface="+mj-lt"/>
              </a:rPr>
              <a:t>AND gate</a:t>
            </a:r>
          </a:p>
        </p:txBody>
      </p:sp>
      <p:sp>
        <p:nvSpPr>
          <p:cNvPr id="33" name="Rectangle 32">
            <a:extLst>
              <a:ext uri="{FF2B5EF4-FFF2-40B4-BE49-F238E27FC236}">
                <a16:creationId xmlns:a16="http://schemas.microsoft.com/office/drawing/2014/main" id="{B85DC811-0790-4771-8948-2E31CAC7561C}"/>
              </a:ext>
            </a:extLst>
          </p:cNvPr>
          <p:cNvSpPr/>
          <p:nvPr/>
        </p:nvSpPr>
        <p:spPr>
          <a:xfrm>
            <a:off x="237814" y="740406"/>
            <a:ext cx="8684244" cy="4401205"/>
          </a:xfrm>
          <a:prstGeom prst="rect">
            <a:avLst/>
          </a:prstGeom>
        </p:spPr>
        <p:txBody>
          <a:bodyPr wrap="square">
            <a:spAutoFit/>
          </a:bodyPr>
          <a:lstStyle/>
          <a:p>
            <a:pPr marL="285750" indent="-285750">
              <a:buFont typeface="Arial" panose="020B0604020202020204" pitchFamily="34" charset="0"/>
              <a:buChar char="•"/>
            </a:pPr>
            <a:r>
              <a:rPr lang="en-US" sz="2000" dirty="0"/>
              <a:t>Equation for AND gate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AND gate helps for allowing or not allowing the data through a channel</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Used in digital measuring devices</a:t>
            </a:r>
          </a:p>
          <a:p>
            <a:endParaRPr lang="en-US" sz="2000" dirty="0"/>
          </a:p>
          <a:p>
            <a:pPr marL="285750" indent="-285750">
              <a:buFont typeface="Arial" panose="020B0604020202020204" pitchFamily="34" charset="0"/>
              <a:buChar char="•"/>
            </a:pPr>
            <a:r>
              <a:rPr lang="en-US" sz="2000" dirty="0"/>
              <a:t>Freezer warning buzzer devices</a:t>
            </a:r>
          </a:p>
          <a:p>
            <a:pPr marL="285750" indent="-285750">
              <a:buFont typeface="Arial" panose="020B0604020202020204" pitchFamily="34" charset="0"/>
              <a:buChar char="•"/>
            </a:pPr>
            <a:endParaRPr lang="en-US" sz="2000" dirty="0"/>
          </a:p>
        </p:txBody>
      </p:sp>
      <p:pic>
        <p:nvPicPr>
          <p:cNvPr id="4" name="Graphic 3">
            <a:extLst>
              <a:ext uri="{FF2B5EF4-FFF2-40B4-BE49-F238E27FC236}">
                <a16:creationId xmlns:a16="http://schemas.microsoft.com/office/drawing/2014/main" id="{A681745A-FA2D-4494-803B-0BB18DF608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86784" y="802552"/>
            <a:ext cx="2229277" cy="456599"/>
          </a:xfrm>
          <a:prstGeom prst="rect">
            <a:avLst/>
          </a:prstGeom>
        </p:spPr>
      </p:pic>
      <p:pic>
        <p:nvPicPr>
          <p:cNvPr id="2" name="Picture 1">
            <a:extLst>
              <a:ext uri="{FF2B5EF4-FFF2-40B4-BE49-F238E27FC236}">
                <a16:creationId xmlns:a16="http://schemas.microsoft.com/office/drawing/2014/main" id="{ED72ED65-E772-4FB3-9362-A70D0192EE2F}"/>
              </a:ext>
            </a:extLst>
          </p:cNvPr>
          <p:cNvPicPr>
            <a:picLocks noChangeAspect="1"/>
          </p:cNvPicPr>
          <p:nvPr/>
        </p:nvPicPr>
        <p:blipFill>
          <a:blip r:embed="rId5"/>
          <a:stretch>
            <a:fillRect/>
          </a:stretch>
        </p:blipFill>
        <p:spPr>
          <a:xfrm>
            <a:off x="3386784" y="1370589"/>
            <a:ext cx="2283206" cy="1534218"/>
          </a:xfrm>
          <a:prstGeom prst="rect">
            <a:avLst/>
          </a:prstGeom>
        </p:spPr>
      </p:pic>
    </p:spTree>
    <p:extLst>
      <p:ext uri="{BB962C8B-B14F-4D97-AF65-F5344CB8AC3E}">
        <p14:creationId xmlns:p14="http://schemas.microsoft.com/office/powerpoint/2010/main" val="3333458921"/>
      </p:ext>
    </p:extLst>
  </p:cSld>
  <p:clrMapOvr>
    <a:masterClrMapping/>
  </p:clrMapOvr>
</p:sld>
</file>

<file path=ppt/theme/theme1.xml><?xml version="1.0" encoding="utf-8"?>
<a:theme xmlns:a="http://schemas.openxmlformats.org/drawingml/2006/main" name="South Korean Robotics &amp; AI History Lesson for College by Slidesgo">
  <a:themeElements>
    <a:clrScheme name="Simple Light">
      <a:dk1>
        <a:srgbClr val="434343"/>
      </a:dk1>
      <a:lt1>
        <a:srgbClr val="666666"/>
      </a:lt1>
      <a:dk2>
        <a:srgbClr val="C38382"/>
      </a:dk2>
      <a:lt2>
        <a:srgbClr val="D9A4A3"/>
      </a:lt2>
      <a:accent1>
        <a:srgbClr val="F7C4B1"/>
      </a:accent1>
      <a:accent2>
        <a:srgbClr val="E7A885"/>
      </a:accent2>
      <a:accent3>
        <a:srgbClr val="F2DDC7"/>
      </a:accent3>
      <a:accent4>
        <a:srgbClr val="A0A9B0"/>
      </a:accent4>
      <a:accent5>
        <a:srgbClr val="D0D1D5"/>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15268</TotalTime>
  <Words>846</Words>
  <Application>Microsoft Office PowerPoint</Application>
  <PresentationFormat>On-screen Show (16:9)</PresentationFormat>
  <Paragraphs>130</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Bebas Neue</vt:lpstr>
      <vt:lpstr>Cairo</vt:lpstr>
      <vt:lpstr>Electrolize</vt:lpstr>
      <vt:lpstr>South Korean Robotics &amp; AI History Lesson for College by Slidesgo</vt:lpstr>
      <vt:lpstr>Ch.07 – Logic Gates</vt:lpstr>
      <vt:lpstr>Logic Gates</vt:lpstr>
      <vt:lpstr>Logic Gates</vt:lpstr>
      <vt:lpstr>NOT logic gate</vt:lpstr>
      <vt:lpstr>Equivalent circuit of a NOT logic gate</vt:lpstr>
      <vt:lpstr>OR gate</vt:lpstr>
      <vt:lpstr>…</vt:lpstr>
      <vt:lpstr>AND gate</vt:lpstr>
      <vt:lpstr>AND gate</vt:lpstr>
      <vt:lpstr>NAND gate</vt:lpstr>
      <vt:lpstr>NAND gate</vt:lpstr>
      <vt:lpstr>NOR gate</vt:lpstr>
      <vt:lpstr>XOR gate</vt:lpstr>
      <vt:lpstr>XOR gate</vt:lpstr>
      <vt:lpstr>XNOR gate</vt:lpstr>
      <vt:lpstr>…</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PSCI1102: Physics in Robotics Section: 04</dc:title>
  <cp:lastModifiedBy>Sairam Tangirala</cp:lastModifiedBy>
  <cp:revision>328</cp:revision>
  <dcterms:modified xsi:type="dcterms:W3CDTF">2023-04-18T16:21:37Z</dcterms:modified>
</cp:coreProperties>
</file>