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50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2.xml" ContentType="application/vnd.openxmlformats-officedocument.presentationml.slide+xml"/>
  <Override PartName="/ppt/slides/slide33.xml" ContentType="application/vnd.openxmlformats-officedocument.presentationml.slide+xml"/>
  <Override PartName="/ppt/slides/slide40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ink/ink1.xml" ContentType="application/inkml+xml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33.xml" ContentType="application/vnd.openxmlformats-officedocument.presentationml.tags+xml"/>
  <Override PartName="/ppt/tags/tag30.xml" ContentType="application/vnd.openxmlformats-officedocument.presentationml.tags+xml"/>
  <Override PartName="/docProps/app.xml" ContentType="application/vnd.openxmlformats-officedocument.extended-properties+xml"/>
  <Override PartName="/ppt/tags/tag29.xml" ContentType="application/vnd.openxmlformats-officedocument.presentationml.tags+xml"/>
  <Override PartName="/ppt/tags/tag31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28.xml" ContentType="application/vnd.openxmlformats-officedocument.presentationml.tags+xml"/>
  <Override PartName="/ppt/tags/tag43.xml" ContentType="application/vnd.openxmlformats-officedocument.presentationml.tags+xml"/>
  <Override PartName="/ppt/tags/tag42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23.xml" ContentType="application/vnd.openxmlformats-officedocument.presentationml.tags+xml"/>
  <Override PartName="/ppt/tags/tag22.xml" ContentType="application/vnd.openxmlformats-officedocument.presentationml.tags+xml"/>
  <Override PartName="/ppt/tags/tag21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32.xml" ContentType="application/vnd.openxmlformats-officedocument.presentationml.tags+xml"/>
  <Override PartName="/ppt/tags/tag10.xml" ContentType="application/vnd.openxmlformats-officedocument.presentationml.tags+xml"/>
  <Override PartName="/ppt/tags/tag12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1.xml" ContentType="application/vnd.openxmlformats-officedocument.presentationml.tags+xml"/>
  <Override PartName="/ppt/tags/tag17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6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510" r:id="rId2"/>
    <p:sldId id="511" r:id="rId3"/>
    <p:sldId id="512" r:id="rId4"/>
    <p:sldId id="515" r:id="rId5"/>
    <p:sldId id="516" r:id="rId6"/>
    <p:sldId id="514" r:id="rId7"/>
    <p:sldId id="517" r:id="rId8"/>
    <p:sldId id="518" r:id="rId9"/>
    <p:sldId id="519" r:id="rId10"/>
    <p:sldId id="520" r:id="rId11"/>
    <p:sldId id="521" r:id="rId12"/>
    <p:sldId id="522" r:id="rId13"/>
    <p:sldId id="509" r:id="rId14"/>
    <p:sldId id="416" r:id="rId15"/>
    <p:sldId id="417" r:id="rId16"/>
    <p:sldId id="418" r:id="rId17"/>
    <p:sldId id="429" r:id="rId18"/>
    <p:sldId id="430" r:id="rId19"/>
    <p:sldId id="431" r:id="rId20"/>
    <p:sldId id="432" r:id="rId21"/>
    <p:sldId id="433" r:id="rId22"/>
    <p:sldId id="434" r:id="rId23"/>
    <p:sldId id="458" r:id="rId24"/>
    <p:sldId id="524" r:id="rId25"/>
    <p:sldId id="525" r:id="rId26"/>
    <p:sldId id="523" r:id="rId27"/>
    <p:sldId id="526" r:id="rId28"/>
    <p:sldId id="437" r:id="rId29"/>
    <p:sldId id="495" r:id="rId30"/>
    <p:sldId id="439" r:id="rId31"/>
    <p:sldId id="527" r:id="rId32"/>
    <p:sldId id="440" r:id="rId33"/>
    <p:sldId id="507" r:id="rId34"/>
    <p:sldId id="508" r:id="rId35"/>
    <p:sldId id="528" r:id="rId36"/>
    <p:sldId id="496" r:id="rId37"/>
    <p:sldId id="443" r:id="rId38"/>
    <p:sldId id="497" r:id="rId39"/>
    <p:sldId id="446" r:id="rId40"/>
    <p:sldId id="485" r:id="rId41"/>
    <p:sldId id="498" r:id="rId42"/>
    <p:sldId id="448" r:id="rId43"/>
    <p:sldId id="449" r:id="rId44"/>
    <p:sldId id="450" r:id="rId45"/>
    <p:sldId id="451" r:id="rId46"/>
    <p:sldId id="452" r:id="rId47"/>
    <p:sldId id="455" r:id="rId48"/>
    <p:sldId id="456" r:id="rId49"/>
    <p:sldId id="457" r:id="rId50"/>
    <p:sldId id="453" r:id="rId51"/>
  </p:sldIdLst>
  <p:sldSz cx="12192000" cy="6858000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BDF250-A6D0-46A0-AD21-2BFE4B73E31E}">
          <p14:sldIdLst>
            <p14:sldId id="510"/>
            <p14:sldId id="511"/>
            <p14:sldId id="512"/>
            <p14:sldId id="515"/>
            <p14:sldId id="516"/>
            <p14:sldId id="514"/>
            <p14:sldId id="517"/>
            <p14:sldId id="518"/>
            <p14:sldId id="519"/>
            <p14:sldId id="520"/>
            <p14:sldId id="521"/>
            <p14:sldId id="522"/>
            <p14:sldId id="509"/>
            <p14:sldId id="416"/>
            <p14:sldId id="417"/>
            <p14:sldId id="418"/>
            <p14:sldId id="429"/>
            <p14:sldId id="430"/>
            <p14:sldId id="431"/>
            <p14:sldId id="432"/>
            <p14:sldId id="433"/>
            <p14:sldId id="434"/>
            <p14:sldId id="458"/>
            <p14:sldId id="524"/>
            <p14:sldId id="525"/>
            <p14:sldId id="523"/>
            <p14:sldId id="526"/>
            <p14:sldId id="437"/>
            <p14:sldId id="495"/>
            <p14:sldId id="439"/>
            <p14:sldId id="527"/>
            <p14:sldId id="440"/>
            <p14:sldId id="507"/>
            <p14:sldId id="508"/>
            <p14:sldId id="528"/>
            <p14:sldId id="496"/>
            <p14:sldId id="443"/>
            <p14:sldId id="497"/>
            <p14:sldId id="446"/>
            <p14:sldId id="485"/>
            <p14:sldId id="498"/>
            <p14:sldId id="448"/>
            <p14:sldId id="449"/>
            <p14:sldId id="450"/>
            <p14:sldId id="451"/>
            <p14:sldId id="452"/>
            <p14:sldId id="455"/>
            <p14:sldId id="456"/>
            <p14:sldId id="457"/>
            <p14:sldId id="4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A67A00"/>
    <a:srgbClr val="293F6F"/>
    <a:srgbClr val="B87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>
      <p:cViewPr varScale="1">
        <p:scale>
          <a:sx n="84" d="100"/>
          <a:sy n="84" d="100"/>
        </p:scale>
        <p:origin x="581" y="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customXml" Target="../customXml/item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60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'Both Change'!$A$1:$A$101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'Both Change'!$B$1:$B$101</c:f>
              <c:numCache>
                <c:formatCode>General</c:formatCode>
                <c:ptCount val="101"/>
                <c:pt idx="0">
                  <c:v>0</c:v>
                </c:pt>
                <c:pt idx="1">
                  <c:v>1.8126924692201818</c:v>
                </c:pt>
                <c:pt idx="2">
                  <c:v>3.2967995396436067</c:v>
                </c:pt>
                <c:pt idx="3">
                  <c:v>4.5118836390597359</c:v>
                </c:pt>
                <c:pt idx="4">
                  <c:v>5.5067103588277844</c:v>
                </c:pt>
                <c:pt idx="5">
                  <c:v>6.3212055882855767</c:v>
                </c:pt>
                <c:pt idx="6">
                  <c:v>6.9880578808779781</c:v>
                </c:pt>
                <c:pt idx="7">
                  <c:v>7.5340303605839356</c:v>
                </c:pt>
                <c:pt idx="8">
                  <c:v>7.9810348200534449</c:v>
                </c:pt>
                <c:pt idx="9">
                  <c:v>8.3470111177841346</c:v>
                </c:pt>
                <c:pt idx="10">
                  <c:v>8.6466471676338728</c:v>
                </c:pt>
                <c:pt idx="11">
                  <c:v>8.8919684163766615</c:v>
                </c:pt>
                <c:pt idx="12">
                  <c:v>9.0928204671058754</c:v>
                </c:pt>
                <c:pt idx="13">
                  <c:v>9.2572642178566618</c:v>
                </c:pt>
                <c:pt idx="14">
                  <c:v>9.3918993737478207</c:v>
                </c:pt>
                <c:pt idx="15">
                  <c:v>9.5021293163213603</c:v>
                </c:pt>
                <c:pt idx="16">
                  <c:v>9.5923779602163375</c:v>
                </c:pt>
                <c:pt idx="17">
                  <c:v>9.6662673003967399</c:v>
                </c:pt>
                <c:pt idx="18">
                  <c:v>9.7267627755270745</c:v>
                </c:pt>
                <c:pt idx="19">
                  <c:v>9.7762922814383444</c:v>
                </c:pt>
                <c:pt idx="20">
                  <c:v>9.8168436111126578</c:v>
                </c:pt>
                <c:pt idx="21">
                  <c:v>9.8500442317952235</c:v>
                </c:pt>
                <c:pt idx="22">
                  <c:v>9.8772266009693155</c:v>
                </c:pt>
                <c:pt idx="23">
                  <c:v>9.8994816425536651</c:v>
                </c:pt>
                <c:pt idx="24">
                  <c:v>9.9177025295097998</c:v>
                </c:pt>
                <c:pt idx="25">
                  <c:v>9.9326205300091459</c:v>
                </c:pt>
                <c:pt idx="26">
                  <c:v>9.9448343557923931</c:v>
                </c:pt>
                <c:pt idx="27">
                  <c:v>9.9548341905738731</c:v>
                </c:pt>
                <c:pt idx="28">
                  <c:v>9.9630213628351711</c:v>
                </c:pt>
                <c:pt idx="29">
                  <c:v>9.9697244525462416</c:v>
                </c:pt>
                <c:pt idx="30">
                  <c:v>9.9752124782333365</c:v>
                </c:pt>
                <c:pt idx="31">
                  <c:v>9.9797056936370439</c:v>
                </c:pt>
                <c:pt idx="32">
                  <c:v>9.9833844272682608</c:v>
                </c:pt>
                <c:pt idx="33">
                  <c:v>9.9863963196245216</c:v>
                </c:pt>
                <c:pt idx="34">
                  <c:v>9.988862248521551</c:v>
                </c:pt>
                <c:pt idx="35">
                  <c:v>9.9908811803444557</c:v>
                </c:pt>
                <c:pt idx="36">
                  <c:v>9.9925341419162326</c:v>
                </c:pt>
                <c:pt idx="37">
                  <c:v>9.9938874723887032</c:v>
                </c:pt>
                <c:pt idx="38">
                  <c:v>9.9949954856655943</c:v>
                </c:pt>
                <c:pt idx="39">
                  <c:v>9.9959026502102013</c:v>
                </c:pt>
                <c:pt idx="40">
                  <c:v>9.9966453737209751</c:v>
                </c:pt>
                <c:pt idx="41">
                  <c:v>9.9972534643002788</c:v>
                </c:pt>
                <c:pt idx="42">
                  <c:v>9.9977513267582125</c:v>
                </c:pt>
                <c:pt idx="43">
                  <c:v>9.9981589420633235</c:v>
                </c:pt>
                <c:pt idx="44">
                  <c:v>9.9984926692490443</c:v>
                </c:pt>
                <c:pt idx="45">
                  <c:v>9.9987659019591337</c:v>
                </c:pt>
                <c:pt idx="46">
                  <c:v>9.9989896059816292</c:v>
                </c:pt>
                <c:pt idx="47">
                  <c:v>9.9991727593444342</c:v>
                </c:pt>
                <c:pt idx="48">
                  <c:v>9.9993227126350916</c:v>
                </c:pt>
                <c:pt idx="49">
                  <c:v>9.9994454840056779</c:v>
                </c:pt>
                <c:pt idx="50">
                  <c:v>9.9995460007023755</c:v>
                </c:pt>
                <c:pt idx="51">
                  <c:v>9.9996282968131585</c:v>
                </c:pt>
                <c:pt idx="52">
                  <c:v>9.9996956751699155</c:v>
                </c:pt>
                <c:pt idx="53">
                  <c:v>9.9997508399026849</c:v>
                </c:pt>
                <c:pt idx="54">
                  <c:v>9.9997960049658889</c:v>
                </c:pt>
                <c:pt idx="55">
                  <c:v>9.999832982992098</c:v>
                </c:pt>
                <c:pt idx="56">
                  <c:v>9.9998632580393441</c:v>
                </c:pt>
                <c:pt idx="57">
                  <c:v>9.9998880451515735</c:v>
                </c:pt>
                <c:pt idx="58">
                  <c:v>9.9999083391226371</c:v>
                </c:pt>
                <c:pt idx="59">
                  <c:v>9.9999249544208482</c:v>
                </c:pt>
                <c:pt idx="60">
                  <c:v>9.999938557876467</c:v>
                </c:pt>
                <c:pt idx="61">
                  <c:v>9.9999496954439291</c:v>
                </c:pt>
                <c:pt idx="62">
                  <c:v>9.9999588141129241</c:v>
                </c:pt>
                <c:pt idx="63">
                  <c:v>9.9999662798476585</c:v>
                </c:pt>
                <c:pt idx="64">
                  <c:v>9.9999723922742803</c:v>
                </c:pt>
                <c:pt idx="65">
                  <c:v>9.9999773967059298</c:v>
                </c:pt>
                <c:pt idx="66">
                  <c:v>9.9999814939880238</c:v>
                </c:pt>
                <c:pt idx="67">
                  <c:v>9.9999848485588778</c:v>
                </c:pt>
                <c:pt idx="68">
                  <c:v>9.9999875950492001</c:v>
                </c:pt>
                <c:pt idx="69">
                  <c:v>9.9999898436852899</c:v>
                </c:pt>
                <c:pt idx="70">
                  <c:v>9.9999916847128087</c:v>
                </c:pt>
                <c:pt idx="71">
                  <c:v>9.9999931920186551</c:v>
                </c:pt>
                <c:pt idx="72">
                  <c:v>9.9999944260963076</c:v>
                </c:pt>
                <c:pt idx="73">
                  <c:v>9.9999954364736325</c:v>
                </c:pt>
                <c:pt idx="74">
                  <c:v>9.9999962637006199</c:v>
                </c:pt>
                <c:pt idx="75">
                  <c:v>9.9999969409767946</c:v>
                </c:pt>
                <c:pt idx="76">
                  <c:v>9.9999974954836279</c:v>
                </c:pt>
                <c:pt idx="77">
                  <c:v>9.999997949475425</c:v>
                </c:pt>
                <c:pt idx="78">
                  <c:v>9.9999983211724697</c:v>
                </c:pt>
                <c:pt idx="79">
                  <c:v>9.9999986254922728</c:v>
                </c:pt>
                <c:pt idx="80">
                  <c:v>9.9999988746482522</c:v>
                </c:pt>
                <c:pt idx="81">
                  <c:v>9.9999990786399167</c:v>
                </c:pt>
                <c:pt idx="82">
                  <c:v>9.9999992456541662</c:v>
                </c:pt>
                <c:pt idx="83">
                  <c:v>9.9999993823938667</c:v>
                </c:pt>
                <c:pt idx="84">
                  <c:v>9.9999994943468646</c:v>
                </c:pt>
                <c:pt idx="85">
                  <c:v>9.9999995860062292</c:v>
                </c:pt>
                <c:pt idx="86">
                  <c:v>9.9999996610505661</c:v>
                </c:pt>
                <c:pt idx="87">
                  <c:v>9.9999997224916761</c:v>
                </c:pt>
                <c:pt idx="88">
                  <c:v>9.9999997727954</c:v>
                </c:pt>
                <c:pt idx="89">
                  <c:v>9.9999998139806063</c:v>
                </c:pt>
                <c:pt idx="90">
                  <c:v>9.9999998477002023</c:v>
                </c:pt>
                <c:pt idx="91">
                  <c:v>9.9999998753074735</c:v>
                </c:pt>
                <c:pt idx="92">
                  <c:v>9.9999998979103939</c:v>
                </c:pt>
                <c:pt idx="93">
                  <c:v>9.9999999164160993</c:v>
                </c:pt>
                <c:pt idx="94">
                  <c:v>9.9999999315672898</c:v>
                </c:pt>
                <c:pt idx="95">
                  <c:v>9.9999999439720355</c:v>
                </c:pt>
                <c:pt idx="96">
                  <c:v>9.9999999541281817</c:v>
                </c:pt>
                <c:pt idx="97">
                  <c:v>9.9999999624433329</c:v>
                </c:pt>
                <c:pt idx="98">
                  <c:v>9.9999999692512009</c:v>
                </c:pt>
                <c:pt idx="99">
                  <c:v>9.9999999748250126</c:v>
                </c:pt>
                <c:pt idx="100">
                  <c:v>9.9999999793884644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C1D-42BF-8EBA-238617343C33}"/>
            </c:ext>
          </c:extLst>
        </c:ser>
        <c:ser>
          <c:idx val="1"/>
          <c:order val="1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'Both Change'!$A$1:$A$101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'Both Change'!$C$1:$C$101</c:f>
              <c:numCache>
                <c:formatCode>General</c:formatCode>
                <c:ptCount val="101"/>
                <c:pt idx="0">
                  <c:v>0</c:v>
                </c:pt>
                <c:pt idx="1">
                  <c:v>0.47581290982020186</c:v>
                </c:pt>
                <c:pt idx="2">
                  <c:v>0.9063462346100909</c:v>
                </c:pt>
                <c:pt idx="3">
                  <c:v>1.2959088965914107</c:v>
                </c:pt>
                <c:pt idx="4">
                  <c:v>1.6483997698218034</c:v>
                </c:pt>
                <c:pt idx="5">
                  <c:v>1.9673467014368329</c:v>
                </c:pt>
                <c:pt idx="6">
                  <c:v>2.2559418195298679</c:v>
                </c:pt>
                <c:pt idx="7">
                  <c:v>2.5170734810429529</c:v>
                </c:pt>
                <c:pt idx="8">
                  <c:v>2.7533551794138922</c:v>
                </c:pt>
                <c:pt idx="9">
                  <c:v>2.9671517012970039</c:v>
                </c:pt>
                <c:pt idx="10">
                  <c:v>3.1606027941427883</c:v>
                </c:pt>
                <c:pt idx="11">
                  <c:v>3.3356445815096021</c:v>
                </c:pt>
                <c:pt idx="12">
                  <c:v>3.494028940438989</c:v>
                </c:pt>
                <c:pt idx="13">
                  <c:v>3.6373410348299373</c:v>
                </c:pt>
                <c:pt idx="14">
                  <c:v>3.7670151802919678</c:v>
                </c:pt>
                <c:pt idx="15">
                  <c:v>3.8843491992578505</c:v>
                </c:pt>
                <c:pt idx="16">
                  <c:v>3.9905174100267224</c:v>
                </c:pt>
                <c:pt idx="17">
                  <c:v>4.0865823797363268</c:v>
                </c:pt>
                <c:pt idx="18">
                  <c:v>4.1735055588920673</c:v>
                </c:pt>
                <c:pt idx="19">
                  <c:v>4.2521569038868243</c:v>
                </c:pt>
                <c:pt idx="20">
                  <c:v>4.3233235838169364</c:v>
                </c:pt>
                <c:pt idx="21">
                  <c:v>4.3877178587350905</c:v>
                </c:pt>
                <c:pt idx="22">
                  <c:v>4.4459842081883307</c:v>
                </c:pt>
                <c:pt idx="23">
                  <c:v>4.498705781385981</c:v>
                </c:pt>
                <c:pt idx="24">
                  <c:v>4.5464102335529377</c:v>
                </c:pt>
                <c:pt idx="25">
                  <c:v>4.5895750068805059</c:v>
                </c:pt>
                <c:pt idx="26">
                  <c:v>4.6286321089283309</c:v>
                </c:pt>
                <c:pt idx="27">
                  <c:v>4.6639724363012514</c:v>
                </c:pt>
                <c:pt idx="28">
                  <c:v>4.6959496868739103</c:v>
                </c:pt>
                <c:pt idx="29">
                  <c:v>4.7248838997179634</c:v>
                </c:pt>
                <c:pt idx="30">
                  <c:v>4.7510646581606801</c:v>
                </c:pt>
                <c:pt idx="31">
                  <c:v>4.7747539880322112</c:v>
                </c:pt>
                <c:pt idx="32">
                  <c:v>4.7961889801081687</c:v>
                </c:pt>
                <c:pt idx="33">
                  <c:v>4.8155841629938001</c:v>
                </c:pt>
                <c:pt idx="34">
                  <c:v>4.8331336501983699</c:v>
                </c:pt>
                <c:pt idx="35">
                  <c:v>4.8490130828884075</c:v>
                </c:pt>
                <c:pt idx="36">
                  <c:v>4.8633813877635372</c:v>
                </c:pt>
                <c:pt idx="37">
                  <c:v>4.8763823676483034</c:v>
                </c:pt>
                <c:pt idx="38">
                  <c:v>4.8881461407191722</c:v>
                </c:pt>
                <c:pt idx="39">
                  <c:v>4.8987904427709781</c:v>
                </c:pt>
                <c:pt idx="40">
                  <c:v>4.9084218055563289</c:v>
                </c:pt>
                <c:pt idx="41">
                  <c:v>4.9171366229911939</c:v>
                </c:pt>
                <c:pt idx="42">
                  <c:v>4.9250221158976117</c:v>
                </c:pt>
                <c:pt idx="43">
                  <c:v>4.9321572049389957</c:v>
                </c:pt>
                <c:pt idx="44">
                  <c:v>4.9386133004846577</c:v>
                </c:pt>
                <c:pt idx="45">
                  <c:v>4.9444550173087887</c:v>
                </c:pt>
                <c:pt idx="46">
                  <c:v>4.9497408212768326</c:v>
                </c:pt>
                <c:pt idx="47">
                  <c:v>4.9545236144915208</c:v>
                </c:pt>
                <c:pt idx="48">
                  <c:v>4.9588512647548999</c:v>
                </c:pt>
                <c:pt idx="49">
                  <c:v>4.9627670846453782</c:v>
                </c:pt>
                <c:pt idx="50">
                  <c:v>4.966310265004573</c:v>
                </c:pt>
                <c:pt idx="51">
                  <c:v>4.9695162671724216</c:v>
                </c:pt>
                <c:pt idx="52">
                  <c:v>4.9724171778961965</c:v>
                </c:pt>
                <c:pt idx="53">
                  <c:v>4.975042030465449</c:v>
                </c:pt>
                <c:pt idx="54">
                  <c:v>4.9774170952869365</c:v>
                </c:pt>
                <c:pt idx="55">
                  <c:v>4.9795661428076796</c:v>
                </c:pt>
                <c:pt idx="56">
                  <c:v>4.9815106814175856</c:v>
                </c:pt>
                <c:pt idx="57">
                  <c:v>4.9832701727126434</c:v>
                </c:pt>
                <c:pt idx="58">
                  <c:v>4.9848622262731208</c:v>
                </c:pt>
                <c:pt idx="59">
                  <c:v>4.9863027759061582</c:v>
                </c:pt>
                <c:pt idx="60">
                  <c:v>4.9876062391166682</c:v>
                </c:pt>
                <c:pt idx="61">
                  <c:v>4.988785661402571</c:v>
                </c:pt>
                <c:pt idx="62">
                  <c:v>4.9898528468185219</c:v>
                </c:pt>
                <c:pt idx="63">
                  <c:v>4.9908184761148551</c:v>
                </c:pt>
                <c:pt idx="64">
                  <c:v>4.9916922136341304</c:v>
                </c:pt>
                <c:pt idx="65">
                  <c:v>4.9924828040351121</c:v>
                </c:pt>
                <c:pt idx="66">
                  <c:v>4.9931981598122608</c:v>
                </c:pt>
                <c:pt idx="67">
                  <c:v>4.9938454404866324</c:v>
                </c:pt>
                <c:pt idx="68">
                  <c:v>4.9944311242607755</c:v>
                </c:pt>
                <c:pt idx="69">
                  <c:v>4.9949610728547569</c:v>
                </c:pt>
                <c:pt idx="70">
                  <c:v>4.9954405901722279</c:v>
                </c:pt>
                <c:pt idx="71">
                  <c:v>4.9958744753836708</c:v>
                </c:pt>
                <c:pt idx="72">
                  <c:v>4.9962670709581163</c:v>
                </c:pt>
                <c:pt idx="73">
                  <c:v>4.9966223061240305</c:v>
                </c:pt>
                <c:pt idx="74">
                  <c:v>4.9969437361943516</c:v>
                </c:pt>
                <c:pt idx="75">
                  <c:v>4.9972345781492606</c:v>
                </c:pt>
                <c:pt idx="76">
                  <c:v>4.9974977428327971</c:v>
                </c:pt>
                <c:pt idx="77">
                  <c:v>4.9977358640855662</c:v>
                </c:pt>
                <c:pt idx="78">
                  <c:v>4.9979513251051007</c:v>
                </c:pt>
                <c:pt idx="79">
                  <c:v>4.9981462822977045</c:v>
                </c:pt>
                <c:pt idx="80">
                  <c:v>4.9983226868604875</c:v>
                </c:pt>
                <c:pt idx="81">
                  <c:v>4.9984823043096052</c:v>
                </c:pt>
                <c:pt idx="82">
                  <c:v>4.9986267321501394</c:v>
                </c:pt>
                <c:pt idx="83">
                  <c:v>4.9987574158644605</c:v>
                </c:pt>
                <c:pt idx="84">
                  <c:v>4.9988756633791063</c:v>
                </c:pt>
                <c:pt idx="85">
                  <c:v>4.9989826581549472</c:v>
                </c:pt>
                <c:pt idx="86">
                  <c:v>4.9990794710316617</c:v>
                </c:pt>
                <c:pt idx="87">
                  <c:v>4.9991670709450622</c:v>
                </c:pt>
                <c:pt idx="88">
                  <c:v>4.9992463346245222</c:v>
                </c:pt>
                <c:pt idx="89">
                  <c:v>4.9993180553675902</c:v>
                </c:pt>
                <c:pt idx="90">
                  <c:v>4.9993829509795669</c:v>
                </c:pt>
                <c:pt idx="91">
                  <c:v>4.99944167095755</c:v>
                </c:pt>
                <c:pt idx="92">
                  <c:v>4.9994948029908146</c:v>
                </c:pt>
                <c:pt idx="93">
                  <c:v>4.9995428788426093</c:v>
                </c:pt>
                <c:pt idx="94">
                  <c:v>4.9995863796722171</c:v>
                </c:pt>
                <c:pt idx="95">
                  <c:v>4.9996257408505613</c:v>
                </c:pt>
                <c:pt idx="96">
                  <c:v>4.9996613563175458</c:v>
                </c:pt>
                <c:pt idx="97">
                  <c:v>4.9996935825247339</c:v>
                </c:pt>
                <c:pt idx="98">
                  <c:v>4.9997227420028389</c:v>
                </c:pt>
                <c:pt idx="99">
                  <c:v>4.9997491265897196</c:v>
                </c:pt>
                <c:pt idx="100">
                  <c:v>4.9997730003511878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C1D-42BF-8EBA-238617343C33}"/>
            </c:ext>
          </c:extLst>
        </c:ser>
        <c:ser>
          <c:idx val="2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'Both Change'!$A$1:$A$101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'Both Change'!$D$1:$D$101</c:f>
              <c:numCache>
                <c:formatCode>General</c:formatCode>
                <c:ptCount val="101"/>
                <c:pt idx="0">
                  <c:v>0</c:v>
                </c:pt>
                <c:pt idx="1">
                  <c:v>0.73155863248928976</c:v>
                </c:pt>
                <c:pt idx="2">
                  <c:v>1.4274387294606057</c:v>
                </c:pt>
                <c:pt idx="3">
                  <c:v>2.0893803536241329</c:v>
                </c:pt>
                <c:pt idx="4">
                  <c:v>2.7190387038302726</c:v>
                </c:pt>
                <c:pt idx="5">
                  <c:v>3.3179882539289269</c:v>
                </c:pt>
                <c:pt idx="6">
                  <c:v>3.8877266897742317</c:v>
                </c:pt>
                <c:pt idx="7">
                  <c:v>4.4296786542192983</c:v>
                </c:pt>
                <c:pt idx="8">
                  <c:v>4.9451993094654103</c:v>
                </c:pt>
                <c:pt idx="9">
                  <c:v>5.4355777256733999</c:v>
                </c:pt>
                <c:pt idx="10">
                  <c:v>5.9020401043104984</c:v>
                </c:pt>
                <c:pt idx="11">
                  <c:v>6.3457528442926989</c:v>
                </c:pt>
                <c:pt idx="12">
                  <c:v>6.7678254585896038</c:v>
                </c:pt>
                <c:pt idx="13">
                  <c:v>7.1693133485847591</c:v>
                </c:pt>
                <c:pt idx="14">
                  <c:v>7.5512204431288588</c:v>
                </c:pt>
                <c:pt idx="15">
                  <c:v>7.914501708884778</c:v>
                </c:pt>
                <c:pt idx="16">
                  <c:v>8.2600655382416761</c:v>
                </c:pt>
                <c:pt idx="17">
                  <c:v>8.5887760207690995</c:v>
                </c:pt>
                <c:pt idx="18">
                  <c:v>8.9014551038910117</c:v>
                </c:pt>
                <c:pt idx="19">
                  <c:v>9.1988846481824815</c:v>
                </c:pt>
                <c:pt idx="20">
                  <c:v>9.4818083824283654</c:v>
                </c:pt>
                <c:pt idx="21">
                  <c:v>9.750933763332668</c:v>
                </c:pt>
                <c:pt idx="22">
                  <c:v>10.006933744528807</c:v>
                </c:pt>
                <c:pt idx="23">
                  <c:v>10.250448459314201</c:v>
                </c:pt>
                <c:pt idx="24">
                  <c:v>10.482086821316967</c:v>
                </c:pt>
                <c:pt idx="25">
                  <c:v>10.702428047097147</c:v>
                </c:pt>
                <c:pt idx="26">
                  <c:v>10.912023104489812</c:v>
                </c:pt>
                <c:pt idx="27">
                  <c:v>11.111396090311628</c:v>
                </c:pt>
                <c:pt idx="28">
                  <c:v>11.301045540875903</c:v>
                </c:pt>
                <c:pt idx="29">
                  <c:v>11.481445678593035</c:v>
                </c:pt>
                <c:pt idx="30">
                  <c:v>11.653047597773551</c:v>
                </c:pt>
                <c:pt idx="31">
                  <c:v>11.816280392598854</c:v>
                </c:pt>
                <c:pt idx="32">
                  <c:v>11.971552230080167</c:v>
                </c:pt>
                <c:pt idx="33">
                  <c:v>12.119251370688689</c:v>
                </c:pt>
                <c:pt idx="34">
                  <c:v>12.259747139208979</c:v>
                </c:pt>
                <c:pt idx="35">
                  <c:v>12.393390848243323</c:v>
                </c:pt>
                <c:pt idx="36">
                  <c:v>12.520516676676202</c:v>
                </c:pt>
                <c:pt idx="37">
                  <c:v>12.641442505295586</c:v>
                </c:pt>
                <c:pt idx="38">
                  <c:v>12.756470711660473</c:v>
                </c:pt>
                <c:pt idx="39">
                  <c:v>12.865888926202295</c:v>
                </c:pt>
                <c:pt idx="40">
                  <c:v>12.969970751450809</c:v>
                </c:pt>
                <c:pt idx="41">
                  <c:v>13.068976446182937</c:v>
                </c:pt>
                <c:pt idx="42">
                  <c:v>13.16315357620527</c:v>
                </c:pt>
                <c:pt idx="43">
                  <c:v>13.252737633397546</c:v>
                </c:pt>
                <c:pt idx="44">
                  <c:v>13.337952624564991</c:v>
                </c:pt>
                <c:pt idx="45">
                  <c:v>13.419011631572035</c:v>
                </c:pt>
                <c:pt idx="46">
                  <c:v>13.496117344157943</c:v>
                </c:pt>
                <c:pt idx="47">
                  <c:v>13.569462566766754</c:v>
                </c:pt>
                <c:pt idx="48">
                  <c:v>13.639230700658814</c:v>
                </c:pt>
                <c:pt idx="49">
                  <c:v>13.705596202509442</c:v>
                </c:pt>
                <c:pt idx="50">
                  <c:v>13.768725020641517</c:v>
                </c:pt>
                <c:pt idx="51">
                  <c:v>13.828775009982703</c:v>
                </c:pt>
                <c:pt idx="52">
                  <c:v>13.885896326784991</c:v>
                </c:pt>
                <c:pt idx="53">
                  <c:v>13.940231804093557</c:v>
                </c:pt>
                <c:pt idx="54">
                  <c:v>13.991917308903755</c:v>
                </c:pt>
                <c:pt idx="55">
                  <c:v>14.041082081899386</c:v>
                </c:pt>
                <c:pt idx="56">
                  <c:v>14.087849060621732</c:v>
                </c:pt>
                <c:pt idx="57">
                  <c:v>14.132335186877423</c:v>
                </c:pt>
                <c:pt idx="58">
                  <c:v>14.174651699153891</c:v>
                </c:pt>
                <c:pt idx="59">
                  <c:v>14.214904410773514</c:v>
                </c:pt>
                <c:pt idx="60">
                  <c:v>14.253193974482041</c:v>
                </c:pt>
                <c:pt idx="61">
                  <c:v>14.289616134132885</c:v>
                </c:pt>
                <c:pt idx="62">
                  <c:v>14.324261964096634</c:v>
                </c:pt>
                <c:pt idx="63">
                  <c:v>14.357218096994396</c:v>
                </c:pt>
                <c:pt idx="64">
                  <c:v>14.388566940324505</c:v>
                </c:pt>
                <c:pt idx="65">
                  <c:v>14.418386882524169</c:v>
                </c:pt>
                <c:pt idx="66">
                  <c:v>14.446752488981399</c:v>
                </c:pt>
                <c:pt idx="67">
                  <c:v>14.473734688487326</c:v>
                </c:pt>
                <c:pt idx="68">
                  <c:v>14.499400950595108</c:v>
                </c:pt>
                <c:pt idx="69">
                  <c:v>14.523815454328981</c:v>
                </c:pt>
                <c:pt idx="70">
                  <c:v>14.547039248665223</c:v>
                </c:pt>
                <c:pt idx="71">
                  <c:v>14.569130405186408</c:v>
                </c:pt>
                <c:pt idx="72">
                  <c:v>14.590144163290612</c:v>
                </c:pt>
                <c:pt idx="73">
                  <c:v>14.610133068318671</c:v>
                </c:pt>
                <c:pt idx="74">
                  <c:v>14.629147102944909</c:v>
                </c:pt>
                <c:pt idx="75">
                  <c:v>14.647233812159865</c:v>
                </c:pt>
                <c:pt idx="76">
                  <c:v>14.664438422157515</c:v>
                </c:pt>
                <c:pt idx="77">
                  <c:v>14.680803953424341</c:v>
                </c:pt>
                <c:pt idx="78">
                  <c:v>14.696371328312935</c:v>
                </c:pt>
                <c:pt idx="79">
                  <c:v>14.711179473369196</c:v>
                </c:pt>
                <c:pt idx="80">
                  <c:v>14.725265416668986</c:v>
                </c:pt>
                <c:pt idx="81">
                  <c:v>14.738664380407599</c:v>
                </c:pt>
                <c:pt idx="82">
                  <c:v>14.751409868973582</c:v>
                </c:pt>
                <c:pt idx="83">
                  <c:v>14.763533752727183</c:v>
                </c:pt>
                <c:pt idx="84">
                  <c:v>14.775066347692835</c:v>
                </c:pt>
                <c:pt idx="85">
                  <c:v>14.786036491365012</c:v>
                </c:pt>
                <c:pt idx="86">
                  <c:v>14.796471614816987</c:v>
                </c:pt>
                <c:pt idx="87">
                  <c:v>14.806397811292802</c:v>
                </c:pt>
                <c:pt idx="88">
                  <c:v>14.815839901453973</c:v>
                </c:pt>
                <c:pt idx="89">
                  <c:v>14.824821495444068</c:v>
                </c:pt>
                <c:pt idx="90">
                  <c:v>14.833365051926366</c:v>
                </c:pt>
                <c:pt idx="91">
                  <c:v>14.84149193424221</c:v>
                </c:pt>
                <c:pt idx="92">
                  <c:v>14.849222463830497</c:v>
                </c:pt>
                <c:pt idx="93">
                  <c:v>14.856575971041849</c:v>
                </c:pt>
                <c:pt idx="94">
                  <c:v>14.863570843474564</c:v>
                </c:pt>
                <c:pt idx="95">
                  <c:v>14.870224571953191</c:v>
                </c:pt>
                <c:pt idx="96">
                  <c:v>14.8765537942647</c:v>
                </c:pt>
                <c:pt idx="97">
                  <c:v>14.882574336761612</c:v>
                </c:pt>
                <c:pt idx="98">
                  <c:v>14.888301253936135</c:v>
                </c:pt>
                <c:pt idx="99">
                  <c:v>14.893748866064218</c:v>
                </c:pt>
                <c:pt idx="100">
                  <c:v>14.898930795013717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C1D-42BF-8EBA-238617343C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162432"/>
        <c:axId val="45090304"/>
      </c:scatterChart>
      <c:valAx>
        <c:axId val="44162432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</a:p>
            </c:rich>
          </c:tx>
          <c:layout>
            <c:manualLayout>
              <c:xMode val="edge"/>
              <c:yMode val="edge"/>
              <c:x val="0.94850672572178474"/>
              <c:y val="0.87733787182852141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5090304"/>
        <c:crosses val="autoZero"/>
        <c:crossBetween val="midCat"/>
      </c:valAx>
      <c:valAx>
        <c:axId val="45090304"/>
        <c:scaling>
          <c:orientation val="minMax"/>
          <c:max val="15.1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>
                    <a:latin typeface="Symbol" pitchFamily="18" charset="2"/>
                    <a:cs typeface="Arial" pitchFamily="34" charset="0"/>
                  </a:rPr>
                  <a:t>D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i="1" baseline="-250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c:rich>
          </c:tx>
          <c:layout>
            <c:manualLayout>
              <c:xMode val="edge"/>
              <c:yMode val="edge"/>
              <c:x val="2.0138943569553806E-2"/>
              <c:y val="3.9363243657042878E-2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416243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Only_Tau!$A$1:$A$101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Only_Tau!$B$1:$B$101</c:f>
              <c:numCache>
                <c:formatCode>General</c:formatCode>
                <c:ptCount val="101"/>
                <c:pt idx="0">
                  <c:v>0</c:v>
                </c:pt>
                <c:pt idx="1">
                  <c:v>2.7190387038302726</c:v>
                </c:pt>
                <c:pt idx="2">
                  <c:v>4.9451993094654103</c:v>
                </c:pt>
                <c:pt idx="3">
                  <c:v>6.7678254585896038</c:v>
                </c:pt>
                <c:pt idx="4">
                  <c:v>8.2600655382416761</c:v>
                </c:pt>
                <c:pt idx="5">
                  <c:v>9.4818083824283654</c:v>
                </c:pt>
                <c:pt idx="6">
                  <c:v>10.482086821316967</c:v>
                </c:pt>
                <c:pt idx="7">
                  <c:v>11.301045540875903</c:v>
                </c:pt>
                <c:pt idx="8">
                  <c:v>11.971552230080167</c:v>
                </c:pt>
                <c:pt idx="9">
                  <c:v>12.520516676676202</c:v>
                </c:pt>
                <c:pt idx="10">
                  <c:v>12.969970751450809</c:v>
                </c:pt>
                <c:pt idx="11">
                  <c:v>13.337952624564991</c:v>
                </c:pt>
                <c:pt idx="12">
                  <c:v>13.639230700658814</c:v>
                </c:pt>
                <c:pt idx="13">
                  <c:v>13.885896326784991</c:v>
                </c:pt>
                <c:pt idx="14">
                  <c:v>14.087849060621732</c:v>
                </c:pt>
                <c:pt idx="15">
                  <c:v>14.253193974482041</c:v>
                </c:pt>
                <c:pt idx="16">
                  <c:v>14.388566940324505</c:v>
                </c:pt>
                <c:pt idx="17">
                  <c:v>14.499400950595108</c:v>
                </c:pt>
                <c:pt idx="18">
                  <c:v>14.590144163290612</c:v>
                </c:pt>
                <c:pt idx="19">
                  <c:v>14.664438422157515</c:v>
                </c:pt>
                <c:pt idx="20">
                  <c:v>14.725265416668986</c:v>
                </c:pt>
                <c:pt idx="21">
                  <c:v>14.775066347692835</c:v>
                </c:pt>
                <c:pt idx="22">
                  <c:v>14.815839901453973</c:v>
                </c:pt>
                <c:pt idx="23">
                  <c:v>14.849222463830497</c:v>
                </c:pt>
                <c:pt idx="24">
                  <c:v>14.8765537942647</c:v>
                </c:pt>
                <c:pt idx="25">
                  <c:v>14.898930795013717</c:v>
                </c:pt>
                <c:pt idx="26">
                  <c:v>14.917251533688589</c:v>
                </c:pt>
                <c:pt idx="27">
                  <c:v>14.93225128586081</c:v>
                </c:pt>
                <c:pt idx="28">
                  <c:v>14.944532044252755</c:v>
                </c:pt>
                <c:pt idx="29">
                  <c:v>14.954586678819362</c:v>
                </c:pt>
                <c:pt idx="30">
                  <c:v>14.962818717350004</c:v>
                </c:pt>
                <c:pt idx="31">
                  <c:v>14.969558540455564</c:v>
                </c:pt>
                <c:pt idx="32">
                  <c:v>14.97507664090239</c:v>
                </c:pt>
                <c:pt idx="33">
                  <c:v>14.979594479436781</c:v>
                </c:pt>
                <c:pt idx="34">
                  <c:v>14.983293372782327</c:v>
                </c:pt>
                <c:pt idx="35">
                  <c:v>14.986321770516684</c:v>
                </c:pt>
                <c:pt idx="36">
                  <c:v>14.98880121287435</c:v>
                </c:pt>
                <c:pt idx="37">
                  <c:v>14.990831208583057</c:v>
                </c:pt>
                <c:pt idx="38">
                  <c:v>14.992493228498391</c:v>
                </c:pt>
                <c:pt idx="39">
                  <c:v>14.993853975315304</c:v>
                </c:pt>
                <c:pt idx="40">
                  <c:v>14.994968060581462</c:v>
                </c:pt>
                <c:pt idx="41">
                  <c:v>14.995880196450418</c:v>
                </c:pt>
                <c:pt idx="42">
                  <c:v>14.996626990137317</c:v>
                </c:pt>
                <c:pt idx="43">
                  <c:v>14.997238413094987</c:v>
                </c:pt>
                <c:pt idx="44">
                  <c:v>14.997739003873567</c:v>
                </c:pt>
                <c:pt idx="45">
                  <c:v>14.9981488529387</c:v>
                </c:pt>
                <c:pt idx="46">
                  <c:v>14.998484408972443</c:v>
                </c:pt>
                <c:pt idx="47">
                  <c:v>14.99875913901665</c:v>
                </c:pt>
                <c:pt idx="48">
                  <c:v>14.998984068952637</c:v>
                </c:pt>
                <c:pt idx="49">
                  <c:v>14.999168226008518</c:v>
                </c:pt>
                <c:pt idx="50">
                  <c:v>14.999319001053562</c:v>
                </c:pt>
                <c:pt idx="51">
                  <c:v>14.999442445219739</c:v>
                </c:pt>
                <c:pt idx="52">
                  <c:v>14.999543512754874</c:v>
                </c:pt>
                <c:pt idx="53">
                  <c:v>14.999626259854027</c:v>
                </c:pt>
                <c:pt idx="54">
                  <c:v>14.999694007448833</c:v>
                </c:pt>
                <c:pt idx="55">
                  <c:v>14.999749474488146</c:v>
                </c:pt>
                <c:pt idx="56">
                  <c:v>14.999794887059014</c:v>
                </c:pt>
                <c:pt idx="57">
                  <c:v>14.999832067727361</c:v>
                </c:pt>
                <c:pt idx="58">
                  <c:v>14.999862508683956</c:v>
                </c:pt>
                <c:pt idx="59">
                  <c:v>14.999887431631274</c:v>
                </c:pt>
                <c:pt idx="60">
                  <c:v>14.9999078368147</c:v>
                </c:pt>
                <c:pt idx="61">
                  <c:v>14.999924543165895</c:v>
                </c:pt>
                <c:pt idx="62">
                  <c:v>14.999938221169387</c:v>
                </c:pt>
                <c:pt idx="63">
                  <c:v>14.999949419771488</c:v>
                </c:pt>
                <c:pt idx="64">
                  <c:v>14.99995858841142</c:v>
                </c:pt>
                <c:pt idx="65">
                  <c:v>14.999966095058895</c:v>
                </c:pt>
                <c:pt idx="66">
                  <c:v>14.999972240982036</c:v>
                </c:pt>
                <c:pt idx="67">
                  <c:v>14.999977272838317</c:v>
                </c:pt>
                <c:pt idx="68">
                  <c:v>14.999981392573801</c:v>
                </c:pt>
                <c:pt idx="69">
                  <c:v>14.999984765527934</c:v>
                </c:pt>
                <c:pt idx="70">
                  <c:v>14.999987527069214</c:v>
                </c:pt>
                <c:pt idx="71">
                  <c:v>14.999989788027984</c:v>
                </c:pt>
                <c:pt idx="72">
                  <c:v>14.99999163914446</c:v>
                </c:pt>
                <c:pt idx="73">
                  <c:v>14.999993154710449</c:v>
                </c:pt>
                <c:pt idx="74">
                  <c:v>14.99999439555093</c:v>
                </c:pt>
                <c:pt idx="75">
                  <c:v>14.999995411465193</c:v>
                </c:pt>
                <c:pt idx="76">
                  <c:v>14.999996243225443</c:v>
                </c:pt>
                <c:pt idx="77">
                  <c:v>14.999996924213136</c:v>
                </c:pt>
                <c:pt idx="78">
                  <c:v>14.999997481758705</c:v>
                </c:pt>
                <c:pt idx="79">
                  <c:v>14.999997938238408</c:v>
                </c:pt>
                <c:pt idx="80">
                  <c:v>14.999998311972378</c:v>
                </c:pt>
                <c:pt idx="81">
                  <c:v>14.999998617959875</c:v>
                </c:pt>
                <c:pt idx="82">
                  <c:v>14.999998868481248</c:v>
                </c:pt>
                <c:pt idx="83">
                  <c:v>14.999999073590798</c:v>
                </c:pt>
                <c:pt idx="84">
                  <c:v>14.999999241520298</c:v>
                </c:pt>
                <c:pt idx="85">
                  <c:v>14.999999379009342</c:v>
                </c:pt>
                <c:pt idx="86">
                  <c:v>14.999999491575851</c:v>
                </c:pt>
                <c:pt idx="87">
                  <c:v>14.999999583737514</c:v>
                </c:pt>
                <c:pt idx="88">
                  <c:v>14.999999659193101</c:v>
                </c:pt>
                <c:pt idx="89">
                  <c:v>14.99999972097091</c:v>
                </c:pt>
                <c:pt idx="90">
                  <c:v>14.999999771550304</c:v>
                </c:pt>
                <c:pt idx="91">
                  <c:v>14.999999812961208</c:v>
                </c:pt>
                <c:pt idx="92">
                  <c:v>14.99999984686559</c:v>
                </c:pt>
                <c:pt idx="93">
                  <c:v>14.999999874624148</c:v>
                </c:pt>
                <c:pt idx="94">
                  <c:v>14.999999897350934</c:v>
                </c:pt>
                <c:pt idx="95">
                  <c:v>14.999999915958053</c:v>
                </c:pt>
                <c:pt idx="96">
                  <c:v>14.999999931192274</c:v>
                </c:pt>
                <c:pt idx="97">
                  <c:v>14.999999943664998</c:v>
                </c:pt>
                <c:pt idx="98">
                  <c:v>14.999999953876802</c:v>
                </c:pt>
                <c:pt idx="99">
                  <c:v>14.999999962237519</c:v>
                </c:pt>
                <c:pt idx="100">
                  <c:v>14.999999969082696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99-4810-8052-5B47F03F1595}"/>
            </c:ext>
          </c:extLst>
        </c:ser>
        <c:ser>
          <c:idx val="1"/>
          <c:order val="1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Only_Tau!$A$1:$A$101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Only_Tau!$C$1:$C$101</c:f>
              <c:numCache>
                <c:formatCode>General</c:formatCode>
                <c:ptCount val="101"/>
                <c:pt idx="0">
                  <c:v>0</c:v>
                </c:pt>
                <c:pt idx="1">
                  <c:v>1.4274387294606057</c:v>
                </c:pt>
                <c:pt idx="2">
                  <c:v>2.7190387038302726</c:v>
                </c:pt>
                <c:pt idx="3">
                  <c:v>3.8877266897742317</c:v>
                </c:pt>
                <c:pt idx="4">
                  <c:v>4.9451993094654103</c:v>
                </c:pt>
                <c:pt idx="5">
                  <c:v>5.9020401043104984</c:v>
                </c:pt>
                <c:pt idx="6">
                  <c:v>6.7678254585896038</c:v>
                </c:pt>
                <c:pt idx="7">
                  <c:v>7.5512204431288588</c:v>
                </c:pt>
                <c:pt idx="8">
                  <c:v>8.2600655382416761</c:v>
                </c:pt>
                <c:pt idx="9">
                  <c:v>8.9014551038910117</c:v>
                </c:pt>
                <c:pt idx="10">
                  <c:v>9.4818083824283654</c:v>
                </c:pt>
                <c:pt idx="11">
                  <c:v>10.006933744528807</c:v>
                </c:pt>
                <c:pt idx="12">
                  <c:v>10.482086821316967</c:v>
                </c:pt>
                <c:pt idx="13">
                  <c:v>10.912023104489812</c:v>
                </c:pt>
                <c:pt idx="14">
                  <c:v>11.301045540875903</c:v>
                </c:pt>
                <c:pt idx="15">
                  <c:v>11.653047597773551</c:v>
                </c:pt>
                <c:pt idx="16">
                  <c:v>11.971552230080167</c:v>
                </c:pt>
                <c:pt idx="17">
                  <c:v>12.259747139208979</c:v>
                </c:pt>
                <c:pt idx="18">
                  <c:v>12.520516676676202</c:v>
                </c:pt>
                <c:pt idx="19">
                  <c:v>12.756470711660473</c:v>
                </c:pt>
                <c:pt idx="20">
                  <c:v>12.969970751450809</c:v>
                </c:pt>
                <c:pt idx="21">
                  <c:v>13.16315357620527</c:v>
                </c:pt>
                <c:pt idx="22">
                  <c:v>13.337952624564991</c:v>
                </c:pt>
                <c:pt idx="23">
                  <c:v>13.496117344157943</c:v>
                </c:pt>
                <c:pt idx="24">
                  <c:v>13.639230700658814</c:v>
                </c:pt>
                <c:pt idx="25">
                  <c:v>13.768725020641517</c:v>
                </c:pt>
                <c:pt idx="26">
                  <c:v>13.885896326784991</c:v>
                </c:pt>
                <c:pt idx="27">
                  <c:v>13.991917308903755</c:v>
                </c:pt>
                <c:pt idx="28">
                  <c:v>14.087849060621732</c:v>
                </c:pt>
                <c:pt idx="29">
                  <c:v>14.174651699153891</c:v>
                </c:pt>
                <c:pt idx="30">
                  <c:v>14.253193974482041</c:v>
                </c:pt>
                <c:pt idx="31">
                  <c:v>14.324261964096634</c:v>
                </c:pt>
                <c:pt idx="32">
                  <c:v>14.388566940324505</c:v>
                </c:pt>
                <c:pt idx="33">
                  <c:v>14.446752488981399</c:v>
                </c:pt>
                <c:pt idx="34">
                  <c:v>14.499400950595108</c:v>
                </c:pt>
                <c:pt idx="35">
                  <c:v>14.547039248665223</c:v>
                </c:pt>
                <c:pt idx="36">
                  <c:v>14.590144163290612</c:v>
                </c:pt>
                <c:pt idx="37">
                  <c:v>14.629147102944909</c:v>
                </c:pt>
                <c:pt idx="38">
                  <c:v>14.664438422157515</c:v>
                </c:pt>
                <c:pt idx="39">
                  <c:v>14.696371328312935</c:v>
                </c:pt>
                <c:pt idx="40">
                  <c:v>14.725265416668986</c:v>
                </c:pt>
                <c:pt idx="41">
                  <c:v>14.751409868973582</c:v>
                </c:pt>
                <c:pt idx="42">
                  <c:v>14.775066347692835</c:v>
                </c:pt>
                <c:pt idx="43">
                  <c:v>14.796471614816987</c:v>
                </c:pt>
                <c:pt idx="44">
                  <c:v>14.815839901453973</c:v>
                </c:pt>
                <c:pt idx="45">
                  <c:v>14.833365051926366</c:v>
                </c:pt>
                <c:pt idx="46">
                  <c:v>14.849222463830497</c:v>
                </c:pt>
                <c:pt idx="47">
                  <c:v>14.863570843474564</c:v>
                </c:pt>
                <c:pt idx="48">
                  <c:v>14.8765537942647</c:v>
                </c:pt>
                <c:pt idx="49">
                  <c:v>14.888301253936135</c:v>
                </c:pt>
                <c:pt idx="50">
                  <c:v>14.898930795013717</c:v>
                </c:pt>
                <c:pt idx="51">
                  <c:v>14.908548801517266</c:v>
                </c:pt>
                <c:pt idx="52">
                  <c:v>14.917251533688589</c:v>
                </c:pt>
                <c:pt idx="53">
                  <c:v>14.925126091396347</c:v>
                </c:pt>
                <c:pt idx="54">
                  <c:v>14.93225128586081</c:v>
                </c:pt>
                <c:pt idx="55">
                  <c:v>14.93869842842304</c:v>
                </c:pt>
                <c:pt idx="56">
                  <c:v>14.944532044252755</c:v>
                </c:pt>
                <c:pt idx="57">
                  <c:v>14.949810518137932</c:v>
                </c:pt>
                <c:pt idx="58">
                  <c:v>14.954586678819362</c:v>
                </c:pt>
                <c:pt idx="59">
                  <c:v>14.958908327718474</c:v>
                </c:pt>
                <c:pt idx="60">
                  <c:v>14.962818717350004</c:v>
                </c:pt>
                <c:pt idx="61">
                  <c:v>14.966356984207714</c:v>
                </c:pt>
                <c:pt idx="62">
                  <c:v>14.969558540455564</c:v>
                </c:pt>
                <c:pt idx="63">
                  <c:v>14.972455428344567</c:v>
                </c:pt>
                <c:pt idx="64">
                  <c:v>14.97507664090239</c:v>
                </c:pt>
                <c:pt idx="65">
                  <c:v>14.977448412105336</c:v>
                </c:pt>
                <c:pt idx="66">
                  <c:v>14.979594479436781</c:v>
                </c:pt>
                <c:pt idx="67">
                  <c:v>14.981536321459899</c:v>
                </c:pt>
                <c:pt idx="68">
                  <c:v>14.983293372782327</c:v>
                </c:pt>
                <c:pt idx="69">
                  <c:v>14.984883218564272</c:v>
                </c:pt>
                <c:pt idx="70">
                  <c:v>14.986321770516684</c:v>
                </c:pt>
                <c:pt idx="71">
                  <c:v>14.987623426151011</c:v>
                </c:pt>
                <c:pt idx="72">
                  <c:v>14.98880121287435</c:v>
                </c:pt>
                <c:pt idx="73">
                  <c:v>14.989866918372092</c:v>
                </c:pt>
                <c:pt idx="74">
                  <c:v>14.990831208583057</c:v>
                </c:pt>
                <c:pt idx="75">
                  <c:v>14.991703734447784</c:v>
                </c:pt>
                <c:pt idx="76">
                  <c:v>14.992493228498391</c:v>
                </c:pt>
                <c:pt idx="77">
                  <c:v>14.993207592256699</c:v>
                </c:pt>
                <c:pt idx="78">
                  <c:v>14.993853975315304</c:v>
                </c:pt>
                <c:pt idx="79">
                  <c:v>14.994438846893114</c:v>
                </c:pt>
                <c:pt idx="80">
                  <c:v>14.994968060581462</c:v>
                </c:pt>
                <c:pt idx="81">
                  <c:v>14.995446912928816</c:v>
                </c:pt>
                <c:pt idx="82">
                  <c:v>14.995880196450418</c:v>
                </c:pt>
                <c:pt idx="83">
                  <c:v>14.996272247593382</c:v>
                </c:pt>
                <c:pt idx="84">
                  <c:v>14.996626990137317</c:v>
                </c:pt>
                <c:pt idx="85">
                  <c:v>14.99694797446484</c:v>
                </c:pt>
                <c:pt idx="86">
                  <c:v>14.997238413094987</c:v>
                </c:pt>
                <c:pt idx="87">
                  <c:v>14.997501212835186</c:v>
                </c:pt>
                <c:pt idx="88">
                  <c:v>14.997739003873567</c:v>
                </c:pt>
                <c:pt idx="89">
                  <c:v>14.997954166102769</c:v>
                </c:pt>
                <c:pt idx="90">
                  <c:v>14.9981488529387</c:v>
                </c:pt>
                <c:pt idx="91">
                  <c:v>14.998325012872648</c:v>
                </c:pt>
                <c:pt idx="92">
                  <c:v>14.998484408972443</c:v>
                </c:pt>
                <c:pt idx="93">
                  <c:v>14.998628636527828</c:v>
                </c:pt>
                <c:pt idx="94">
                  <c:v>14.99875913901665</c:v>
                </c:pt>
                <c:pt idx="95">
                  <c:v>14.998877222551686</c:v>
                </c:pt>
                <c:pt idx="96">
                  <c:v>14.998984068952637</c:v>
                </c:pt>
                <c:pt idx="97">
                  <c:v>14.999080747574203</c:v>
                </c:pt>
                <c:pt idx="98">
                  <c:v>14.999168226008518</c:v>
                </c:pt>
                <c:pt idx="99">
                  <c:v>14.999247379769157</c:v>
                </c:pt>
                <c:pt idx="100">
                  <c:v>14.999319001053562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099-4810-8052-5B47F03F1595}"/>
            </c:ext>
          </c:extLst>
        </c:ser>
        <c:ser>
          <c:idx val="2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Only_Tau!$A$1:$A$101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Only_Tau!$D$1:$D$101</c:f>
              <c:numCache>
                <c:formatCode>General</c:formatCode>
                <c:ptCount val="101"/>
                <c:pt idx="0">
                  <c:v>0</c:v>
                </c:pt>
                <c:pt idx="1">
                  <c:v>0.73155863248928976</c:v>
                </c:pt>
                <c:pt idx="2">
                  <c:v>1.4274387294606057</c:v>
                </c:pt>
                <c:pt idx="3">
                  <c:v>2.0893803536241329</c:v>
                </c:pt>
                <c:pt idx="4">
                  <c:v>2.7190387038302726</c:v>
                </c:pt>
                <c:pt idx="5">
                  <c:v>3.3179882539289269</c:v>
                </c:pt>
                <c:pt idx="6">
                  <c:v>3.8877266897742317</c:v>
                </c:pt>
                <c:pt idx="7">
                  <c:v>4.4296786542192983</c:v>
                </c:pt>
                <c:pt idx="8">
                  <c:v>4.9451993094654103</c:v>
                </c:pt>
                <c:pt idx="9">
                  <c:v>5.4355777256733999</c:v>
                </c:pt>
                <c:pt idx="10">
                  <c:v>5.9020401043104984</c:v>
                </c:pt>
                <c:pt idx="11">
                  <c:v>6.3457528442926989</c:v>
                </c:pt>
                <c:pt idx="12">
                  <c:v>6.7678254585896038</c:v>
                </c:pt>
                <c:pt idx="13">
                  <c:v>7.1693133485847591</c:v>
                </c:pt>
                <c:pt idx="14">
                  <c:v>7.5512204431288588</c:v>
                </c:pt>
                <c:pt idx="15">
                  <c:v>7.914501708884778</c:v>
                </c:pt>
                <c:pt idx="16">
                  <c:v>8.2600655382416761</c:v>
                </c:pt>
                <c:pt idx="17">
                  <c:v>8.5887760207690995</c:v>
                </c:pt>
                <c:pt idx="18">
                  <c:v>8.9014551038910117</c:v>
                </c:pt>
                <c:pt idx="19">
                  <c:v>9.1988846481824815</c:v>
                </c:pt>
                <c:pt idx="20">
                  <c:v>9.4818083824283654</c:v>
                </c:pt>
                <c:pt idx="21">
                  <c:v>9.750933763332668</c:v>
                </c:pt>
                <c:pt idx="22">
                  <c:v>10.006933744528807</c:v>
                </c:pt>
                <c:pt idx="23">
                  <c:v>10.250448459314201</c:v>
                </c:pt>
                <c:pt idx="24">
                  <c:v>10.482086821316967</c:v>
                </c:pt>
                <c:pt idx="25">
                  <c:v>10.702428047097147</c:v>
                </c:pt>
                <c:pt idx="26">
                  <c:v>10.912023104489812</c:v>
                </c:pt>
                <c:pt idx="27">
                  <c:v>11.111396090311628</c:v>
                </c:pt>
                <c:pt idx="28">
                  <c:v>11.301045540875903</c:v>
                </c:pt>
                <c:pt idx="29">
                  <c:v>11.481445678593035</c:v>
                </c:pt>
                <c:pt idx="30">
                  <c:v>11.653047597773551</c:v>
                </c:pt>
                <c:pt idx="31">
                  <c:v>11.816280392598854</c:v>
                </c:pt>
                <c:pt idx="32">
                  <c:v>11.971552230080167</c:v>
                </c:pt>
                <c:pt idx="33">
                  <c:v>12.119251370688689</c:v>
                </c:pt>
                <c:pt idx="34">
                  <c:v>12.259747139208979</c:v>
                </c:pt>
                <c:pt idx="35">
                  <c:v>12.393390848243323</c:v>
                </c:pt>
                <c:pt idx="36">
                  <c:v>12.520516676676202</c:v>
                </c:pt>
                <c:pt idx="37">
                  <c:v>12.641442505295586</c:v>
                </c:pt>
                <c:pt idx="38">
                  <c:v>12.756470711660473</c:v>
                </c:pt>
                <c:pt idx="39">
                  <c:v>12.865888926202295</c:v>
                </c:pt>
                <c:pt idx="40">
                  <c:v>12.969970751450809</c:v>
                </c:pt>
                <c:pt idx="41">
                  <c:v>13.068976446182937</c:v>
                </c:pt>
                <c:pt idx="42">
                  <c:v>13.16315357620527</c:v>
                </c:pt>
                <c:pt idx="43">
                  <c:v>13.252737633397546</c:v>
                </c:pt>
                <c:pt idx="44">
                  <c:v>13.337952624564991</c:v>
                </c:pt>
                <c:pt idx="45">
                  <c:v>13.419011631572035</c:v>
                </c:pt>
                <c:pt idx="46">
                  <c:v>13.496117344157943</c:v>
                </c:pt>
                <c:pt idx="47">
                  <c:v>13.569462566766754</c:v>
                </c:pt>
                <c:pt idx="48">
                  <c:v>13.639230700658814</c:v>
                </c:pt>
                <c:pt idx="49">
                  <c:v>13.705596202509442</c:v>
                </c:pt>
                <c:pt idx="50">
                  <c:v>13.768725020641517</c:v>
                </c:pt>
                <c:pt idx="51">
                  <c:v>13.828775009982703</c:v>
                </c:pt>
                <c:pt idx="52">
                  <c:v>13.885896326784991</c:v>
                </c:pt>
                <c:pt idx="53">
                  <c:v>13.940231804093557</c:v>
                </c:pt>
                <c:pt idx="54">
                  <c:v>13.991917308903755</c:v>
                </c:pt>
                <c:pt idx="55">
                  <c:v>14.041082081899386</c:v>
                </c:pt>
                <c:pt idx="56">
                  <c:v>14.087849060621732</c:v>
                </c:pt>
                <c:pt idx="57">
                  <c:v>14.132335186877423</c:v>
                </c:pt>
                <c:pt idx="58">
                  <c:v>14.174651699153891</c:v>
                </c:pt>
                <c:pt idx="59">
                  <c:v>14.214904410773514</c:v>
                </c:pt>
                <c:pt idx="60">
                  <c:v>14.253193974482041</c:v>
                </c:pt>
                <c:pt idx="61">
                  <c:v>14.289616134132885</c:v>
                </c:pt>
                <c:pt idx="62">
                  <c:v>14.324261964096634</c:v>
                </c:pt>
                <c:pt idx="63">
                  <c:v>14.357218096994396</c:v>
                </c:pt>
                <c:pt idx="64">
                  <c:v>14.388566940324505</c:v>
                </c:pt>
                <c:pt idx="65">
                  <c:v>14.418386882524169</c:v>
                </c:pt>
                <c:pt idx="66">
                  <c:v>14.446752488981399</c:v>
                </c:pt>
                <c:pt idx="67">
                  <c:v>14.473734688487326</c:v>
                </c:pt>
                <c:pt idx="68">
                  <c:v>14.499400950595108</c:v>
                </c:pt>
                <c:pt idx="69">
                  <c:v>14.523815454328981</c:v>
                </c:pt>
                <c:pt idx="70">
                  <c:v>14.547039248665223</c:v>
                </c:pt>
                <c:pt idx="71">
                  <c:v>14.569130405186408</c:v>
                </c:pt>
                <c:pt idx="72">
                  <c:v>14.590144163290612</c:v>
                </c:pt>
                <c:pt idx="73">
                  <c:v>14.610133068318671</c:v>
                </c:pt>
                <c:pt idx="74">
                  <c:v>14.629147102944909</c:v>
                </c:pt>
                <c:pt idx="75">
                  <c:v>14.647233812159865</c:v>
                </c:pt>
                <c:pt idx="76">
                  <c:v>14.664438422157515</c:v>
                </c:pt>
                <c:pt idx="77">
                  <c:v>14.680803953424341</c:v>
                </c:pt>
                <c:pt idx="78">
                  <c:v>14.696371328312935</c:v>
                </c:pt>
                <c:pt idx="79">
                  <c:v>14.711179473369196</c:v>
                </c:pt>
                <c:pt idx="80">
                  <c:v>14.725265416668986</c:v>
                </c:pt>
                <c:pt idx="81">
                  <c:v>14.738664380407599</c:v>
                </c:pt>
                <c:pt idx="82">
                  <c:v>14.751409868973582</c:v>
                </c:pt>
                <c:pt idx="83">
                  <c:v>14.763533752727183</c:v>
                </c:pt>
                <c:pt idx="84">
                  <c:v>14.775066347692835</c:v>
                </c:pt>
                <c:pt idx="85">
                  <c:v>14.786036491365012</c:v>
                </c:pt>
                <c:pt idx="86">
                  <c:v>14.796471614816987</c:v>
                </c:pt>
                <c:pt idx="87">
                  <c:v>14.806397811292802</c:v>
                </c:pt>
                <c:pt idx="88">
                  <c:v>14.815839901453973</c:v>
                </c:pt>
                <c:pt idx="89">
                  <c:v>14.824821495444068</c:v>
                </c:pt>
                <c:pt idx="90">
                  <c:v>14.833365051926366</c:v>
                </c:pt>
                <c:pt idx="91">
                  <c:v>14.84149193424221</c:v>
                </c:pt>
                <c:pt idx="92">
                  <c:v>14.849222463830497</c:v>
                </c:pt>
                <c:pt idx="93">
                  <c:v>14.856575971041849</c:v>
                </c:pt>
                <c:pt idx="94">
                  <c:v>14.863570843474564</c:v>
                </c:pt>
                <c:pt idx="95">
                  <c:v>14.870224571953191</c:v>
                </c:pt>
                <c:pt idx="96">
                  <c:v>14.8765537942647</c:v>
                </c:pt>
                <c:pt idx="97">
                  <c:v>14.882574336761612</c:v>
                </c:pt>
                <c:pt idx="98">
                  <c:v>14.888301253936135</c:v>
                </c:pt>
                <c:pt idx="99">
                  <c:v>14.893748866064218</c:v>
                </c:pt>
                <c:pt idx="100">
                  <c:v>14.898930795013717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099-4810-8052-5B47F03F15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034496"/>
        <c:axId val="45048960"/>
      </c:scatterChart>
      <c:valAx>
        <c:axId val="45034496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</a:p>
            </c:rich>
          </c:tx>
          <c:layout>
            <c:manualLayout>
              <c:xMode val="edge"/>
              <c:yMode val="edge"/>
              <c:x val="0.94017344706911632"/>
              <c:y val="0.82872666958296881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5048960"/>
        <c:crosses val="autoZero"/>
        <c:crossBetween val="midCat"/>
      </c:valAx>
      <c:valAx>
        <c:axId val="45048960"/>
        <c:scaling>
          <c:orientation val="minMax"/>
          <c:max val="15.1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>
                    <a:latin typeface="Symbol" pitchFamily="18" charset="2"/>
                    <a:cs typeface="Arial" pitchFamily="34" charset="0"/>
                  </a:rPr>
                  <a:t>D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i="1" baseline="-250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c:rich>
          </c:tx>
          <c:layout>
            <c:manualLayout>
              <c:xMode val="edge"/>
              <c:yMode val="edge"/>
              <c:x val="3.0555555555555555E-2"/>
              <c:y val="5.672426363371242E-2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5034496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'Only Emf'!$A$1:$A$101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'Only Emf'!$B$1:$B$101</c:f>
              <c:numCache>
                <c:formatCode>General</c:formatCode>
                <c:ptCount val="101"/>
                <c:pt idx="0">
                  <c:v>0</c:v>
                </c:pt>
                <c:pt idx="1">
                  <c:v>0.95162581964040371</c:v>
                </c:pt>
                <c:pt idx="2">
                  <c:v>1.8126924692201818</c:v>
                </c:pt>
                <c:pt idx="3">
                  <c:v>2.5918177931828215</c:v>
                </c:pt>
                <c:pt idx="4">
                  <c:v>3.2967995396436067</c:v>
                </c:pt>
                <c:pt idx="5">
                  <c:v>3.9346934028736658</c:v>
                </c:pt>
                <c:pt idx="6">
                  <c:v>4.5118836390597359</c:v>
                </c:pt>
                <c:pt idx="7">
                  <c:v>5.0341469620859058</c:v>
                </c:pt>
                <c:pt idx="8">
                  <c:v>5.5067103588277844</c:v>
                </c:pt>
                <c:pt idx="9">
                  <c:v>5.9343034025940078</c:v>
                </c:pt>
                <c:pt idx="10">
                  <c:v>6.3212055882855767</c:v>
                </c:pt>
                <c:pt idx="11">
                  <c:v>6.6712891630192042</c:v>
                </c:pt>
                <c:pt idx="12">
                  <c:v>6.9880578808779781</c:v>
                </c:pt>
                <c:pt idx="13">
                  <c:v>7.2746820696598746</c:v>
                </c:pt>
                <c:pt idx="14">
                  <c:v>7.5340303605839356</c:v>
                </c:pt>
                <c:pt idx="15">
                  <c:v>7.768698398515701</c:v>
                </c:pt>
                <c:pt idx="16">
                  <c:v>7.9810348200534449</c:v>
                </c:pt>
                <c:pt idx="17">
                  <c:v>8.1731647594726535</c:v>
                </c:pt>
                <c:pt idx="18">
                  <c:v>8.3470111177841346</c:v>
                </c:pt>
                <c:pt idx="19">
                  <c:v>8.5043138077736486</c:v>
                </c:pt>
                <c:pt idx="20">
                  <c:v>8.6466471676338728</c:v>
                </c:pt>
                <c:pt idx="21">
                  <c:v>8.7754357174701809</c:v>
                </c:pt>
                <c:pt idx="22">
                  <c:v>8.8919684163766615</c:v>
                </c:pt>
                <c:pt idx="23">
                  <c:v>8.997411562771962</c:v>
                </c:pt>
                <c:pt idx="24">
                  <c:v>9.0928204671058754</c:v>
                </c:pt>
                <c:pt idx="25">
                  <c:v>9.1791500137610118</c:v>
                </c:pt>
                <c:pt idx="26">
                  <c:v>9.2572642178566618</c:v>
                </c:pt>
                <c:pt idx="27">
                  <c:v>9.3279448726025027</c:v>
                </c:pt>
                <c:pt idx="28">
                  <c:v>9.3918993737478207</c:v>
                </c:pt>
                <c:pt idx="29">
                  <c:v>9.4497677994359268</c:v>
                </c:pt>
                <c:pt idx="30">
                  <c:v>9.5021293163213603</c:v>
                </c:pt>
                <c:pt idx="31">
                  <c:v>9.5495079760644224</c:v>
                </c:pt>
                <c:pt idx="32">
                  <c:v>9.5923779602163375</c:v>
                </c:pt>
                <c:pt idx="33">
                  <c:v>9.6311683259876002</c:v>
                </c:pt>
                <c:pt idx="34">
                  <c:v>9.6662673003967399</c:v>
                </c:pt>
                <c:pt idx="35">
                  <c:v>9.698026165776815</c:v>
                </c:pt>
                <c:pt idx="36">
                  <c:v>9.7267627755270745</c:v>
                </c:pt>
                <c:pt idx="37">
                  <c:v>9.7527647352966067</c:v>
                </c:pt>
                <c:pt idx="38">
                  <c:v>9.7762922814383444</c:v>
                </c:pt>
                <c:pt idx="39">
                  <c:v>9.7975808855419562</c:v>
                </c:pt>
                <c:pt idx="40">
                  <c:v>9.8168436111126578</c:v>
                </c:pt>
                <c:pt idx="41">
                  <c:v>9.8342732459823878</c:v>
                </c:pt>
                <c:pt idx="42">
                  <c:v>9.8500442317952235</c:v>
                </c:pt>
                <c:pt idx="43">
                  <c:v>9.8643144098779914</c:v>
                </c:pt>
                <c:pt idx="44">
                  <c:v>9.8772266009693155</c:v>
                </c:pt>
                <c:pt idx="45">
                  <c:v>9.8889100346175773</c:v>
                </c:pt>
                <c:pt idx="46">
                  <c:v>9.8994816425536651</c:v>
                </c:pt>
                <c:pt idx="47">
                  <c:v>9.9090472289830416</c:v>
                </c:pt>
                <c:pt idx="48">
                  <c:v>9.9177025295097998</c:v>
                </c:pt>
                <c:pt idx="49">
                  <c:v>9.9255341692907564</c:v>
                </c:pt>
                <c:pt idx="50">
                  <c:v>9.9326205300091459</c:v>
                </c:pt>
                <c:pt idx="51">
                  <c:v>9.9390325343448431</c:v>
                </c:pt>
                <c:pt idx="52">
                  <c:v>9.9448343557923931</c:v>
                </c:pt>
                <c:pt idx="53">
                  <c:v>9.950084060930898</c:v>
                </c:pt>
                <c:pt idx="54">
                  <c:v>9.9548341905738731</c:v>
                </c:pt>
                <c:pt idx="55">
                  <c:v>9.9591322856153592</c:v>
                </c:pt>
                <c:pt idx="56">
                  <c:v>9.9630213628351711</c:v>
                </c:pt>
                <c:pt idx="57">
                  <c:v>9.9665403454252868</c:v>
                </c:pt>
                <c:pt idx="58">
                  <c:v>9.9697244525462416</c:v>
                </c:pt>
                <c:pt idx="59">
                  <c:v>9.9726055518123164</c:v>
                </c:pt>
                <c:pt idx="60">
                  <c:v>9.9752124782333365</c:v>
                </c:pt>
                <c:pt idx="61">
                  <c:v>9.9775713228051419</c:v>
                </c:pt>
                <c:pt idx="62">
                  <c:v>9.9797056936370439</c:v>
                </c:pt>
                <c:pt idx="63">
                  <c:v>9.9816369522297101</c:v>
                </c:pt>
                <c:pt idx="64">
                  <c:v>9.9833844272682608</c:v>
                </c:pt>
                <c:pt idx="65">
                  <c:v>9.9849656080702243</c:v>
                </c:pt>
                <c:pt idx="66">
                  <c:v>9.9863963196245216</c:v>
                </c:pt>
                <c:pt idx="67">
                  <c:v>9.9876908809732647</c:v>
                </c:pt>
                <c:pt idx="68">
                  <c:v>9.988862248521551</c:v>
                </c:pt>
                <c:pt idx="69">
                  <c:v>9.9899221457095138</c:v>
                </c:pt>
                <c:pt idx="70">
                  <c:v>9.9908811803444557</c:v>
                </c:pt>
                <c:pt idx="71">
                  <c:v>9.9917489507673416</c:v>
                </c:pt>
                <c:pt idx="72">
                  <c:v>9.9925341419162326</c:v>
                </c:pt>
                <c:pt idx="73">
                  <c:v>9.9932446122480609</c:v>
                </c:pt>
                <c:pt idx="74">
                  <c:v>9.9938874723887032</c:v>
                </c:pt>
                <c:pt idx="75">
                  <c:v>9.9944691562985213</c:v>
                </c:pt>
                <c:pt idx="76">
                  <c:v>9.9949954856655943</c:v>
                </c:pt>
                <c:pt idx="77">
                  <c:v>9.9954717281711325</c:v>
                </c:pt>
                <c:pt idx="78">
                  <c:v>9.9959026502102013</c:v>
                </c:pt>
                <c:pt idx="79">
                  <c:v>9.996292564595409</c:v>
                </c:pt>
                <c:pt idx="80">
                  <c:v>9.9966453737209751</c:v>
                </c:pt>
                <c:pt idx="81">
                  <c:v>9.9969646086192103</c:v>
                </c:pt>
                <c:pt idx="82">
                  <c:v>9.9972534643002788</c:v>
                </c:pt>
                <c:pt idx="83">
                  <c:v>9.9975148317289211</c:v>
                </c:pt>
                <c:pt idx="84">
                  <c:v>9.9977513267582125</c:v>
                </c:pt>
                <c:pt idx="85">
                  <c:v>9.9979653163098945</c:v>
                </c:pt>
                <c:pt idx="86">
                  <c:v>9.9981589420633235</c:v>
                </c:pt>
                <c:pt idx="87">
                  <c:v>9.9983341418901244</c:v>
                </c:pt>
                <c:pt idx="88">
                  <c:v>9.9984926692490443</c:v>
                </c:pt>
                <c:pt idx="89">
                  <c:v>9.9986361107351804</c:v>
                </c:pt>
                <c:pt idx="90">
                  <c:v>9.9987659019591337</c:v>
                </c:pt>
                <c:pt idx="91">
                  <c:v>9.9988833419151</c:v>
                </c:pt>
                <c:pt idx="92">
                  <c:v>9.9989896059816292</c:v>
                </c:pt>
                <c:pt idx="93">
                  <c:v>9.9990857576852186</c:v>
                </c:pt>
                <c:pt idx="94">
                  <c:v>9.9991727593444342</c:v>
                </c:pt>
                <c:pt idx="95">
                  <c:v>9.9992514817011227</c:v>
                </c:pt>
                <c:pt idx="96">
                  <c:v>9.9993227126350916</c:v>
                </c:pt>
                <c:pt idx="97">
                  <c:v>9.9993871650494679</c:v>
                </c:pt>
                <c:pt idx="98">
                  <c:v>9.9994454840056779</c:v>
                </c:pt>
                <c:pt idx="99">
                  <c:v>9.9994982531794392</c:v>
                </c:pt>
                <c:pt idx="100">
                  <c:v>9.9995460007023755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757-4ED3-95B8-A28ECDB702B9}"/>
            </c:ext>
          </c:extLst>
        </c:ser>
        <c:ser>
          <c:idx val="1"/>
          <c:order val="1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'Only Emf'!$A$1:$A$101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'Only Emf'!$C$1:$C$101</c:f>
              <c:numCache>
                <c:formatCode>General</c:formatCode>
                <c:ptCount val="101"/>
                <c:pt idx="0">
                  <c:v>0</c:v>
                </c:pt>
                <c:pt idx="1">
                  <c:v>0.47581290982020186</c:v>
                </c:pt>
                <c:pt idx="2">
                  <c:v>0.9063462346100909</c:v>
                </c:pt>
                <c:pt idx="3">
                  <c:v>1.2959088965914107</c:v>
                </c:pt>
                <c:pt idx="4">
                  <c:v>1.6483997698218034</c:v>
                </c:pt>
                <c:pt idx="5">
                  <c:v>1.9673467014368329</c:v>
                </c:pt>
                <c:pt idx="6">
                  <c:v>2.2559418195298679</c:v>
                </c:pt>
                <c:pt idx="7">
                  <c:v>2.5170734810429529</c:v>
                </c:pt>
                <c:pt idx="8">
                  <c:v>2.7533551794138922</c:v>
                </c:pt>
                <c:pt idx="9">
                  <c:v>2.9671517012970039</c:v>
                </c:pt>
                <c:pt idx="10">
                  <c:v>3.1606027941427883</c:v>
                </c:pt>
                <c:pt idx="11">
                  <c:v>3.3356445815096021</c:v>
                </c:pt>
                <c:pt idx="12">
                  <c:v>3.494028940438989</c:v>
                </c:pt>
                <c:pt idx="13">
                  <c:v>3.6373410348299373</c:v>
                </c:pt>
                <c:pt idx="14">
                  <c:v>3.7670151802919678</c:v>
                </c:pt>
                <c:pt idx="15">
                  <c:v>3.8843491992578505</c:v>
                </c:pt>
                <c:pt idx="16">
                  <c:v>3.9905174100267224</c:v>
                </c:pt>
                <c:pt idx="17">
                  <c:v>4.0865823797363268</c:v>
                </c:pt>
                <c:pt idx="18">
                  <c:v>4.1735055588920673</c:v>
                </c:pt>
                <c:pt idx="19">
                  <c:v>4.2521569038868243</c:v>
                </c:pt>
                <c:pt idx="20">
                  <c:v>4.3233235838169364</c:v>
                </c:pt>
                <c:pt idx="21">
                  <c:v>4.3877178587350905</c:v>
                </c:pt>
                <c:pt idx="22">
                  <c:v>4.4459842081883307</c:v>
                </c:pt>
                <c:pt idx="23">
                  <c:v>4.498705781385981</c:v>
                </c:pt>
                <c:pt idx="24">
                  <c:v>4.5464102335529377</c:v>
                </c:pt>
                <c:pt idx="25">
                  <c:v>4.5895750068805059</c:v>
                </c:pt>
                <c:pt idx="26">
                  <c:v>4.6286321089283309</c:v>
                </c:pt>
                <c:pt idx="27">
                  <c:v>4.6639724363012514</c:v>
                </c:pt>
                <c:pt idx="28">
                  <c:v>4.6959496868739103</c:v>
                </c:pt>
                <c:pt idx="29">
                  <c:v>4.7248838997179634</c:v>
                </c:pt>
                <c:pt idx="30">
                  <c:v>4.7510646581606801</c:v>
                </c:pt>
                <c:pt idx="31">
                  <c:v>4.7747539880322112</c:v>
                </c:pt>
                <c:pt idx="32">
                  <c:v>4.7961889801081687</c:v>
                </c:pt>
                <c:pt idx="33">
                  <c:v>4.8155841629938001</c:v>
                </c:pt>
                <c:pt idx="34">
                  <c:v>4.8331336501983699</c:v>
                </c:pt>
                <c:pt idx="35">
                  <c:v>4.8490130828884075</c:v>
                </c:pt>
                <c:pt idx="36">
                  <c:v>4.8633813877635372</c:v>
                </c:pt>
                <c:pt idx="37">
                  <c:v>4.8763823676483034</c:v>
                </c:pt>
                <c:pt idx="38">
                  <c:v>4.8881461407191722</c:v>
                </c:pt>
                <c:pt idx="39">
                  <c:v>4.8987904427709781</c:v>
                </c:pt>
                <c:pt idx="40">
                  <c:v>4.9084218055563289</c:v>
                </c:pt>
                <c:pt idx="41">
                  <c:v>4.9171366229911939</c:v>
                </c:pt>
                <c:pt idx="42">
                  <c:v>4.9250221158976117</c:v>
                </c:pt>
                <c:pt idx="43">
                  <c:v>4.9321572049389957</c:v>
                </c:pt>
                <c:pt idx="44">
                  <c:v>4.9386133004846577</c:v>
                </c:pt>
                <c:pt idx="45">
                  <c:v>4.9444550173087887</c:v>
                </c:pt>
                <c:pt idx="46">
                  <c:v>4.9497408212768326</c:v>
                </c:pt>
                <c:pt idx="47">
                  <c:v>4.9545236144915208</c:v>
                </c:pt>
                <c:pt idx="48">
                  <c:v>4.9588512647548999</c:v>
                </c:pt>
                <c:pt idx="49">
                  <c:v>4.9627670846453782</c:v>
                </c:pt>
                <c:pt idx="50">
                  <c:v>4.966310265004573</c:v>
                </c:pt>
                <c:pt idx="51">
                  <c:v>4.9695162671724216</c:v>
                </c:pt>
                <c:pt idx="52">
                  <c:v>4.9724171778961965</c:v>
                </c:pt>
                <c:pt idx="53">
                  <c:v>4.975042030465449</c:v>
                </c:pt>
                <c:pt idx="54">
                  <c:v>4.9774170952869365</c:v>
                </c:pt>
                <c:pt idx="55">
                  <c:v>4.9795661428076796</c:v>
                </c:pt>
                <c:pt idx="56">
                  <c:v>4.9815106814175856</c:v>
                </c:pt>
                <c:pt idx="57">
                  <c:v>4.9832701727126434</c:v>
                </c:pt>
                <c:pt idx="58">
                  <c:v>4.9848622262731208</c:v>
                </c:pt>
                <c:pt idx="59">
                  <c:v>4.9863027759061582</c:v>
                </c:pt>
                <c:pt idx="60">
                  <c:v>4.9876062391166682</c:v>
                </c:pt>
                <c:pt idx="61">
                  <c:v>4.988785661402571</c:v>
                </c:pt>
                <c:pt idx="62">
                  <c:v>4.9898528468185219</c:v>
                </c:pt>
                <c:pt idx="63">
                  <c:v>4.9908184761148551</c:v>
                </c:pt>
                <c:pt idx="64">
                  <c:v>4.9916922136341304</c:v>
                </c:pt>
                <c:pt idx="65">
                  <c:v>4.9924828040351121</c:v>
                </c:pt>
                <c:pt idx="66">
                  <c:v>4.9931981598122608</c:v>
                </c:pt>
                <c:pt idx="67">
                  <c:v>4.9938454404866324</c:v>
                </c:pt>
                <c:pt idx="68">
                  <c:v>4.9944311242607755</c:v>
                </c:pt>
                <c:pt idx="69">
                  <c:v>4.9949610728547569</c:v>
                </c:pt>
                <c:pt idx="70">
                  <c:v>4.9954405901722279</c:v>
                </c:pt>
                <c:pt idx="71">
                  <c:v>4.9958744753836708</c:v>
                </c:pt>
                <c:pt idx="72">
                  <c:v>4.9962670709581163</c:v>
                </c:pt>
                <c:pt idx="73">
                  <c:v>4.9966223061240305</c:v>
                </c:pt>
                <c:pt idx="74">
                  <c:v>4.9969437361943516</c:v>
                </c:pt>
                <c:pt idx="75">
                  <c:v>4.9972345781492606</c:v>
                </c:pt>
                <c:pt idx="76">
                  <c:v>4.9974977428327971</c:v>
                </c:pt>
                <c:pt idx="77">
                  <c:v>4.9977358640855662</c:v>
                </c:pt>
                <c:pt idx="78">
                  <c:v>4.9979513251051007</c:v>
                </c:pt>
                <c:pt idx="79">
                  <c:v>4.9981462822977045</c:v>
                </c:pt>
                <c:pt idx="80">
                  <c:v>4.9983226868604875</c:v>
                </c:pt>
                <c:pt idx="81">
                  <c:v>4.9984823043096052</c:v>
                </c:pt>
                <c:pt idx="82">
                  <c:v>4.9986267321501394</c:v>
                </c:pt>
                <c:pt idx="83">
                  <c:v>4.9987574158644605</c:v>
                </c:pt>
                <c:pt idx="84">
                  <c:v>4.9988756633791063</c:v>
                </c:pt>
                <c:pt idx="85">
                  <c:v>4.9989826581549472</c:v>
                </c:pt>
                <c:pt idx="86">
                  <c:v>4.9990794710316617</c:v>
                </c:pt>
                <c:pt idx="87">
                  <c:v>4.9991670709450622</c:v>
                </c:pt>
                <c:pt idx="88">
                  <c:v>4.9992463346245222</c:v>
                </c:pt>
                <c:pt idx="89">
                  <c:v>4.9993180553675902</c:v>
                </c:pt>
                <c:pt idx="90">
                  <c:v>4.9993829509795669</c:v>
                </c:pt>
                <c:pt idx="91">
                  <c:v>4.99944167095755</c:v>
                </c:pt>
                <c:pt idx="92">
                  <c:v>4.9994948029908146</c:v>
                </c:pt>
                <c:pt idx="93">
                  <c:v>4.9995428788426093</c:v>
                </c:pt>
                <c:pt idx="94">
                  <c:v>4.9995863796722171</c:v>
                </c:pt>
                <c:pt idx="95">
                  <c:v>4.9996257408505613</c:v>
                </c:pt>
                <c:pt idx="96">
                  <c:v>4.9996613563175458</c:v>
                </c:pt>
                <c:pt idx="97">
                  <c:v>4.9996935825247339</c:v>
                </c:pt>
                <c:pt idx="98">
                  <c:v>4.9997227420028389</c:v>
                </c:pt>
                <c:pt idx="99">
                  <c:v>4.9997491265897196</c:v>
                </c:pt>
                <c:pt idx="100">
                  <c:v>4.9997730003511878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757-4ED3-95B8-A28ECDB702B9}"/>
            </c:ext>
          </c:extLst>
        </c:ser>
        <c:ser>
          <c:idx val="2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'Only Emf'!$A$1:$A$101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0.14000000000000001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0.28000000000000003</c:v>
                </c:pt>
                <c:pt idx="29">
                  <c:v>0.28999999999999998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0.55000000000000004</c:v>
                </c:pt>
                <c:pt idx="56">
                  <c:v>0.56000000000000005</c:v>
                </c:pt>
                <c:pt idx="57">
                  <c:v>0.56999999999999995</c:v>
                </c:pt>
                <c:pt idx="58">
                  <c:v>0.57999999999999996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</c:v>
                </c:pt>
                <c:pt idx="70">
                  <c:v>0.7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</c:v>
                </c:pt>
                <c:pt idx="83">
                  <c:v>0.83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</c:v>
                </c:pt>
                <c:pt idx="95">
                  <c:v>0.95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numCache>
            </c:numRef>
          </c:xVal>
          <c:yVal>
            <c:numRef>
              <c:f>'Only Emf'!$D$1:$D$101</c:f>
              <c:numCache>
                <c:formatCode>General</c:formatCode>
                <c:ptCount val="101"/>
                <c:pt idx="0">
                  <c:v>0</c:v>
                </c:pt>
                <c:pt idx="1">
                  <c:v>1.4274387294606057</c:v>
                </c:pt>
                <c:pt idx="2">
                  <c:v>2.7190387038302726</c:v>
                </c:pt>
                <c:pt idx="3">
                  <c:v>3.8877266897742317</c:v>
                </c:pt>
                <c:pt idx="4">
                  <c:v>4.9451993094654103</c:v>
                </c:pt>
                <c:pt idx="5">
                  <c:v>5.9020401043104984</c:v>
                </c:pt>
                <c:pt idx="6">
                  <c:v>6.7678254585896038</c:v>
                </c:pt>
                <c:pt idx="7">
                  <c:v>7.5512204431288588</c:v>
                </c:pt>
                <c:pt idx="8">
                  <c:v>8.2600655382416761</c:v>
                </c:pt>
                <c:pt idx="9">
                  <c:v>8.9014551038910117</c:v>
                </c:pt>
                <c:pt idx="10">
                  <c:v>9.4818083824283654</c:v>
                </c:pt>
                <c:pt idx="11">
                  <c:v>10.006933744528807</c:v>
                </c:pt>
                <c:pt idx="12">
                  <c:v>10.482086821316967</c:v>
                </c:pt>
                <c:pt idx="13">
                  <c:v>10.912023104489812</c:v>
                </c:pt>
                <c:pt idx="14">
                  <c:v>11.301045540875903</c:v>
                </c:pt>
                <c:pt idx="15">
                  <c:v>11.653047597773551</c:v>
                </c:pt>
                <c:pt idx="16">
                  <c:v>11.971552230080167</c:v>
                </c:pt>
                <c:pt idx="17">
                  <c:v>12.259747139208979</c:v>
                </c:pt>
                <c:pt idx="18">
                  <c:v>12.520516676676202</c:v>
                </c:pt>
                <c:pt idx="19">
                  <c:v>12.756470711660473</c:v>
                </c:pt>
                <c:pt idx="20">
                  <c:v>12.969970751450809</c:v>
                </c:pt>
                <c:pt idx="21">
                  <c:v>13.16315357620527</c:v>
                </c:pt>
                <c:pt idx="22">
                  <c:v>13.337952624564991</c:v>
                </c:pt>
                <c:pt idx="23">
                  <c:v>13.496117344157943</c:v>
                </c:pt>
                <c:pt idx="24">
                  <c:v>13.639230700658814</c:v>
                </c:pt>
                <c:pt idx="25">
                  <c:v>13.768725020641517</c:v>
                </c:pt>
                <c:pt idx="26">
                  <c:v>13.885896326784991</c:v>
                </c:pt>
                <c:pt idx="27">
                  <c:v>13.991917308903755</c:v>
                </c:pt>
                <c:pt idx="28">
                  <c:v>14.087849060621732</c:v>
                </c:pt>
                <c:pt idx="29">
                  <c:v>14.174651699153891</c:v>
                </c:pt>
                <c:pt idx="30">
                  <c:v>14.253193974482041</c:v>
                </c:pt>
                <c:pt idx="31">
                  <c:v>14.324261964096634</c:v>
                </c:pt>
                <c:pt idx="32">
                  <c:v>14.388566940324505</c:v>
                </c:pt>
                <c:pt idx="33">
                  <c:v>14.446752488981399</c:v>
                </c:pt>
                <c:pt idx="34">
                  <c:v>14.499400950595108</c:v>
                </c:pt>
                <c:pt idx="35">
                  <c:v>14.547039248665223</c:v>
                </c:pt>
                <c:pt idx="36">
                  <c:v>14.590144163290612</c:v>
                </c:pt>
                <c:pt idx="37">
                  <c:v>14.629147102944909</c:v>
                </c:pt>
                <c:pt idx="38">
                  <c:v>14.664438422157515</c:v>
                </c:pt>
                <c:pt idx="39">
                  <c:v>14.696371328312935</c:v>
                </c:pt>
                <c:pt idx="40">
                  <c:v>14.725265416668986</c:v>
                </c:pt>
                <c:pt idx="41">
                  <c:v>14.751409868973582</c:v>
                </c:pt>
                <c:pt idx="42">
                  <c:v>14.775066347692835</c:v>
                </c:pt>
                <c:pt idx="43">
                  <c:v>14.796471614816987</c:v>
                </c:pt>
                <c:pt idx="44">
                  <c:v>14.815839901453973</c:v>
                </c:pt>
                <c:pt idx="45">
                  <c:v>14.833365051926366</c:v>
                </c:pt>
                <c:pt idx="46">
                  <c:v>14.849222463830497</c:v>
                </c:pt>
                <c:pt idx="47">
                  <c:v>14.863570843474564</c:v>
                </c:pt>
                <c:pt idx="48">
                  <c:v>14.8765537942647</c:v>
                </c:pt>
                <c:pt idx="49">
                  <c:v>14.888301253936135</c:v>
                </c:pt>
                <c:pt idx="50">
                  <c:v>14.898930795013717</c:v>
                </c:pt>
                <c:pt idx="51">
                  <c:v>14.908548801517266</c:v>
                </c:pt>
                <c:pt idx="52">
                  <c:v>14.917251533688589</c:v>
                </c:pt>
                <c:pt idx="53">
                  <c:v>14.925126091396347</c:v>
                </c:pt>
                <c:pt idx="54">
                  <c:v>14.93225128586081</c:v>
                </c:pt>
                <c:pt idx="55">
                  <c:v>14.93869842842304</c:v>
                </c:pt>
                <c:pt idx="56">
                  <c:v>14.944532044252755</c:v>
                </c:pt>
                <c:pt idx="57">
                  <c:v>14.949810518137932</c:v>
                </c:pt>
                <c:pt idx="58">
                  <c:v>14.954586678819362</c:v>
                </c:pt>
                <c:pt idx="59">
                  <c:v>14.958908327718474</c:v>
                </c:pt>
                <c:pt idx="60">
                  <c:v>14.962818717350004</c:v>
                </c:pt>
                <c:pt idx="61">
                  <c:v>14.966356984207714</c:v>
                </c:pt>
                <c:pt idx="62">
                  <c:v>14.969558540455564</c:v>
                </c:pt>
                <c:pt idx="63">
                  <c:v>14.972455428344567</c:v>
                </c:pt>
                <c:pt idx="64">
                  <c:v>14.97507664090239</c:v>
                </c:pt>
                <c:pt idx="65">
                  <c:v>14.977448412105336</c:v>
                </c:pt>
                <c:pt idx="66">
                  <c:v>14.979594479436781</c:v>
                </c:pt>
                <c:pt idx="67">
                  <c:v>14.981536321459899</c:v>
                </c:pt>
                <c:pt idx="68">
                  <c:v>14.983293372782327</c:v>
                </c:pt>
                <c:pt idx="69">
                  <c:v>14.984883218564272</c:v>
                </c:pt>
                <c:pt idx="70">
                  <c:v>14.986321770516684</c:v>
                </c:pt>
                <c:pt idx="71">
                  <c:v>14.987623426151011</c:v>
                </c:pt>
                <c:pt idx="72">
                  <c:v>14.98880121287435</c:v>
                </c:pt>
                <c:pt idx="73">
                  <c:v>14.989866918372092</c:v>
                </c:pt>
                <c:pt idx="74">
                  <c:v>14.990831208583057</c:v>
                </c:pt>
                <c:pt idx="75">
                  <c:v>14.991703734447784</c:v>
                </c:pt>
                <c:pt idx="76">
                  <c:v>14.992493228498391</c:v>
                </c:pt>
                <c:pt idx="77">
                  <c:v>14.993207592256699</c:v>
                </c:pt>
                <c:pt idx="78">
                  <c:v>14.993853975315304</c:v>
                </c:pt>
                <c:pt idx="79">
                  <c:v>14.994438846893114</c:v>
                </c:pt>
                <c:pt idx="80">
                  <c:v>14.994968060581462</c:v>
                </c:pt>
                <c:pt idx="81">
                  <c:v>14.995446912928816</c:v>
                </c:pt>
                <c:pt idx="82">
                  <c:v>14.995880196450418</c:v>
                </c:pt>
                <c:pt idx="83">
                  <c:v>14.996272247593382</c:v>
                </c:pt>
                <c:pt idx="84">
                  <c:v>14.996626990137317</c:v>
                </c:pt>
                <c:pt idx="85">
                  <c:v>14.99694797446484</c:v>
                </c:pt>
                <c:pt idx="86">
                  <c:v>14.997238413094987</c:v>
                </c:pt>
                <c:pt idx="87">
                  <c:v>14.997501212835186</c:v>
                </c:pt>
                <c:pt idx="88">
                  <c:v>14.997739003873567</c:v>
                </c:pt>
                <c:pt idx="89">
                  <c:v>14.997954166102769</c:v>
                </c:pt>
                <c:pt idx="90">
                  <c:v>14.9981488529387</c:v>
                </c:pt>
                <c:pt idx="91">
                  <c:v>14.998325012872648</c:v>
                </c:pt>
                <c:pt idx="92">
                  <c:v>14.998484408972443</c:v>
                </c:pt>
                <c:pt idx="93">
                  <c:v>14.998628636527828</c:v>
                </c:pt>
                <c:pt idx="94">
                  <c:v>14.99875913901665</c:v>
                </c:pt>
                <c:pt idx="95">
                  <c:v>14.998877222551686</c:v>
                </c:pt>
                <c:pt idx="96">
                  <c:v>14.998984068952637</c:v>
                </c:pt>
                <c:pt idx="97">
                  <c:v>14.999080747574203</c:v>
                </c:pt>
                <c:pt idx="98">
                  <c:v>14.999168226008518</c:v>
                </c:pt>
                <c:pt idx="99">
                  <c:v>14.999247379769157</c:v>
                </c:pt>
                <c:pt idx="100">
                  <c:v>14.999319001053562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757-4ED3-95B8-A28ECDB702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492864"/>
        <c:axId val="45499136"/>
      </c:scatterChart>
      <c:valAx>
        <c:axId val="45492864"/>
        <c:scaling>
          <c:orientation val="minMax"/>
          <c:max val="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</a:p>
            </c:rich>
          </c:tx>
          <c:layout>
            <c:manualLayout>
              <c:xMode val="edge"/>
              <c:yMode val="edge"/>
              <c:x val="0.94017344706911632"/>
              <c:y val="0.82872666958296881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5499136"/>
        <c:crosses val="autoZero"/>
        <c:crossBetween val="midCat"/>
      </c:valAx>
      <c:valAx>
        <c:axId val="45499136"/>
        <c:scaling>
          <c:orientation val="minMax"/>
          <c:max val="15.1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2000" dirty="0">
                    <a:latin typeface="Symbol" pitchFamily="18" charset="2"/>
                    <a:cs typeface="Arial" pitchFamily="34" charset="0"/>
                  </a:rPr>
                  <a:t>D</a:t>
                </a:r>
                <a:r>
                  <a:rPr lang="en-US" sz="2000" i="1" dirty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000" i="1" baseline="-25000" dirty="0">
                    <a:latin typeface="Times New Roman" pitchFamily="18" charset="0"/>
                    <a:cs typeface="Times New Roman" pitchFamily="18" charset="0"/>
                  </a:rPr>
                  <a:t>C</a:t>
                </a:r>
              </a:p>
            </c:rich>
          </c:tx>
          <c:layout>
            <c:manualLayout>
              <c:xMode val="edge"/>
              <c:yMode val="edge"/>
              <c:x val="3.0555555555555555E-2"/>
              <c:y val="5.672426363371242E-2"/>
            </c:manualLayout>
          </c:layout>
          <c:overlay val="0"/>
        </c:title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4549286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FE19DAF6-26BB-4A98-B742-63DAC2E0D76D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pPr>
              <a:defRPr/>
            </a:pPr>
            <a:fld id="{6CBD6EF1-8975-4B7A-9A39-593165C3A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75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43264" units="1/cm"/>
          <inkml:channelProperty channel="Y" name="resolution" value="36.48649" units="1/cm"/>
          <inkml:channelProperty channel="T" name="resolution" value="1" units="1/dev"/>
        </inkml:channelProperties>
      </inkml:inkSource>
      <inkml:timestamp xml:id="ts0" timeString="2021-04-13T18:16:00.3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14905 14975 0,'17'0'109,"-17"18"-93,18 0-16,0-1 15,-18 1-15,17 0 16,1 17-16,-18-17 16,18-1-16,-18 1 15,0-1-15,17 1 16,1 0-16,-18-1 15,18 19 1,-1-19 0,-17 1-16,18 0 15,-18-1-15,18-17 16,-18 18-16,0-1 16,17 1-16,-17 0 15,0-1 1,18-17-16,-18 18 15,17-18 79,1 0-78,-18-35-1,0 17 1,0 0-16,0-17 16,0 18-16,18-19 15,-18 19-15,0-1 16,17 0-16,-17 1 16,0-19-1,0 19-15,0-1 16,0-17-16,0 17 15,18 1 1,-18-1-16,0 0 16,0 1 15,0-1-15,18 18-1,-18-18-15,0 1 16,0-1 15,17 18 16,-34 0 31,-1 0-78,0 0 31</inkml:trace>
  <inkml:trace contextRef="#ctx0" brushRef="#br0" timeOffset="744.39">15487 15293 0,'18'0'32,"-1"0"-17,-17-18 1,36 18-16,-19 0 15,1 0-15,-1 0 16,19 0-16,-19 0 16,1 0-16,0 0 15,-1 0 1,-17-17 0,-17 17 62</inkml:trace>
  <inkml:trace contextRef="#ctx0" brushRef="#br0" timeOffset="1375.763">15452 15169 0,'17'0'78,"19"0"-62,-19 0-1,1 0-15,0 0 16,-1 0-16,1 0 16,-1 0-1,1 0 1,0 0 15</inkml:trace>
  <inkml:trace contextRef="#ctx0" brushRef="#br0" timeOffset="2177.118">15804 15011 0,'36'0'78,"-1"0"-62,-17 0-16,-1 0 15,19 0-15,-19 0 16,1 0-1,-1 0 1,1 0-16,0-18 16,-18 0-1,-18 18 32</inkml:trace>
  <inkml:trace contextRef="#ctx0" brushRef="#br0" timeOffset="2720.665">15946 15028 0,'0'18'47,"17"-18"-32,-17 18-15,0 17 16,0-17-1,0 17-15,0-18 16,18 1-16,-18 0 16,0 17-16,0 0 15,0-17 1,-18-18 46</inkml:trace>
  <inkml:trace contextRef="#ctx0" brushRef="#br0" timeOffset="3265.723">15875 15346 0,'0'17'15,"18"-17"-15,-1 0 16,1 0 0,0 0-1,-1 0-15,18 0 16,-17-35-16,0 35 16,35 0-16,-36 0 15,-17-17 1,18 17-16,0 0 15</inkml:trace>
  <inkml:trace contextRef="#ctx0" brushRef="#br0" timeOffset="3905.047">16210 14975 0,'18'0'78,"-18"18"-78,0 17 16,17 1-16,-17 17 16,18-18-16,-18 0 15,0-17-15,0 17 16,18 0-16,-18-17 16,17-18-1,-17 18-15,0-1 16,0-34 31,-17-1-32,-1 0 1</inkml:trace>
  <inkml:trace contextRef="#ctx0" brushRef="#br0" timeOffset="4824.753">16228 15099 0,'0'-18'31,"0"1"-16,0-1 1,0 0 0,17 18-16,-17-17 15,18 17-15,-18-18 16,35 18-16,-35-18 16,18 1-16,17 17 15,-17 0-15,0 0 16,-1 0-1,-17 35 17,0-17-17,0-1-15,0 1 16,-17 0 0,17-1-16,-18 1 15,0 0 1,1-18-16,-1 17 15,18 1-15,-18-18 16,18 17-16,18-17 94,0 0-79,-1 0-15,19 0 16,-19 0-16,18 18 16,-17-18-16,0 18 15,-1-18-15,1 0 16,-18 35 0,18-35-16,-1 0 15,-17 18 1,18-18-1,-53-18 95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1BCA6A-D381-48F8-8CAD-6E7BA28979BE}" type="datetimeFigureOut">
              <a:rPr lang="en-US"/>
              <a:pPr>
                <a:defRPr/>
              </a:pPr>
              <a:t>8/2/2021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B23EDB9-CF0A-4054-B365-3BFCB08A7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99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429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50A7C-80B7-411F-86C5-910D5334332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429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ea typeface="ＭＳ Ｐゴシック" pitchFamily="34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90A63A3-658C-4ED9-BC8A-38AA6F60E76F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9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6A746-40FD-4E10-B756-57A739B91EA1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0462-4023-40C2-B72E-BBD8C404B1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14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D65E6-8F9A-4D95-81C3-08E20CDFED38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422B-ECC5-4CA8-A710-ACAEA55AB8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5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B1154-D36D-4C79-A15E-A1E8686E09E3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F997-F526-4535-8345-2C2ECE9CE8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A8DEB-B14D-4C8A-97AD-66330EEBD13B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E2D2-5913-4880-891F-0098C9520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8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754C5-2CA8-416C-9B85-A706C2F4C721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75038-09CF-4048-9143-B5C197EFB6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07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F30A-CE51-4E1E-A02F-1787D9D5FD6C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EE3D3-4925-4168-8515-C29F908E8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1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D917F-B788-4476-B66D-E3E40C1BA7EE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90069-78D2-4ED3-9147-C8A82A4589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0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6648F-0E5D-4E88-8F62-5A7305E47266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2F1F5-5F86-4251-832B-FB8CBFBD0E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FD038-370F-4D29-90BC-77BABB34D926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8CB8C-1A6B-48F8-A6CE-972C790F3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7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DD3F2-7645-4F85-9935-F6DAE28105E3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77281-2AB8-472C-9ED3-97A0652050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4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B7854-2E11-40A8-A1FC-9C6359B1BE95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50121-090E-4A68-A4E6-8125E28646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B7849A-605A-4483-BAC9-79D1F182ED94}" type="datetime1">
              <a:rPr lang="en-US" smtClean="0"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C5F148-ECAF-4E67-B20A-74B2D4CF39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09Ao97ncHF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1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image" Target="../media/image4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5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5.png"/><Relationship Id="rId4" Type="http://schemas.openxmlformats.org/officeDocument/2006/relationships/image" Target="../media/image23.png"/><Relationship Id="rId9" Type="http://schemas.openxmlformats.org/officeDocument/2006/relationships/image" Target="../media/image24.png"/><Relationship Id="rId14" Type="http://schemas.openxmlformats.org/officeDocument/2006/relationships/image" Target="../media/image21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7.wmf"/><Relationship Id="rId2" Type="http://schemas.openxmlformats.org/officeDocument/2006/relationships/tags" Target="../tags/tag2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28.wmf"/><Relationship Id="rId18" Type="http://schemas.openxmlformats.org/officeDocument/2006/relationships/image" Target="../media/image6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9.png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65.png"/><Relationship Id="rId2" Type="http://schemas.openxmlformats.org/officeDocument/2006/relationships/tags" Target="../tags/tag26.xml"/><Relationship Id="rId16" Type="http://schemas.openxmlformats.org/officeDocument/2006/relationships/image" Target="../media/image64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0.png"/><Relationship Id="rId11" Type="http://schemas.openxmlformats.org/officeDocument/2006/relationships/image" Target="../media/image27.wmf"/><Relationship Id="rId15" Type="http://schemas.openxmlformats.org/officeDocument/2006/relationships/image" Target="../media/image63.png"/><Relationship Id="rId10" Type="http://schemas.openxmlformats.org/officeDocument/2006/relationships/oleObject" Target="../embeddings/oleObject18.bin"/><Relationship Id="rId9" Type="http://schemas.openxmlformats.org/officeDocument/2006/relationships/image" Target="../media/image30.png"/><Relationship Id="rId14" Type="http://schemas.openxmlformats.org/officeDocument/2006/relationships/image" Target="../media/image6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3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4.wmf"/><Relationship Id="rId2" Type="http://schemas.openxmlformats.org/officeDocument/2006/relationships/tags" Target="../tags/tag30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0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8.png"/><Relationship Id="rId2" Type="http://schemas.openxmlformats.org/officeDocument/2006/relationships/tags" Target="../tags/tag3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2.bin"/><Relationship Id="rId4" Type="http://schemas.openxmlformats.org/officeDocument/2006/relationships/notesSlide" Target="../notesSlides/notes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4" Type="http://schemas.openxmlformats.org/officeDocument/2006/relationships/image" Target="../media/image8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6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24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Relationship Id="rId4" Type="http://schemas.openxmlformats.org/officeDocument/2006/relationships/image" Target="../media/image7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12" Type="http://schemas.openxmlformats.org/officeDocument/2006/relationships/image" Target="../media/image8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0" y="487582"/>
            <a:ext cx="6172200" cy="937022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Capacitors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9900" y="2000251"/>
            <a:ext cx="6172200" cy="3451622"/>
          </a:xfrm>
        </p:spPr>
        <p:txBody>
          <a:bodyPr/>
          <a:lstStyle/>
          <a:p>
            <a:r>
              <a:rPr lang="en-US" dirty="0" err="1"/>
              <a:t>OpenStax</a:t>
            </a:r>
            <a:r>
              <a:rPr lang="en-US" dirty="0"/>
              <a:t> 19.5</a:t>
            </a:r>
          </a:p>
        </p:txBody>
      </p:sp>
      <p:grpSp>
        <p:nvGrpSpPr>
          <p:cNvPr id="5" name="Group 114"/>
          <p:cNvGrpSpPr>
            <a:grpSpLocks/>
          </p:cNvGrpSpPr>
          <p:nvPr/>
        </p:nvGrpSpPr>
        <p:grpSpPr bwMode="auto">
          <a:xfrm rot="-5400000">
            <a:off x="3988595" y="3028672"/>
            <a:ext cx="900113" cy="1600200"/>
            <a:chOff x="7620000" y="3962400"/>
            <a:chExt cx="685800" cy="12192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620000" y="4495800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620000" y="4648200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7696200" y="4229100"/>
              <a:ext cx="533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7696200" y="4914900"/>
              <a:ext cx="533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2578" name="Picture 2" descr="Image result for capacit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1" y="3151545"/>
            <a:ext cx="2428875" cy="135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9F503AF-51EA-48C4-A28D-5282F754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5657293"/>
            <a:ext cx="433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Youtube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youtu.be/09Ao97ncHF8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91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Storing Energy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080939" y="1828800"/>
            <a:ext cx="6286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Since charges are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separated</a:t>
            </a:r>
            <a:r>
              <a:rPr lang="en-US" dirty="0">
                <a:latin typeface="+mj-lt"/>
              </a:rPr>
              <a:t>, there is a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potential energy</a:t>
            </a:r>
            <a:r>
              <a:rPr lang="en-US" dirty="0">
                <a:latin typeface="+mj-lt"/>
              </a:rPr>
              <a:t> associated with capacitors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067050" y="2571751"/>
            <a:ext cx="6286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Change in potential energy for a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charge </a:t>
            </a:r>
            <a:r>
              <a:rPr lang="en-US" dirty="0">
                <a:latin typeface="+mj-lt"/>
              </a:rPr>
              <a:t>is: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09963" y="3943350"/>
            <a:ext cx="1028700" cy="1600200"/>
            <a:chOff x="1447800" y="4191000"/>
            <a:chExt cx="1371600" cy="2133600"/>
          </a:xfrm>
        </p:grpSpPr>
        <p:sp>
          <p:nvSpPr>
            <p:cNvPr id="6" name="Rectangle 5"/>
            <p:cNvSpPr/>
            <p:nvPr/>
          </p:nvSpPr>
          <p:spPr>
            <a:xfrm>
              <a:off x="1447800" y="41910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514600" y="41910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553075" y="3943350"/>
            <a:ext cx="1028700" cy="1600200"/>
            <a:chOff x="4114800" y="4114800"/>
            <a:chExt cx="1371600" cy="2133600"/>
          </a:xfrm>
        </p:grpSpPr>
        <p:sp>
          <p:nvSpPr>
            <p:cNvPr id="8" name="Rectangle 7"/>
            <p:cNvSpPr/>
            <p:nvPr/>
          </p:nvSpPr>
          <p:spPr>
            <a:xfrm>
              <a:off x="4114800" y="41148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+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+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+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81600" y="41148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–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–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–</a:t>
              </a:r>
            </a:p>
          </p:txBody>
        </p:sp>
      </p:grp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7624763" y="3943350"/>
            <a:ext cx="1028700" cy="1600200"/>
            <a:chOff x="6858000" y="4267200"/>
            <a:chExt cx="1371600" cy="2133600"/>
          </a:xfrm>
        </p:grpSpPr>
        <p:sp>
          <p:nvSpPr>
            <p:cNvPr id="10" name="Rectangle 9"/>
            <p:cNvSpPr/>
            <p:nvPr/>
          </p:nvSpPr>
          <p:spPr>
            <a:xfrm>
              <a:off x="6858000" y="4267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+++++++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924800" y="4267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–––––––</a:t>
              </a:r>
            </a:p>
          </p:txBody>
        </p:sp>
      </p:grpSp>
      <p:sp>
        <p:nvSpPr>
          <p:cNvPr id="12" name="TextBox 11"/>
          <p:cNvSpPr txBox="1"/>
          <p:nvPr/>
        </p:nvSpPr>
        <p:spPr bwMode="auto">
          <a:xfrm>
            <a:off x="3367088" y="3543301"/>
            <a:ext cx="1314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Initial</a:t>
            </a:r>
            <a:r>
              <a:rPr lang="en-US" dirty="0">
                <a:latin typeface="+mj-lt"/>
              </a:rPr>
              <a:t>: 0 V</a:t>
            </a:r>
            <a:endParaRPr lang="en-US" baseline="-250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381625" y="3543301"/>
            <a:ext cx="1371600" cy="3231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in between</a:t>
            </a:r>
            <a:endParaRPr lang="en-US" sz="1500" baseline="-25000" dirty="0">
              <a:latin typeface="+mj-lt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7453313" y="3543301"/>
            <a:ext cx="13716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Final</a:t>
            </a:r>
            <a:r>
              <a:rPr lang="en-US" dirty="0">
                <a:latin typeface="+mj-lt"/>
              </a:rPr>
              <a:t>: </a:t>
            </a:r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+mj-lt"/>
              </a:rPr>
              <a:t>V</a:t>
            </a:r>
            <a:r>
              <a:rPr lang="en-US" i="1" baseline="-25000" dirty="0">
                <a:latin typeface="+mj-lt"/>
              </a:rPr>
              <a:t>C</a:t>
            </a:r>
            <a:endParaRPr lang="en-US" baseline="-250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3067050" y="3089673"/>
            <a:ext cx="6115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Potential difference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changes </a:t>
            </a:r>
            <a:r>
              <a:rPr lang="en-US" dirty="0">
                <a:latin typeface="+mj-lt"/>
              </a:rPr>
              <a:t>as Capacitor charges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3038475" y="5643520"/>
            <a:ext cx="61150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50" b="1" dirty="0">
                <a:solidFill>
                  <a:srgbClr val="008000"/>
                </a:solidFill>
                <a:latin typeface="+mj-lt"/>
              </a:rPr>
              <a:t>Initially, </a:t>
            </a:r>
            <a:r>
              <a:rPr lang="en-US" sz="1650" dirty="0">
                <a:latin typeface="+mj-lt"/>
              </a:rPr>
              <a:t>charges move through smaller </a:t>
            </a:r>
            <a:r>
              <a:rPr lang="en-US" sz="1650" b="1" dirty="0">
                <a:solidFill>
                  <a:srgbClr val="008000"/>
                </a:solidFill>
                <a:latin typeface="+mj-lt"/>
              </a:rPr>
              <a:t>potential difference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865986" y="2571751"/>
            <a:ext cx="14606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dirty="0"/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Symbol" pitchFamily="18" charset="2"/>
              </a:rPr>
              <a:t> 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8AEE8E5E-0FCD-4E15-9FAD-1C52342B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551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15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Potential Energy of Capacitor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724150" y="1943101"/>
            <a:ext cx="6743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Energy stored when charge is 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+mj-lt"/>
              </a:rPr>
              <a:t> and potential difference is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graphicFrame>
        <p:nvGraphicFramePr>
          <p:cNvPr id="10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580777"/>
              </p:ext>
            </p:extLst>
          </p:nvPr>
        </p:nvGraphicFramePr>
        <p:xfrm>
          <a:off x="5370911" y="2390777"/>
          <a:ext cx="1302544" cy="592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5" name="Equation" r:id="rId4" imgW="863225" imgH="393529" progId="Equation.3">
                  <p:embed/>
                </p:oleObj>
              </mc:Choice>
              <mc:Fallback>
                <p:oleObj name="Equation" r:id="rId4" imgW="8632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911" y="2390777"/>
                        <a:ext cx="1302544" cy="592931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2895600" y="3200401"/>
            <a:ext cx="2228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Since 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dirty="0">
                <a:latin typeface="+mj-lt"/>
              </a:rPr>
              <a:t> 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/>
              <a:t>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2724150" y="4457701"/>
            <a:ext cx="6743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To change energy stored in capacitor, change any parameter:</a:t>
            </a:r>
            <a:endParaRPr lang="en-US" b="1" i="1" baseline="-25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3181350" y="5069785"/>
            <a:ext cx="2114550" cy="55399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These require doing </a:t>
            </a:r>
            <a:r>
              <a:rPr lang="en-US" sz="1500" b="1" dirty="0">
                <a:solidFill>
                  <a:srgbClr val="008000"/>
                </a:solidFill>
                <a:latin typeface="+mj-lt"/>
              </a:rPr>
              <a:t>work</a:t>
            </a:r>
            <a:r>
              <a:rPr lang="en-US" sz="1500" dirty="0">
                <a:latin typeface="+mj-lt"/>
              </a:rPr>
              <a:t> on the capacitor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616179" y="4857752"/>
            <a:ext cx="3143250" cy="997982"/>
            <a:chOff x="3932751" y="5334000"/>
            <a:chExt cx="4191000" cy="1330338"/>
          </a:xfrm>
        </p:grpSpPr>
        <p:sp>
          <p:nvSpPr>
            <p:cNvPr id="10" name="TextBox 9"/>
            <p:cNvSpPr txBox="1"/>
            <p:nvPr/>
          </p:nvSpPr>
          <p:spPr bwMode="auto">
            <a:xfrm>
              <a:off x="4275651" y="5334000"/>
              <a:ext cx="3505200" cy="492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capacitance</a:t>
              </a:r>
              <a:endPara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276" name="Group 14"/>
            <p:cNvGrpSpPr>
              <a:grpSpLocks/>
            </p:cNvGrpSpPr>
            <p:nvPr/>
          </p:nvGrpSpPr>
          <p:grpSpPr bwMode="auto">
            <a:xfrm>
              <a:off x="3932751" y="6172008"/>
              <a:ext cx="4191000" cy="492330"/>
              <a:chOff x="3886200" y="6019608"/>
              <a:chExt cx="4191000" cy="492330"/>
            </a:xfrm>
          </p:grpSpPr>
          <p:sp>
            <p:nvSpPr>
              <p:cNvPr id="9" name="TextBox 8"/>
              <p:cNvSpPr txBox="1"/>
              <p:nvPr/>
            </p:nvSpPr>
            <p:spPr bwMode="auto">
              <a:xfrm>
                <a:off x="6553200" y="6019608"/>
                <a:ext cx="1524000" cy="492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008000"/>
                    </a:solidFill>
                    <a:latin typeface="+mj-lt"/>
                  </a:rPr>
                  <a:t>potential</a:t>
                </a:r>
                <a:endParaRPr lang="en-US" b="1" i="1" baseline="-25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 bwMode="auto">
              <a:xfrm>
                <a:off x="3886200" y="6019608"/>
                <a:ext cx="1600200" cy="492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008000"/>
                    </a:solidFill>
                    <a:latin typeface="+mj-lt"/>
                  </a:rPr>
                  <a:t>charge</a:t>
                </a:r>
                <a:endParaRPr lang="en-US" b="1" i="1" baseline="-25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Left-Right Arrow 13"/>
              <p:cNvSpPr/>
              <p:nvPr/>
            </p:nvSpPr>
            <p:spPr>
              <a:xfrm>
                <a:off x="5637212" y="6097378"/>
                <a:ext cx="765175" cy="306317"/>
              </a:xfrm>
              <a:prstGeom prst="leftRightArrow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sp>
          <p:nvSpPr>
            <p:cNvPr id="22" name="Right Arrow 21"/>
            <p:cNvSpPr/>
            <p:nvPr/>
          </p:nvSpPr>
          <p:spPr>
            <a:xfrm rot="2460000">
              <a:off x="6787076" y="5832361"/>
              <a:ext cx="768350" cy="30155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3" name="Right Arrow 22"/>
            <p:cNvSpPr/>
            <p:nvPr/>
          </p:nvSpPr>
          <p:spPr>
            <a:xfrm rot="19140000" flipH="1">
              <a:off x="4501076" y="5832361"/>
              <a:ext cx="768350" cy="301556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53000" y="3086100"/>
                <a:ext cx="371475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Δ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Δ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>
                          <a:latin typeface="Cambria Math"/>
                        </a:rPr>
                        <m:t>𝑪</m:t>
                      </m:r>
                      <m:r>
                        <a:rPr lang="en-US" b="1" i="1">
                          <a:latin typeface="Cambria Math"/>
                        </a:rPr>
                        <m:t>𝜟</m:t>
                      </m:r>
                      <m:sSubSup>
                        <m:sSubSup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1" i="1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𝑪</m:t>
                          </m:r>
                        </m:sub>
                        <m:sup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</m:sup>
                      </m:sSubSup>
                    </m:oMath>
                  </m:oMathPara>
                </a14:m>
                <a:endParaRPr lang="en-US" b="1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086100"/>
                <a:ext cx="3714750" cy="6109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95900" y="3714752"/>
                <a:ext cx="3714750" cy="7273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𝒄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𝑄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𝐶</m:t>
                              </m:r>
                            </m:den>
                          </m:f>
                        </m:e>
                      </m:d>
                      <m:r>
                        <a:rPr lang="en-US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𝑸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latin typeface="Cambria Math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en-US" b="1" i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900" y="3714752"/>
                <a:ext cx="3714750" cy="7273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7C7F32C-81B7-4664-AEB2-47A9CCD8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3932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3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Disconnecting a Capacitor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009900" y="1885951"/>
            <a:ext cx="60007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What happens when a capacitor is charged and then disconnected?</a:t>
            </a:r>
          </a:p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endParaRPr lang="en-US" b="1" i="1" baseline="-25000" dirty="0">
              <a:solidFill>
                <a:srgbClr val="008000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en-US" b="1" dirty="0">
                <a:latin typeface="+mj-lt"/>
                <a:cs typeface="Times New Roman" pitchFamily="18" charset="0"/>
              </a:rPr>
              <a:t>The capacitor retains the charge</a:t>
            </a:r>
          </a:p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+mj-lt"/>
                <a:cs typeface="Times New Roman" pitchFamily="18" charset="0"/>
              </a:rPr>
              <a:t>(the stored charge cannot be lost)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3238500" y="3371852"/>
                <a:ext cx="5886450" cy="251709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What happens when the plates of a disconnected charged capacitor are moved closer or farther?</a:t>
                </a:r>
              </a:p>
              <a:p>
                <a:pPr marL="257175" indent="-257175">
                  <a:buFont typeface="Arial" panose="020B0604020202020204" pitchFamily="34" charset="0"/>
                  <a:buChar char="•"/>
                  <a:defRPr/>
                </a:pPr>
                <a:endParaRPr lang="en-US" b="1" i="1" baseline="-25000" dirty="0">
                  <a:solidFill>
                    <a:srgbClr val="008000"/>
                  </a:solidFill>
                  <a:latin typeface="+mj-lt"/>
                  <a:cs typeface="Times New Roman" pitchFamily="18" charset="0"/>
                </a:endParaRPr>
              </a:p>
              <a:p>
                <a:pPr marL="257175" indent="-257175">
                  <a:buFontTx/>
                  <a:buChar char="-"/>
                  <a:defRPr/>
                </a:pPr>
                <a:r>
                  <a:rPr lang="en-US" dirty="0">
                    <a:latin typeface="+mj-lt"/>
                    <a:cs typeface="Times New Roman" pitchFamily="18" charset="0"/>
                  </a:rPr>
                  <a:t>Q is unchanged</a:t>
                </a:r>
              </a:p>
              <a:p>
                <a:pPr marL="257175" indent="-257175">
                  <a:buFontTx/>
                  <a:buChar char="-"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𝜀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dirty="0">
                    <a:latin typeface="+mj-lt"/>
                    <a:cs typeface="Times New Roman" pitchFamily="18" charset="0"/>
                  </a:rPr>
                  <a:t>  changes </a:t>
                </a:r>
                <a:r>
                  <a:rPr lang="en-US" sz="1500" dirty="0">
                    <a:latin typeface="+mj-lt"/>
                    <a:cs typeface="Times New Roman" pitchFamily="18" charset="0"/>
                  </a:rPr>
                  <a:t>(larger 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</m:oMath>
                </a14:m>
                <a:r>
                  <a:rPr lang="en-US" sz="1500" dirty="0">
                    <a:latin typeface="+mj-lt"/>
                    <a:cs typeface="Times New Roman" pitchFamily="18" charset="0"/>
                  </a:rPr>
                  <a:t> smaller C, and vice-versa)</a:t>
                </a:r>
              </a:p>
              <a:p>
                <a:pPr marL="257175" indent="-257175">
                  <a:spcAft>
                    <a:spcPts val="900"/>
                  </a:spcAft>
                  <a:buFontTx/>
                  <a:buChar char="-"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𝑄</m:t>
                    </m:r>
                    <m:r>
                      <a:rPr lang="en-US" i="1">
                        <a:latin typeface="Cambria Math"/>
                      </a:rPr>
                      <m:t>/</m:t>
                    </m:r>
                    <m:r>
                      <a:rPr lang="en-US" i="1"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>
                    <a:latin typeface="+mj-lt"/>
                    <a:cs typeface="Times New Roman" pitchFamily="18" charset="0"/>
                  </a:rPr>
                  <a:t> changes </a:t>
                </a:r>
                <a:r>
                  <a:rPr lang="en-US" sz="1500" dirty="0">
                    <a:cs typeface="Times New Roman" pitchFamily="18" charset="0"/>
                  </a:rPr>
                  <a:t>(smaller C </a:t>
                </a:r>
                <a14:m>
                  <m:oMath xmlns:m="http://schemas.openxmlformats.org/officeDocument/2006/math">
                    <m:r>
                      <a:rPr lang="en-US" sz="1500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</m:oMath>
                </a14:m>
                <a:r>
                  <a:rPr lang="en-US" sz="1500" dirty="0">
                    <a:cs typeface="Times New Roman" pitchFamily="18" charset="0"/>
                  </a:rPr>
                  <a:t> larger V, and vice-versa)</a:t>
                </a:r>
              </a:p>
              <a:p>
                <a:pPr marL="257175" indent="-257175">
                  <a:buFontTx/>
                  <a:buChar char="-"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𝑈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𝑄𝑉</m:t>
                    </m:r>
                  </m:oMath>
                </a14:m>
                <a:r>
                  <a:rPr lang="en-US" dirty="0">
                    <a:cs typeface="Times New Roman" pitchFamily="18" charset="0"/>
                  </a:rPr>
                  <a:t> changes </a:t>
                </a:r>
                <a:r>
                  <a:rPr lang="en-US" sz="1500" dirty="0">
                    <a:cs typeface="Times New Roman" pitchFamily="18" charset="0"/>
                  </a:rPr>
                  <a:t>(smaller V </a:t>
                </a:r>
                <a14:m>
                  <m:oMath xmlns:m="http://schemas.openxmlformats.org/officeDocument/2006/math">
                    <m:r>
                      <a:rPr lang="en-US" sz="1500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</m:oMath>
                </a14:m>
                <a:r>
                  <a:rPr lang="en-US" sz="1500" dirty="0">
                    <a:cs typeface="Times New Roman" pitchFamily="18" charset="0"/>
                  </a:rPr>
                  <a:t> smaller U, and vice-versa)</a:t>
                </a:r>
              </a:p>
              <a:p>
                <a:pPr algn="ctr">
                  <a:defRPr/>
                </a:pP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cs typeface="Times New Roman" pitchFamily="18" charset="0"/>
                  </a:rPr>
                  <a:t>(U changes because </a:t>
                </a:r>
                <a:r>
                  <a:rPr lang="en-US" sz="1500" b="1" dirty="0">
                    <a:solidFill>
                      <a:schemeClr val="bg1">
                        <a:lumMod val="50000"/>
                      </a:schemeClr>
                    </a:solidFill>
                    <a:cs typeface="Times New Roman" pitchFamily="18" charset="0"/>
                  </a:rPr>
                  <a:t>work is done in moving the plates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8500" y="3371852"/>
                <a:ext cx="5886450" cy="2517099"/>
              </a:xfrm>
              <a:prstGeom prst="rect">
                <a:avLst/>
              </a:prstGeom>
              <a:blipFill>
                <a:blip r:embed="rId3"/>
                <a:stretch>
                  <a:fillRect l="-620" t="-964" b="-1687"/>
                </a:stretch>
              </a:blipFill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CFA8A1-53AB-40A4-ADCD-346A3D19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710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Series and Parallel Capacitors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38450" y="205740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Identify same way as series and parallel resistors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276600" y="2657476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Series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3276600" y="3567113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+mj-lt"/>
              </a:rPr>
              <a:t>Parallel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6400800" y="2657477"/>
            <a:ext cx="251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No junctions between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400800" y="3429002"/>
            <a:ext cx="251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+mj-lt"/>
              </a:rPr>
              <a:t>Both sides connected by wire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124200" y="4514851"/>
            <a:ext cx="579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Instead of considering </a:t>
            </a:r>
            <a:r>
              <a:rPr lang="en-US" b="1" dirty="0">
                <a:solidFill>
                  <a:srgbClr val="A67A00"/>
                </a:solidFill>
                <a:latin typeface="+mj-lt"/>
              </a:rPr>
              <a:t>current, </a:t>
            </a:r>
            <a:r>
              <a:rPr lang="en-US" dirty="0"/>
              <a:t>look at </a:t>
            </a:r>
            <a:r>
              <a:rPr lang="en-US" b="1" dirty="0">
                <a:solidFill>
                  <a:srgbClr val="A67A00"/>
                </a:solidFill>
              </a:rPr>
              <a:t>charge stored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3695700" y="4972051"/>
            <a:ext cx="462915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Charges only reach or leave plates due to current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81550" y="2971801"/>
            <a:ext cx="25146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dirty="0"/>
              <a:t>Have same </a:t>
            </a:r>
            <a:r>
              <a:rPr lang="en-US" sz="1500" b="1" dirty="0">
                <a:solidFill>
                  <a:srgbClr val="A67A00"/>
                </a:solidFill>
              </a:rPr>
              <a:t>charge stored</a:t>
            </a:r>
            <a:endParaRPr lang="en-US" sz="1500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81550" y="4000501"/>
            <a:ext cx="30289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dirty="0"/>
              <a:t>Have same </a:t>
            </a:r>
            <a:r>
              <a:rPr lang="en-US" sz="1500" b="1" dirty="0">
                <a:solidFill>
                  <a:srgbClr val="7030A0"/>
                </a:solidFill>
              </a:rPr>
              <a:t>potential difference</a:t>
            </a:r>
            <a:endParaRPr lang="en-US" sz="1500" dirty="0">
              <a:solidFill>
                <a:srgbClr val="7030A0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0367DD1-3467-4E44-9F61-8CDBD3788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698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>
          <a:xfrm>
            <a:off x="3009900" y="857250"/>
            <a:ext cx="6172200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cs typeface="Arial" charset="0"/>
              </a:rPr>
              <a:t>Parallel Capacitors</a:t>
            </a:r>
            <a:br>
              <a:rPr lang="en-US" dirty="0">
                <a:cs typeface="Arial" charset="0"/>
              </a:rPr>
            </a:br>
            <a:r>
              <a:rPr lang="en-US" sz="1800" dirty="0">
                <a:cs typeface="Arial" charset="0"/>
              </a:rPr>
              <a:t>(same V across all capacitors connected in parallel)</a:t>
            </a:r>
            <a:endParaRPr lang="en-US" dirty="0">
              <a:cs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81850" y="2339579"/>
            <a:ext cx="1771650" cy="1629061"/>
            <a:chOff x="685800" y="1825721"/>
            <a:chExt cx="2362200" cy="2172081"/>
          </a:xfrm>
        </p:grpSpPr>
        <p:sp>
          <p:nvSpPr>
            <p:cNvPr id="116739" name="TextBox 3"/>
            <p:cNvSpPr txBox="1">
              <a:spLocks noChangeArrowheads="1"/>
            </p:cNvSpPr>
            <p:nvPr/>
          </p:nvSpPr>
          <p:spPr bwMode="auto">
            <a:xfrm>
              <a:off x="1219200" y="1825721"/>
              <a:ext cx="11430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eq</a:t>
              </a:r>
            </a:p>
          </p:txBody>
        </p:sp>
        <p:grpSp>
          <p:nvGrpSpPr>
            <p:cNvPr id="116747" name="Group 114"/>
            <p:cNvGrpSpPr>
              <a:grpSpLocks/>
            </p:cNvGrpSpPr>
            <p:nvPr/>
          </p:nvGrpSpPr>
          <p:grpSpPr bwMode="auto">
            <a:xfrm rot="-5400000">
              <a:off x="1228725" y="1914525"/>
              <a:ext cx="1200150" cy="2133600"/>
              <a:chOff x="7620000" y="3962400"/>
              <a:chExt cx="685800" cy="1219200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7620000" y="44958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620000" y="46482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7696200" y="42291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>
                <a:off x="7696200" y="49149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96"/>
            <p:cNvGrpSpPr>
              <a:grpSpLocks/>
            </p:cNvGrpSpPr>
            <p:nvPr/>
          </p:nvGrpSpPr>
          <p:grpSpPr bwMode="auto">
            <a:xfrm>
              <a:off x="685800" y="2247898"/>
              <a:ext cx="2362200" cy="1749904"/>
              <a:chOff x="685800" y="2247900"/>
              <a:chExt cx="2362200" cy="1749685"/>
            </a:xfrm>
          </p:grpSpPr>
          <p:grpSp>
            <p:nvGrpSpPr>
              <p:cNvPr id="116775" name="Group 67"/>
              <p:cNvGrpSpPr>
                <a:grpSpLocks/>
              </p:cNvGrpSpPr>
              <p:nvPr/>
            </p:nvGrpSpPr>
            <p:grpSpPr bwMode="auto">
              <a:xfrm>
                <a:off x="914400" y="3505204"/>
                <a:ext cx="1752600" cy="492381"/>
                <a:chOff x="609600" y="3505200"/>
                <a:chExt cx="1752600" cy="492293"/>
              </a:xfrm>
            </p:grpSpPr>
            <p:cxnSp>
              <p:nvCxnSpPr>
                <p:cNvPr id="21" name="Straight Connector 20"/>
                <p:cNvCxnSpPr/>
                <p:nvPr/>
              </p:nvCxnSpPr>
              <p:spPr>
                <a:xfrm>
                  <a:off x="609600" y="3733573"/>
                  <a:ext cx="1752600" cy="0"/>
                </a:xfrm>
                <a:prstGeom prst="line">
                  <a:avLst/>
                </a:prstGeom>
                <a:ln w="38100">
                  <a:solidFill>
                    <a:srgbClr val="293F6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77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1028700" y="3505200"/>
                  <a:ext cx="914400" cy="49229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dirty="0">
                      <a:solidFill>
                        <a:srgbClr val="293F6F"/>
                      </a:solidFill>
                      <a:latin typeface="Symbol" pitchFamily="18" charset="2"/>
                    </a:rPr>
                    <a:t>D</a:t>
                  </a:r>
                  <a:r>
                    <a:rPr lang="en-US" b="1" i="1" dirty="0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endParaRPr lang="en-US" b="1" i="1" baseline="-25000" dirty="0">
                    <a:solidFill>
                      <a:srgbClr val="293F6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6776" name="TextBox 24"/>
              <p:cNvSpPr txBox="1">
                <a:spLocks noChangeArrowheads="1"/>
              </p:cNvSpPr>
              <p:nvPr/>
            </p:nvSpPr>
            <p:spPr bwMode="auto">
              <a:xfrm>
                <a:off x="685800" y="2247900"/>
                <a:ext cx="990600" cy="4923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r>
                  <a:rPr lang="en-US" b="1" i="1" baseline="-25000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tot</a:t>
                </a:r>
              </a:p>
            </p:txBody>
          </p:sp>
          <p:sp>
            <p:nvSpPr>
              <p:cNvPr id="116777" name="TextBox 24"/>
              <p:cNvSpPr txBox="1">
                <a:spLocks noChangeArrowheads="1"/>
              </p:cNvSpPr>
              <p:nvPr/>
            </p:nvSpPr>
            <p:spPr bwMode="auto">
              <a:xfrm>
                <a:off x="1981200" y="2247900"/>
                <a:ext cx="1066800" cy="4923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–Q</a:t>
                </a:r>
                <a:r>
                  <a:rPr lang="en-US" b="1" i="1" baseline="-25000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tot</a:t>
                </a:r>
              </a:p>
            </p:txBody>
          </p:sp>
        </p:grp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3581402" y="4400551"/>
            <a:ext cx="5168503" cy="807913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tot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= Q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+ Q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 +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sz="1050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900"/>
              </a:spcAft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ii)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i="1" baseline="-25000" dirty="0" err="1">
                <a:latin typeface="Times New Roman" pitchFamily="18" charset="0"/>
                <a:cs typeface="Times New Roman" pitchFamily="18" charset="0"/>
              </a:rPr>
              <a:t>tot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3638550" y="5322763"/>
            <a:ext cx="5029200" cy="41549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latin typeface="+mj-lt"/>
                <a:cs typeface="Times New Roman" pitchFamily="18" charset="0"/>
              </a:rPr>
              <a:t>Capacitors in Parallel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1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  = </a:t>
            </a:r>
            <a:r>
              <a:rPr lang="en-US" sz="2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1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1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09901" y="2000251"/>
            <a:ext cx="2638426" cy="2122982"/>
            <a:chOff x="4313237" y="1143000"/>
            <a:chExt cx="3517901" cy="2971800"/>
          </a:xfrm>
        </p:grpSpPr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5181600" y="2514596"/>
              <a:ext cx="1752600" cy="516998"/>
              <a:chOff x="838200" y="3505200"/>
              <a:chExt cx="1752600" cy="516665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>
                <a:off x="838200" y="3733653"/>
                <a:ext cx="1752600" cy="0"/>
              </a:xfrm>
              <a:prstGeom prst="line">
                <a:avLst/>
              </a:prstGeom>
              <a:ln w="38100">
                <a:solidFill>
                  <a:srgbClr val="293F6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787" name="TextBox 34"/>
              <p:cNvSpPr txBox="1">
                <a:spLocks noChangeArrowheads="1"/>
              </p:cNvSpPr>
              <p:nvPr/>
            </p:nvSpPr>
            <p:spPr bwMode="auto">
              <a:xfrm>
                <a:off x="1257300" y="3505200"/>
                <a:ext cx="914400" cy="5166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b="1" dirty="0">
                    <a:solidFill>
                      <a:srgbClr val="293F6F"/>
                    </a:solidFill>
                    <a:latin typeface="Symbol" pitchFamily="18" charset="2"/>
                  </a:rPr>
                  <a:t>D</a:t>
                </a:r>
                <a:r>
                  <a:rPr lang="en-US" b="1" i="1" dirty="0">
                    <a:solidFill>
                      <a:srgbClr val="293F6F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b="1" baseline="-25000" dirty="0">
                  <a:solidFill>
                    <a:srgbClr val="293F6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8" name="Straight Connector 37"/>
            <p:cNvCxnSpPr/>
            <p:nvPr/>
          </p:nvCxnSpPr>
          <p:spPr>
            <a:xfrm>
              <a:off x="7069138" y="2630488"/>
              <a:ext cx="76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313237" y="2630488"/>
              <a:ext cx="80803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746" name="Group 77"/>
            <p:cNvGrpSpPr>
              <a:grpSpLocks/>
            </p:cNvGrpSpPr>
            <p:nvPr/>
          </p:nvGrpSpPr>
          <p:grpSpPr bwMode="auto">
            <a:xfrm>
              <a:off x="5118100" y="1754188"/>
              <a:ext cx="1938338" cy="1751012"/>
              <a:chOff x="5118100" y="1754188"/>
              <a:chExt cx="1933575" cy="1335087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5118100" y="1754188"/>
                <a:ext cx="0" cy="13350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7051675" y="1754188"/>
                <a:ext cx="0" cy="13350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749" name="Group 80"/>
            <p:cNvGrpSpPr>
              <a:grpSpLocks noChangeAspect="1"/>
            </p:cNvGrpSpPr>
            <p:nvPr/>
          </p:nvGrpSpPr>
          <p:grpSpPr bwMode="auto">
            <a:xfrm>
              <a:off x="5118100" y="1143000"/>
              <a:ext cx="1938338" cy="1200150"/>
              <a:chOff x="5102352" y="1219200"/>
              <a:chExt cx="1950720" cy="1207008"/>
            </a:xfrm>
          </p:grpSpPr>
          <p:grpSp>
            <p:nvGrpSpPr>
              <p:cNvPr id="116770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74" name="Straight Connector 73"/>
                <p:cNvCxnSpPr/>
                <p:nvPr/>
              </p:nvCxnSpPr>
              <p:spPr bwMode="auto">
                <a:xfrm rot="16200000">
                  <a:off x="5340806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 bwMode="auto">
                <a:xfrm rot="16200000">
                  <a:off x="5607612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6" name="Straight Connector 75"/>
              <p:cNvCxnSpPr/>
              <p:nvPr/>
            </p:nvCxnSpPr>
            <p:spPr bwMode="auto">
              <a:xfrm>
                <a:off x="5102352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 bwMode="auto">
              <a:xfrm>
                <a:off x="6211115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750" name="Group 81"/>
            <p:cNvGrpSpPr>
              <a:grpSpLocks noChangeAspect="1"/>
            </p:cNvGrpSpPr>
            <p:nvPr/>
          </p:nvGrpSpPr>
          <p:grpSpPr bwMode="auto">
            <a:xfrm>
              <a:off x="5118100" y="2914650"/>
              <a:ext cx="1938338" cy="1200150"/>
              <a:chOff x="5102352" y="1219200"/>
              <a:chExt cx="1950720" cy="1207008"/>
            </a:xfrm>
          </p:grpSpPr>
          <p:grpSp>
            <p:nvGrpSpPr>
              <p:cNvPr id="116765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86" name="Straight Connector 85"/>
                <p:cNvCxnSpPr/>
                <p:nvPr/>
              </p:nvCxnSpPr>
              <p:spPr bwMode="auto">
                <a:xfrm rot="16200000">
                  <a:off x="5340806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 bwMode="auto">
                <a:xfrm rot="16200000">
                  <a:off x="5607612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Straight Connector 83"/>
              <p:cNvCxnSpPr/>
              <p:nvPr/>
            </p:nvCxnSpPr>
            <p:spPr bwMode="auto">
              <a:xfrm>
                <a:off x="5102352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 bwMode="auto">
              <a:xfrm>
                <a:off x="6211115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01"/>
            <p:cNvGrpSpPr>
              <a:grpSpLocks/>
            </p:cNvGrpSpPr>
            <p:nvPr/>
          </p:nvGrpSpPr>
          <p:grpSpPr bwMode="auto">
            <a:xfrm>
              <a:off x="4953000" y="1143000"/>
              <a:ext cx="2362200" cy="2955650"/>
              <a:chOff x="4953000" y="1143000"/>
              <a:chExt cx="2362200" cy="2955347"/>
            </a:xfrm>
          </p:grpSpPr>
          <p:grpSp>
            <p:nvGrpSpPr>
              <p:cNvPr id="116757" name="Group 100"/>
              <p:cNvGrpSpPr>
                <a:grpSpLocks/>
              </p:cNvGrpSpPr>
              <p:nvPr/>
            </p:nvGrpSpPr>
            <p:grpSpPr bwMode="auto">
              <a:xfrm>
                <a:off x="5029200" y="1143000"/>
                <a:ext cx="2286000" cy="1202747"/>
                <a:chOff x="5029200" y="1143000"/>
                <a:chExt cx="2286000" cy="1202747"/>
              </a:xfrm>
            </p:grpSpPr>
            <p:sp>
              <p:nvSpPr>
                <p:cNvPr id="116762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1143000"/>
                  <a:ext cx="1143000" cy="516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en-US" b="1" baseline="-25000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16763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5029200" y="1828800"/>
                  <a:ext cx="990600" cy="516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+Q</a:t>
                  </a:r>
                  <a:r>
                    <a:rPr lang="en-US" b="1" baseline="-25000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16764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6248400" y="1828799"/>
                  <a:ext cx="1066800" cy="5169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 i="1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–Q</a:t>
                  </a:r>
                  <a:r>
                    <a:rPr lang="en-US" b="1" baseline="-25000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16758" name="Group 99"/>
              <p:cNvGrpSpPr>
                <a:grpSpLocks/>
              </p:cNvGrpSpPr>
              <p:nvPr/>
            </p:nvGrpSpPr>
            <p:grpSpPr bwMode="auto">
              <a:xfrm>
                <a:off x="4953000" y="2971800"/>
                <a:ext cx="2362200" cy="1126547"/>
                <a:chOff x="4953000" y="2971800"/>
                <a:chExt cx="2362200" cy="1126547"/>
              </a:xfrm>
            </p:grpSpPr>
            <p:sp>
              <p:nvSpPr>
                <p:cNvPr id="116759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971800"/>
                  <a:ext cx="1143000" cy="516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lang="en-US" b="1" baseline="-25000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16760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4953000" y="3581400"/>
                  <a:ext cx="990600" cy="516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+Q</a:t>
                  </a:r>
                  <a:r>
                    <a:rPr lang="en-US" b="1" baseline="-25000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16761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6248400" y="3581400"/>
                  <a:ext cx="1066800" cy="5169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 i="1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–Q</a:t>
                  </a:r>
                  <a:r>
                    <a:rPr lang="en-US" b="1" baseline="-25000" dirty="0">
                      <a:solidFill>
                        <a:srgbClr val="A67A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</p:grpSp>
      </p:grpSp>
      <p:sp>
        <p:nvSpPr>
          <p:cNvPr id="17" name="Right Arrow 16"/>
          <p:cNvSpPr/>
          <p:nvPr/>
        </p:nvSpPr>
        <p:spPr>
          <a:xfrm>
            <a:off x="5867400" y="2914651"/>
            <a:ext cx="1028700" cy="548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Redraw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3DD567-296C-4ABD-9E60-702A8D8A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/>
          </p:nvPr>
        </p:nvSpPr>
        <p:spPr>
          <a:xfrm>
            <a:off x="2667000" y="971550"/>
            <a:ext cx="6858000" cy="857250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Series Capacitors</a:t>
            </a:r>
            <a:br>
              <a:rPr lang="en-US" dirty="0">
                <a:cs typeface="Arial" charset="0"/>
              </a:rPr>
            </a:br>
            <a:r>
              <a:rPr lang="en-US" sz="1800" dirty="0">
                <a:cs typeface="Arial" charset="0"/>
              </a:rPr>
              <a:t>(same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cs typeface="Arial" charset="0"/>
              </a:rPr>
              <a:t> and Q  across all capacitors connected in series)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952750" y="1828802"/>
            <a:ext cx="3143250" cy="1626629"/>
            <a:chOff x="3810000" y="1447800"/>
            <a:chExt cx="4191000" cy="2168838"/>
          </a:xfrm>
        </p:grpSpPr>
        <p:sp>
          <p:nvSpPr>
            <p:cNvPr id="117773" name="TextBox 28"/>
            <p:cNvSpPr txBox="1">
              <a:spLocks noChangeArrowheads="1"/>
            </p:cNvSpPr>
            <p:nvPr/>
          </p:nvSpPr>
          <p:spPr bwMode="auto">
            <a:xfrm>
              <a:off x="4343400" y="1447800"/>
              <a:ext cx="11430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17774" name="TextBox 29"/>
            <p:cNvSpPr txBox="1">
              <a:spLocks noChangeArrowheads="1"/>
            </p:cNvSpPr>
            <p:nvPr/>
          </p:nvSpPr>
          <p:spPr bwMode="auto">
            <a:xfrm>
              <a:off x="6172200" y="1447800"/>
              <a:ext cx="11430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17777" name="Group 49"/>
            <p:cNvGrpSpPr>
              <a:grpSpLocks noChangeAspect="1"/>
            </p:cNvGrpSpPr>
            <p:nvPr/>
          </p:nvGrpSpPr>
          <p:grpSpPr bwMode="auto">
            <a:xfrm>
              <a:off x="3962400" y="1905000"/>
              <a:ext cx="1938338" cy="1200150"/>
              <a:chOff x="5102352" y="1219200"/>
              <a:chExt cx="1950720" cy="1207008"/>
            </a:xfrm>
          </p:grpSpPr>
          <p:grpSp>
            <p:nvGrpSpPr>
              <p:cNvPr id="117797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auto">
                <a:xfrm rot="16200000">
                  <a:off x="5340806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auto">
                <a:xfrm rot="16200000">
                  <a:off x="5607612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/>
              <p:cNvCxnSpPr/>
              <p:nvPr/>
            </p:nvCxnSpPr>
            <p:spPr bwMode="auto">
              <a:xfrm>
                <a:off x="5102352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auto">
              <a:xfrm>
                <a:off x="6211115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778" name="Group 55"/>
            <p:cNvGrpSpPr>
              <a:grpSpLocks noChangeAspect="1"/>
            </p:cNvGrpSpPr>
            <p:nvPr/>
          </p:nvGrpSpPr>
          <p:grpSpPr bwMode="auto">
            <a:xfrm>
              <a:off x="5791200" y="1905000"/>
              <a:ext cx="1938338" cy="1200150"/>
              <a:chOff x="5102352" y="1219200"/>
              <a:chExt cx="1950720" cy="1207008"/>
            </a:xfrm>
          </p:grpSpPr>
          <p:grpSp>
            <p:nvGrpSpPr>
              <p:cNvPr id="117792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60" name="Straight Connector 59"/>
                <p:cNvCxnSpPr/>
                <p:nvPr/>
              </p:nvCxnSpPr>
              <p:spPr bwMode="auto">
                <a:xfrm rot="16200000">
                  <a:off x="5340806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 bwMode="auto">
                <a:xfrm rot="16200000">
                  <a:off x="5607612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Straight Connector 57"/>
              <p:cNvCxnSpPr/>
              <p:nvPr/>
            </p:nvCxnSpPr>
            <p:spPr bwMode="auto">
              <a:xfrm>
                <a:off x="5102352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 bwMode="auto">
              <a:xfrm>
                <a:off x="6211115" y="1822704"/>
                <a:ext cx="84195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83"/>
            <p:cNvGrpSpPr>
              <a:grpSpLocks/>
            </p:cNvGrpSpPr>
            <p:nvPr/>
          </p:nvGrpSpPr>
          <p:grpSpPr bwMode="auto">
            <a:xfrm>
              <a:off x="3810000" y="1904999"/>
              <a:ext cx="4191000" cy="1254628"/>
              <a:chOff x="3810000" y="1905000"/>
              <a:chExt cx="4191000" cy="1254323"/>
            </a:xfrm>
          </p:grpSpPr>
          <p:sp>
            <p:nvSpPr>
              <p:cNvPr id="117790" name="TextBox 24"/>
              <p:cNvSpPr txBox="1">
                <a:spLocks noChangeArrowheads="1"/>
              </p:cNvSpPr>
              <p:nvPr/>
            </p:nvSpPr>
            <p:spPr bwMode="auto">
              <a:xfrm>
                <a:off x="3810000" y="1905000"/>
                <a:ext cx="990600" cy="492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en-US" b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791" name="TextBox 24"/>
              <p:cNvSpPr txBox="1">
                <a:spLocks noChangeArrowheads="1"/>
              </p:cNvSpPr>
              <p:nvPr/>
            </p:nvSpPr>
            <p:spPr bwMode="auto">
              <a:xfrm>
                <a:off x="6934200" y="2667000"/>
                <a:ext cx="1066800" cy="492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–Q</a:t>
                </a:r>
                <a:endParaRPr lang="en-US" b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1" name="Group 80"/>
            <p:cNvGrpSpPr>
              <a:grpSpLocks/>
            </p:cNvGrpSpPr>
            <p:nvPr/>
          </p:nvGrpSpPr>
          <p:grpSpPr bwMode="auto">
            <a:xfrm>
              <a:off x="3962400" y="3124196"/>
              <a:ext cx="3810000" cy="492442"/>
              <a:chOff x="4114800" y="3505200"/>
              <a:chExt cx="3810000" cy="492125"/>
            </a:xfrm>
          </p:grpSpPr>
          <p:grpSp>
            <p:nvGrpSpPr>
              <p:cNvPr id="117784" name="Group 73"/>
              <p:cNvGrpSpPr>
                <a:grpSpLocks/>
              </p:cNvGrpSpPr>
              <p:nvPr/>
            </p:nvGrpSpPr>
            <p:grpSpPr bwMode="auto">
              <a:xfrm>
                <a:off x="4114800" y="3505200"/>
                <a:ext cx="1752600" cy="492125"/>
                <a:chOff x="838200" y="3505200"/>
                <a:chExt cx="1752600" cy="492125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838200" y="3733653"/>
                  <a:ext cx="1752600" cy="0"/>
                </a:xfrm>
                <a:prstGeom prst="line">
                  <a:avLst/>
                </a:prstGeom>
                <a:ln w="38100">
                  <a:solidFill>
                    <a:srgbClr val="293F6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789" name="TextBox 75"/>
                <p:cNvSpPr txBox="1">
                  <a:spLocks noChangeArrowheads="1"/>
                </p:cNvSpPr>
                <p:nvPr/>
              </p:nvSpPr>
              <p:spPr bwMode="auto">
                <a:xfrm>
                  <a:off x="1257300" y="3505200"/>
                  <a:ext cx="914400" cy="4921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dirty="0">
                      <a:solidFill>
                        <a:srgbClr val="293F6F"/>
                      </a:solidFill>
                      <a:latin typeface="Symbol" pitchFamily="18" charset="2"/>
                    </a:rPr>
                    <a:t>D</a:t>
                  </a:r>
                  <a:r>
                    <a:rPr lang="en-US" b="1" i="1" dirty="0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b="1" baseline="-25000" dirty="0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</p:grpSp>
          <p:grpSp>
            <p:nvGrpSpPr>
              <p:cNvPr id="117785" name="Group 76"/>
              <p:cNvGrpSpPr>
                <a:grpSpLocks/>
              </p:cNvGrpSpPr>
              <p:nvPr/>
            </p:nvGrpSpPr>
            <p:grpSpPr bwMode="auto">
              <a:xfrm>
                <a:off x="6172200" y="3505200"/>
                <a:ext cx="1752600" cy="492125"/>
                <a:chOff x="838200" y="3505200"/>
                <a:chExt cx="1752600" cy="492125"/>
              </a:xfrm>
            </p:grpSpPr>
            <p:cxnSp>
              <p:nvCxnSpPr>
                <p:cNvPr id="76" name="Straight Connector 75"/>
                <p:cNvCxnSpPr/>
                <p:nvPr/>
              </p:nvCxnSpPr>
              <p:spPr>
                <a:xfrm>
                  <a:off x="838200" y="3733653"/>
                  <a:ext cx="1752600" cy="0"/>
                </a:xfrm>
                <a:prstGeom prst="line">
                  <a:avLst/>
                </a:prstGeom>
                <a:ln w="38100">
                  <a:solidFill>
                    <a:srgbClr val="293F6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787" name="TextBox 78"/>
                <p:cNvSpPr txBox="1">
                  <a:spLocks noChangeArrowheads="1"/>
                </p:cNvSpPr>
                <p:nvPr/>
              </p:nvSpPr>
              <p:spPr bwMode="auto">
                <a:xfrm>
                  <a:off x="1257300" y="3505200"/>
                  <a:ext cx="914400" cy="4921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dirty="0">
                      <a:solidFill>
                        <a:srgbClr val="293F6F"/>
                      </a:solidFill>
                      <a:latin typeface="Symbol" pitchFamily="18" charset="2"/>
                    </a:rPr>
                    <a:t>D</a:t>
                  </a:r>
                  <a:r>
                    <a:rPr lang="en-US" b="1" i="1" dirty="0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b="1" baseline="-25000" dirty="0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</p:grpSp>
        </p:grpSp>
        <p:grpSp>
          <p:nvGrpSpPr>
            <p:cNvPr id="34" name="Group 82"/>
            <p:cNvGrpSpPr>
              <a:grpSpLocks/>
            </p:cNvGrpSpPr>
            <p:nvPr/>
          </p:nvGrpSpPr>
          <p:grpSpPr bwMode="auto">
            <a:xfrm>
              <a:off x="5029200" y="1905000"/>
              <a:ext cx="1600200" cy="1178420"/>
              <a:chOff x="5029200" y="1905000"/>
              <a:chExt cx="1600200" cy="1178114"/>
            </a:xfrm>
          </p:grpSpPr>
          <p:sp>
            <p:nvSpPr>
              <p:cNvPr id="117782" name="TextBox 24"/>
              <p:cNvSpPr txBox="1">
                <a:spLocks noChangeArrowheads="1"/>
              </p:cNvSpPr>
              <p:nvPr/>
            </p:nvSpPr>
            <p:spPr bwMode="auto">
              <a:xfrm>
                <a:off x="5029200" y="1905000"/>
                <a:ext cx="1066800" cy="49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–Q</a:t>
                </a:r>
                <a:endParaRPr lang="en-US" b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7783" name="TextBox 24"/>
              <p:cNvSpPr txBox="1">
                <a:spLocks noChangeArrowheads="1"/>
              </p:cNvSpPr>
              <p:nvPr/>
            </p:nvSpPr>
            <p:spPr bwMode="auto">
              <a:xfrm>
                <a:off x="5562600" y="2590800"/>
                <a:ext cx="1066800" cy="492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en-US" b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7467600" y="1939529"/>
            <a:ext cx="1771650" cy="1626752"/>
            <a:chOff x="685800" y="1828800"/>
            <a:chExt cx="2362200" cy="2169002"/>
          </a:xfrm>
        </p:grpSpPr>
        <p:sp>
          <p:nvSpPr>
            <p:cNvPr id="69" name="TextBox 3"/>
            <p:cNvSpPr txBox="1">
              <a:spLocks noChangeArrowheads="1"/>
            </p:cNvSpPr>
            <p:nvPr/>
          </p:nvSpPr>
          <p:spPr bwMode="auto">
            <a:xfrm>
              <a:off x="1219200" y="1828800"/>
              <a:ext cx="11430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eq</a:t>
              </a:r>
            </a:p>
          </p:txBody>
        </p:sp>
        <p:grpSp>
          <p:nvGrpSpPr>
            <p:cNvPr id="70" name="Group 114"/>
            <p:cNvGrpSpPr>
              <a:grpSpLocks/>
            </p:cNvGrpSpPr>
            <p:nvPr/>
          </p:nvGrpSpPr>
          <p:grpSpPr bwMode="auto">
            <a:xfrm rot="-5400000">
              <a:off x="1228725" y="1914525"/>
              <a:ext cx="1200150" cy="2133600"/>
              <a:chOff x="7620000" y="3962400"/>
              <a:chExt cx="685800" cy="1219200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>
                <a:off x="7620000" y="44958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7620000" y="46482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7696200" y="42291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7696200" y="49149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96"/>
            <p:cNvGrpSpPr>
              <a:grpSpLocks/>
            </p:cNvGrpSpPr>
            <p:nvPr/>
          </p:nvGrpSpPr>
          <p:grpSpPr bwMode="auto">
            <a:xfrm>
              <a:off x="685800" y="2247898"/>
              <a:ext cx="2362200" cy="1749904"/>
              <a:chOff x="685800" y="2247900"/>
              <a:chExt cx="2362200" cy="1749685"/>
            </a:xfrm>
          </p:grpSpPr>
          <p:grpSp>
            <p:nvGrpSpPr>
              <p:cNvPr id="72" name="Group 67"/>
              <p:cNvGrpSpPr>
                <a:grpSpLocks/>
              </p:cNvGrpSpPr>
              <p:nvPr/>
            </p:nvGrpSpPr>
            <p:grpSpPr bwMode="auto">
              <a:xfrm>
                <a:off x="914400" y="3505204"/>
                <a:ext cx="1752600" cy="492381"/>
                <a:chOff x="609600" y="3505200"/>
                <a:chExt cx="1752600" cy="492293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609600" y="3733573"/>
                  <a:ext cx="1752600" cy="0"/>
                </a:xfrm>
                <a:prstGeom prst="line">
                  <a:avLst/>
                </a:prstGeom>
                <a:ln w="38100">
                  <a:solidFill>
                    <a:srgbClr val="293F6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1028700" y="3505200"/>
                  <a:ext cx="914400" cy="49229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b="1" dirty="0" err="1">
                      <a:solidFill>
                        <a:srgbClr val="293F6F"/>
                      </a:solidFill>
                      <a:latin typeface="Symbol" pitchFamily="18" charset="2"/>
                    </a:rPr>
                    <a:t>D</a:t>
                  </a:r>
                  <a:r>
                    <a:rPr lang="en-US" b="1" i="1" dirty="0" err="1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b="1" i="1" baseline="-25000" dirty="0" err="1">
                      <a:solidFill>
                        <a:srgbClr val="293F6F"/>
                      </a:solidFill>
                      <a:latin typeface="Times New Roman" pitchFamily="18" charset="0"/>
                      <a:cs typeface="Times New Roman" pitchFamily="18" charset="0"/>
                    </a:rPr>
                    <a:t>eq</a:t>
                  </a:r>
                  <a:endParaRPr lang="en-US" b="1" i="1" baseline="-25000" dirty="0">
                    <a:solidFill>
                      <a:srgbClr val="293F6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73" name="TextBox 24"/>
              <p:cNvSpPr txBox="1">
                <a:spLocks noChangeArrowheads="1"/>
              </p:cNvSpPr>
              <p:nvPr/>
            </p:nvSpPr>
            <p:spPr bwMode="auto">
              <a:xfrm>
                <a:off x="685800" y="2247900"/>
                <a:ext cx="990600" cy="4923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+Q</a:t>
                </a:r>
                <a:endParaRPr lang="en-US" b="1" i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4" name="TextBox 24"/>
              <p:cNvSpPr txBox="1">
                <a:spLocks noChangeArrowheads="1"/>
              </p:cNvSpPr>
              <p:nvPr/>
            </p:nvSpPr>
            <p:spPr bwMode="auto">
              <a:xfrm>
                <a:off x="1981200" y="2247900"/>
                <a:ext cx="1066800" cy="4923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solidFill>
                      <a:srgbClr val="A67A00"/>
                    </a:solidFill>
                    <a:latin typeface="Times New Roman" pitchFamily="18" charset="0"/>
                    <a:cs typeface="Times New Roman" pitchFamily="18" charset="0"/>
                  </a:rPr>
                  <a:t>–Q</a:t>
                </a:r>
                <a:endParaRPr lang="en-US" b="1" i="1" baseline="-25000" dirty="0">
                  <a:solidFill>
                    <a:srgbClr val="A67A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3" name="Right Arrow 82"/>
          <p:cNvSpPr/>
          <p:nvPr/>
        </p:nvSpPr>
        <p:spPr>
          <a:xfrm>
            <a:off x="6210300" y="2397992"/>
            <a:ext cx="1028700" cy="548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Redraw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>
                <a:spLocks noChangeArrowheads="1"/>
              </p:cNvSpPr>
              <p:nvPr/>
            </p:nvSpPr>
            <p:spPr bwMode="auto">
              <a:xfrm>
                <a:off x="3924300" y="3890311"/>
                <a:ext cx="4457700" cy="1104726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ts val="900"/>
                  </a:spcBef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i)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  <a:cs typeface="Times New Roman" pitchFamily="18" charset="0"/>
                      </a:rPr>
                      <m:t>Δ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𝑒𝑞</m:t>
                        </m:r>
                      </m:sub>
                    </m:sSub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cs typeface="Times New Roman" pitchFamily="18" charset="0"/>
                      </a:rPr>
                      <m:t>Δ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  <a:cs typeface="Times New Roman" pitchFamily="18" charset="0"/>
                      </a:rPr>
                      <m:t>Δ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𝑄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𝑄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𝑄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ts val="900"/>
                  </a:spcBef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ii)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  <a:cs typeface="Times New Roman" pitchFamily="18" charset="0"/>
                      </a:rPr>
                      <m:t>Δ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𝑒𝑞</m:t>
                        </m:r>
                      </m:sub>
                    </m:sSub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𝑄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𝑒𝑞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24300" y="3890311"/>
                <a:ext cx="4457700" cy="1104726"/>
              </a:xfrm>
              <a:prstGeom prst="rect">
                <a:avLst/>
              </a:prstGeom>
              <a:blipFill>
                <a:blip r:embed="rId3"/>
                <a:stretch>
                  <a:fillRect l="-1091"/>
                </a:stretch>
              </a:blipFill>
              <a:ln w="9525">
                <a:solidFill>
                  <a:srgbClr val="000000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>
                <a:spLocks noChangeArrowheads="1"/>
              </p:cNvSpPr>
              <p:nvPr/>
            </p:nvSpPr>
            <p:spPr bwMode="auto">
              <a:xfrm>
                <a:off x="3638550" y="5143501"/>
                <a:ext cx="5029200" cy="70872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b="1" dirty="0">
                    <a:latin typeface="+mj-lt"/>
                    <a:cs typeface="Times New Roman" pitchFamily="18" charset="0"/>
                  </a:rPr>
                  <a:t>Capacitors in Series</a:t>
                </a:r>
                <a:r>
                  <a:rPr lang="en-US" sz="21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𝒆𝒒</m:t>
                            </m:r>
                          </m:sub>
                        </m:sSub>
                      </m:den>
                    </m:f>
                    <m:r>
                      <a:rPr lang="en-US" sz="2400" b="1" i="1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2400" b="1" i="1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400" b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8550" y="5143501"/>
                <a:ext cx="5029200" cy="7087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2DF825-5FDA-44F7-AA9B-E700480C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In General for </a:t>
            </a:r>
            <a:r>
              <a:rPr lang="en-US" i="1" dirty="0">
                <a:cs typeface="Arial" charset="0"/>
              </a:rPr>
              <a:t>N</a:t>
            </a:r>
            <a:r>
              <a:rPr lang="en-US" dirty="0">
                <a:cs typeface="Arial" charset="0"/>
              </a:rPr>
              <a:t> Capacitors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667000" y="2383632"/>
            <a:ext cx="1657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Parallel</a:t>
            </a:r>
          </a:p>
        </p:txBody>
      </p:sp>
      <p:graphicFrame>
        <p:nvGraphicFramePr>
          <p:cNvPr id="118788" name="Object 2"/>
          <p:cNvGraphicFramePr>
            <a:graphicFrameLocks noChangeAspect="1"/>
          </p:cNvGraphicFramePr>
          <p:nvPr/>
        </p:nvGraphicFramePr>
        <p:xfrm>
          <a:off x="4424364" y="3829051"/>
          <a:ext cx="40862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65" name="Equation" r:id="rId4" imgW="1815312" imgH="444307" progId="Equation.3">
                  <p:embed/>
                </p:oleObj>
              </mc:Choice>
              <mc:Fallback>
                <p:oleObj name="Equation" r:id="rId4" imgW="1815312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4" y="3829051"/>
                        <a:ext cx="4086225" cy="10001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3"/>
          <p:cNvGraphicFramePr>
            <a:graphicFrameLocks noChangeAspect="1"/>
          </p:cNvGraphicFramePr>
          <p:nvPr/>
        </p:nvGraphicFramePr>
        <p:xfrm>
          <a:off x="4352927" y="2286002"/>
          <a:ext cx="3765947" cy="541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66" name="Equation" r:id="rId6" imgW="1676400" imgH="241300" progId="Equation.3">
                  <p:embed/>
                </p:oleObj>
              </mc:Choice>
              <mc:Fallback>
                <p:oleObj name="Equation" r:id="rId6" imgW="16764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7" y="2286002"/>
                        <a:ext cx="3765947" cy="54173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4324350" y="3028951"/>
            <a:ext cx="5143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Adding</a:t>
            </a:r>
            <a:r>
              <a:rPr lang="en-US" dirty="0">
                <a:latin typeface="+mj-lt"/>
              </a:rPr>
              <a:t> more capacitors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increases</a:t>
            </a:r>
            <a:r>
              <a:rPr lang="en-US" dirty="0">
                <a:latin typeface="+mj-lt"/>
              </a:rPr>
              <a:t> capacitance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667000" y="4156473"/>
            <a:ext cx="16573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Series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324350" y="5029201"/>
            <a:ext cx="5200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Adding</a:t>
            </a:r>
            <a:r>
              <a:rPr lang="en-US" dirty="0">
                <a:latin typeface="+mj-lt"/>
              </a:rPr>
              <a:t> more capacitors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decreases</a:t>
            </a:r>
            <a:r>
              <a:rPr lang="en-US" dirty="0">
                <a:latin typeface="+mj-lt"/>
              </a:rPr>
              <a:t> capacitance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3486150"/>
            <a:ext cx="6858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800751-B633-401B-9D93-4C7EC8B7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>
          <a:xfrm>
            <a:off x="2895600" y="1063229"/>
            <a:ext cx="6400800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[1]</a:t>
            </a:r>
          </a:p>
        </p:txBody>
      </p:sp>
      <p:grpSp>
        <p:nvGrpSpPr>
          <p:cNvPr id="120835" name="Group 4"/>
          <p:cNvGrpSpPr>
            <a:grpSpLocks noChangeAspect="1"/>
          </p:cNvGrpSpPr>
          <p:nvPr/>
        </p:nvGrpSpPr>
        <p:grpSpPr bwMode="auto">
          <a:xfrm>
            <a:off x="6210301" y="2594373"/>
            <a:ext cx="1146572" cy="709613"/>
            <a:chOff x="5102352" y="1219200"/>
            <a:chExt cx="1950720" cy="1207008"/>
          </a:xfrm>
        </p:grpSpPr>
        <p:grpSp>
          <p:nvGrpSpPr>
            <p:cNvPr id="120881" name="Group 79"/>
            <p:cNvGrpSpPr>
              <a:grpSpLocks/>
            </p:cNvGrpSpPr>
            <p:nvPr/>
          </p:nvGrpSpPr>
          <p:grpSpPr bwMode="auto">
            <a:xfrm>
              <a:off x="5943600" y="1219200"/>
              <a:ext cx="268224" cy="1207008"/>
              <a:chOff x="5943600" y="1219200"/>
              <a:chExt cx="268224" cy="1207008"/>
            </a:xfrm>
          </p:grpSpPr>
          <p:cxnSp>
            <p:nvCxnSpPr>
              <p:cNvPr id="9" name="Straight Connector 8"/>
              <p:cNvCxnSpPr/>
              <p:nvPr/>
            </p:nvCxnSpPr>
            <p:spPr bwMode="auto">
              <a:xfrm rot="16200000">
                <a:off x="5339501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 bwMode="auto">
              <a:xfrm rot="16200000">
                <a:off x="5608915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/>
            <p:cNvCxnSpPr/>
            <p:nvPr/>
          </p:nvCxnSpPr>
          <p:spPr bwMode="auto">
            <a:xfrm>
              <a:off x="5102352" y="1822704"/>
              <a:ext cx="84065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212419" y="1822704"/>
              <a:ext cx="84065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836" name="Group 10"/>
          <p:cNvGrpSpPr>
            <a:grpSpLocks noChangeAspect="1"/>
          </p:cNvGrpSpPr>
          <p:nvPr/>
        </p:nvGrpSpPr>
        <p:grpSpPr bwMode="auto">
          <a:xfrm>
            <a:off x="7275910" y="2594373"/>
            <a:ext cx="1146572" cy="709613"/>
            <a:chOff x="5102352" y="1219200"/>
            <a:chExt cx="1950720" cy="1207008"/>
          </a:xfrm>
        </p:grpSpPr>
        <p:grpSp>
          <p:nvGrpSpPr>
            <p:cNvPr id="120876" name="Group 79"/>
            <p:cNvGrpSpPr>
              <a:grpSpLocks/>
            </p:cNvGrpSpPr>
            <p:nvPr/>
          </p:nvGrpSpPr>
          <p:grpSpPr bwMode="auto">
            <a:xfrm>
              <a:off x="5943600" y="1219200"/>
              <a:ext cx="268224" cy="1207008"/>
              <a:chOff x="5943600" y="1219200"/>
              <a:chExt cx="268224" cy="1207008"/>
            </a:xfrm>
          </p:grpSpPr>
          <p:cxnSp>
            <p:nvCxnSpPr>
              <p:cNvPr id="15" name="Straight Connector 14"/>
              <p:cNvCxnSpPr/>
              <p:nvPr/>
            </p:nvCxnSpPr>
            <p:spPr bwMode="auto">
              <a:xfrm rot="16200000">
                <a:off x="5339500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 rot="16200000">
                <a:off x="5608915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/>
            <p:cNvCxnSpPr/>
            <p:nvPr/>
          </p:nvCxnSpPr>
          <p:spPr bwMode="auto">
            <a:xfrm>
              <a:off x="5102352" y="1822704"/>
              <a:ext cx="84065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>
              <a:off x="6212419" y="1822704"/>
              <a:ext cx="84065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837" name="Group 47"/>
          <p:cNvGrpSpPr>
            <a:grpSpLocks/>
          </p:cNvGrpSpPr>
          <p:nvPr/>
        </p:nvGrpSpPr>
        <p:grpSpPr bwMode="auto">
          <a:xfrm>
            <a:off x="6218636" y="3702845"/>
            <a:ext cx="2195513" cy="709613"/>
            <a:chOff x="4746725" y="3518326"/>
            <a:chExt cx="2928017" cy="946041"/>
          </a:xfrm>
        </p:grpSpPr>
        <p:grpSp>
          <p:nvGrpSpPr>
            <p:cNvPr id="120864" name="Group 16"/>
            <p:cNvGrpSpPr>
              <a:grpSpLocks noChangeAspect="1"/>
            </p:cNvGrpSpPr>
            <p:nvPr/>
          </p:nvGrpSpPr>
          <p:grpSpPr bwMode="auto">
            <a:xfrm>
              <a:off x="4746725" y="3518326"/>
              <a:ext cx="1528956" cy="946041"/>
              <a:chOff x="5102352" y="1219200"/>
              <a:chExt cx="1950720" cy="1207008"/>
            </a:xfrm>
          </p:grpSpPr>
          <p:grpSp>
            <p:nvGrpSpPr>
              <p:cNvPr id="120871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1" name="Straight Connector 20"/>
                <p:cNvCxnSpPr/>
                <p:nvPr/>
              </p:nvCxnSpPr>
              <p:spPr bwMode="auto">
                <a:xfrm rot="16200000">
                  <a:off x="5339586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 bwMode="auto">
                <a:xfrm rot="16200000">
                  <a:off x="5609027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 bwMode="auto">
              <a:xfrm>
                <a:off x="5102352" y="1822704"/>
                <a:ext cx="8407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>
                <a:off x="6212531" y="1822704"/>
                <a:ext cx="8407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865" name="Group 22"/>
            <p:cNvGrpSpPr>
              <a:grpSpLocks noChangeAspect="1"/>
            </p:cNvGrpSpPr>
            <p:nvPr/>
          </p:nvGrpSpPr>
          <p:grpSpPr bwMode="auto">
            <a:xfrm>
              <a:off x="6145786" y="3518326"/>
              <a:ext cx="1528956" cy="946041"/>
              <a:chOff x="5102352" y="1219200"/>
              <a:chExt cx="1950720" cy="1207008"/>
            </a:xfrm>
          </p:grpSpPr>
          <p:grpSp>
            <p:nvGrpSpPr>
              <p:cNvPr id="120866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7" name="Straight Connector 26"/>
                <p:cNvCxnSpPr/>
                <p:nvPr/>
              </p:nvCxnSpPr>
              <p:spPr bwMode="auto">
                <a:xfrm rot="16200000">
                  <a:off x="5339389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 bwMode="auto">
                <a:xfrm rot="16200000">
                  <a:off x="5608829" y="1822704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/>
              <p:cNvCxnSpPr/>
              <p:nvPr/>
            </p:nvCxnSpPr>
            <p:spPr bwMode="auto">
              <a:xfrm>
                <a:off x="5102154" y="1822704"/>
                <a:ext cx="84073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auto">
              <a:xfrm>
                <a:off x="6212333" y="1822704"/>
                <a:ext cx="84073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838" name="Group 51"/>
          <p:cNvGrpSpPr>
            <a:grpSpLocks/>
          </p:cNvGrpSpPr>
          <p:nvPr/>
        </p:nvGrpSpPr>
        <p:grpSpPr bwMode="auto">
          <a:xfrm>
            <a:off x="6217445" y="4811317"/>
            <a:ext cx="2197894" cy="709613"/>
            <a:chOff x="4648201" y="5272077"/>
            <a:chExt cx="2932114" cy="945845"/>
          </a:xfrm>
        </p:grpSpPr>
        <p:cxnSp>
          <p:nvCxnSpPr>
            <p:cNvPr id="30" name="Straight Connector 29"/>
            <p:cNvCxnSpPr/>
            <p:nvPr/>
          </p:nvCxnSpPr>
          <p:spPr bwMode="auto">
            <a:xfrm rot="16200000">
              <a:off x="5404670" y="5745000"/>
              <a:ext cx="9458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rot="16200000">
              <a:off x="6193811" y="5745000"/>
              <a:ext cx="3142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4648201" y="5745000"/>
              <a:ext cx="12293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flipH="1" flipV="1">
              <a:off x="6350924" y="5745000"/>
              <a:ext cx="12293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9"/>
            <p:cNvCxnSpPr/>
            <p:nvPr/>
          </p:nvCxnSpPr>
          <p:spPr bwMode="auto">
            <a:xfrm rot="5400000">
              <a:off x="5720754" y="5745000"/>
              <a:ext cx="9458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5877728" y="5745000"/>
              <a:ext cx="3142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 bwMode="auto">
          <a:xfrm>
            <a:off x="7316391" y="2949181"/>
            <a:ext cx="0" cy="11108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 bwMode="auto">
          <a:xfrm>
            <a:off x="8414147" y="2949181"/>
            <a:ext cx="0" cy="2215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 bwMode="auto">
          <a:xfrm>
            <a:off x="6218635" y="2949181"/>
            <a:ext cx="0" cy="2215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 bwMode="auto">
          <a:xfrm>
            <a:off x="7067550" y="565785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V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6381750" y="228600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7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6381750" y="434340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7410450" y="228600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7296150" y="440055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018806" y="4301111"/>
            <a:ext cx="2725388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Highlighted</a:t>
            </a:r>
            <a:r>
              <a:rPr lang="en-US" dirty="0">
                <a:latin typeface="+mj-lt"/>
              </a:rPr>
              <a:t> capacitors are in parallel)</a:t>
            </a:r>
          </a:p>
        </p:txBody>
      </p:sp>
      <p:grpSp>
        <p:nvGrpSpPr>
          <p:cNvPr id="24" name="Group 53"/>
          <p:cNvGrpSpPr>
            <a:grpSpLocks/>
          </p:cNvGrpSpPr>
          <p:nvPr/>
        </p:nvGrpSpPr>
        <p:grpSpPr bwMode="auto">
          <a:xfrm>
            <a:off x="6699647" y="2594372"/>
            <a:ext cx="166688" cy="1818084"/>
            <a:chOff x="5535613" y="2468563"/>
            <a:chExt cx="222250" cy="2424112"/>
          </a:xfrm>
        </p:grpSpPr>
        <p:cxnSp>
          <p:nvCxnSpPr>
            <p:cNvPr id="50" name="Straight Connector 49"/>
            <p:cNvCxnSpPr/>
            <p:nvPr/>
          </p:nvCxnSpPr>
          <p:spPr bwMode="auto">
            <a:xfrm rot="16200000">
              <a:off x="5062538" y="2941638"/>
              <a:ext cx="94615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 rot="16200000">
              <a:off x="5273675" y="2941638"/>
              <a:ext cx="94615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 bwMode="auto">
            <a:xfrm rot="16200000">
              <a:off x="5073650" y="4419600"/>
              <a:ext cx="94615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 bwMode="auto">
            <a:xfrm rot="16200000">
              <a:off x="5284788" y="4419600"/>
              <a:ext cx="94615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 bwMode="auto">
          <a:xfrm>
            <a:off x="3009900" y="4938713"/>
            <a:ext cx="27432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C</a:t>
            </a:r>
            <a:r>
              <a:rPr lang="en-US" baseline="-25000" dirty="0">
                <a:solidFill>
                  <a:srgbClr val="FF0000"/>
                </a:solidFill>
                <a:latin typeface="+mj-lt"/>
              </a:rPr>
              <a:t>eq_1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= 7 + 3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FF0000"/>
                </a:solidFill>
              </a:rPr>
              <a:t>F  =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10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dirty="0">
                <a:solidFill>
                  <a:srgbClr val="FF0000"/>
                </a:solidFill>
              </a:rPr>
              <a:t>F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 bwMode="auto">
          <a:xfrm>
            <a:off x="3018807" y="5483052"/>
            <a:ext cx="2962894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Redraw circuit with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baseline="-25000" dirty="0">
                <a:solidFill>
                  <a:srgbClr val="FF0000"/>
                </a:solidFill>
              </a:rPr>
              <a:t>eq_1</a:t>
            </a:r>
            <a:endParaRPr lang="en-US" dirty="0">
              <a:latin typeface="+mj-lt"/>
            </a:endParaRPr>
          </a:p>
        </p:txBody>
      </p:sp>
      <p:sp>
        <p:nvSpPr>
          <p:cNvPr id="120851" name="TextBox 64"/>
          <p:cNvSpPr txBox="1">
            <a:spLocks noChangeArrowheads="1"/>
          </p:cNvSpPr>
          <p:nvPr/>
        </p:nvSpPr>
        <p:spPr bwMode="auto">
          <a:xfrm>
            <a:off x="3124200" y="2571750"/>
            <a:ext cx="154305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54" name="Oval 53"/>
          <p:cNvSpPr/>
          <p:nvPr/>
        </p:nvSpPr>
        <p:spPr>
          <a:xfrm>
            <a:off x="7467600" y="3657600"/>
            <a:ext cx="800100" cy="800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4" name="TextBox 63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circled capacitor?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26138A-7F1B-48AC-9D49-BFC2E009A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7" grpId="0" animBg="1"/>
      <p:bldP spid="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>
          <a:xfrm>
            <a:off x="3009900" y="1063229"/>
            <a:ext cx="6343650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[2]</a:t>
            </a:r>
          </a:p>
        </p:txBody>
      </p:sp>
      <p:grpSp>
        <p:nvGrpSpPr>
          <p:cNvPr id="121859" name="Group 10"/>
          <p:cNvGrpSpPr>
            <a:grpSpLocks noChangeAspect="1"/>
          </p:cNvGrpSpPr>
          <p:nvPr/>
        </p:nvGrpSpPr>
        <p:grpSpPr bwMode="auto">
          <a:xfrm>
            <a:off x="7311631" y="2594373"/>
            <a:ext cx="1110853" cy="709613"/>
            <a:chOff x="5163885" y="1219200"/>
            <a:chExt cx="1889187" cy="1207008"/>
          </a:xfrm>
        </p:grpSpPr>
        <p:grpSp>
          <p:nvGrpSpPr>
            <p:cNvPr id="121896" name="Group 79"/>
            <p:cNvGrpSpPr>
              <a:grpSpLocks/>
            </p:cNvGrpSpPr>
            <p:nvPr/>
          </p:nvGrpSpPr>
          <p:grpSpPr bwMode="auto">
            <a:xfrm>
              <a:off x="5943600" y="1219200"/>
              <a:ext cx="268224" cy="1207008"/>
              <a:chOff x="5943600" y="1219200"/>
              <a:chExt cx="268224" cy="1207008"/>
            </a:xfrm>
          </p:grpSpPr>
          <p:cxnSp>
            <p:nvCxnSpPr>
              <p:cNvPr id="15" name="Straight Connector 14"/>
              <p:cNvCxnSpPr/>
              <p:nvPr/>
            </p:nvCxnSpPr>
            <p:spPr bwMode="auto">
              <a:xfrm rot="16200000">
                <a:off x="5339949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 rot="16200000">
                <a:off x="5609255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/>
            <p:cNvCxnSpPr/>
            <p:nvPr/>
          </p:nvCxnSpPr>
          <p:spPr bwMode="auto">
            <a:xfrm>
              <a:off x="5163885" y="1822704"/>
              <a:ext cx="7795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auto">
            <a:xfrm>
              <a:off x="6212759" y="1822704"/>
              <a:ext cx="8403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860" name="Group 16"/>
          <p:cNvGrpSpPr>
            <a:grpSpLocks noChangeAspect="1"/>
          </p:cNvGrpSpPr>
          <p:nvPr/>
        </p:nvGrpSpPr>
        <p:grpSpPr bwMode="auto">
          <a:xfrm>
            <a:off x="6218636" y="3149206"/>
            <a:ext cx="1095375" cy="710803"/>
            <a:chOff x="5102292" y="1219200"/>
            <a:chExt cx="1863866" cy="1207008"/>
          </a:xfrm>
        </p:grpSpPr>
        <p:grpSp>
          <p:nvGrpSpPr>
            <p:cNvPr id="121891" name="Group 79"/>
            <p:cNvGrpSpPr>
              <a:grpSpLocks/>
            </p:cNvGrpSpPr>
            <p:nvPr/>
          </p:nvGrpSpPr>
          <p:grpSpPr bwMode="auto">
            <a:xfrm>
              <a:off x="5943600" y="1219200"/>
              <a:ext cx="268224" cy="1207008"/>
              <a:chOff x="5943600" y="1219200"/>
              <a:chExt cx="268224" cy="1207008"/>
            </a:xfrm>
          </p:grpSpPr>
          <p:cxnSp>
            <p:nvCxnSpPr>
              <p:cNvPr id="21" name="Straight Connector 20"/>
              <p:cNvCxnSpPr/>
              <p:nvPr/>
            </p:nvCxnSpPr>
            <p:spPr bwMode="auto">
              <a:xfrm rot="16200000">
                <a:off x="5339553" y="1822705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 bwMode="auto">
              <a:xfrm rot="16200000">
                <a:off x="5609003" y="1822705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 bwMode="auto">
            <a:xfrm>
              <a:off x="5102292" y="1821693"/>
              <a:ext cx="84076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>
              <a:off x="6212508" y="1821693"/>
              <a:ext cx="7536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861" name="Group 22"/>
          <p:cNvGrpSpPr>
            <a:grpSpLocks noChangeAspect="1"/>
          </p:cNvGrpSpPr>
          <p:nvPr/>
        </p:nvGrpSpPr>
        <p:grpSpPr bwMode="auto">
          <a:xfrm>
            <a:off x="7311630" y="3706417"/>
            <a:ext cx="1106090" cy="709613"/>
            <a:chOff x="5189659" y="1219200"/>
            <a:chExt cx="1773059" cy="1207008"/>
          </a:xfrm>
        </p:grpSpPr>
        <p:grpSp>
          <p:nvGrpSpPr>
            <p:cNvPr id="121886" name="Group 79"/>
            <p:cNvGrpSpPr>
              <a:grpSpLocks/>
            </p:cNvGrpSpPr>
            <p:nvPr/>
          </p:nvGrpSpPr>
          <p:grpSpPr bwMode="auto">
            <a:xfrm>
              <a:off x="5943600" y="1219200"/>
              <a:ext cx="268224" cy="1207008"/>
              <a:chOff x="5943600" y="1219200"/>
              <a:chExt cx="268224" cy="1207008"/>
            </a:xfrm>
          </p:grpSpPr>
          <p:cxnSp>
            <p:nvCxnSpPr>
              <p:cNvPr id="27" name="Straight Connector 26"/>
              <p:cNvCxnSpPr/>
              <p:nvPr/>
            </p:nvCxnSpPr>
            <p:spPr bwMode="auto">
              <a:xfrm rot="16200000">
                <a:off x="5340038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auto">
              <a:xfrm rot="16200000">
                <a:off x="5609147" y="1822704"/>
                <a:ext cx="120700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/>
            <p:cNvCxnSpPr/>
            <p:nvPr/>
          </p:nvCxnSpPr>
          <p:spPr bwMode="auto">
            <a:xfrm>
              <a:off x="5189659" y="1822704"/>
              <a:ext cx="75388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>
              <a:off x="6212651" y="1822704"/>
              <a:ext cx="75006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862" name="Group 51"/>
          <p:cNvGrpSpPr>
            <a:grpSpLocks/>
          </p:cNvGrpSpPr>
          <p:nvPr/>
        </p:nvGrpSpPr>
        <p:grpSpPr bwMode="auto">
          <a:xfrm>
            <a:off x="6217445" y="4811317"/>
            <a:ext cx="2197894" cy="709613"/>
            <a:chOff x="4648201" y="5272077"/>
            <a:chExt cx="2932114" cy="945845"/>
          </a:xfrm>
        </p:grpSpPr>
        <p:cxnSp>
          <p:nvCxnSpPr>
            <p:cNvPr id="30" name="Straight Connector 29"/>
            <p:cNvCxnSpPr/>
            <p:nvPr/>
          </p:nvCxnSpPr>
          <p:spPr bwMode="auto">
            <a:xfrm rot="16200000">
              <a:off x="5404670" y="5745000"/>
              <a:ext cx="9458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rot="16200000">
              <a:off x="6193811" y="5745000"/>
              <a:ext cx="3142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4648201" y="5745000"/>
              <a:ext cx="12293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 flipH="1" flipV="1">
              <a:off x="6350924" y="5745000"/>
              <a:ext cx="12293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9"/>
            <p:cNvCxnSpPr/>
            <p:nvPr/>
          </p:nvCxnSpPr>
          <p:spPr bwMode="auto">
            <a:xfrm rot="5400000">
              <a:off x="5720754" y="5745000"/>
              <a:ext cx="9458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5877728" y="5745000"/>
              <a:ext cx="3142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 bwMode="auto">
          <a:xfrm>
            <a:off x="7316391" y="2949181"/>
            <a:ext cx="0" cy="11108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 bwMode="auto">
          <a:xfrm>
            <a:off x="8414147" y="2949181"/>
            <a:ext cx="0" cy="2215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 bwMode="auto">
          <a:xfrm rot="5400000">
            <a:off x="5386389" y="4332685"/>
            <a:ext cx="16644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 bwMode="auto">
          <a:xfrm>
            <a:off x="7067550" y="565785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V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6381750" y="388620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10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F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7410450" y="228600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7296150" y="4400551"/>
            <a:ext cx="857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2854505" y="4292205"/>
            <a:ext cx="2956490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Highlighted</a:t>
            </a:r>
            <a:r>
              <a:rPr lang="en-US" dirty="0">
                <a:latin typeface="+mj-lt"/>
              </a:rPr>
              <a:t> capacitors are in parallel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2855694" y="4929808"/>
            <a:ext cx="295455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C</a:t>
            </a:r>
            <a:r>
              <a:rPr lang="en-US" b="1" baseline="-25000" dirty="0">
                <a:solidFill>
                  <a:srgbClr val="008000"/>
                </a:solidFill>
                <a:latin typeface="+mj-lt"/>
              </a:rPr>
              <a:t>eq_2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 = 5 + 10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008000"/>
                </a:solidFill>
              </a:rPr>
              <a:t>F  =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15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008000"/>
                </a:solidFill>
              </a:rPr>
              <a:t>F</a:t>
            </a:r>
            <a:endParaRPr lang="en-US" b="1" dirty="0">
              <a:solidFill>
                <a:srgbClr val="008000"/>
              </a:solidFill>
              <a:latin typeface="+mj-lt"/>
            </a:endParaRPr>
          </a:p>
        </p:txBody>
      </p: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7778353" y="2594372"/>
            <a:ext cx="166688" cy="1818084"/>
            <a:chOff x="5535613" y="2468563"/>
            <a:chExt cx="222250" cy="2424112"/>
          </a:xfrm>
        </p:grpSpPr>
        <p:cxnSp>
          <p:nvCxnSpPr>
            <p:cNvPr id="76" name="Straight Connector 75"/>
            <p:cNvCxnSpPr/>
            <p:nvPr/>
          </p:nvCxnSpPr>
          <p:spPr bwMode="auto">
            <a:xfrm rot="16200000">
              <a:off x="5062538" y="2941638"/>
              <a:ext cx="946150" cy="0"/>
            </a:xfrm>
            <a:prstGeom prst="line">
              <a:avLst/>
            </a:pr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 bwMode="auto">
            <a:xfrm rot="16200000">
              <a:off x="5273675" y="2941638"/>
              <a:ext cx="946150" cy="0"/>
            </a:xfrm>
            <a:prstGeom prst="line">
              <a:avLst/>
            </a:pr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 bwMode="auto">
            <a:xfrm rot="16200000">
              <a:off x="5073650" y="4419600"/>
              <a:ext cx="946150" cy="0"/>
            </a:xfrm>
            <a:prstGeom prst="line">
              <a:avLst/>
            </a:pr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 bwMode="auto">
            <a:xfrm rot="16200000">
              <a:off x="5284788" y="4419600"/>
              <a:ext cx="946150" cy="0"/>
            </a:xfrm>
            <a:prstGeom prst="line">
              <a:avLst/>
            </a:prstGeom>
            <a:ln w="381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874" name="TextBox 64"/>
          <p:cNvSpPr txBox="1">
            <a:spLocks noChangeArrowheads="1"/>
          </p:cNvSpPr>
          <p:nvPr/>
        </p:nvSpPr>
        <p:spPr bwMode="auto">
          <a:xfrm>
            <a:off x="3124200" y="2546747"/>
            <a:ext cx="228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45" name="TextBox 44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charge stored on the circled capacitor?</a:t>
            </a:r>
          </a:p>
        </p:txBody>
      </p:sp>
      <p:sp>
        <p:nvSpPr>
          <p:cNvPr id="47" name="TextBox 46"/>
          <p:cNvSpPr txBox="1"/>
          <p:nvPr/>
        </p:nvSpPr>
        <p:spPr bwMode="auto">
          <a:xfrm>
            <a:off x="2847356" y="5473185"/>
            <a:ext cx="2962894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Redraw circuit with </a:t>
            </a:r>
            <a:r>
              <a:rPr lang="en-US" dirty="0">
                <a:solidFill>
                  <a:srgbClr val="007434"/>
                </a:solidFill>
              </a:rPr>
              <a:t>C</a:t>
            </a:r>
            <a:r>
              <a:rPr lang="en-US" baseline="-25000" dirty="0">
                <a:solidFill>
                  <a:srgbClr val="007434"/>
                </a:solidFill>
              </a:rPr>
              <a:t>eq_2</a:t>
            </a:r>
            <a:endParaRPr lang="en-US" dirty="0">
              <a:solidFill>
                <a:srgbClr val="007434"/>
              </a:solidFill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5C54A1-AEA1-4BA8-9EDF-472ABCBA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7" grpId="0" animBg="1"/>
      <p:bldP spid="4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"/>
          <p:cNvSpPr>
            <a:spLocks noGrp="1"/>
          </p:cNvSpPr>
          <p:nvPr>
            <p:ph type="title"/>
          </p:nvPr>
        </p:nvSpPr>
        <p:spPr>
          <a:xfrm>
            <a:off x="2952750" y="1063229"/>
            <a:ext cx="6286500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[3]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238876" y="2571752"/>
            <a:ext cx="2200275" cy="2877979"/>
            <a:chOff x="4733925" y="3055938"/>
            <a:chExt cx="2933700" cy="3837305"/>
          </a:xfrm>
        </p:grpSpPr>
        <p:grpSp>
          <p:nvGrpSpPr>
            <p:cNvPr id="122883" name="Group 16"/>
            <p:cNvGrpSpPr>
              <a:grpSpLocks noChangeAspect="1"/>
            </p:cNvGrpSpPr>
            <p:nvPr/>
          </p:nvGrpSpPr>
          <p:grpSpPr bwMode="auto">
            <a:xfrm>
              <a:off x="4735513" y="3055938"/>
              <a:ext cx="1460500" cy="947737"/>
              <a:chOff x="5102292" y="1219200"/>
              <a:chExt cx="1863866" cy="1207008"/>
            </a:xfrm>
          </p:grpSpPr>
          <p:grpSp>
            <p:nvGrpSpPr>
              <p:cNvPr id="122907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1" name="Straight Connector 20"/>
                <p:cNvCxnSpPr/>
                <p:nvPr/>
              </p:nvCxnSpPr>
              <p:spPr bwMode="auto">
                <a:xfrm rot="16200000">
                  <a:off x="5339553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 bwMode="auto">
                <a:xfrm rot="16200000">
                  <a:off x="5609003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 bwMode="auto">
              <a:xfrm>
                <a:off x="5102292" y="1821693"/>
                <a:ext cx="8407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>
                <a:off x="6212508" y="1821693"/>
                <a:ext cx="7536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884" name="Group 22"/>
            <p:cNvGrpSpPr>
              <a:grpSpLocks noChangeAspect="1"/>
            </p:cNvGrpSpPr>
            <p:nvPr/>
          </p:nvGrpSpPr>
          <p:grpSpPr bwMode="auto">
            <a:xfrm>
              <a:off x="6192838" y="3055938"/>
              <a:ext cx="1474787" cy="947737"/>
              <a:chOff x="5189659" y="1219200"/>
              <a:chExt cx="1773059" cy="1207008"/>
            </a:xfrm>
          </p:grpSpPr>
          <p:grpSp>
            <p:nvGrpSpPr>
              <p:cNvPr id="122902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7" name="Straight Connector 26"/>
                <p:cNvCxnSpPr/>
                <p:nvPr/>
              </p:nvCxnSpPr>
              <p:spPr bwMode="auto">
                <a:xfrm rot="16200000">
                  <a:off x="5340038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 bwMode="auto">
                <a:xfrm rot="16200000">
                  <a:off x="5609147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/>
              <p:cNvCxnSpPr/>
              <p:nvPr/>
            </p:nvCxnSpPr>
            <p:spPr bwMode="auto">
              <a:xfrm>
                <a:off x="5189659" y="1821693"/>
                <a:ext cx="7538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auto">
              <a:xfrm>
                <a:off x="6212651" y="1821693"/>
                <a:ext cx="7500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885" name="Group 51"/>
            <p:cNvGrpSpPr>
              <a:grpSpLocks/>
            </p:cNvGrpSpPr>
            <p:nvPr/>
          </p:nvGrpSpPr>
          <p:grpSpPr bwMode="auto">
            <a:xfrm>
              <a:off x="4733925" y="5272088"/>
              <a:ext cx="2930525" cy="946150"/>
              <a:chOff x="4648201" y="5272077"/>
              <a:chExt cx="2932114" cy="945845"/>
            </a:xfrm>
          </p:grpSpPr>
          <p:cxnSp>
            <p:nvCxnSpPr>
              <p:cNvPr id="30" name="Straight Connector 29"/>
              <p:cNvCxnSpPr/>
              <p:nvPr/>
            </p:nvCxnSpPr>
            <p:spPr bwMode="auto">
              <a:xfrm rot="16200000">
                <a:off x="5404670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rot="16200000">
                <a:off x="6193811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auto">
              <a:xfrm flipH="1" flipV="1">
                <a:off x="4648201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auto">
              <a:xfrm flipH="1" flipV="1">
                <a:off x="6350924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9"/>
              <p:cNvCxnSpPr/>
              <p:nvPr/>
            </p:nvCxnSpPr>
            <p:spPr bwMode="auto">
              <a:xfrm rot="5400000">
                <a:off x="5720754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 rot="5400000">
                <a:off x="5877728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 bwMode="auto">
            <a:xfrm rot="5400000">
              <a:off x="6552407" y="4633119"/>
              <a:ext cx="22209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 bwMode="auto">
            <a:xfrm rot="5400000">
              <a:off x="3625850" y="4633913"/>
              <a:ext cx="22193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 bwMode="auto">
            <a:xfrm>
              <a:off x="5867400" y="64008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3.0 V</a:t>
              </a:r>
            </a:p>
          </p:txBody>
        </p:sp>
        <p:sp>
          <p:nvSpPr>
            <p:cNvPr id="61" name="TextBox 60"/>
            <p:cNvSpPr txBox="1"/>
            <p:nvPr/>
          </p:nvSpPr>
          <p:spPr bwMode="auto">
            <a:xfrm>
              <a:off x="4953000" y="4038601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10 </a:t>
              </a:r>
              <a:r>
                <a:rPr lang="en-US" b="1" dirty="0">
                  <a:solidFill>
                    <a:srgbClr val="FF0000"/>
                  </a:solidFill>
                  <a:latin typeface="Symbol" pitchFamily="18" charset="2"/>
                </a:rPr>
                <a:t>m</a:t>
              </a: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F</a:t>
              </a:r>
            </a:p>
          </p:txBody>
        </p:sp>
        <p:sp>
          <p:nvSpPr>
            <p:cNvPr id="63" name="TextBox 62"/>
            <p:cNvSpPr txBox="1"/>
            <p:nvPr/>
          </p:nvSpPr>
          <p:spPr bwMode="auto">
            <a:xfrm>
              <a:off x="6400800" y="4038601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15 </a:t>
              </a:r>
              <a:r>
                <a:rPr lang="en-US" b="1" dirty="0">
                  <a:solidFill>
                    <a:srgbClr val="008000"/>
                  </a:solidFill>
                  <a:latin typeface="Symbol" pitchFamily="18" charset="2"/>
                </a:rPr>
                <a:t>m</a:t>
              </a: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F</a:t>
              </a:r>
            </a:p>
          </p:txBody>
        </p:sp>
      </p:grpSp>
      <p:sp>
        <p:nvSpPr>
          <p:cNvPr id="49" name="TextBox 48"/>
          <p:cNvSpPr txBox="1"/>
          <p:nvPr/>
        </p:nvSpPr>
        <p:spPr bwMode="auto">
          <a:xfrm>
            <a:off x="3009900" y="4000502"/>
            <a:ext cx="2747654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Remaining Capacitors are in 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series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3009900" y="4638058"/>
            <a:ext cx="2743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6F00E3"/>
                </a:solidFill>
                <a:latin typeface="+mj-lt"/>
              </a:rPr>
              <a:t>C</a:t>
            </a:r>
            <a:r>
              <a:rPr lang="en-US" b="1" baseline="-25000" dirty="0">
                <a:solidFill>
                  <a:srgbClr val="6F00E3"/>
                </a:solidFill>
                <a:latin typeface="+mj-lt"/>
              </a:rPr>
              <a:t>eq_3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 = (1/10 + 1/15)</a:t>
            </a:r>
            <a:r>
              <a:rPr lang="en-US" b="1" baseline="30000" dirty="0">
                <a:solidFill>
                  <a:srgbClr val="6F00E3"/>
                </a:solidFill>
                <a:latin typeface="+mj-lt"/>
              </a:rPr>
              <a:t>-1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 </a:t>
            </a:r>
            <a:r>
              <a:rPr lang="en-US" b="1" dirty="0">
                <a:solidFill>
                  <a:srgbClr val="6F00E3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6F00E3"/>
                </a:solidFill>
              </a:rPr>
              <a:t>F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  = 6 </a:t>
            </a:r>
            <a:r>
              <a:rPr lang="en-US" b="1" dirty="0">
                <a:solidFill>
                  <a:srgbClr val="6F00E3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6F00E3"/>
                </a:solidFill>
              </a:rPr>
              <a:t>F</a:t>
            </a:r>
            <a:endParaRPr lang="en-US" b="1" dirty="0">
              <a:solidFill>
                <a:srgbClr val="6F00E3"/>
              </a:solidFill>
              <a:latin typeface="+mj-lt"/>
            </a:endParaRPr>
          </a:p>
        </p:txBody>
      </p:sp>
      <p:sp>
        <p:nvSpPr>
          <p:cNvPr id="122893" name="TextBox 64"/>
          <p:cNvSpPr txBox="1">
            <a:spLocks noChangeArrowheads="1"/>
          </p:cNvSpPr>
          <p:nvPr/>
        </p:nvSpPr>
        <p:spPr bwMode="auto">
          <a:xfrm>
            <a:off x="3067050" y="2400300"/>
            <a:ext cx="228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charge stored on the circled capacitor?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3018807" y="5483052"/>
            <a:ext cx="2962894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Redraw circuit with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US" b="1" baseline="-25000" dirty="0">
                <a:solidFill>
                  <a:schemeClr val="accent4">
                    <a:lumMod val="75000"/>
                  </a:schemeClr>
                </a:solidFill>
              </a:rPr>
              <a:t>eq_3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3A52F9-1BD6-409C-B410-F0C4C516A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7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1" y="1063228"/>
            <a:ext cx="6344414" cy="937022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Capacitors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4452" y="2114550"/>
            <a:ext cx="3491948" cy="2938052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sz="2100" dirty="0"/>
              <a:t>Two metal plates separated by a gap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Can store charge</a:t>
            </a:r>
          </a:p>
          <a:p>
            <a:pPr>
              <a:spcBef>
                <a:spcPts val="900"/>
              </a:spcBef>
            </a:pPr>
            <a:r>
              <a:rPr lang="en-US" sz="2100" dirty="0"/>
              <a:t>When a potential difference is applied, the plates become oppositely charged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553200" y="4891477"/>
            <a:ext cx="1600200" cy="900113"/>
            <a:chOff x="3440875" y="4648200"/>
            <a:chExt cx="2133600" cy="1200150"/>
          </a:xfrm>
        </p:grpSpPr>
        <p:grpSp>
          <p:nvGrpSpPr>
            <p:cNvPr id="5" name="Group 114"/>
            <p:cNvGrpSpPr>
              <a:grpSpLocks/>
            </p:cNvGrpSpPr>
            <p:nvPr/>
          </p:nvGrpSpPr>
          <p:grpSpPr bwMode="auto">
            <a:xfrm rot="-5400000">
              <a:off x="3907600" y="4181475"/>
              <a:ext cx="1200150" cy="2133600"/>
              <a:chOff x="7620000" y="3962400"/>
              <a:chExt cx="685800" cy="12192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7620000" y="44958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620000" y="464820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5400000">
                <a:off x="7696200" y="42291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7696200" y="4914900"/>
                <a:ext cx="533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4023138" y="4736068"/>
              <a:ext cx="320263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32738" y="4724400"/>
              <a:ext cx="320263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942002" y="2171700"/>
            <a:ext cx="2468198" cy="3240048"/>
            <a:chOff x="223719" y="2209800"/>
            <a:chExt cx="3597853" cy="4745208"/>
          </a:xfrm>
        </p:grpSpPr>
        <p:sp>
          <p:nvSpPr>
            <p:cNvPr id="13" name="Rectangle 12"/>
            <p:cNvSpPr/>
            <p:nvPr/>
          </p:nvSpPr>
          <p:spPr>
            <a:xfrm>
              <a:off x="15240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5908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15" name="Group 25"/>
            <p:cNvGrpSpPr>
              <a:grpSpLocks/>
            </p:cNvGrpSpPr>
            <p:nvPr/>
          </p:nvGrpSpPr>
          <p:grpSpPr bwMode="auto">
            <a:xfrm>
              <a:off x="1362074" y="5486399"/>
              <a:ext cx="1800227" cy="1181100"/>
              <a:chOff x="1361605" y="5486397"/>
              <a:chExt cx="1800698" cy="1180475"/>
            </a:xfrm>
          </p:grpSpPr>
          <p:sp>
            <p:nvSpPr>
              <p:cNvPr id="16" name="Rectangle 15"/>
              <p:cNvSpPr/>
              <p:nvPr/>
            </p:nvSpPr>
            <p:spPr bwMode="auto">
              <a:xfrm rot="16200000">
                <a:off x="1728882" y="5233452"/>
                <a:ext cx="1180475" cy="1686366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7" name="Trapezoid 16"/>
              <p:cNvSpPr/>
              <p:nvPr/>
            </p:nvSpPr>
            <p:spPr bwMode="auto">
              <a:xfrm rot="16200000">
                <a:off x="2909977" y="6019472"/>
                <a:ext cx="390318" cy="114330"/>
              </a:xfrm>
              <a:prstGeom prst="trapezoid">
                <a:avLst>
                  <a:gd name="adj" fmla="val 25000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18" name="Straight Connector 17"/>
              <p:cNvCxnSpPr/>
              <p:nvPr/>
            </p:nvCxnSpPr>
            <p:spPr bwMode="auto">
              <a:xfrm rot="16200000" flipV="1">
                <a:off x="2979836" y="6076636"/>
                <a:ext cx="364932" cy="0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rapezoid 18"/>
              <p:cNvSpPr/>
              <p:nvPr/>
            </p:nvSpPr>
            <p:spPr bwMode="auto">
              <a:xfrm rot="16200000">
                <a:off x="1223611" y="6019472"/>
                <a:ext cx="390318" cy="114330"/>
              </a:xfrm>
              <a:prstGeom prst="trapezoid">
                <a:avLst>
                  <a:gd name="adj" fmla="val 25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20" name="TextBox 19"/>
              <p:cNvSpPr txBox="1"/>
              <p:nvPr/>
            </p:nvSpPr>
            <p:spPr bwMode="auto">
              <a:xfrm>
                <a:off x="1447352" y="5846570"/>
                <a:ext cx="304880" cy="5406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+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 bwMode="auto">
              <a:xfrm>
                <a:off x="2743092" y="5846570"/>
                <a:ext cx="304880" cy="5406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–</a:t>
                </a:r>
              </a:p>
            </p:txBody>
          </p:sp>
        </p:grpSp>
        <p:grpSp>
          <p:nvGrpSpPr>
            <p:cNvPr id="22" name="Group 51"/>
            <p:cNvGrpSpPr>
              <a:grpSpLocks/>
            </p:cNvGrpSpPr>
            <p:nvPr/>
          </p:nvGrpSpPr>
          <p:grpSpPr bwMode="auto">
            <a:xfrm>
              <a:off x="287338" y="3668713"/>
              <a:ext cx="3405187" cy="2430462"/>
              <a:chOff x="288073" y="3668751"/>
              <a:chExt cx="3404839" cy="2430966"/>
            </a:xfrm>
          </p:grpSpPr>
          <p:sp>
            <p:nvSpPr>
              <p:cNvPr id="23" name="Freeform 22"/>
              <p:cNvSpPr/>
              <p:nvPr/>
            </p:nvSpPr>
            <p:spPr>
              <a:xfrm>
                <a:off x="288073" y="3668751"/>
                <a:ext cx="1228599" cy="2430966"/>
              </a:xfrm>
              <a:custGeom>
                <a:avLst/>
                <a:gdLst>
                  <a:gd name="connsiteX0" fmla="*/ 1083527 w 1228493"/>
                  <a:gd name="connsiteY0" fmla="*/ 2430966 h 2430966"/>
                  <a:gd name="connsiteX1" fmla="*/ 24161 w 1228493"/>
                  <a:gd name="connsiteY1" fmla="*/ 1817649 h 2430966"/>
                  <a:gd name="connsiteX2" fmla="*/ 1228493 w 1228493"/>
                  <a:gd name="connsiteY2" fmla="*/ 0 h 24309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8493" h="2430966">
                    <a:moveTo>
                      <a:pt x="1083527" y="2430966"/>
                    </a:moveTo>
                    <a:cubicBezTo>
                      <a:pt x="541763" y="2326888"/>
                      <a:pt x="0" y="2222810"/>
                      <a:pt x="24161" y="1817649"/>
                    </a:cubicBezTo>
                    <a:cubicBezTo>
                      <a:pt x="48322" y="1412488"/>
                      <a:pt x="638407" y="706244"/>
                      <a:pt x="1228493" y="0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2888132" y="3724325"/>
                <a:ext cx="804780" cy="2342049"/>
              </a:xfrm>
              <a:custGeom>
                <a:avLst/>
                <a:gdLst>
                  <a:gd name="connsiteX0" fmla="*/ 144966 w 804746"/>
                  <a:gd name="connsiteY0" fmla="*/ 2341756 h 2341756"/>
                  <a:gd name="connsiteX1" fmla="*/ 780585 w 804746"/>
                  <a:gd name="connsiteY1" fmla="*/ 1929161 h 2341756"/>
                  <a:gd name="connsiteX2" fmla="*/ 0 w 804746"/>
                  <a:gd name="connsiteY2" fmla="*/ 0 h 2341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4746" h="2341756">
                    <a:moveTo>
                      <a:pt x="144966" y="2341756"/>
                    </a:moveTo>
                    <a:cubicBezTo>
                      <a:pt x="474856" y="2330605"/>
                      <a:pt x="804746" y="2319454"/>
                      <a:pt x="780585" y="1929161"/>
                    </a:cubicBezTo>
                    <a:cubicBezTo>
                      <a:pt x="756424" y="1538868"/>
                      <a:pt x="378212" y="769434"/>
                      <a:pt x="0" y="0"/>
                    </a:cubicBez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rot="5400000">
              <a:off x="342900" y="3924300"/>
              <a:ext cx="914400" cy="685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 bwMode="auto">
            <a:xfrm>
              <a:off x="223719" y="3809999"/>
              <a:ext cx="848734" cy="540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A67A00"/>
                  </a:solidFill>
                  <a:latin typeface="+mj-lt"/>
                </a:rPr>
                <a:t>e</a:t>
              </a:r>
              <a:endParaRPr lang="en-US" dirty="0">
                <a:solidFill>
                  <a:srgbClr val="A67A00"/>
                </a:solidFill>
                <a:latin typeface="+mj-lt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240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+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+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+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5908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–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–</a:t>
              </a:r>
            </a:p>
            <a:p>
              <a:pPr algn="ctr">
                <a:defRPr/>
              </a:pPr>
              <a:endParaRPr lang="en-US" dirty="0"/>
            </a:p>
            <a:p>
              <a:pPr algn="ctr">
                <a:defRPr/>
              </a:pPr>
              <a:r>
                <a:rPr lang="en-US" dirty="0"/>
                <a:t>–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16200000" flipV="1">
              <a:off x="3059572" y="4594225"/>
              <a:ext cx="1066800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15240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+++++++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590800" y="2743200"/>
              <a:ext cx="304800" cy="21336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–––––––</a:t>
              </a: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752599" y="6143651"/>
              <a:ext cx="990600" cy="81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Symbol" pitchFamily="18" charset="2"/>
                </a:rPr>
                <a:t>D</a:t>
              </a:r>
              <a:r>
                <a:rPr lang="en-US" i="1" dirty="0">
                  <a:latin typeface="+mj-lt"/>
                </a:rPr>
                <a:t>V</a:t>
              </a:r>
              <a:r>
                <a:rPr lang="en-US" i="1" baseline="-25000" dirty="0">
                  <a:latin typeface="+mj-lt"/>
                </a:rPr>
                <a:t>bat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295400" y="2209800"/>
              <a:ext cx="1828800" cy="47329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500" dirty="0">
                  <a:latin typeface="Symbol" pitchFamily="18" charset="2"/>
                </a:rPr>
                <a:t>D</a:t>
              </a:r>
              <a:r>
                <a:rPr lang="en-US" sz="1500" i="1" dirty="0">
                  <a:latin typeface="+mj-lt"/>
                </a:rPr>
                <a:t>V</a:t>
              </a:r>
              <a:r>
                <a:rPr lang="en-US" sz="1500" i="1" baseline="-25000" dirty="0">
                  <a:latin typeface="+mj-lt"/>
                </a:rPr>
                <a:t>C</a:t>
              </a:r>
              <a:r>
                <a:rPr lang="en-US" sz="1500" i="1" dirty="0">
                  <a:latin typeface="+mj-lt"/>
                </a:rPr>
                <a:t> </a:t>
              </a:r>
              <a:r>
                <a:rPr lang="en-US" sz="1500" dirty="0">
                  <a:latin typeface="+mj-lt"/>
                </a:rPr>
                <a:t>= </a:t>
              </a:r>
              <a:r>
                <a:rPr lang="en-US" sz="1500" dirty="0">
                  <a:latin typeface="Symbol" pitchFamily="18" charset="2"/>
                </a:rPr>
                <a:t>D</a:t>
              </a:r>
              <a:r>
                <a:rPr lang="en-US" sz="1500" i="1" dirty="0"/>
                <a:t>V</a:t>
              </a:r>
              <a:r>
                <a:rPr lang="en-US" sz="1500" i="1" baseline="-25000" dirty="0"/>
                <a:t>bat</a:t>
              </a:r>
              <a:endParaRPr lang="en-US" sz="1500" baseline="-25000" dirty="0">
                <a:latin typeface="+mj-lt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172622" y="2739231"/>
              <a:ext cx="2319878" cy="946582"/>
              <a:chOff x="1172622" y="2739231"/>
              <a:chExt cx="2319878" cy="946582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2909887" y="2739231"/>
                <a:ext cx="582613" cy="946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–Q</a:t>
                </a: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172622" y="2739231"/>
                <a:ext cx="512198" cy="540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en-US" dirty="0"/>
              </a:p>
            </p:txBody>
          </p:sp>
        </p:grpSp>
      </p:grpSp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4981745F-080F-4948-9CE6-401623528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097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1"/>
          <p:cNvSpPr>
            <a:spLocks noGrp="1"/>
          </p:cNvSpPr>
          <p:nvPr>
            <p:ph type="title"/>
          </p:nvPr>
        </p:nvSpPr>
        <p:spPr>
          <a:xfrm>
            <a:off x="2924176" y="1063229"/>
            <a:ext cx="6257925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[4]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charge stored on the circled capacitor?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984207" y="2400302"/>
            <a:ext cx="2197894" cy="2877979"/>
            <a:chOff x="4733925" y="3055938"/>
            <a:chExt cx="2930525" cy="3837305"/>
          </a:xfrm>
        </p:grpSpPr>
        <p:grpSp>
          <p:nvGrpSpPr>
            <p:cNvPr id="123908" name="Group 22"/>
            <p:cNvGrpSpPr>
              <a:grpSpLocks noChangeAspect="1"/>
            </p:cNvGrpSpPr>
            <p:nvPr/>
          </p:nvGrpSpPr>
          <p:grpSpPr bwMode="auto">
            <a:xfrm>
              <a:off x="4733925" y="3055938"/>
              <a:ext cx="2930525" cy="947737"/>
              <a:chOff x="4312958" y="1219200"/>
              <a:chExt cx="3526236" cy="1207008"/>
            </a:xfrm>
          </p:grpSpPr>
          <p:grpSp>
            <p:nvGrpSpPr>
              <p:cNvPr id="123926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7" name="Straight Connector 26"/>
                <p:cNvCxnSpPr/>
                <p:nvPr/>
              </p:nvCxnSpPr>
              <p:spPr bwMode="auto">
                <a:xfrm rot="16200000">
                  <a:off x="5340767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 bwMode="auto">
                <a:xfrm rot="16200000">
                  <a:off x="5608195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/>
              <p:cNvCxnSpPr/>
              <p:nvPr/>
            </p:nvCxnSpPr>
            <p:spPr bwMode="auto">
              <a:xfrm>
                <a:off x="4312958" y="1821693"/>
                <a:ext cx="162940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auto">
              <a:xfrm>
                <a:off x="6211700" y="1821693"/>
                <a:ext cx="162749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909" name="Group 51"/>
            <p:cNvGrpSpPr>
              <a:grpSpLocks/>
            </p:cNvGrpSpPr>
            <p:nvPr/>
          </p:nvGrpSpPr>
          <p:grpSpPr bwMode="auto">
            <a:xfrm>
              <a:off x="4733925" y="5272088"/>
              <a:ext cx="2930525" cy="946150"/>
              <a:chOff x="4648201" y="5272077"/>
              <a:chExt cx="2932114" cy="945845"/>
            </a:xfrm>
          </p:grpSpPr>
          <p:cxnSp>
            <p:nvCxnSpPr>
              <p:cNvPr id="30" name="Straight Connector 29"/>
              <p:cNvCxnSpPr/>
              <p:nvPr/>
            </p:nvCxnSpPr>
            <p:spPr bwMode="auto">
              <a:xfrm rot="16200000">
                <a:off x="5404670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rot="16200000">
                <a:off x="6193811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auto">
              <a:xfrm flipH="1" flipV="1">
                <a:off x="4648201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auto">
              <a:xfrm flipH="1" flipV="1">
                <a:off x="6350924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9"/>
              <p:cNvCxnSpPr/>
              <p:nvPr/>
            </p:nvCxnSpPr>
            <p:spPr bwMode="auto">
              <a:xfrm rot="5400000">
                <a:off x="5720754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 rot="5400000">
                <a:off x="5877728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 bwMode="auto">
            <a:xfrm rot="5400000">
              <a:off x="6552407" y="4633119"/>
              <a:ext cx="22209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 bwMode="auto">
            <a:xfrm rot="5400000">
              <a:off x="3625850" y="4633913"/>
              <a:ext cx="22193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 bwMode="auto">
            <a:xfrm>
              <a:off x="5867400" y="64008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3.0 V</a:t>
              </a:r>
            </a:p>
          </p:txBody>
        </p:sp>
        <p:sp>
          <p:nvSpPr>
            <p:cNvPr id="61" name="TextBox 60"/>
            <p:cNvSpPr txBox="1"/>
            <p:nvPr/>
          </p:nvSpPr>
          <p:spPr bwMode="auto">
            <a:xfrm>
              <a:off x="5638800" y="4038601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6F00E3"/>
                  </a:solidFill>
                  <a:latin typeface="+mj-lt"/>
                </a:rPr>
                <a:t>6 </a:t>
              </a:r>
              <a:r>
                <a:rPr lang="en-US" b="1" dirty="0">
                  <a:solidFill>
                    <a:srgbClr val="6F00E3"/>
                  </a:solidFill>
                  <a:latin typeface="Symbol" pitchFamily="18" charset="2"/>
                </a:rPr>
                <a:t>m</a:t>
              </a:r>
              <a:r>
                <a:rPr lang="en-US" b="1" dirty="0">
                  <a:solidFill>
                    <a:srgbClr val="6F00E3"/>
                  </a:solidFill>
                  <a:latin typeface="+mj-lt"/>
                </a:rPr>
                <a:t>F</a:t>
              </a:r>
            </a:p>
          </p:txBody>
        </p:sp>
      </p:grpSp>
      <p:sp>
        <p:nvSpPr>
          <p:cNvPr id="123914" name="TextBox 64"/>
          <p:cNvSpPr txBox="1">
            <a:spLocks noChangeArrowheads="1"/>
          </p:cNvSpPr>
          <p:nvPr/>
        </p:nvSpPr>
        <p:spPr bwMode="auto">
          <a:xfrm>
            <a:off x="3181350" y="2343150"/>
            <a:ext cx="228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063479" y="3882853"/>
            <a:ext cx="3801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Find charge stored on final 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C</a:t>
            </a:r>
            <a:r>
              <a:rPr lang="en-US" b="1" baseline="-25000" dirty="0">
                <a:solidFill>
                  <a:srgbClr val="6F00E3"/>
                </a:solidFill>
                <a:latin typeface="+mj-lt"/>
              </a:rPr>
              <a:t>eq_3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3039900" y="4286251"/>
            <a:ext cx="3367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Use main capacitor equation</a:t>
            </a:r>
          </a:p>
        </p:txBody>
      </p:sp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49753"/>
              </p:ext>
            </p:extLst>
          </p:nvPr>
        </p:nvGraphicFramePr>
        <p:xfrm>
          <a:off x="3854055" y="4743451"/>
          <a:ext cx="1727597" cy="341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15" name="Equation" r:id="rId4" imgW="1155600" imgH="228600" progId="Equation.3">
                  <p:embed/>
                </p:oleObj>
              </mc:Choice>
              <mc:Fallback>
                <p:oleObj name="Equation" r:id="rId4" imgW="11556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055" y="4743451"/>
                        <a:ext cx="1727597" cy="34171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 bwMode="auto">
          <a:xfrm>
            <a:off x="3017091" y="5254452"/>
            <a:ext cx="3879010" cy="369332"/>
          </a:xfrm>
          <a:prstGeom prst="rect">
            <a:avLst/>
          </a:prstGeom>
          <a:noFill/>
          <a:ln w="9525">
            <a:solidFill>
              <a:srgbClr val="6F00E3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Go to next most simplified circuit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6C8DC-E947-4B85-A140-02D89FDDA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8" grpId="0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>
          <a:xfrm>
            <a:off x="2952750" y="1063229"/>
            <a:ext cx="6343650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[5]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charge stored on the circled capacitor?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2969420" y="3793927"/>
            <a:ext cx="2971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Capacitors are in 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series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3018829" y="4209030"/>
            <a:ext cx="28485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Each stores </a:t>
            </a:r>
            <a:r>
              <a:rPr lang="en-US" b="1" dirty="0">
                <a:solidFill>
                  <a:srgbClr val="6F00E3"/>
                </a:solidFill>
                <a:latin typeface="+mj-lt"/>
              </a:rPr>
              <a:t>Q = 18 </a:t>
            </a:r>
            <a:r>
              <a:rPr lang="en-US" b="1" dirty="0">
                <a:solidFill>
                  <a:srgbClr val="6F00E3"/>
                </a:solidFill>
                <a:latin typeface="Symbol" pitchFamily="18" charset="2"/>
              </a:rPr>
              <a:t>m</a:t>
            </a:r>
            <a:r>
              <a:rPr lang="en-US" b="1" dirty="0">
                <a:solidFill>
                  <a:srgbClr val="6F00E3"/>
                </a:solidFill>
              </a:rPr>
              <a:t>C</a:t>
            </a:r>
            <a:endParaRPr lang="en-US" b="1" dirty="0">
              <a:solidFill>
                <a:srgbClr val="6F00E3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 bwMode="auto">
          <a:xfrm>
            <a:off x="3050978" y="4649616"/>
            <a:ext cx="42987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/>
              <a:t>Find potential across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right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capacitor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696076" y="2168128"/>
            <a:ext cx="2200275" cy="3684033"/>
            <a:chOff x="4733925" y="1828799"/>
            <a:chExt cx="2933700" cy="4912044"/>
          </a:xfrm>
        </p:grpSpPr>
        <p:grpSp>
          <p:nvGrpSpPr>
            <p:cNvPr id="124932" name="Group 16"/>
            <p:cNvGrpSpPr>
              <a:grpSpLocks noChangeAspect="1"/>
            </p:cNvGrpSpPr>
            <p:nvPr/>
          </p:nvGrpSpPr>
          <p:grpSpPr bwMode="auto">
            <a:xfrm>
              <a:off x="4735513" y="3055938"/>
              <a:ext cx="1460500" cy="947737"/>
              <a:chOff x="5102292" y="1219200"/>
              <a:chExt cx="1863866" cy="1207008"/>
            </a:xfrm>
          </p:grpSpPr>
          <p:grpSp>
            <p:nvGrpSpPr>
              <p:cNvPr id="124961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1" name="Straight Connector 20"/>
                <p:cNvCxnSpPr/>
                <p:nvPr/>
              </p:nvCxnSpPr>
              <p:spPr bwMode="auto">
                <a:xfrm rot="16200000">
                  <a:off x="5339553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 bwMode="auto">
                <a:xfrm rot="16200000">
                  <a:off x="5609003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 bwMode="auto">
              <a:xfrm>
                <a:off x="5102292" y="1821693"/>
                <a:ext cx="8407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>
                <a:off x="6212508" y="1821693"/>
                <a:ext cx="7536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933" name="Group 22"/>
            <p:cNvGrpSpPr>
              <a:grpSpLocks noChangeAspect="1"/>
            </p:cNvGrpSpPr>
            <p:nvPr/>
          </p:nvGrpSpPr>
          <p:grpSpPr bwMode="auto">
            <a:xfrm>
              <a:off x="6192838" y="3055938"/>
              <a:ext cx="1474787" cy="947737"/>
              <a:chOff x="5189659" y="1219200"/>
              <a:chExt cx="1773059" cy="1207008"/>
            </a:xfrm>
          </p:grpSpPr>
          <p:grpSp>
            <p:nvGrpSpPr>
              <p:cNvPr id="124956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7" name="Straight Connector 26"/>
                <p:cNvCxnSpPr/>
                <p:nvPr/>
              </p:nvCxnSpPr>
              <p:spPr bwMode="auto">
                <a:xfrm rot="16200000">
                  <a:off x="5340038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 bwMode="auto">
                <a:xfrm rot="16200000">
                  <a:off x="5609147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" name="Straight Connector 24"/>
              <p:cNvCxnSpPr/>
              <p:nvPr/>
            </p:nvCxnSpPr>
            <p:spPr bwMode="auto">
              <a:xfrm>
                <a:off x="5189659" y="1821693"/>
                <a:ext cx="75388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auto">
              <a:xfrm>
                <a:off x="6212651" y="1821693"/>
                <a:ext cx="7500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934" name="Group 51"/>
            <p:cNvGrpSpPr>
              <a:grpSpLocks/>
            </p:cNvGrpSpPr>
            <p:nvPr/>
          </p:nvGrpSpPr>
          <p:grpSpPr bwMode="auto">
            <a:xfrm>
              <a:off x="4733925" y="5272088"/>
              <a:ext cx="2930525" cy="946150"/>
              <a:chOff x="4648201" y="5272077"/>
              <a:chExt cx="2932114" cy="945845"/>
            </a:xfrm>
          </p:grpSpPr>
          <p:cxnSp>
            <p:nvCxnSpPr>
              <p:cNvPr id="30" name="Straight Connector 29"/>
              <p:cNvCxnSpPr/>
              <p:nvPr/>
            </p:nvCxnSpPr>
            <p:spPr bwMode="auto">
              <a:xfrm rot="16200000">
                <a:off x="5404670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auto">
              <a:xfrm rot="16200000">
                <a:off x="6193811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auto">
              <a:xfrm flipH="1" flipV="1">
                <a:off x="4648201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auto">
              <a:xfrm flipH="1" flipV="1">
                <a:off x="6350924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9"/>
              <p:cNvCxnSpPr/>
              <p:nvPr/>
            </p:nvCxnSpPr>
            <p:spPr bwMode="auto">
              <a:xfrm rot="5400000">
                <a:off x="5720754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 rot="5400000">
                <a:off x="5877728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 bwMode="auto">
            <a:xfrm rot="5400000">
              <a:off x="6552407" y="4633119"/>
              <a:ext cx="22209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 bwMode="auto">
            <a:xfrm rot="5400000">
              <a:off x="3625850" y="4633913"/>
              <a:ext cx="22193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 bwMode="auto">
            <a:xfrm>
              <a:off x="5715000" y="62484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3.0 V</a:t>
              </a:r>
            </a:p>
          </p:txBody>
        </p:sp>
        <p:sp>
          <p:nvSpPr>
            <p:cNvPr id="61" name="TextBox 60"/>
            <p:cNvSpPr txBox="1"/>
            <p:nvPr/>
          </p:nvSpPr>
          <p:spPr bwMode="auto">
            <a:xfrm>
              <a:off x="4953000" y="40386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10 </a:t>
              </a:r>
              <a:r>
                <a:rPr lang="en-US" b="1" dirty="0">
                  <a:solidFill>
                    <a:srgbClr val="FF0000"/>
                  </a:solidFill>
                  <a:latin typeface="Symbol" pitchFamily="18" charset="2"/>
                </a:rPr>
                <a:t>m</a:t>
              </a: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F</a:t>
              </a:r>
            </a:p>
          </p:txBody>
        </p:sp>
        <p:sp>
          <p:nvSpPr>
            <p:cNvPr id="63" name="TextBox 62"/>
            <p:cNvSpPr txBox="1"/>
            <p:nvPr/>
          </p:nvSpPr>
          <p:spPr bwMode="auto">
            <a:xfrm>
              <a:off x="6400800" y="40386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15 </a:t>
              </a:r>
              <a:r>
                <a:rPr lang="en-US" b="1" dirty="0">
                  <a:solidFill>
                    <a:srgbClr val="008000"/>
                  </a:solidFill>
                  <a:latin typeface="Symbol" pitchFamily="18" charset="2"/>
                </a:rPr>
                <a:t>m</a:t>
              </a:r>
              <a:r>
                <a:rPr lang="en-US" b="1" dirty="0">
                  <a:solidFill>
                    <a:srgbClr val="008000"/>
                  </a:solidFill>
                  <a:latin typeface="+mj-lt"/>
                </a:rPr>
                <a:t>F</a:t>
              </a:r>
            </a:p>
          </p:txBody>
        </p:sp>
        <p:grpSp>
          <p:nvGrpSpPr>
            <p:cNvPr id="8" name="Group 82"/>
            <p:cNvGrpSpPr>
              <a:grpSpLocks/>
            </p:cNvGrpSpPr>
            <p:nvPr/>
          </p:nvGrpSpPr>
          <p:grpSpPr bwMode="auto">
            <a:xfrm>
              <a:off x="4772025" y="1828799"/>
              <a:ext cx="2090737" cy="1143000"/>
              <a:chOff x="4772025" y="1828797"/>
              <a:chExt cx="2090739" cy="1142607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rot="16200000" flipH="1">
                <a:off x="6172398" y="2285801"/>
                <a:ext cx="1142607" cy="2286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 bwMode="auto">
              <a:xfrm>
                <a:off x="4772025" y="1921397"/>
                <a:ext cx="2090739" cy="8614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(part of this </a:t>
                </a:r>
                <a:r>
                  <a:rPr lang="en-US" dirty="0" err="1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C</a:t>
                </a:r>
                <a:r>
                  <a:rPr lang="en-US" baseline="-25000" dirty="0" err="1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eq</a:t>
                </a: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)</a:t>
                </a:r>
                <a:endParaRPr lang="en-US" baseline="-25000" dirty="0">
                  <a:solidFill>
                    <a:schemeClr val="bg1">
                      <a:lumMod val="50000"/>
                    </a:schemeClr>
                  </a:solidFill>
                  <a:latin typeface="+mj-lt"/>
                </a:endParaRPr>
              </a:p>
            </p:txBody>
          </p:sp>
        </p:grpSp>
      </p:grpSp>
      <p:sp>
        <p:nvSpPr>
          <p:cNvPr id="124944" name="TextBox 64"/>
          <p:cNvSpPr txBox="1">
            <a:spLocks noChangeArrowheads="1"/>
          </p:cNvSpPr>
          <p:nvPr/>
        </p:nvSpPr>
        <p:spPr bwMode="auto">
          <a:xfrm>
            <a:off x="3067050" y="2203847"/>
            <a:ext cx="228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233497"/>
              </p:ext>
            </p:extLst>
          </p:nvPr>
        </p:nvGraphicFramePr>
        <p:xfrm>
          <a:off x="3538966" y="5086352"/>
          <a:ext cx="1007269" cy="340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50" name="Equation" r:id="rId4" imgW="672840" imgH="228600" progId="Equation.3">
                  <p:embed/>
                </p:oleObj>
              </mc:Choice>
              <mc:Fallback>
                <p:oleObj name="Equation" r:id="rId4" imgW="6728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966" y="5086352"/>
                        <a:ext cx="1007269" cy="3405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 bwMode="auto">
          <a:xfrm>
            <a:off x="4040361" y="5059078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=&gt;  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 = 1.2 V</a:t>
            </a:r>
            <a:endParaRPr lang="en-US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3009477" y="5540202"/>
            <a:ext cx="3772325" cy="369332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Go to next most simplified circuit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DEC58-A52B-49D9-A74F-CC53469E3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7" grpId="0"/>
      <p:bldP spid="58" grpId="0"/>
      <p:bldP spid="37" grpId="0"/>
      <p:bldP spid="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>
          <a:xfrm>
            <a:off x="2895600" y="1063229"/>
            <a:ext cx="6286500" cy="857250"/>
          </a:xfrm>
        </p:spPr>
        <p:txBody>
          <a:bodyPr/>
          <a:lstStyle/>
          <a:p>
            <a:r>
              <a:rPr lang="en-US" sz="2400" b="1" dirty="0">
                <a:cs typeface="Arial" charset="0"/>
              </a:rPr>
              <a:t>Analyzing Combination of Capacitors [6]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95600" y="1771651"/>
            <a:ext cx="6343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What is the charge stored on the circled capacitor?</a:t>
            </a:r>
          </a:p>
        </p:txBody>
      </p:sp>
      <p:sp>
        <p:nvSpPr>
          <p:cNvPr id="49" name="TextBox 48"/>
          <p:cNvSpPr txBox="1"/>
          <p:nvPr/>
        </p:nvSpPr>
        <p:spPr bwMode="auto">
          <a:xfrm>
            <a:off x="3124201" y="3829052"/>
            <a:ext cx="33432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Highlighted</a:t>
            </a:r>
            <a:r>
              <a:rPr lang="en-US" dirty="0">
                <a:latin typeface="+mj-lt"/>
              </a:rPr>
              <a:t> capacitors are in parallel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3124200" y="4514851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/>
              <a:t>Each has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 = 1.2 </a:t>
            </a:r>
            <a:r>
              <a:rPr lang="en-US" b="1" dirty="0">
                <a:solidFill>
                  <a:srgbClr val="008000"/>
                </a:solidFill>
              </a:rPr>
              <a:t>V</a:t>
            </a:r>
            <a:endParaRPr lang="en-US" b="1" dirty="0">
              <a:solidFill>
                <a:srgbClr val="008000"/>
              </a:solidFill>
              <a:latin typeface="+mj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634162" y="2228851"/>
            <a:ext cx="2205038" cy="3569732"/>
            <a:chOff x="5289550" y="1828800"/>
            <a:chExt cx="2940050" cy="4759643"/>
          </a:xfrm>
        </p:grpSpPr>
        <p:sp>
          <p:nvSpPr>
            <p:cNvPr id="59" name="TextBox 58"/>
            <p:cNvSpPr txBox="1"/>
            <p:nvPr/>
          </p:nvSpPr>
          <p:spPr bwMode="auto">
            <a:xfrm>
              <a:off x="6248400" y="6096000"/>
              <a:ext cx="1143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3.0 V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5289550" y="1828800"/>
              <a:ext cx="2940050" cy="4313238"/>
              <a:chOff x="4733925" y="1905000"/>
              <a:chExt cx="2940050" cy="4313238"/>
            </a:xfrm>
          </p:grpSpPr>
          <p:grpSp>
            <p:nvGrpSpPr>
              <p:cNvPr id="125956" name="Group 10"/>
              <p:cNvGrpSpPr>
                <a:grpSpLocks noChangeAspect="1"/>
              </p:cNvGrpSpPr>
              <p:nvPr/>
            </p:nvGrpSpPr>
            <p:grpSpPr bwMode="auto">
              <a:xfrm>
                <a:off x="6192838" y="2316163"/>
                <a:ext cx="1481137" cy="946150"/>
                <a:chOff x="5163885" y="1219200"/>
                <a:chExt cx="1889187" cy="1207008"/>
              </a:xfrm>
            </p:grpSpPr>
            <p:grpSp>
              <p:nvGrpSpPr>
                <p:cNvPr id="125996" name="Group 79"/>
                <p:cNvGrpSpPr>
                  <a:grpSpLocks/>
                </p:cNvGrpSpPr>
                <p:nvPr/>
              </p:nvGrpSpPr>
              <p:grpSpPr bwMode="auto">
                <a:xfrm>
                  <a:off x="5943600" y="1219200"/>
                  <a:ext cx="268224" cy="1207008"/>
                  <a:chOff x="5943600" y="1219200"/>
                  <a:chExt cx="268224" cy="1207008"/>
                </a:xfrm>
              </p:grpSpPr>
              <p:cxnSp>
                <p:nvCxnSpPr>
                  <p:cNvPr id="15" name="Straight Connector 14"/>
                  <p:cNvCxnSpPr/>
                  <p:nvPr/>
                </p:nvCxnSpPr>
                <p:spPr bwMode="auto">
                  <a:xfrm rot="16200000">
                    <a:off x="5339949" y="1822704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 bwMode="auto">
                  <a:xfrm rot="16200000">
                    <a:off x="5609255" y="1822704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/>
                <p:cNvCxnSpPr/>
                <p:nvPr/>
              </p:nvCxnSpPr>
              <p:spPr bwMode="auto">
                <a:xfrm>
                  <a:off x="5163885" y="1822704"/>
                  <a:ext cx="77956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 bwMode="auto">
                <a:xfrm>
                  <a:off x="6212759" y="1822704"/>
                  <a:ext cx="8403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957" name="Group 16"/>
              <p:cNvGrpSpPr>
                <a:grpSpLocks noChangeAspect="1"/>
              </p:cNvGrpSpPr>
              <p:nvPr/>
            </p:nvGrpSpPr>
            <p:grpSpPr bwMode="auto">
              <a:xfrm>
                <a:off x="4735513" y="3055938"/>
                <a:ext cx="1460500" cy="947737"/>
                <a:chOff x="5102292" y="1219200"/>
                <a:chExt cx="1863866" cy="1207008"/>
              </a:xfrm>
            </p:grpSpPr>
            <p:grpSp>
              <p:nvGrpSpPr>
                <p:cNvPr id="125991" name="Group 79"/>
                <p:cNvGrpSpPr>
                  <a:grpSpLocks/>
                </p:cNvGrpSpPr>
                <p:nvPr/>
              </p:nvGrpSpPr>
              <p:grpSpPr bwMode="auto">
                <a:xfrm>
                  <a:off x="5943600" y="1219200"/>
                  <a:ext cx="268224" cy="1207008"/>
                  <a:chOff x="5943600" y="1219200"/>
                  <a:chExt cx="268224" cy="1207008"/>
                </a:xfrm>
              </p:grpSpPr>
              <p:cxnSp>
                <p:nvCxnSpPr>
                  <p:cNvPr id="21" name="Straight Connector 20"/>
                  <p:cNvCxnSpPr/>
                  <p:nvPr/>
                </p:nvCxnSpPr>
                <p:spPr bwMode="auto">
                  <a:xfrm rot="16200000">
                    <a:off x="5339553" y="1822705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 bwMode="auto">
                  <a:xfrm rot="16200000">
                    <a:off x="5609003" y="1822705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" name="Straight Connector 18"/>
                <p:cNvCxnSpPr/>
                <p:nvPr/>
              </p:nvCxnSpPr>
              <p:spPr bwMode="auto">
                <a:xfrm>
                  <a:off x="5102292" y="1821693"/>
                  <a:ext cx="84076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 bwMode="auto">
                <a:xfrm>
                  <a:off x="6212508" y="1821693"/>
                  <a:ext cx="75365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958" name="Group 22"/>
              <p:cNvGrpSpPr>
                <a:grpSpLocks noChangeAspect="1"/>
              </p:cNvGrpSpPr>
              <p:nvPr/>
            </p:nvGrpSpPr>
            <p:grpSpPr bwMode="auto">
              <a:xfrm>
                <a:off x="6192838" y="3798888"/>
                <a:ext cx="1474787" cy="946150"/>
                <a:chOff x="5189659" y="1219200"/>
                <a:chExt cx="1773059" cy="1207008"/>
              </a:xfrm>
            </p:grpSpPr>
            <p:grpSp>
              <p:nvGrpSpPr>
                <p:cNvPr id="125986" name="Group 79"/>
                <p:cNvGrpSpPr>
                  <a:grpSpLocks/>
                </p:cNvGrpSpPr>
                <p:nvPr/>
              </p:nvGrpSpPr>
              <p:grpSpPr bwMode="auto">
                <a:xfrm>
                  <a:off x="5943600" y="1219200"/>
                  <a:ext cx="268224" cy="1207008"/>
                  <a:chOff x="5943600" y="1219200"/>
                  <a:chExt cx="268224" cy="1207008"/>
                </a:xfrm>
              </p:grpSpPr>
              <p:cxnSp>
                <p:nvCxnSpPr>
                  <p:cNvPr id="27" name="Straight Connector 26"/>
                  <p:cNvCxnSpPr/>
                  <p:nvPr/>
                </p:nvCxnSpPr>
                <p:spPr bwMode="auto">
                  <a:xfrm rot="16200000">
                    <a:off x="5340038" y="1822704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 bwMode="auto">
                  <a:xfrm rot="16200000">
                    <a:off x="5609147" y="1822704"/>
                    <a:ext cx="120700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" name="Straight Connector 24"/>
                <p:cNvCxnSpPr/>
                <p:nvPr/>
              </p:nvCxnSpPr>
              <p:spPr bwMode="auto">
                <a:xfrm>
                  <a:off x="5189659" y="1822704"/>
                  <a:ext cx="75388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 bwMode="auto">
                <a:xfrm>
                  <a:off x="6212651" y="1822704"/>
                  <a:ext cx="75006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959" name="Group 51"/>
              <p:cNvGrpSpPr>
                <a:grpSpLocks/>
              </p:cNvGrpSpPr>
              <p:nvPr/>
            </p:nvGrpSpPr>
            <p:grpSpPr bwMode="auto">
              <a:xfrm>
                <a:off x="4733925" y="5272088"/>
                <a:ext cx="2930525" cy="946150"/>
                <a:chOff x="4648201" y="5272077"/>
                <a:chExt cx="2932114" cy="945845"/>
              </a:xfrm>
            </p:grpSpPr>
            <p:cxnSp>
              <p:nvCxnSpPr>
                <p:cNvPr id="30" name="Straight Connector 29"/>
                <p:cNvCxnSpPr/>
                <p:nvPr/>
              </p:nvCxnSpPr>
              <p:spPr bwMode="auto">
                <a:xfrm rot="16200000">
                  <a:off x="5404670" y="5745000"/>
                  <a:ext cx="94584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 bwMode="auto">
                <a:xfrm rot="16200000">
                  <a:off x="6193811" y="5745000"/>
                  <a:ext cx="31422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 bwMode="auto">
                <a:xfrm flipH="1" flipV="1">
                  <a:off x="4648201" y="5745000"/>
                  <a:ext cx="122939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 bwMode="auto">
                <a:xfrm flipH="1" flipV="1">
                  <a:off x="6350924" y="5745000"/>
                  <a:ext cx="1229391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9"/>
                <p:cNvCxnSpPr/>
                <p:nvPr/>
              </p:nvCxnSpPr>
              <p:spPr bwMode="auto">
                <a:xfrm rot="5400000">
                  <a:off x="5720754" y="5745000"/>
                  <a:ext cx="94584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 bwMode="auto">
                <a:xfrm rot="5400000">
                  <a:off x="5877728" y="5745000"/>
                  <a:ext cx="31422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/>
              <p:cNvCxnSpPr/>
              <p:nvPr/>
            </p:nvCxnSpPr>
            <p:spPr bwMode="auto">
              <a:xfrm>
                <a:off x="6199188" y="2789238"/>
                <a:ext cx="0" cy="14811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 bwMode="auto">
              <a:xfrm>
                <a:off x="7662863" y="2789238"/>
                <a:ext cx="0" cy="29543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 bwMode="auto">
              <a:xfrm rot="5400000">
                <a:off x="3625850" y="4633913"/>
                <a:ext cx="22193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 bwMode="auto">
              <a:xfrm>
                <a:off x="4953000" y="4038600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10 </a:t>
                </a:r>
                <a:r>
                  <a:rPr lang="en-US" b="1" dirty="0">
                    <a:solidFill>
                      <a:srgbClr val="FF0000"/>
                    </a:solidFill>
                    <a:latin typeface="Symbol" pitchFamily="18" charset="2"/>
                  </a:rPr>
                  <a:t>m</a:t>
                </a: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F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 bwMode="auto">
              <a:xfrm>
                <a:off x="6324601" y="1905000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5 </a:t>
                </a:r>
                <a:r>
                  <a:rPr lang="en-US" dirty="0">
                    <a:latin typeface="Symbol" pitchFamily="18" charset="2"/>
                  </a:rPr>
                  <a:t>m</a:t>
                </a:r>
                <a:r>
                  <a:rPr lang="en-US" dirty="0">
                    <a:latin typeface="+mj-lt"/>
                  </a:rPr>
                  <a:t>F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 bwMode="auto">
              <a:xfrm>
                <a:off x="6172199" y="4724400"/>
                <a:ext cx="11430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10 </a:t>
                </a:r>
                <a:r>
                  <a:rPr lang="en-US" dirty="0">
                    <a:latin typeface="Symbol" pitchFamily="18" charset="2"/>
                  </a:rPr>
                  <a:t>m</a:t>
                </a:r>
                <a:r>
                  <a:rPr lang="en-US" dirty="0">
                    <a:latin typeface="+mj-lt"/>
                  </a:rPr>
                  <a:t>F</a:t>
                </a: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6400800" y="3733800"/>
                <a:ext cx="1066800" cy="10668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grpSp>
            <p:nvGrpSpPr>
              <p:cNvPr id="125970" name="Group 74"/>
              <p:cNvGrpSpPr>
                <a:grpSpLocks/>
              </p:cNvGrpSpPr>
              <p:nvPr/>
            </p:nvGrpSpPr>
            <p:grpSpPr bwMode="auto">
              <a:xfrm>
                <a:off x="6815138" y="2316163"/>
                <a:ext cx="222250" cy="2424112"/>
                <a:chOff x="5535613" y="2468563"/>
                <a:chExt cx="222250" cy="2424112"/>
              </a:xfrm>
            </p:grpSpPr>
            <p:cxnSp>
              <p:nvCxnSpPr>
                <p:cNvPr id="76" name="Straight Connector 75"/>
                <p:cNvCxnSpPr/>
                <p:nvPr/>
              </p:nvCxnSpPr>
              <p:spPr bwMode="auto">
                <a:xfrm rot="16200000">
                  <a:off x="5062538" y="2941638"/>
                  <a:ext cx="946150" cy="0"/>
                </a:xfrm>
                <a:prstGeom prst="line">
                  <a:avLst/>
                </a:prstGeom>
                <a:ln w="381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 bwMode="auto">
                <a:xfrm rot="16200000">
                  <a:off x="5273675" y="2941638"/>
                  <a:ext cx="946150" cy="0"/>
                </a:xfrm>
                <a:prstGeom prst="line">
                  <a:avLst/>
                </a:prstGeom>
                <a:ln w="381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 bwMode="auto">
                <a:xfrm rot="16200000">
                  <a:off x="5073650" y="4419600"/>
                  <a:ext cx="946150" cy="0"/>
                </a:xfrm>
                <a:prstGeom prst="line">
                  <a:avLst/>
                </a:prstGeom>
                <a:ln w="381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/>
                <p:nvPr/>
              </p:nvCxnSpPr>
              <p:spPr bwMode="auto">
                <a:xfrm rot="16200000">
                  <a:off x="5284788" y="4419600"/>
                  <a:ext cx="946150" cy="0"/>
                </a:xfrm>
                <a:prstGeom prst="line">
                  <a:avLst/>
                </a:prstGeom>
                <a:ln w="381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25971" name="TextBox 64"/>
          <p:cNvSpPr txBox="1">
            <a:spLocks noChangeArrowheads="1"/>
          </p:cNvSpPr>
          <p:nvPr/>
        </p:nvSpPr>
        <p:spPr bwMode="auto">
          <a:xfrm>
            <a:off x="3181350" y="2260997"/>
            <a:ext cx="2286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dirty="0"/>
              <a:t>3.9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12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18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30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eaLnBrk="1" hangingPunct="1">
              <a:buFontTx/>
              <a:buAutoNum type="alphaLcPeriod"/>
            </a:pPr>
            <a:r>
              <a:rPr lang="en-US" dirty="0"/>
              <a:t>75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127443"/>
              </p:ext>
            </p:extLst>
          </p:nvPr>
        </p:nvGraphicFramePr>
        <p:xfrm>
          <a:off x="3581402" y="5029202"/>
          <a:ext cx="1007269" cy="340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86" name="Equation" r:id="rId4" imgW="672840" imgH="228600" progId="Equation.3">
                  <p:embed/>
                </p:oleObj>
              </mc:Choice>
              <mc:Fallback>
                <p:oleObj name="Equation" r:id="rId4" imgW="6728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2" y="5029202"/>
                        <a:ext cx="1007269" cy="3405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 bwMode="auto">
          <a:xfrm>
            <a:off x="3238500" y="5518887"/>
            <a:ext cx="1771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For circled: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4495800" y="5510894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+mj-lt"/>
              </a:rPr>
              <a:t> = (10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F)(1.2 </a:t>
            </a:r>
            <a:r>
              <a:rPr lang="en-US" dirty="0"/>
              <a:t>V) = ?</a:t>
            </a:r>
            <a:endParaRPr lang="en-US" dirty="0">
              <a:latin typeface="+mj-lt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205792" y="2598183"/>
            <a:ext cx="11430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107A4-5968-40AF-9635-D70791BD6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0" grpId="0"/>
      <p:bldP spid="5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RC Circuits</a:t>
            </a:r>
          </a:p>
        </p:txBody>
      </p:sp>
      <p:sp>
        <p:nvSpPr>
          <p:cNvPr id="12697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100" dirty="0" err="1"/>
              <a:t>OpenStax</a:t>
            </a:r>
            <a:r>
              <a:rPr lang="en-US" sz="2100" dirty="0"/>
              <a:t> 21.6</a:t>
            </a:r>
          </a:p>
          <a:p>
            <a:r>
              <a:rPr lang="en-US" sz="2100" dirty="0">
                <a:cs typeface="Arial" charset="0"/>
              </a:rPr>
              <a:t>RC Circuit Equations</a:t>
            </a:r>
          </a:p>
          <a:p>
            <a:pPr lvl="1"/>
            <a:r>
              <a:rPr lang="en-US" sz="1800" dirty="0">
                <a:cs typeface="Arial" charset="0"/>
              </a:rPr>
              <a:t>Exponential Growth (capacitor’s 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800" dirty="0">
                <a:cs typeface="Arial" charset="0"/>
              </a:rPr>
              <a:t>, </a:t>
            </a:r>
            <a:r>
              <a:rPr lang="en-US" sz="1800" dirty="0">
                <a:latin typeface="Symbol" pitchFamily="18" charset="2"/>
                <a:cs typeface="Arial" charset="0"/>
              </a:rPr>
              <a:t>D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800" b="1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800" dirty="0">
                <a:cs typeface="Arial" charset="0"/>
              </a:rPr>
              <a:t> while charging)</a:t>
            </a:r>
          </a:p>
          <a:p>
            <a:pPr lvl="1"/>
            <a:r>
              <a:rPr lang="en-US" sz="1800" dirty="0">
                <a:cs typeface="Arial" charset="0"/>
              </a:rPr>
              <a:t>Exponential Decay (capacitor’s 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800" dirty="0">
                <a:cs typeface="Arial" charset="0"/>
              </a:rPr>
              <a:t>, </a:t>
            </a:r>
            <a:r>
              <a:rPr lang="en-US" sz="1800" dirty="0">
                <a:latin typeface="Symbol" pitchFamily="18" charset="2"/>
                <a:cs typeface="Arial" charset="0"/>
              </a:rPr>
              <a:t>D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800" b="1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800" dirty="0">
                <a:cs typeface="Arial" charset="0"/>
              </a:rPr>
              <a:t> while discharging; 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>
                <a:cs typeface="Arial" charset="0"/>
              </a:rPr>
              <a:t> for both charging and discharging)</a:t>
            </a:r>
          </a:p>
          <a:p>
            <a:pPr lvl="1"/>
            <a:r>
              <a:rPr lang="en-US" sz="1800" dirty="0">
                <a:cs typeface="Arial" charset="0"/>
              </a:rPr>
              <a:t>ONLY FOR SERIES CIRCUITS</a:t>
            </a:r>
          </a:p>
          <a:p>
            <a:r>
              <a:rPr lang="en-US" sz="2100" dirty="0">
                <a:cs typeface="Arial" charset="0"/>
              </a:rPr>
              <a:t>Capacitor</a:t>
            </a:r>
          </a:p>
          <a:p>
            <a:pPr lvl="1"/>
            <a:r>
              <a:rPr lang="en-US" sz="1800" dirty="0">
                <a:cs typeface="Arial" charset="0"/>
              </a:rPr>
              <a:t>Uncharged:  acts like wire</a:t>
            </a:r>
          </a:p>
          <a:p>
            <a:pPr lvl="1"/>
            <a:r>
              <a:rPr lang="en-US" sz="1800" dirty="0">
                <a:cs typeface="Arial" charset="0"/>
              </a:rPr>
              <a:t>Charged:  acts like open circuit</a:t>
            </a:r>
          </a:p>
          <a:p>
            <a:pPr lvl="1"/>
            <a:r>
              <a:rPr lang="en-US" sz="1800" dirty="0">
                <a:cs typeface="Arial" charset="0"/>
              </a:rPr>
              <a:t>Always obeys rules for series &amp; parallel elements</a:t>
            </a:r>
            <a:endParaRPr lang="en-US" sz="1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E382B3-0210-4007-9D38-47AE92DD5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Current Through a Capacitor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Charges do not flow through a capacitor (because plates are separated)</a:t>
            </a:r>
          </a:p>
          <a:p>
            <a:r>
              <a:rPr lang="en-US" sz="1800" dirty="0"/>
              <a:t>But, charge on one plate induces a charge on the other plate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[slide 3]</a:t>
            </a:r>
          </a:p>
          <a:p>
            <a:r>
              <a:rPr lang="en-US" sz="1800" dirty="0"/>
              <a:t>Therefore, a capacitor still allows a current to flow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181600" y="3750384"/>
            <a:ext cx="1657350" cy="1787696"/>
            <a:chOff x="4733925" y="3055938"/>
            <a:chExt cx="2930525" cy="3162300"/>
          </a:xfrm>
        </p:grpSpPr>
        <p:grpSp>
          <p:nvGrpSpPr>
            <p:cNvPr id="6" name="Group 22"/>
            <p:cNvGrpSpPr>
              <a:grpSpLocks noChangeAspect="1"/>
            </p:cNvGrpSpPr>
            <p:nvPr/>
          </p:nvGrpSpPr>
          <p:grpSpPr bwMode="auto">
            <a:xfrm>
              <a:off x="4733925" y="3055938"/>
              <a:ext cx="2930525" cy="947737"/>
              <a:chOff x="4312958" y="1219200"/>
              <a:chExt cx="3526236" cy="1207008"/>
            </a:xfrm>
          </p:grpSpPr>
          <p:grpSp>
            <p:nvGrpSpPr>
              <p:cNvPr id="18" name="Group 79"/>
              <p:cNvGrpSpPr>
                <a:grpSpLocks/>
              </p:cNvGrpSpPr>
              <p:nvPr/>
            </p:nvGrpSpPr>
            <p:grpSpPr bwMode="auto">
              <a:xfrm>
                <a:off x="5943600" y="1219200"/>
                <a:ext cx="268224" cy="1207008"/>
                <a:chOff x="5943600" y="1219200"/>
                <a:chExt cx="268224" cy="1207008"/>
              </a:xfrm>
            </p:grpSpPr>
            <p:cxnSp>
              <p:nvCxnSpPr>
                <p:cNvPr id="21" name="Straight Connector 20"/>
                <p:cNvCxnSpPr/>
                <p:nvPr/>
              </p:nvCxnSpPr>
              <p:spPr bwMode="auto">
                <a:xfrm rot="16200000">
                  <a:off x="5340767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 bwMode="auto">
                <a:xfrm rot="16200000">
                  <a:off x="5608195" y="1822705"/>
                  <a:ext cx="120700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" name="Straight Connector 18"/>
              <p:cNvCxnSpPr/>
              <p:nvPr/>
            </p:nvCxnSpPr>
            <p:spPr bwMode="auto">
              <a:xfrm>
                <a:off x="4312958" y="1821693"/>
                <a:ext cx="162940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 bwMode="auto">
              <a:xfrm>
                <a:off x="6211700" y="1821693"/>
                <a:ext cx="162749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51"/>
            <p:cNvGrpSpPr>
              <a:grpSpLocks/>
            </p:cNvGrpSpPr>
            <p:nvPr/>
          </p:nvGrpSpPr>
          <p:grpSpPr bwMode="auto">
            <a:xfrm>
              <a:off x="4733925" y="5272088"/>
              <a:ext cx="2930525" cy="946150"/>
              <a:chOff x="4648201" y="5272077"/>
              <a:chExt cx="2932114" cy="945845"/>
            </a:xfrm>
          </p:grpSpPr>
          <p:cxnSp>
            <p:nvCxnSpPr>
              <p:cNvPr id="12" name="Straight Connector 11"/>
              <p:cNvCxnSpPr/>
              <p:nvPr/>
            </p:nvCxnSpPr>
            <p:spPr bwMode="auto">
              <a:xfrm rot="16200000">
                <a:off x="5404670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 bwMode="auto">
              <a:xfrm rot="16200000">
                <a:off x="6193811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 bwMode="auto">
              <a:xfrm flipH="1" flipV="1">
                <a:off x="4648201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 bwMode="auto">
              <a:xfrm flipH="1" flipV="1">
                <a:off x="6350924" y="5745000"/>
                <a:ext cx="12293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9"/>
              <p:cNvCxnSpPr/>
              <p:nvPr/>
            </p:nvCxnSpPr>
            <p:spPr bwMode="auto">
              <a:xfrm rot="5400000">
                <a:off x="5720754" y="5745000"/>
                <a:ext cx="94584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 bwMode="auto">
              <a:xfrm rot="5400000">
                <a:off x="5877728" y="5745000"/>
                <a:ext cx="3142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 bwMode="auto">
            <a:xfrm rot="5400000">
              <a:off x="6552407" y="4633119"/>
              <a:ext cx="222091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auto">
            <a:xfrm rot="5400000">
              <a:off x="3625850" y="4633913"/>
              <a:ext cx="22193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Arrow Connector 23"/>
          <p:cNvCxnSpPr/>
          <p:nvPr/>
        </p:nvCxnSpPr>
        <p:spPr>
          <a:xfrm>
            <a:off x="5353050" y="4171950"/>
            <a:ext cx="52345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10300" y="4171950"/>
            <a:ext cx="52345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5498" y="4229100"/>
            <a:ext cx="523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A4E8CF5-F8DD-4B12-A60C-D26F1AF2D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64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Charging a Capacitor</a:t>
            </a:r>
            <a:br>
              <a:rPr lang="en-US" b="1" dirty="0"/>
            </a:br>
            <a:r>
              <a:rPr lang="en-US" sz="1800" b="1" dirty="0"/>
              <a:t>(As a capacitor is charged, it develops a V)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0" y="1976438"/>
                <a:ext cx="6953250" cy="3681413"/>
              </a:xfrm>
              <a:ln>
                <a:solidFill>
                  <a:schemeClr val="accent1"/>
                </a:solidFill>
                <a:prstDash val="dash"/>
              </a:ln>
            </p:spPr>
            <p:txBody>
              <a:bodyPr/>
              <a:lstStyle/>
              <a:p>
                <a:r>
                  <a:rPr lang="en-US" sz="1650" dirty="0"/>
                  <a:t>Initially (at </a:t>
                </a:r>
                <a:r>
                  <a:rPr lang="en-US" sz="1650" i="1" dirty="0"/>
                  <a:t>t = 0</a:t>
                </a:r>
                <a:r>
                  <a:rPr lang="en-US" sz="1650" dirty="0"/>
                  <a:t>):</a:t>
                </a:r>
              </a:p>
              <a:p>
                <a:pPr marL="0" indent="0">
                  <a:buNone/>
                </a:pPr>
                <a:r>
                  <a:rPr lang="en-US" sz="1650" dirty="0"/>
                  <a:t>	- capacitor has zero charge  =&gt;  V = 0</a:t>
                </a:r>
              </a:p>
              <a:p>
                <a:pPr marL="0" indent="0">
                  <a:buNone/>
                </a:pPr>
                <a:r>
                  <a:rPr lang="en-US" sz="1650" dirty="0"/>
                  <a:t>	- allows maximum </a:t>
                </a:r>
                <a:r>
                  <a:rPr lang="en-US" sz="16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50" dirty="0"/>
                  <a:t> flow</a:t>
                </a:r>
              </a:p>
              <a:p>
                <a:pPr marL="0" indent="0">
                  <a:buNone/>
                </a:pPr>
                <a:r>
                  <a:rPr lang="en-US" sz="1650" dirty="0"/>
                  <a:t>	</a:t>
                </a:r>
                <a:r>
                  <a:rPr lang="en-US" sz="1650" b="1" dirty="0"/>
                  <a:t>i.e. uncharged capacitor acts like an ideal wire</a:t>
                </a:r>
              </a:p>
              <a:p>
                <a:r>
                  <a:rPr lang="en-US" sz="1650" dirty="0"/>
                  <a:t>After a short time (</a:t>
                </a:r>
                <a:r>
                  <a:rPr lang="en-US" sz="1650" i="1" dirty="0"/>
                  <a:t>t &gt; 0</a:t>
                </a:r>
                <a:r>
                  <a:rPr lang="en-US" sz="1650" dirty="0"/>
                  <a:t>):</a:t>
                </a:r>
              </a:p>
              <a:p>
                <a:pPr marL="0" indent="0">
                  <a:buNone/>
                </a:pPr>
                <a:r>
                  <a:rPr lang="en-US" sz="1650" dirty="0"/>
                  <a:t>	- capacitor is partially charged  =&gt;  V &gt; 0</a:t>
                </a:r>
              </a:p>
              <a:p>
                <a:pPr marL="0" indent="0">
                  <a:buNone/>
                </a:pPr>
                <a:r>
                  <a:rPr lang="en-US" sz="1650" dirty="0"/>
                  <a:t>	- </a:t>
                </a:r>
                <a:r>
                  <a:rPr lang="en-US" sz="16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50" dirty="0"/>
                  <a:t> becomes smaller </a:t>
                </a:r>
              </a:p>
              <a:p>
                <a:pPr marL="0" indent="0">
                  <a:buNone/>
                </a:pPr>
                <a:r>
                  <a:rPr lang="en-US" sz="1650" dirty="0"/>
                  <a:t>		(because capacitor V opposes battery voltage </a:t>
                </a:r>
                <a14:m>
                  <m:oMath xmlns:m="http://schemas.openxmlformats.org/officeDocument/2006/math">
                    <m:r>
                      <a:rPr lang="el-GR" sz="1650" i="1" dirty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1650" dirty="0"/>
                  <a:t>)</a:t>
                </a:r>
              </a:p>
              <a:p>
                <a:r>
                  <a:rPr lang="en-US" sz="1650" dirty="0"/>
                  <a:t>After a long time (</a:t>
                </a:r>
                <a:r>
                  <a:rPr lang="en-US" sz="1650" i="1" dirty="0"/>
                  <a:t>t → ∞</a:t>
                </a:r>
                <a:r>
                  <a:rPr lang="en-US" sz="1650" dirty="0"/>
                  <a:t>):</a:t>
                </a:r>
              </a:p>
              <a:p>
                <a:pPr marL="0" indent="0">
                  <a:buNone/>
                </a:pPr>
                <a:r>
                  <a:rPr lang="en-US" sz="1650" dirty="0"/>
                  <a:t>	- capacitor is fully charged  =&gt;  V = </a:t>
                </a:r>
                <a14:m>
                  <m:oMath xmlns:m="http://schemas.openxmlformats.org/officeDocument/2006/math">
                    <m:r>
                      <a:rPr lang="el-GR" sz="1650" i="1" dirty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1650" dirty="0"/>
              </a:p>
              <a:p>
                <a:pPr marL="0" indent="0">
                  <a:buNone/>
                </a:pPr>
                <a:r>
                  <a:rPr lang="en-US" sz="1650" dirty="0"/>
                  <a:t>	- </a:t>
                </a:r>
                <a:r>
                  <a:rPr lang="en-US" sz="16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50" dirty="0"/>
                  <a:t> becomes zero</a:t>
                </a:r>
              </a:p>
              <a:p>
                <a:pPr marL="0" indent="0">
                  <a:buNone/>
                </a:pPr>
                <a:r>
                  <a:rPr lang="en-US" sz="1650" dirty="0"/>
                  <a:t>	</a:t>
                </a:r>
                <a:r>
                  <a:rPr lang="en-US" sz="1650" b="1" dirty="0"/>
                  <a:t>i.e. fully charged capacitor acts like an open switch</a:t>
                </a:r>
                <a:endParaRPr lang="en-US" sz="165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0" y="1976438"/>
                <a:ext cx="6953250" cy="3681413"/>
              </a:xfrm>
              <a:blipFill>
                <a:blip r:embed="rId3"/>
                <a:stretch>
                  <a:fillRect l="-262" t="-330" b="-1650"/>
                </a:stretch>
              </a:blipFill>
              <a:ln>
                <a:solidFill>
                  <a:schemeClr val="accent1"/>
                </a:solidFill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C73D2-3301-4272-AAAE-F221DB4E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42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>
          <a:xfrm>
            <a:off x="3009900" y="971550"/>
            <a:ext cx="6286500" cy="857250"/>
          </a:xfrm>
        </p:spPr>
        <p:txBody>
          <a:bodyPr/>
          <a:lstStyle/>
          <a:p>
            <a:r>
              <a:rPr lang="en-US" sz="3000" b="1" dirty="0">
                <a:cs typeface="Arial" charset="0"/>
              </a:rPr>
              <a:t>Charging Capacitor in RC Circuit</a:t>
            </a:r>
            <a:br>
              <a:rPr lang="en-US" sz="3000" b="1" dirty="0">
                <a:cs typeface="Arial" charset="0"/>
              </a:rPr>
            </a:b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(resistor-capacitor circuit)</a:t>
            </a:r>
            <a:endParaRPr lang="en-US" sz="3000" b="1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 bwMode="auto">
              <a:xfrm>
                <a:off x="5753100" y="1986442"/>
                <a:ext cx="3848100" cy="1848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At </a:t>
                </a:r>
                <a:r>
                  <a:rPr lang="en-US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 = 0 s</a:t>
                </a:r>
                <a:r>
                  <a:rPr lang="en-US" dirty="0">
                    <a:latin typeface="+mj-lt"/>
                  </a:rPr>
                  <a:t>: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is uncharged (Q = 0)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acts like a wire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  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/>
                  <a:t>	-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>
                    <a:latin typeface="+mj-lt"/>
                  </a:rPr>
                  <a:t>   </a:t>
                </a: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(max. I)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3100" y="1986442"/>
                <a:ext cx="3848100" cy="1848648"/>
              </a:xfrm>
              <a:prstGeom prst="rect">
                <a:avLst/>
              </a:prstGeom>
              <a:blipFill>
                <a:blip r:embed="rId3"/>
                <a:stretch>
                  <a:fillRect l="-1109" t="-1980" b="-99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088425" y="2228850"/>
            <a:ext cx="2588419" cy="2395538"/>
            <a:chOff x="0" y="2395538"/>
            <a:chExt cx="3679825" cy="3194050"/>
          </a:xfrm>
        </p:grpSpPr>
        <p:grpSp>
          <p:nvGrpSpPr>
            <p:cNvPr id="3" name="Group 2"/>
            <p:cNvGrpSpPr/>
            <p:nvPr/>
          </p:nvGrpSpPr>
          <p:grpSpPr>
            <a:xfrm>
              <a:off x="0" y="2395538"/>
              <a:ext cx="3679825" cy="3194050"/>
              <a:chOff x="0" y="2520950"/>
              <a:chExt cx="3679825" cy="3194050"/>
            </a:xfrm>
          </p:grpSpPr>
          <p:grpSp>
            <p:nvGrpSpPr>
              <p:cNvPr id="129028" name="Group 30"/>
              <p:cNvGrpSpPr>
                <a:grpSpLocks/>
              </p:cNvGrpSpPr>
              <p:nvPr/>
            </p:nvGrpSpPr>
            <p:grpSpPr bwMode="auto">
              <a:xfrm>
                <a:off x="0" y="2520950"/>
                <a:ext cx="3679825" cy="3194050"/>
                <a:chOff x="457200" y="2514599"/>
                <a:chExt cx="3679891" cy="3193558"/>
              </a:xfrm>
            </p:grpSpPr>
            <p:grpSp>
              <p:nvGrpSpPr>
                <p:cNvPr id="129046" name="Group 21"/>
                <p:cNvGrpSpPr>
                  <a:grpSpLocks/>
                </p:cNvGrpSpPr>
                <p:nvPr/>
              </p:nvGrpSpPr>
              <p:grpSpPr bwMode="auto">
                <a:xfrm>
                  <a:off x="457200" y="2514599"/>
                  <a:ext cx="3679891" cy="3193558"/>
                  <a:chOff x="4267201" y="3657598"/>
                  <a:chExt cx="1393892" cy="1209676"/>
                </a:xfrm>
              </p:grpSpPr>
              <p:grpSp>
                <p:nvGrpSpPr>
                  <p:cNvPr id="129050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4267201" y="3761963"/>
                    <a:ext cx="284629" cy="882351"/>
                    <a:chOff x="5105399" y="4343401"/>
                    <a:chExt cx="2057401" cy="2362199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 bwMode="auto">
                    <a:xfrm>
                      <a:off x="5105399" y="5333969"/>
                      <a:ext cx="20559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/>
                    <p:nvPr/>
                  </p:nvCxnSpPr>
                  <p:spPr bwMode="auto">
                    <a:xfrm>
                      <a:off x="5792171" y="5715442"/>
                      <a:ext cx="68242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" name="Straight Connector 6"/>
                    <p:cNvCxnSpPr/>
                    <p:nvPr/>
                  </p:nvCxnSpPr>
                  <p:spPr bwMode="auto">
                    <a:xfrm rot="5400000" flipH="1" flipV="1">
                      <a:off x="5597141" y="4839019"/>
                      <a:ext cx="98990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" name="Straight Connector 7"/>
                    <p:cNvCxnSpPr/>
                    <p:nvPr/>
                  </p:nvCxnSpPr>
                  <p:spPr bwMode="auto">
                    <a:xfrm rot="5400000" flipH="1" flipV="1">
                      <a:off x="5597141" y="6210393"/>
                      <a:ext cx="98990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" name="Straight Connector 9"/>
                    <p:cNvCxnSpPr/>
                    <p:nvPr/>
                  </p:nvCxnSpPr>
                  <p:spPr bwMode="auto">
                    <a:xfrm rot="10800000">
                      <a:off x="5105399" y="5588285"/>
                      <a:ext cx="20559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" name="Straight Connector 9"/>
                    <p:cNvCxnSpPr/>
                    <p:nvPr/>
                  </p:nvCxnSpPr>
                  <p:spPr bwMode="auto">
                    <a:xfrm rot="10800000">
                      <a:off x="5792171" y="5461126"/>
                      <a:ext cx="68242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" name="Straight Connector 10"/>
                  <p:cNvCxnSpPr/>
                  <p:nvPr/>
                </p:nvCxnSpPr>
                <p:spPr>
                  <a:xfrm>
                    <a:off x="5226329" y="3657598"/>
                    <a:ext cx="322315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Freeform 11"/>
                  <p:cNvSpPr/>
                  <p:nvPr/>
                </p:nvSpPr>
                <p:spPr>
                  <a:xfrm>
                    <a:off x="4403704" y="4353222"/>
                    <a:ext cx="613962" cy="343302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13" name="Freeform 12"/>
                  <p:cNvSpPr/>
                  <p:nvPr/>
                </p:nvSpPr>
                <p:spPr bwMode="auto">
                  <a:xfrm rot="5400000">
                    <a:off x="5387213" y="3981341"/>
                    <a:ext cx="317450" cy="230311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grpSp>
                <p:nvGrpSpPr>
                  <p:cNvPr id="129054" name="Group 114"/>
                  <p:cNvGrpSpPr>
                    <a:grpSpLocks/>
                  </p:cNvGrpSpPr>
                  <p:nvPr/>
                </p:nvGrpSpPr>
                <p:grpSpPr bwMode="auto">
                  <a:xfrm rot="-5400000">
                    <a:off x="5026212" y="4392892"/>
                    <a:ext cx="341555" cy="607209"/>
                    <a:chOff x="7620000" y="3962400"/>
                    <a:chExt cx="685800" cy="1219200"/>
                  </a:xfrm>
                </p:grpSpPr>
                <p:cxnSp>
                  <p:nvCxnSpPr>
                    <p:cNvPr id="15" name="Straight Connector 14"/>
                    <p:cNvCxnSpPr/>
                    <p:nvPr/>
                  </p:nvCxnSpPr>
                  <p:spPr>
                    <a:xfrm>
                      <a:off x="7620000" y="4495681"/>
                      <a:ext cx="68568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/>
                    <p:cNvCxnSpPr/>
                    <p:nvPr/>
                  </p:nvCxnSpPr>
                  <p:spPr>
                    <a:xfrm>
                      <a:off x="7620000" y="4647814"/>
                      <a:ext cx="68568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/>
                    <p:cNvCxnSpPr/>
                    <p:nvPr/>
                  </p:nvCxnSpPr>
                  <p:spPr>
                    <a:xfrm rot="5400000">
                      <a:off x="7696008" y="4228844"/>
                      <a:ext cx="5336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/>
                    <p:cNvCxnSpPr/>
                    <p:nvPr/>
                  </p:nvCxnSpPr>
                  <p:spPr>
                    <a:xfrm rot="5400000">
                      <a:off x="7696008" y="4914650"/>
                      <a:ext cx="5336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9" name="Freeform 18"/>
                  <p:cNvSpPr/>
                  <p:nvPr/>
                </p:nvSpPr>
                <p:spPr>
                  <a:xfrm rot="16200000">
                    <a:off x="5195097" y="4342978"/>
                    <a:ext cx="441904" cy="265188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 rot="10800000">
                    <a:off x="5207086" y="3657598"/>
                    <a:ext cx="341558" cy="280173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21" name="Freeform 20"/>
                  <p:cNvSpPr/>
                  <p:nvPr/>
                </p:nvSpPr>
                <p:spPr>
                  <a:xfrm rot="5400000">
                    <a:off x="4672830" y="3388472"/>
                    <a:ext cx="341499" cy="879751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</p:grpSp>
            <p:sp>
              <p:nvSpPr>
                <p:cNvPr id="129047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819400" y="3428999"/>
                  <a:ext cx="609600" cy="492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</a:p>
              </p:txBody>
            </p:sp>
            <p:sp>
              <p:nvSpPr>
                <p:cNvPr id="129048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2362199" y="4343400"/>
                  <a:ext cx="609600" cy="492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129049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371600" y="3733800"/>
                  <a:ext cx="609600" cy="492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Symbol" pitchFamily="18" charset="2"/>
                      <a:cs typeface="Times New Roman" pitchFamily="18" charset="0"/>
                    </a:rPr>
                    <a:t>e</a:t>
                  </a:r>
                </a:p>
              </p:txBody>
            </p:sp>
          </p:grpSp>
          <p:grpSp>
            <p:nvGrpSpPr>
              <p:cNvPr id="22" name="Group 36"/>
              <p:cNvGrpSpPr>
                <a:grpSpLocks/>
              </p:cNvGrpSpPr>
              <p:nvPr/>
            </p:nvGrpSpPr>
            <p:grpSpPr bwMode="auto">
              <a:xfrm>
                <a:off x="1676400" y="4800597"/>
                <a:ext cx="1600200" cy="492443"/>
                <a:chOff x="1676400" y="4800600"/>
                <a:chExt cx="1600200" cy="491808"/>
              </a:xfrm>
            </p:grpSpPr>
            <p:sp>
              <p:nvSpPr>
                <p:cNvPr id="129044" name="TextBox 34"/>
                <p:cNvSpPr txBox="1">
                  <a:spLocks noChangeArrowheads="1"/>
                </p:cNvSpPr>
                <p:nvPr/>
              </p:nvSpPr>
              <p:spPr bwMode="auto">
                <a:xfrm>
                  <a:off x="2514600" y="4800600"/>
                  <a:ext cx="762000" cy="4918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+</a:t>
                  </a: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Q</a:t>
                  </a:r>
                </a:p>
              </p:txBody>
            </p:sp>
            <p:sp>
              <p:nvSpPr>
                <p:cNvPr id="129045" name="TextBox 35"/>
                <p:cNvSpPr txBox="1">
                  <a:spLocks noChangeArrowheads="1"/>
                </p:cNvSpPr>
                <p:nvPr/>
              </p:nvSpPr>
              <p:spPr bwMode="auto">
                <a:xfrm>
                  <a:off x="1676400" y="4800600"/>
                  <a:ext cx="685799" cy="4918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–</a:t>
                  </a: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Q</a:t>
                  </a:r>
                </a:p>
              </p:txBody>
            </p:sp>
          </p:grpSp>
        </p:grpSp>
        <p:grpSp>
          <p:nvGrpSpPr>
            <p:cNvPr id="24" name="Group 40"/>
            <p:cNvGrpSpPr>
              <a:grpSpLocks/>
            </p:cNvGrpSpPr>
            <p:nvPr/>
          </p:nvGrpSpPr>
          <p:grpSpPr bwMode="auto">
            <a:xfrm>
              <a:off x="533400" y="2617788"/>
              <a:ext cx="914400" cy="914400"/>
              <a:chOff x="533400" y="2667000"/>
              <a:chExt cx="914400" cy="914400"/>
            </a:xfrm>
          </p:grpSpPr>
          <p:sp>
            <p:nvSpPr>
              <p:cNvPr id="38" name="Freeform 37"/>
              <p:cNvSpPr/>
              <p:nvPr/>
            </p:nvSpPr>
            <p:spPr>
              <a:xfrm rot="5400000">
                <a:off x="533400" y="2667000"/>
                <a:ext cx="914400" cy="914400"/>
              </a:xfrm>
              <a:custGeom>
                <a:avLst/>
                <a:gdLst>
                  <a:gd name="connsiteX0" fmla="*/ 735806 w 735806"/>
                  <a:gd name="connsiteY0" fmla="*/ 892968 h 892968"/>
                  <a:gd name="connsiteX1" fmla="*/ 0 w 735806"/>
                  <a:gd name="connsiteY1" fmla="*/ 892968 h 892968"/>
                  <a:gd name="connsiteX2" fmla="*/ 0 w 735806"/>
                  <a:gd name="connsiteY2" fmla="*/ 0 h 892968"/>
                  <a:gd name="connsiteX3" fmla="*/ 0 w 735806"/>
                  <a:gd name="connsiteY3" fmla="*/ 0 h 892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806" h="892968">
                    <a:moveTo>
                      <a:pt x="735806" y="892968"/>
                    </a:moveTo>
                    <a:lnTo>
                      <a:pt x="0" y="892968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40" name="TextBox 39"/>
              <p:cNvSpPr txBox="1"/>
              <p:nvPr/>
            </p:nvSpPr>
            <p:spPr bwMode="auto">
              <a:xfrm>
                <a:off x="533400" y="2667000"/>
                <a:ext cx="6096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b="1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 bwMode="auto">
              <a:xfrm>
                <a:off x="5695949" y="3849694"/>
                <a:ext cx="4362449" cy="1848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As </a:t>
                </a:r>
                <a:r>
                  <a:rPr lang="en-US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i="1" dirty="0"/>
                  <a:t> </a:t>
                </a:r>
                <a:r>
                  <a:rPr lang="en-US" b="1" i="1" dirty="0">
                    <a:solidFill>
                      <a:srgbClr val="FF0000"/>
                    </a:solidFill>
                  </a:rPr>
                  <a:t>→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dirty="0">
                    <a:latin typeface="+mj-lt"/>
                  </a:rPr>
                  <a:t>: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is fully charged (Q = C</a:t>
                </a:r>
                <a:r>
                  <a:rPr lang="el-GR" dirty="0"/>
                  <a:t> ε</a:t>
                </a:r>
                <a:r>
                  <a:rPr lang="en-US" dirty="0"/>
                  <a:t>)</a:t>
                </a:r>
                <a:r>
                  <a:rPr lang="en-US" dirty="0">
                    <a:latin typeface="+mj-lt"/>
                  </a:rPr>
                  <a:t>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acts like an open switch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 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/>
                  <a:t>	-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95949" y="3849694"/>
                <a:ext cx="4362449" cy="1848648"/>
              </a:xfrm>
              <a:prstGeom prst="rect">
                <a:avLst/>
              </a:prstGeom>
              <a:blipFill>
                <a:blip r:embed="rId4"/>
                <a:stretch>
                  <a:fillRect l="-838" t="-1980" b="-99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 bwMode="auto">
          <a:xfrm>
            <a:off x="3088424" y="4977454"/>
            <a:ext cx="2778976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n-US" dirty="0">
                <a:latin typeface="+mj-lt"/>
              </a:rPr>
              <a:t>What happens when C is partially charged?	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CBAB9624-FCA8-442F-B262-39DD806F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766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7" grpId="0"/>
      <p:bldP spid="4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>
          <a:xfrm>
            <a:off x="3009900" y="1085850"/>
            <a:ext cx="6286500" cy="857250"/>
          </a:xfrm>
        </p:spPr>
        <p:txBody>
          <a:bodyPr/>
          <a:lstStyle/>
          <a:p>
            <a:r>
              <a:rPr lang="en-US" sz="3000" b="1">
                <a:cs typeface="Arial" charset="0"/>
              </a:rPr>
              <a:t>Charging Capacitor in RC Circuit</a:t>
            </a:r>
            <a:br>
              <a:rPr lang="en-US" sz="3000" b="1">
                <a:cs typeface="Arial" charset="0"/>
              </a:rPr>
            </a:br>
            <a:r>
              <a:rPr lang="en-US" sz="1500" b="1">
                <a:solidFill>
                  <a:schemeClr val="bg1">
                    <a:lumMod val="50000"/>
                  </a:schemeClr>
                </a:solidFill>
                <a:cs typeface="Arial" charset="0"/>
              </a:rPr>
              <a:t>(resistor-capacitor circuit)</a:t>
            </a:r>
            <a:endParaRPr lang="en-US" sz="3000" b="1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 bwMode="auto">
              <a:xfrm>
                <a:off x="3181350" y="2798110"/>
                <a:ext cx="6115050" cy="28994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9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Capacitor</a:t>
                </a:r>
                <a:r>
                  <a:rPr lang="en-US" b="1" dirty="0">
                    <a:latin typeface="+mj-lt"/>
                  </a:rPr>
                  <a:t> current</a:t>
                </a:r>
                <a:r>
                  <a:rPr lang="en-US" dirty="0">
                    <a:latin typeface="+mj-lt"/>
                  </a:rPr>
                  <a:t> depends on capacitor </a:t>
                </a:r>
                <a:r>
                  <a:rPr lang="en-US" b="1" dirty="0">
                    <a:latin typeface="+mj-lt"/>
                  </a:rPr>
                  <a:t>charge</a:t>
                </a:r>
              </a:p>
              <a:p>
                <a:pPr algn="r">
                  <a:spcAft>
                    <a:spcPts val="900"/>
                  </a:spcAft>
                  <a:defRPr/>
                </a:pPr>
                <a:r>
                  <a:rPr lang="en-US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∝−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dirty="0">
                    <a:latin typeface="+mj-lt"/>
                    <a:ea typeface="Cambria Math" panose="02040503050406030204" pitchFamily="18" charset="0"/>
                  </a:rPr>
                  <a:t>	  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  <a:ea typeface="Cambria Math" panose="02040503050406030204" pitchFamily="18" charset="0"/>
                  </a:rPr>
                  <a:t>(negative sign means negative correlation)</a:t>
                </a:r>
              </a:p>
              <a:p>
                <a:pPr>
                  <a:spcAft>
                    <a:spcPts val="900"/>
                  </a:spcAft>
                  <a:defRPr/>
                </a:pPr>
                <a:r>
                  <a:rPr lang="en-US" sz="2100" dirty="0">
                    <a:latin typeface="+mj-lt"/>
                  </a:rPr>
                  <a:t>	</a:t>
                </a:r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</a:rPr>
                      <m:t>⇒  </m:t>
                    </m:r>
                    <m:f>
                      <m:fPr>
                        <m:ctrlPr>
                          <a:rPr lang="en-US" sz="21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10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10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∝−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    (using the substitution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5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sz="15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sz="15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)</a:t>
                </a:r>
              </a:p>
              <a:p>
                <a:pPr algn="ctr">
                  <a:spcAft>
                    <a:spcPts val="450"/>
                  </a:spcAft>
                  <a:defRPr/>
                </a:pPr>
                <a:r>
                  <a:rPr lang="en-US" sz="1650" dirty="0">
                    <a:ea typeface="Cambria Math" panose="02040503050406030204" pitchFamily="18" charset="0"/>
                  </a:rPr>
                  <a:t>	i.e. the </a:t>
                </a:r>
                <a:r>
                  <a:rPr lang="en-US" sz="1650" b="1" dirty="0">
                    <a:ea typeface="Cambria Math" panose="02040503050406030204" pitchFamily="18" charset="0"/>
                  </a:rPr>
                  <a:t>rate of change of charge</a:t>
                </a:r>
                <a:r>
                  <a:rPr lang="en-US" sz="1650" dirty="0">
                    <a:ea typeface="Cambria Math" panose="02040503050406030204" pitchFamily="18" charset="0"/>
                  </a:rPr>
                  <a:t> is directly proportional to the existing </a:t>
                </a:r>
                <a:r>
                  <a:rPr lang="en-US" sz="1650" b="1" dirty="0">
                    <a:ea typeface="Cambria Math" panose="02040503050406030204" pitchFamily="18" charset="0"/>
                  </a:rPr>
                  <a:t>charge</a:t>
                </a:r>
              </a:p>
              <a:p>
                <a:pPr>
                  <a:spcAft>
                    <a:spcPts val="450"/>
                  </a:spcAft>
                  <a:defRPr/>
                </a:pPr>
                <a:endParaRPr lang="en-US" sz="1500" dirty="0">
                  <a:solidFill>
                    <a:schemeClr val="bg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>
                  <a:spcAft>
                    <a:spcPts val="450"/>
                  </a:spcAft>
                  <a:defRPr/>
                </a:pPr>
                <a:endParaRPr lang="en-US" sz="1500" dirty="0">
                  <a:solidFill>
                    <a:schemeClr val="bg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ea typeface="Cambria Math" panose="02040503050406030204" pitchFamily="18" charset="0"/>
                  </a:rPr>
                  <a:t>The solution is an </a:t>
                </a:r>
                <a:r>
                  <a:rPr lang="en-US" b="1" dirty="0">
                    <a:ea typeface="Cambria Math" panose="02040503050406030204" pitchFamily="18" charset="0"/>
                  </a:rPr>
                  <a:t>exponential</a:t>
                </a:r>
                <a:r>
                  <a:rPr lang="en-US" dirty="0">
                    <a:ea typeface="Cambria Math" panose="02040503050406030204" pitchFamily="18" charset="0"/>
                  </a:rPr>
                  <a:t> function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81350" y="2798110"/>
                <a:ext cx="6115050" cy="2899448"/>
              </a:xfrm>
              <a:prstGeom prst="rect">
                <a:avLst/>
              </a:prstGeom>
              <a:blipFill>
                <a:blip r:embed="rId3"/>
                <a:stretch>
                  <a:fillRect l="-698" t="-1050" r="-399" b="-23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 bwMode="auto">
          <a:xfrm>
            <a:off x="3924300" y="2202404"/>
            <a:ext cx="4743450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450"/>
              </a:spcAft>
              <a:defRPr/>
            </a:pPr>
            <a:r>
              <a:rPr lang="en-US" dirty="0">
                <a:latin typeface="+mj-lt"/>
              </a:rPr>
              <a:t>What happens when C is partially charged?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EB538A-312C-42FA-A31C-10E3CCED4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69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itle 1"/>
          <p:cNvSpPr>
            <a:spLocks noGrp="1"/>
          </p:cNvSpPr>
          <p:nvPr>
            <p:ph type="title"/>
          </p:nvPr>
        </p:nvSpPr>
        <p:spPr>
          <a:xfrm>
            <a:off x="3009900" y="857250"/>
            <a:ext cx="6172200" cy="857250"/>
          </a:xfrm>
        </p:spPr>
        <p:txBody>
          <a:bodyPr/>
          <a:lstStyle/>
          <a:p>
            <a:r>
              <a:rPr lang="en-US" b="1">
                <a:cs typeface="Arial" charset="0"/>
              </a:rPr>
              <a:t>Exponential Equation Review</a:t>
            </a:r>
            <a:endParaRPr lang="en-US" b="1" dirty="0"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2895601" y="1657351"/>
            <a:ext cx="26485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“Exponential Decay”:</a:t>
            </a:r>
          </a:p>
        </p:txBody>
      </p:sp>
      <p:pic>
        <p:nvPicPr>
          <p:cNvPr id="130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712" y="2000250"/>
            <a:ext cx="3443288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0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16223"/>
              </p:ext>
            </p:extLst>
          </p:nvPr>
        </p:nvGraphicFramePr>
        <p:xfrm>
          <a:off x="3881439" y="2114550"/>
          <a:ext cx="131326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65" name="Equation" r:id="rId5" imgW="583920" imgH="228600" progId="Equation.3">
                  <p:embed/>
                </p:oleObj>
              </mc:Choice>
              <mc:Fallback>
                <p:oleObj name="Equation" r:id="rId5" imgW="5839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439" y="2114550"/>
                        <a:ext cx="1313260" cy="51435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 bwMode="auto">
          <a:xfrm>
            <a:off x="4610100" y="2683840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At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en-US" dirty="0">
                <a:latin typeface="+mj-lt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867400" y="2683840"/>
            <a:ext cx="228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610100" y="3141041"/>
            <a:ext cx="1485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At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∞</a:t>
            </a:r>
            <a:r>
              <a:rPr lang="en-US" dirty="0">
                <a:latin typeface="+mj-lt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867400" y="3141040"/>
            <a:ext cx="228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graphicFrame>
        <p:nvGraphicFramePr>
          <p:cNvPr id="205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569790"/>
              </p:ext>
            </p:extLst>
          </p:nvPr>
        </p:nvGraphicFramePr>
        <p:xfrm>
          <a:off x="3996930" y="4572000"/>
          <a:ext cx="199667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66" name="Equation" r:id="rId7" imgW="888840" imgH="228600" progId="Equation.3">
                  <p:embed/>
                </p:oleObj>
              </mc:Choice>
              <mc:Fallback>
                <p:oleObj name="Equation" r:id="rId7" imgW="88884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930" y="4572000"/>
                        <a:ext cx="1996678" cy="51435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 bwMode="auto">
          <a:xfrm>
            <a:off x="4667250" y="5139333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At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en-US" dirty="0">
                <a:latin typeface="+mj-lt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924550" y="5139333"/>
            <a:ext cx="228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4667250" y="5539980"/>
            <a:ext cx="1485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At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∞</a:t>
            </a:r>
            <a:r>
              <a:rPr lang="en-US" dirty="0">
                <a:latin typeface="+mj-lt"/>
                <a:cs typeface="Times New Roman" pitchFamily="18" charset="0"/>
              </a:rPr>
              <a:t>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24550" y="5539979"/>
            <a:ext cx="228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712" y="2000250"/>
            <a:ext cx="3443288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1712" y="2000250"/>
            <a:ext cx="3443288" cy="207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778766"/>
              </p:ext>
            </p:extLst>
          </p:nvPr>
        </p:nvGraphicFramePr>
        <p:xfrm>
          <a:off x="8189119" y="3200402"/>
          <a:ext cx="666750" cy="260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67" name="Equation" r:id="rId11" imgW="583920" imgH="228600" progId="Equation.3">
                  <p:embed/>
                </p:oleObj>
              </mc:Choice>
              <mc:Fallback>
                <p:oleObj name="Equation" r:id="rId11" imgW="5839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9119" y="3200402"/>
                        <a:ext cx="666750" cy="26074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918909"/>
              </p:ext>
            </p:extLst>
          </p:nvPr>
        </p:nvGraphicFramePr>
        <p:xfrm>
          <a:off x="8243888" y="2343152"/>
          <a:ext cx="1014413" cy="260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068" name="Equation" r:id="rId13" imgW="888840" imgH="228600" progId="Equation.3">
                  <p:embed/>
                </p:oleObj>
              </mc:Choice>
              <mc:Fallback>
                <p:oleObj name="Equation" r:id="rId13" imgW="88884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3888" y="2343152"/>
                        <a:ext cx="1014413" cy="260747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 bwMode="auto">
          <a:xfrm>
            <a:off x="5030137" y="1681594"/>
            <a:ext cx="470177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50" dirty="0">
                <a:latin typeface="+mj-lt"/>
              </a:rPr>
              <a:t>Describes things that gradually decrease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3009900" y="3943352"/>
            <a:ext cx="61150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In modified form can be used to describe things that gradually grow to a certain value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3181350" y="2730230"/>
            <a:ext cx="1221836" cy="323165"/>
          </a:xfrm>
          <a:prstGeom prst="rect">
            <a:avLst/>
          </a:prstGeom>
          <a:noFill/>
          <a:ln w="9525">
            <a:solidFill>
              <a:schemeClr val="accent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i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e = 2.718…</a:t>
            </a:r>
            <a:endParaRPr lang="en-US" sz="15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724650" y="4784038"/>
            <a:ext cx="2628900" cy="131574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spcAft>
                <a:spcPts val="900"/>
              </a:spcAft>
              <a:buFont typeface="Arial" panose="020B0604020202020204" pitchFamily="34" charset="0"/>
              <a:buChar char="•"/>
              <a:defRPr/>
            </a:pPr>
            <a:r>
              <a:rPr lang="en-US" b="1" i="1" dirty="0">
                <a:latin typeface="+mj-lt"/>
              </a:rPr>
              <a:t>a</a:t>
            </a:r>
            <a:r>
              <a:rPr lang="en-US" i="1" dirty="0">
                <a:latin typeface="+mj-lt"/>
              </a:rPr>
              <a:t> determines the max value </a:t>
            </a:r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b="1" i="1" dirty="0">
                <a:latin typeface="+mj-lt"/>
              </a:rPr>
              <a:t>a,</a:t>
            </a:r>
            <a:r>
              <a:rPr lang="en-US" i="1" dirty="0">
                <a:latin typeface="+mj-lt"/>
              </a:rPr>
              <a:t> </a:t>
            </a:r>
            <a:r>
              <a:rPr lang="en-US" b="1" i="1" dirty="0">
                <a:latin typeface="+mj-lt"/>
              </a:rPr>
              <a:t>b</a:t>
            </a:r>
            <a:r>
              <a:rPr lang="en-US" i="1" dirty="0">
                <a:latin typeface="+mj-lt"/>
              </a:rPr>
              <a:t> determine the slope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49C33-43BF-4C49-8946-FFCDEE55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8" grpId="0"/>
      <p:bldP spid="19" grpId="0"/>
      <p:bldP spid="20" grpId="0"/>
      <p:bldP spid="26" grpId="0"/>
      <p:bldP spid="27" grpId="0" animBg="1"/>
      <p:bldP spid="2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852524"/>
              </p:ext>
            </p:extLst>
          </p:nvPr>
        </p:nvGraphicFramePr>
        <p:xfrm>
          <a:off x="6804026" y="3315793"/>
          <a:ext cx="266819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48" name="Equation" r:id="rId4" imgW="1180588" imgH="393529" progId="Equation.3">
                  <p:embed/>
                </p:oleObj>
              </mc:Choice>
              <mc:Fallback>
                <p:oleObj name="Equation" r:id="rId4" imgW="118058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6" y="3315793"/>
                        <a:ext cx="266819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dirty="0">
                <a:cs typeface="Arial" charset="0"/>
              </a:rPr>
              <a:t>Equations for Charging Capacitor</a:t>
            </a:r>
            <a:br>
              <a:rPr lang="en-US" sz="2700" b="1" dirty="0">
                <a:cs typeface="Arial" charset="0"/>
              </a:rPr>
            </a:br>
            <a:r>
              <a:rPr lang="en-US" sz="2100" b="1" dirty="0">
                <a:cs typeface="Arial" charset="0"/>
              </a:rPr>
              <a:t>(starts charging at </a:t>
            </a:r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100" b="1" dirty="0">
                <a:cs typeface="Arial" charset="0"/>
              </a:rPr>
              <a:t> = 0)</a:t>
            </a:r>
            <a:endParaRPr lang="en-US" sz="2700" b="1" dirty="0"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2614215" y="2344244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Starts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614215" y="2858594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Ends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614215" y="3588447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Equation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071540" y="1658445"/>
            <a:ext cx="2457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u="sng" dirty="0">
                <a:latin typeface="+mj-lt"/>
              </a:rPr>
              <a:t>Potential Difference across Capacitor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862115" y="2344244"/>
            <a:ext cx="876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62115" y="2858594"/>
            <a:ext cx="876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e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975600" y="2858594"/>
            <a:ext cx="323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39844" y="2344245"/>
            <a:ext cx="10449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I</a:t>
            </a:r>
            <a:r>
              <a:rPr lang="en-US" b="1" baseline="-25000" dirty="0">
                <a:solidFill>
                  <a:srgbClr val="FF0000"/>
                </a:solidFill>
                <a:latin typeface="Symbol" pitchFamily="18" charset="2"/>
              </a:rPr>
              <a:t>0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 = </a:t>
            </a:r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e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/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766371"/>
              </p:ext>
            </p:extLst>
          </p:nvPr>
        </p:nvGraphicFramePr>
        <p:xfrm>
          <a:off x="4079877" y="3431285"/>
          <a:ext cx="2440781" cy="66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049" name="Equation" r:id="rId6" imgW="1079032" imgH="291973" progId="Equation.3">
                  <p:embed/>
                </p:oleObj>
              </mc:Choice>
              <mc:Fallback>
                <p:oleObj name="Equation" r:id="rId6" imgW="1079032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7" y="3431285"/>
                        <a:ext cx="2440781" cy="660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 bwMode="auto">
          <a:xfrm>
            <a:off x="7537450" y="1796556"/>
            <a:ext cx="1200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u="sng" dirty="0">
                <a:latin typeface="+mj-lt"/>
              </a:rPr>
              <a:t>Current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5414565" y="4405627"/>
            <a:ext cx="9144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Symbol" pitchFamily="18" charset="2"/>
              </a:rPr>
              <a:t>t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14216" y="3625400"/>
            <a:ext cx="2538336" cy="1242002"/>
            <a:chOff x="-33256" y="4390628"/>
            <a:chExt cx="3384448" cy="1656002"/>
          </a:xfrm>
        </p:grpSpPr>
        <p:sp>
          <p:nvSpPr>
            <p:cNvPr id="2" name="Rounded Rectangle 1"/>
            <p:cNvSpPr/>
            <p:nvPr/>
          </p:nvSpPr>
          <p:spPr>
            <a:xfrm>
              <a:off x="1955934" y="4390628"/>
              <a:ext cx="800100" cy="591343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293F6F"/>
                </a:solidFill>
              </a:endParaRPr>
            </a:p>
          </p:txBody>
        </p:sp>
        <p:cxnSp>
          <p:nvCxnSpPr>
            <p:cNvPr id="14" name="Straight Connector 13"/>
            <p:cNvCxnSpPr>
              <a:cxnSpLocks/>
              <a:stCxn id="2" idx="2"/>
              <a:endCxn id="16" idx="0"/>
            </p:cNvCxnSpPr>
            <p:nvPr/>
          </p:nvCxnSpPr>
          <p:spPr>
            <a:xfrm flipH="1">
              <a:off x="1658968" y="4981970"/>
              <a:ext cx="697017" cy="325997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33256" y="5307967"/>
              <a:ext cx="3384448" cy="738663"/>
            </a:xfrm>
            <a:prstGeom prst="rect">
              <a:avLst/>
            </a:prstGeom>
            <a:noFill/>
            <a:ln w="25400">
              <a:solidFill>
                <a:srgbClr val="293F6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/>
                <a:t>Potential difference across </a:t>
              </a:r>
              <a:r>
                <a:rPr lang="en-US" sz="1500" b="1" dirty="0">
                  <a:solidFill>
                    <a:srgbClr val="293F6F"/>
                  </a:solidFill>
                </a:rPr>
                <a:t>capacitor at time </a:t>
              </a:r>
              <a:r>
                <a:rPr lang="en-US" sz="1500" b="1" i="1" dirty="0">
                  <a:solidFill>
                    <a:srgbClr val="293F6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500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00067" y="3625401"/>
            <a:ext cx="3091013" cy="1844591"/>
            <a:chOff x="266699" y="5195888"/>
            <a:chExt cx="4121351" cy="2459455"/>
          </a:xfrm>
        </p:grpSpPr>
        <p:sp>
          <p:nvSpPr>
            <p:cNvPr id="22" name="Rounded Rectangle 21"/>
            <p:cNvSpPr/>
            <p:nvPr/>
          </p:nvSpPr>
          <p:spPr>
            <a:xfrm>
              <a:off x="2063544" y="5195888"/>
              <a:ext cx="279605" cy="591343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3" name="Straight Connector 22"/>
            <p:cNvCxnSpPr>
              <a:stCxn id="22" idx="2"/>
              <a:endCxn id="24" idx="0"/>
            </p:cNvCxnSpPr>
            <p:nvPr/>
          </p:nvCxnSpPr>
          <p:spPr>
            <a:xfrm>
              <a:off x="2203347" y="5787231"/>
              <a:ext cx="124028" cy="1129448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66699" y="6916679"/>
              <a:ext cx="4121351" cy="738664"/>
            </a:xfrm>
            <a:prstGeom prst="rect">
              <a:avLst/>
            </a:prstGeom>
            <a:noFill/>
            <a:ln w="25400">
              <a:solidFill>
                <a:srgbClr val="A67A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/>
                <a:t>emf</a:t>
              </a:r>
              <a:br>
                <a:rPr lang="en-US" sz="1500" dirty="0"/>
              </a:br>
              <a:r>
                <a:rPr lang="en-US" sz="1500" dirty="0"/>
                <a:t>(</a:t>
              </a:r>
              <a:r>
                <a:rPr lang="en-US" sz="1500" b="1" dirty="0">
                  <a:solidFill>
                    <a:srgbClr val="A67A00"/>
                  </a:solidFill>
                </a:rPr>
                <a:t>final</a:t>
              </a:r>
              <a:r>
                <a:rPr lang="en-US" sz="1500" b="1" dirty="0"/>
                <a:t> pot. diff. across capacitor</a:t>
              </a:r>
              <a:r>
                <a:rPr lang="en-US" sz="1500" dirty="0"/>
                <a:t>)</a:t>
              </a:r>
              <a:endParaRPr lang="en-US" sz="15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386117" y="3546584"/>
            <a:ext cx="1690687" cy="1255077"/>
            <a:chOff x="1626986" y="4390628"/>
            <a:chExt cx="2254249" cy="1673435"/>
          </a:xfrm>
        </p:grpSpPr>
        <p:sp>
          <p:nvSpPr>
            <p:cNvPr id="33" name="Rounded Rectangle 32"/>
            <p:cNvSpPr/>
            <p:nvPr/>
          </p:nvSpPr>
          <p:spPr>
            <a:xfrm>
              <a:off x="2166937" y="4390628"/>
              <a:ext cx="374450" cy="591343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4" name="Straight Connector 33"/>
            <p:cNvCxnSpPr>
              <a:cxnSpLocks/>
              <a:stCxn id="33" idx="2"/>
              <a:endCxn id="35" idx="0"/>
            </p:cNvCxnSpPr>
            <p:nvPr/>
          </p:nvCxnSpPr>
          <p:spPr>
            <a:xfrm>
              <a:off x="2354162" y="4981972"/>
              <a:ext cx="399949" cy="343428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626986" y="5325399"/>
              <a:ext cx="2254249" cy="738664"/>
            </a:xfrm>
            <a:prstGeom prst="rect">
              <a:avLst/>
            </a:prstGeom>
            <a:noFill/>
            <a:ln w="25400">
              <a:solidFill>
                <a:srgbClr val="293F6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/>
                <a:t>Current in circuit</a:t>
              </a:r>
              <a:br>
                <a:rPr lang="en-US" sz="1500" dirty="0"/>
              </a:br>
              <a:r>
                <a:rPr lang="en-US" sz="1500" b="1" dirty="0">
                  <a:solidFill>
                    <a:srgbClr val="293F6F"/>
                  </a:solidFill>
                </a:rPr>
                <a:t>at time </a:t>
              </a:r>
              <a:r>
                <a:rPr lang="en-US" sz="1500" b="1" i="1" dirty="0">
                  <a:solidFill>
                    <a:srgbClr val="293F6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500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362316" y="3465113"/>
            <a:ext cx="2490897" cy="1977331"/>
            <a:chOff x="6330801" y="4161492"/>
            <a:chExt cx="3321197" cy="2636440"/>
          </a:xfrm>
        </p:grpSpPr>
        <p:grpSp>
          <p:nvGrpSpPr>
            <p:cNvPr id="36" name="Group 35"/>
            <p:cNvGrpSpPr/>
            <p:nvPr/>
          </p:nvGrpSpPr>
          <p:grpSpPr>
            <a:xfrm>
              <a:off x="6330801" y="4161492"/>
              <a:ext cx="3321197" cy="2636440"/>
              <a:chOff x="1709387" y="5080456"/>
              <a:chExt cx="3321197" cy="2636440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1709387" y="5080456"/>
                <a:ext cx="400050" cy="893907"/>
              </a:xfrm>
              <a:prstGeom prst="roundRect">
                <a:avLst/>
              </a:prstGeom>
              <a:noFill/>
              <a:ln>
                <a:solidFill>
                  <a:srgbClr val="A67A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8" name="Straight Connector 37"/>
              <p:cNvCxnSpPr>
                <a:cxnSpLocks/>
                <a:stCxn id="37" idx="3"/>
                <a:endCxn id="39" idx="0"/>
              </p:cNvCxnSpPr>
              <p:nvPr/>
            </p:nvCxnSpPr>
            <p:spPr>
              <a:xfrm>
                <a:off x="2109436" y="5527410"/>
                <a:ext cx="1453606" cy="1389267"/>
              </a:xfrm>
              <a:prstGeom prst="line">
                <a:avLst/>
              </a:prstGeom>
              <a:ln w="25400">
                <a:solidFill>
                  <a:srgbClr val="A67A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095500" y="6916678"/>
                <a:ext cx="2935084" cy="800218"/>
              </a:xfrm>
              <a:prstGeom prst="rect">
                <a:avLst/>
              </a:prstGeom>
              <a:noFill/>
              <a:ln w="25400">
                <a:solidFill>
                  <a:srgbClr val="A67A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500" b="1" dirty="0">
                    <a:solidFill>
                      <a:srgbClr val="A67A00"/>
                    </a:solidFill>
                  </a:rPr>
                  <a:t>Initial</a:t>
                </a:r>
                <a:r>
                  <a:rPr lang="en-US" sz="1500" dirty="0">
                    <a:solidFill>
                      <a:srgbClr val="A67A00"/>
                    </a:solidFill>
                  </a:rPr>
                  <a:t> </a:t>
                </a:r>
                <a:r>
                  <a:rPr lang="en-US" sz="1500" dirty="0"/>
                  <a:t>Current</a:t>
                </a:r>
              </a:p>
              <a:p>
                <a:pPr algn="ctr"/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(also max. current)</a:t>
                </a:r>
              </a:p>
            </p:txBody>
          </p:sp>
        </p:grpSp>
        <p:sp>
          <p:nvSpPr>
            <p:cNvPr id="60" name="Rounded Rectangle 59"/>
            <p:cNvSpPr/>
            <p:nvPr/>
          </p:nvSpPr>
          <p:spPr>
            <a:xfrm>
              <a:off x="7936615" y="4270120"/>
              <a:ext cx="400050" cy="591343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1" name="Straight Connector 60"/>
            <p:cNvCxnSpPr>
              <a:cxnSpLocks/>
              <a:stCxn id="60" idx="1"/>
              <a:endCxn id="39" idx="0"/>
            </p:cNvCxnSpPr>
            <p:nvPr/>
          </p:nvCxnSpPr>
          <p:spPr>
            <a:xfrm>
              <a:off x="7936615" y="4565792"/>
              <a:ext cx="247841" cy="1431922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Straight Connector 19"/>
          <p:cNvCxnSpPr/>
          <p:nvPr/>
        </p:nvCxnSpPr>
        <p:spPr>
          <a:xfrm flipV="1">
            <a:off x="6157515" y="3933729"/>
            <a:ext cx="57150" cy="4718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819B3AF5-233F-4F2F-B15E-E5DEE309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2100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0" y="1063228"/>
            <a:ext cx="6172200" cy="937022"/>
          </a:xfrm>
        </p:spPr>
        <p:txBody>
          <a:bodyPr/>
          <a:lstStyle/>
          <a:p>
            <a:r>
              <a:rPr lang="en-US" dirty="0">
                <a:cs typeface="Arial" charset="0"/>
              </a:rPr>
              <a:t>Induced Charge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964" y="5132223"/>
            <a:ext cx="6743700" cy="937022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dirty="0"/>
              <a:t>There is no charge flow between plates</a:t>
            </a:r>
          </a:p>
          <a:p>
            <a:pPr>
              <a:spcBef>
                <a:spcPts val="900"/>
              </a:spcBef>
            </a:pPr>
            <a:r>
              <a:rPr lang="en-US" dirty="0"/>
              <a:t>Charge is </a:t>
            </a:r>
            <a:r>
              <a:rPr lang="en-US" b="1" dirty="0"/>
              <a:t>induced </a:t>
            </a:r>
            <a:r>
              <a:rPr lang="en-US" dirty="0"/>
              <a:t>by one plate on another</a:t>
            </a:r>
            <a:endParaRPr lang="en-US" b="1" dirty="0"/>
          </a:p>
        </p:txBody>
      </p:sp>
      <p:grpSp>
        <p:nvGrpSpPr>
          <p:cNvPr id="41" name="Group 40"/>
          <p:cNvGrpSpPr/>
          <p:nvPr/>
        </p:nvGrpSpPr>
        <p:grpSpPr>
          <a:xfrm>
            <a:off x="3238500" y="2141270"/>
            <a:ext cx="1600200" cy="2039610"/>
            <a:chOff x="893000" y="1712027"/>
            <a:chExt cx="2133600" cy="2719480"/>
          </a:xfrm>
        </p:grpSpPr>
        <p:grpSp>
          <p:nvGrpSpPr>
            <p:cNvPr id="12" name="Group 11"/>
            <p:cNvGrpSpPr/>
            <p:nvPr/>
          </p:nvGrpSpPr>
          <p:grpSpPr>
            <a:xfrm>
              <a:off x="893000" y="1712027"/>
              <a:ext cx="2133600" cy="1200150"/>
              <a:chOff x="3440875" y="4648200"/>
              <a:chExt cx="2133600" cy="1200150"/>
            </a:xfrm>
          </p:grpSpPr>
          <p:grpSp>
            <p:nvGrpSpPr>
              <p:cNvPr id="5" name="Group 114"/>
              <p:cNvGrpSpPr>
                <a:grpSpLocks/>
              </p:cNvGrpSpPr>
              <p:nvPr/>
            </p:nvGrpSpPr>
            <p:grpSpPr bwMode="auto">
              <a:xfrm rot="-5400000">
                <a:off x="3907600" y="4181475"/>
                <a:ext cx="1200150" cy="2133600"/>
                <a:chOff x="7620000" y="3962400"/>
                <a:chExt cx="685800" cy="1219200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>
                  <a:off x="7620000" y="4495800"/>
                  <a:ext cx="6858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7620000" y="4648200"/>
                  <a:ext cx="6858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rot="5400000">
                  <a:off x="7696200" y="4229100"/>
                  <a:ext cx="533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>
                  <a:off x="7696200" y="4914900"/>
                  <a:ext cx="533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Box 9"/>
              <p:cNvSpPr txBox="1"/>
              <p:nvPr/>
            </p:nvSpPr>
            <p:spPr>
              <a:xfrm>
                <a:off x="4023138" y="4736068"/>
                <a:ext cx="320263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066800" y="3200400"/>
              <a:ext cx="1752600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Charge one plate (+ or -)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295900" y="2132512"/>
            <a:ext cx="1600200" cy="2602368"/>
            <a:chOff x="3657600" y="1700347"/>
            <a:chExt cx="2133600" cy="3469825"/>
          </a:xfrm>
        </p:grpSpPr>
        <p:grpSp>
          <p:nvGrpSpPr>
            <p:cNvPr id="25" name="Group 24"/>
            <p:cNvGrpSpPr/>
            <p:nvPr/>
          </p:nvGrpSpPr>
          <p:grpSpPr>
            <a:xfrm>
              <a:off x="3657600" y="1700347"/>
              <a:ext cx="2133600" cy="1200150"/>
              <a:chOff x="3733800" y="2209800"/>
              <a:chExt cx="2133600" cy="120015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733800" y="2209800"/>
                <a:ext cx="2133600" cy="1200150"/>
                <a:chOff x="3440875" y="4648200"/>
                <a:chExt cx="2133600" cy="1200150"/>
              </a:xfrm>
            </p:grpSpPr>
            <p:grpSp>
              <p:nvGrpSpPr>
                <p:cNvPr id="14" name="Group 114"/>
                <p:cNvGrpSpPr>
                  <a:grpSpLocks/>
                </p:cNvGrpSpPr>
                <p:nvPr/>
              </p:nvGrpSpPr>
              <p:grpSpPr bwMode="auto">
                <a:xfrm rot="-5400000">
                  <a:off x="3907600" y="4181475"/>
                  <a:ext cx="1200150" cy="2133600"/>
                  <a:chOff x="7620000" y="3962400"/>
                  <a:chExt cx="685800" cy="1219200"/>
                </a:xfrm>
              </p:grpSpPr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7620000" y="4495800"/>
                    <a:ext cx="685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7620000" y="4648200"/>
                    <a:ext cx="685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rot="5400000">
                    <a:off x="7696200" y="42291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 rot="5400000">
                    <a:off x="7696200" y="49149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5" name="TextBox 14"/>
                <p:cNvSpPr txBox="1"/>
                <p:nvPr/>
              </p:nvSpPr>
              <p:spPr>
                <a:xfrm>
                  <a:off x="4023138" y="4736068"/>
                  <a:ext cx="320263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</p:grpSp>
          <p:cxnSp>
            <p:nvCxnSpPr>
              <p:cNvPr id="22" name="Straight Arrow Connector 21"/>
              <p:cNvCxnSpPr/>
              <p:nvPr/>
            </p:nvCxnSpPr>
            <p:spPr>
              <a:xfrm>
                <a:off x="4667250" y="24384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>
                <a:off x="4674425" y="27432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>
                <a:off x="4674425" y="30480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3810000" y="3200401"/>
              <a:ext cx="1752600" cy="1969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Charged plate produces an </a:t>
              </a:r>
              <a:r>
                <a:rPr lang="en-US" i="1" dirty="0"/>
                <a:t>electric field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67550" y="2114551"/>
            <a:ext cx="2228850" cy="2343329"/>
            <a:chOff x="5867400" y="1676400"/>
            <a:chExt cx="2971800" cy="3124438"/>
          </a:xfrm>
        </p:grpSpPr>
        <p:grpSp>
          <p:nvGrpSpPr>
            <p:cNvPr id="37" name="Group 36"/>
            <p:cNvGrpSpPr/>
            <p:nvPr/>
          </p:nvGrpSpPr>
          <p:grpSpPr>
            <a:xfrm>
              <a:off x="6248400" y="1676400"/>
              <a:ext cx="2133600" cy="1200150"/>
              <a:chOff x="6248400" y="2185853"/>
              <a:chExt cx="2133600" cy="120015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6248400" y="2185853"/>
                <a:ext cx="2133600" cy="1200150"/>
                <a:chOff x="3440875" y="4648200"/>
                <a:chExt cx="2133600" cy="1200150"/>
              </a:xfrm>
            </p:grpSpPr>
            <p:grpSp>
              <p:nvGrpSpPr>
                <p:cNvPr id="27" name="Group 114"/>
                <p:cNvGrpSpPr>
                  <a:grpSpLocks/>
                </p:cNvGrpSpPr>
                <p:nvPr/>
              </p:nvGrpSpPr>
              <p:grpSpPr bwMode="auto">
                <a:xfrm rot="-5400000">
                  <a:off x="3907600" y="4181475"/>
                  <a:ext cx="1200150" cy="2133600"/>
                  <a:chOff x="7620000" y="3962400"/>
                  <a:chExt cx="685800" cy="1219200"/>
                </a:xfrm>
              </p:grpSpPr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7620000" y="4495800"/>
                    <a:ext cx="685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7620000" y="4648200"/>
                    <a:ext cx="685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 rot="5400000">
                    <a:off x="7696200" y="42291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rot="5400000">
                    <a:off x="7696200" y="4914900"/>
                    <a:ext cx="5334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8" name="TextBox 27"/>
                <p:cNvSpPr txBox="1"/>
                <p:nvPr/>
              </p:nvSpPr>
              <p:spPr>
                <a:xfrm>
                  <a:off x="4023138" y="4736068"/>
                  <a:ext cx="320263" cy="492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+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7452139" y="2286000"/>
                <a:ext cx="320263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-</a:t>
                </a: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>
                <a:off x="7181850" y="24384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7189025" y="27432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7189025" y="3048000"/>
                <a:ext cx="2667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5867400" y="3200400"/>
              <a:ext cx="297180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Charge in induced on opposite plate by electrons moving away/towards </a:t>
              </a:r>
            </a:p>
          </p:txBody>
        </p:sp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CF84DB6-83B9-4C8C-8A80-59251D17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12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2098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2952750" y="567035"/>
                <a:ext cx="6172200" cy="857250"/>
              </a:xfrm>
            </p:spPr>
            <p:txBody>
              <a:bodyPr/>
              <a:lstStyle/>
              <a:p>
                <a:r>
                  <a:rPr lang="en-US" b="1" dirty="0">
                    <a:cs typeface="Arial" charset="0"/>
                  </a:rPr>
                  <a:t>Time Constant (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cs typeface="Arial" charset="0"/>
                      </a:rPr>
                      <m:t>𝝉</m:t>
                    </m:r>
                    <m:r>
                      <a:rPr lang="en-US" b="1" i="0" smtClean="0">
                        <a:latin typeface="Cambria Math"/>
                        <a:cs typeface="Arial" charset="0"/>
                      </a:rPr>
                      <m:t>)</m:t>
                    </m:r>
                  </m:oMath>
                </a14:m>
                <a:endParaRPr lang="en-US" b="1" dirty="0">
                  <a:cs typeface="Arial" charset="0"/>
                </a:endParaRPr>
              </a:p>
            </p:txBody>
          </p:sp>
        </mc:Choice>
        <mc:Fallback xmlns="">
          <p:sp>
            <p:nvSpPr>
              <p:cNvPr id="132098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952750" y="567035"/>
                <a:ext cx="6172200" cy="857250"/>
              </a:xfrm>
              <a:blipFill>
                <a:blip r:embed="rId3"/>
                <a:stretch>
                  <a:fillRect b="-9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 bwMode="auto">
          <a:xfrm>
            <a:off x="2609850" y="1465987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900"/>
              </a:spcAft>
              <a:defRPr/>
            </a:pPr>
            <a:r>
              <a:rPr lang="en-US" dirty="0"/>
              <a:t>(product of equivalent resistance and capacitance in </a:t>
            </a:r>
            <a:r>
              <a:rPr lang="en-US" b="1" dirty="0"/>
              <a:t>series</a:t>
            </a:r>
            <a:r>
              <a:rPr lang="en-US" dirty="0"/>
              <a:t>)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581400" y="2293635"/>
            <a:ext cx="1143000" cy="41549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100" i="1" dirty="0">
                <a:latin typeface="Symbol" pitchFamily="18" charset="2"/>
              </a:rPr>
              <a:t>t</a:t>
            </a:r>
            <a:r>
              <a:rPr lang="en-US" sz="2100" dirty="0">
                <a:latin typeface="+mj-lt"/>
              </a:rPr>
              <a:t> = </a:t>
            </a:r>
            <a:r>
              <a:rPr lang="en-US" sz="2100" i="1" dirty="0">
                <a:latin typeface="Times New Roman" pitchFamily="18" charset="0"/>
                <a:cs typeface="Times New Roman" pitchFamily="18" charset="0"/>
              </a:rPr>
              <a:t>R C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200400" y="3092620"/>
            <a:ext cx="7086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Measures how long it takes to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charge</a:t>
            </a:r>
            <a:r>
              <a:rPr lang="en-US" dirty="0">
                <a:latin typeface="+mj-lt"/>
              </a:rPr>
              <a:t> (or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discharge</a:t>
            </a:r>
            <a:r>
              <a:rPr lang="en-US" dirty="0">
                <a:latin typeface="+mj-lt"/>
              </a:rPr>
              <a:t>) a capacitor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4930000" y="2246353"/>
            <a:ext cx="604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Unit: </a:t>
            </a:r>
            <a:r>
              <a:rPr lang="en-US" b="1" dirty="0">
                <a:latin typeface="+mj-lt"/>
              </a:rPr>
              <a:t>s</a:t>
            </a:r>
          </a:p>
          <a:p>
            <a:pPr>
              <a:defRPr/>
            </a:pPr>
            <a:r>
              <a:rPr lang="en-US" dirty="0">
                <a:latin typeface="+mj-lt"/>
              </a:rPr>
              <a:t>(with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>
                <a:latin typeface="+mj-lt"/>
              </a:rPr>
              <a:t> in </a:t>
            </a:r>
            <a:r>
              <a:rPr lang="en-US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and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+mj-lt"/>
              </a:rPr>
              <a:t> 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latin typeface="+mj-lt"/>
              </a:rPr>
              <a:t>, will have units of </a:t>
            </a:r>
            <a:r>
              <a:rPr lang="en-US" b="1" dirty="0">
                <a:latin typeface="+mj-lt"/>
              </a:rPr>
              <a:t>seconds</a:t>
            </a:r>
            <a:r>
              <a:rPr lang="en-US" dirty="0">
                <a:latin typeface="+mj-lt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3295650" y="3714752"/>
                <a:ext cx="5772150" cy="6463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b="1" dirty="0">
                    <a:latin typeface="+mj-lt"/>
                  </a:rPr>
                  <a:t>Larger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cs typeface="Arial" charset="0"/>
                      </a:rPr>
                      <m:t>𝝉</m:t>
                    </m:r>
                    <m:r>
                      <a:rPr lang="en-US" b="1" i="1">
                        <a:latin typeface="Cambria Math"/>
                        <a:cs typeface="Arial" charset="0"/>
                      </a:rPr>
                      <m:t>  </m:t>
                    </m:r>
                    <m:r>
                      <a:rPr lang="en-US" i="1">
                        <a:latin typeface="Cambria Math"/>
                        <a:cs typeface="Arial" charset="0"/>
                      </a:rPr>
                      <m:t>→   </m:t>
                    </m:r>
                  </m:oMath>
                </a14:m>
                <a:r>
                  <a:rPr lang="en-US" dirty="0">
                    <a:latin typeface="+mj-lt"/>
                  </a:rPr>
                  <a:t>longer time to charge or discharge capacitor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95650" y="3714752"/>
                <a:ext cx="5772150" cy="646331"/>
              </a:xfrm>
              <a:prstGeom prst="rect">
                <a:avLst/>
              </a:prstGeom>
              <a:blipFill>
                <a:blip r:embed="rId4"/>
                <a:stretch>
                  <a:fillRect t="-3704" b="-12963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 bwMode="auto">
              <a:xfrm>
                <a:off x="3295650" y="4400552"/>
                <a:ext cx="5772150" cy="121097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900"/>
                  </a:spcAft>
                  <a:defRPr/>
                </a:pPr>
                <a:r>
                  <a:rPr lang="en-US" sz="1650" dirty="0">
                    <a:latin typeface="+mj-lt"/>
                  </a:rPr>
                  <a:t>Larger R or C increases </a:t>
                </a:r>
                <a14:m>
                  <m:oMath xmlns:m="http://schemas.openxmlformats.org/officeDocument/2006/math">
                    <m:r>
                      <a:rPr lang="en-US" sz="1650" i="1">
                        <a:latin typeface="Cambria Math"/>
                        <a:cs typeface="Arial" charset="0"/>
                      </a:rPr>
                      <m:t>𝜏</m:t>
                    </m:r>
                  </m:oMath>
                </a14:m>
                <a:r>
                  <a:rPr lang="en-US" sz="1650" dirty="0">
                    <a:latin typeface="+mj-lt"/>
                  </a:rPr>
                  <a:t> because:</a:t>
                </a:r>
              </a:p>
              <a:p>
                <a:pPr indent="217885">
                  <a:spcAft>
                    <a:spcPts val="900"/>
                  </a:spcAft>
                  <a:defRPr/>
                </a:pPr>
                <a:r>
                  <a:rPr lang="en-US" sz="1650" dirty="0">
                    <a:latin typeface="+mj-lt"/>
                  </a:rPr>
                  <a:t>- larger R decreases </a:t>
                </a:r>
                <a:r>
                  <a:rPr lang="en-US" sz="165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50" dirty="0">
                    <a:latin typeface="+mj-lt"/>
                  </a:rPr>
                  <a:t> =&gt; slower charging</a:t>
                </a:r>
              </a:p>
              <a:p>
                <a:pPr indent="217885">
                  <a:spcAft>
                    <a:spcPts val="900"/>
                  </a:spcAft>
                  <a:defRPr/>
                </a:pPr>
                <a:r>
                  <a:rPr lang="en-US" sz="1650" dirty="0">
                    <a:latin typeface="+mj-lt"/>
                  </a:rPr>
                  <a:t>- larger C =&gt; larger V required to build up Q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5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50" i="1">
                            <a:latin typeface="Cambria Math"/>
                          </a:rPr>
                          <m:t>𝑖</m:t>
                        </m:r>
                        <m:r>
                          <a:rPr lang="en-US" sz="1650" i="1">
                            <a:latin typeface="Cambria Math"/>
                          </a:rPr>
                          <m:t>.</m:t>
                        </m:r>
                        <m:r>
                          <a:rPr lang="en-US" sz="1650" i="1">
                            <a:latin typeface="Cambria Math"/>
                          </a:rPr>
                          <m:t>𝑒</m:t>
                        </m:r>
                        <m:r>
                          <a:rPr lang="en-US" sz="1650" i="1">
                            <a:latin typeface="Cambria Math"/>
                          </a:rPr>
                          <m:t>. </m:t>
                        </m:r>
                        <m:sSub>
                          <m:sSubPr>
                            <m:ctrlPr>
                              <a:rPr lang="en-US" sz="165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5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650" i="1">
                                <a:latin typeface="Cambria Math"/>
                              </a:rPr>
                              <m:t>𝐶</m:t>
                            </m:r>
                          </m:sub>
                        </m:sSub>
                        <m:r>
                          <a:rPr lang="en-US" sz="1650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65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50" i="1">
                                <a:latin typeface="Cambria Math"/>
                              </a:rPr>
                              <m:t>𝑄</m:t>
                            </m:r>
                          </m:num>
                          <m:den>
                            <m:r>
                              <a:rPr lang="en-US" sz="1650" i="1">
                                <a:latin typeface="Cambria Math"/>
                              </a:rPr>
                              <m:t>𝐶</m:t>
                            </m:r>
                          </m:den>
                        </m:f>
                      </m:e>
                    </m:d>
                  </m:oMath>
                </a14:m>
                <a:endParaRPr lang="en-US" sz="1650" dirty="0">
                  <a:latin typeface="+mj-lt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95650" y="4400552"/>
                <a:ext cx="5772150" cy="1210973"/>
              </a:xfrm>
              <a:prstGeom prst="rect">
                <a:avLst/>
              </a:prstGeom>
              <a:blipFill>
                <a:blip r:embed="rId5"/>
                <a:stretch>
                  <a:fillRect l="-527" t="-995"/>
                </a:stretch>
              </a:blipFill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6ECE80-8363-4154-9149-FB11A2907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2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2098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1" dirty="0">
                    <a:cs typeface="Arial" charset="0"/>
                  </a:rPr>
                  <a:t>Time Constant (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  <a:cs typeface="Arial" charset="0"/>
                      </a:rPr>
                      <m:t>𝝉</m:t>
                    </m:r>
                    <m:r>
                      <a:rPr lang="en-US" b="1" i="0" smtClean="0">
                        <a:latin typeface="Cambria Math"/>
                        <a:cs typeface="Arial" charset="0"/>
                      </a:rPr>
                      <m:t>)</m:t>
                    </m:r>
                  </m:oMath>
                </a14:m>
                <a:endParaRPr lang="en-US" b="1" dirty="0">
                  <a:cs typeface="Arial" charset="0"/>
                </a:endParaRPr>
              </a:p>
            </p:txBody>
          </p:sp>
        </mc:Choice>
        <mc:Fallback xmlns="">
          <p:sp>
            <p:nvSpPr>
              <p:cNvPr id="132098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6"/>
                <a:stretch>
                  <a:fillRect b="-79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 bwMode="auto">
              <a:xfrm>
                <a:off x="2324100" y="3069535"/>
                <a:ext cx="2171700" cy="323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500" b="1" i="1" dirty="0">
                    <a:solidFill>
                      <a:schemeClr val="bg1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1500" baseline="300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–1</a:t>
                </a:r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 = 0.3678…. </a:t>
                </a:r>
                <a14:m>
                  <m:oMath xmlns:m="http://schemas.openxmlformats.org/officeDocument/2006/math">
                    <m:r>
                      <a:rPr lang="en-US" sz="15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en-US" sz="15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 0.37</a:t>
                </a:r>
                <a:endParaRPr lang="en-US" sz="1500" i="1" dirty="0">
                  <a:solidFill>
                    <a:schemeClr val="bg1">
                      <a:lumMod val="50000"/>
                    </a:schemeClr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24100" y="3069535"/>
                <a:ext cx="2171700" cy="323165"/>
              </a:xfrm>
              <a:prstGeom prst="rect">
                <a:avLst/>
              </a:prstGeom>
              <a:blipFill>
                <a:blip r:embed="rId7"/>
                <a:stretch>
                  <a:fillRect t="-5660" b="-1886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 bwMode="auto">
          <a:xfrm>
            <a:off x="4720274" y="5777854"/>
            <a:ext cx="228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Symbol" pitchFamily="18" charset="2"/>
              </a:rPr>
              <a:t>D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+mj-lt"/>
              </a:rPr>
              <a:t> ~ 63% of final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8360918" y="5818164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+mj-lt"/>
              </a:rPr>
              <a:t> ~ 37% of initial</a:t>
            </a:r>
          </a:p>
        </p:txBody>
      </p:sp>
      <p:pic>
        <p:nvPicPr>
          <p:cNvPr id="132109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233" y="4311301"/>
            <a:ext cx="2503288" cy="150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24150" y="3733800"/>
            <a:ext cx="7791450" cy="2147436"/>
            <a:chOff x="50257" y="3421276"/>
            <a:chExt cx="10388600" cy="2863248"/>
          </a:xfrm>
        </p:grpSpPr>
        <p:sp>
          <p:nvSpPr>
            <p:cNvPr id="11" name="TextBox 10"/>
            <p:cNvSpPr txBox="1"/>
            <p:nvPr/>
          </p:nvSpPr>
          <p:spPr bwMode="auto">
            <a:xfrm>
              <a:off x="228600" y="4495800"/>
              <a:ext cx="2895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At 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dirty="0">
                  <a:latin typeface="+mj-lt"/>
                </a:rPr>
                <a:t> = </a:t>
              </a:r>
              <a:r>
                <a:rPr lang="en-US" i="1" dirty="0">
                  <a:latin typeface="Symbol" pitchFamily="18" charset="2"/>
                </a:rPr>
                <a:t>t</a:t>
              </a:r>
              <a:endParaRPr lang="en-US" dirty="0">
                <a:latin typeface="Symbol" pitchFamily="18" charset="2"/>
              </a:endParaRPr>
            </a:p>
          </p:txBody>
        </p:sp>
        <p:grpSp>
          <p:nvGrpSpPr>
            <p:cNvPr id="132108" name="Group 14"/>
            <p:cNvGrpSpPr>
              <a:grpSpLocks/>
            </p:cNvGrpSpPr>
            <p:nvPr/>
          </p:nvGrpSpPr>
          <p:grpSpPr bwMode="auto">
            <a:xfrm>
              <a:off x="50257" y="3421276"/>
              <a:ext cx="8991600" cy="666690"/>
              <a:chOff x="50257" y="3421276"/>
              <a:chExt cx="8991600" cy="666690"/>
            </a:xfrm>
          </p:grpSpPr>
          <p:sp>
            <p:nvSpPr>
              <p:cNvPr id="9" name="TextBox 8"/>
              <p:cNvSpPr txBox="1"/>
              <p:nvPr/>
            </p:nvSpPr>
            <p:spPr bwMode="auto">
              <a:xfrm>
                <a:off x="408934" y="3626301"/>
                <a:ext cx="22098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1650" dirty="0">
                    <a:latin typeface="+mj-lt"/>
                  </a:rPr>
                  <a:t>For Charging: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50257" y="3421276"/>
                <a:ext cx="89916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7" name="Picture 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4457" y="4205176"/>
              <a:ext cx="3454400" cy="2079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487263"/>
              </p:ext>
            </p:extLst>
          </p:nvPr>
        </p:nvGraphicFramePr>
        <p:xfrm>
          <a:off x="4424063" y="1667799"/>
          <a:ext cx="2097881" cy="56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00" name="Equation" r:id="rId10" imgW="1079032" imgH="291973" progId="Equation.3">
                  <p:embed/>
                </p:oleObj>
              </mc:Choice>
              <mc:Fallback>
                <p:oleObj name="Equation" r:id="rId10" imgW="1079032" imgH="29197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063" y="1667799"/>
                        <a:ext cx="2097881" cy="5679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878627"/>
              </p:ext>
            </p:extLst>
          </p:nvPr>
        </p:nvGraphicFramePr>
        <p:xfrm>
          <a:off x="7147773" y="1642874"/>
          <a:ext cx="1120378" cy="526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01" name="Equation" r:id="rId12" imgW="622080" imgH="291960" progId="Equation.3">
                  <p:embed/>
                </p:oleObj>
              </mc:Choice>
              <mc:Fallback>
                <p:oleObj name="Equation" r:id="rId12" imgW="622080" imgH="291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7773" y="1642874"/>
                        <a:ext cx="1120378" cy="526511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 bwMode="auto">
              <a:xfrm>
                <a:off x="2942687" y="2533949"/>
                <a:ext cx="148137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  <a:cs typeface="Times New Roman" pitchFamily="18" charset="0"/>
                  </a:rPr>
                  <a:t>When t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Times New Roman" pitchFamily="18" charset="0"/>
                      </a:rPr>
                      <m:t>𝜏</m:t>
                    </m:r>
                  </m:oMath>
                </a14:m>
                <a:r>
                  <a:rPr lang="en-US" dirty="0">
                    <a:latin typeface="+mj-lt"/>
                  </a:rPr>
                  <a:t>: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42687" y="2533949"/>
                <a:ext cx="1481376" cy="369332"/>
              </a:xfrm>
              <a:prstGeom prst="rect">
                <a:avLst/>
              </a:prstGeom>
              <a:blipFill>
                <a:blip r:embed="rId14"/>
                <a:stretch>
                  <a:fillRect t="-10000" b="-2666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720274" y="2510942"/>
                <a:ext cx="19859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Δ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𝜀</m:t>
                      </m:r>
                      <m:r>
                        <a:rPr lang="en-US" i="1">
                          <a:latin typeface="Cambria Math"/>
                        </a:rPr>
                        <m:t>(1−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274" y="2510942"/>
                <a:ext cx="1985928" cy="369332"/>
              </a:xfrm>
              <a:prstGeom prst="rect">
                <a:avLst/>
              </a:prstGeom>
              <a:blipFill>
                <a:blip r:embed="rId1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439878" y="3010960"/>
                <a:ext cx="19752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/>
                        </a:rPr>
                        <m:t>⇒ </m:t>
                      </m:r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Δ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𝜀</m:t>
                      </m:r>
                      <m:r>
                        <a:rPr lang="en-US" i="1">
                          <a:latin typeface="Cambria Math"/>
                        </a:rPr>
                        <m:t>(0.63)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878" y="3010960"/>
                <a:ext cx="1975221" cy="369332"/>
              </a:xfrm>
              <a:prstGeom prst="rect">
                <a:avLst/>
              </a:prstGeom>
              <a:blipFill>
                <a:blip r:embed="rId1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177965" y="2510942"/>
                <a:ext cx="11829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𝐼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7965" y="2510942"/>
                <a:ext cx="1182953" cy="369332"/>
              </a:xfrm>
              <a:prstGeom prst="rect">
                <a:avLst/>
              </a:prstGeom>
              <a:blipFill>
                <a:blip r:embed="rId1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881491" y="3010960"/>
                <a:ext cx="17685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⇒ </m:t>
                      </m:r>
                      <m:r>
                        <a:rPr lang="en-US" i="1">
                          <a:latin typeface="Cambria Math"/>
                        </a:rPr>
                        <m:t>𝐼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(0.37)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1491" y="3010960"/>
                <a:ext cx="1768561" cy="369332"/>
              </a:xfrm>
              <a:prstGeom prst="rect">
                <a:avLst/>
              </a:prstGeom>
              <a:blipFill>
                <a:blip r:embed="rId1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942687" y="1800053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[slide 29]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67106-1313-422A-8A8E-DE915A9F9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066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20" grpId="0"/>
      <p:bldP spid="12" grpId="0"/>
      <p:bldP spid="22" grpId="0"/>
      <p:bldP spid="23" grpId="0"/>
      <p:bldP spid="24" grpId="0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 b="1" dirty="0">
                <a:cs typeface="Arial" charset="0"/>
              </a:rPr>
              <a:t>Using Graphs of Charging Circuits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676400" y="1440916"/>
            <a:ext cx="9372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Three RC circuits are made with </a:t>
            </a:r>
            <a:r>
              <a:rPr lang="en-US" b="1" dirty="0">
                <a:latin typeface="+mj-lt"/>
              </a:rPr>
              <a:t>identical batteries </a:t>
            </a:r>
            <a:r>
              <a:rPr lang="en-US" dirty="0">
                <a:latin typeface="+mj-lt"/>
              </a:rPr>
              <a:t>and </a:t>
            </a:r>
            <a:r>
              <a:rPr lang="en-US" b="1" dirty="0">
                <a:latin typeface="+mj-lt"/>
              </a:rPr>
              <a:t>resistors</a:t>
            </a:r>
            <a:r>
              <a:rPr lang="en-US" dirty="0">
                <a:latin typeface="+mj-lt"/>
              </a:rPr>
              <a:t>. The </a:t>
            </a:r>
            <a:r>
              <a:rPr lang="en-US" b="1" dirty="0">
                <a:latin typeface="+mj-lt"/>
              </a:rPr>
              <a:t>potential</a:t>
            </a:r>
            <a:r>
              <a:rPr lang="en-US" dirty="0">
                <a:latin typeface="+mj-lt"/>
              </a:rPr>
              <a:t> measured across the capacitors during charging is shown below.  Rank the capacitances.</a:t>
            </a:r>
          </a:p>
        </p:txBody>
      </p:sp>
      <p:pic>
        <p:nvPicPr>
          <p:cNvPr id="133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007" y="2936083"/>
            <a:ext cx="4902994" cy="295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765258" y="3177781"/>
            <a:ext cx="1603772" cy="1701403"/>
            <a:chOff x="6324600" y="3293268"/>
            <a:chExt cx="2138363" cy="2269333"/>
          </a:xfrm>
        </p:grpSpPr>
        <p:sp>
          <p:nvSpPr>
            <p:cNvPr id="7" name="Rectangle 6"/>
            <p:cNvSpPr/>
            <p:nvPr/>
          </p:nvSpPr>
          <p:spPr>
            <a:xfrm>
              <a:off x="7543800" y="3301208"/>
              <a:ext cx="914400" cy="374781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pic>
          <p:nvPicPr>
            <p:cNvPr id="133134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600" y="4495800"/>
              <a:ext cx="1752600" cy="1054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" name="Straight Connector 20"/>
            <p:cNvCxnSpPr/>
            <p:nvPr/>
          </p:nvCxnSpPr>
          <p:spPr>
            <a:xfrm rot="5400000">
              <a:off x="7324394" y="4424031"/>
              <a:ext cx="1891375" cy="3857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V="1">
              <a:off x="6324600" y="3293268"/>
              <a:ext cx="1217613" cy="12021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 bwMode="auto">
          <a:xfrm>
            <a:off x="5524500" y="3486151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6496050" y="3657601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7639050" y="3657601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293F6F"/>
                </a:solidFill>
                <a:latin typeface="+mj-lt"/>
              </a:rPr>
              <a:t>3</a:t>
            </a:r>
          </a:p>
        </p:txBody>
      </p:sp>
      <p:sp>
        <p:nvSpPr>
          <p:cNvPr id="133129" name="TextBox 30"/>
          <p:cNvSpPr txBox="1">
            <a:spLocks noChangeArrowheads="1"/>
          </p:cNvSpPr>
          <p:nvPr/>
        </p:nvSpPr>
        <p:spPr bwMode="auto">
          <a:xfrm>
            <a:off x="1676400" y="3095154"/>
            <a:ext cx="18288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654134" y="3733800"/>
            <a:ext cx="1828799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 bwMode="auto">
              <a:xfrm>
                <a:off x="1654134" y="5589362"/>
                <a:ext cx="747081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algn="ctr">
                  <a:buFont typeface="Arial" panose="020B0604020202020204" pitchFamily="34" charset="0"/>
                  <a:buChar char="•"/>
                  <a:defRPr/>
                </a:pP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Higher</a:t>
                </a:r>
                <a:r>
                  <a:rPr lang="en-US" dirty="0">
                    <a:latin typeface="+mj-lt"/>
                  </a:rPr>
                  <a:t> capacitance (i.e. larger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𝜏</m:t>
                    </m:r>
                  </m:oMath>
                </a14:m>
                <a:r>
                  <a:rPr lang="en-US" dirty="0">
                    <a:latin typeface="+mj-lt"/>
                  </a:rPr>
                  <a:t>) will result in </a:t>
                </a: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longer</a:t>
                </a:r>
                <a:r>
                  <a:rPr lang="en-US" dirty="0">
                    <a:latin typeface="+mj-lt"/>
                  </a:rPr>
                  <a:t> time to charge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54134" y="5589362"/>
                <a:ext cx="7470816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 bwMode="auto">
              <a:xfrm>
                <a:off x="1721062" y="5967930"/>
                <a:ext cx="73684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buFont typeface="Arial" panose="020B0604020202020204" pitchFamily="34" charset="0"/>
                  <a:buChar char="•"/>
                  <a:defRPr/>
                </a:pP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Higher</a:t>
                </a:r>
                <a:r>
                  <a:rPr lang="en-US" dirty="0">
                    <a:latin typeface="+mj-lt"/>
                  </a:rPr>
                  <a:t> resistance </a:t>
                </a:r>
                <a:r>
                  <a:rPr lang="en-US" dirty="0"/>
                  <a:t>(i.e. larger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𝜏</m:t>
                    </m:r>
                  </m:oMath>
                </a14:m>
                <a:r>
                  <a:rPr lang="en-US" dirty="0"/>
                  <a:t>) </a:t>
                </a:r>
                <a:r>
                  <a:rPr lang="en-US" dirty="0">
                    <a:latin typeface="+mj-lt"/>
                  </a:rPr>
                  <a:t>will </a:t>
                </a: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too</a:t>
                </a:r>
                <a:r>
                  <a:rPr lang="en-US" b="1" dirty="0">
                    <a:latin typeface="+mj-lt"/>
                  </a:rPr>
                  <a:t> </a:t>
                </a:r>
                <a:r>
                  <a:rPr lang="en-US" dirty="0">
                    <a:latin typeface="+mj-lt"/>
                  </a:rPr>
                  <a:t>(smaller initial current)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21062" y="5967930"/>
                <a:ext cx="7368424" cy="369332"/>
              </a:xfrm>
              <a:prstGeom prst="rect">
                <a:avLst/>
              </a:prstGeom>
              <a:blipFill>
                <a:blip r:embed="rId6"/>
                <a:stretch>
                  <a:fillRect l="-496" t="-9836" b="-2459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8004215" y="3829051"/>
            <a:ext cx="120257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(zoomed in)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3246863" y="4854661"/>
            <a:ext cx="1143000" cy="41549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100" i="1" dirty="0">
                <a:latin typeface="Symbol" pitchFamily="18" charset="2"/>
              </a:rPr>
              <a:t>t</a:t>
            </a:r>
            <a:r>
              <a:rPr lang="en-US" sz="2100" dirty="0">
                <a:latin typeface="+mj-lt"/>
              </a:rPr>
              <a:t> = </a:t>
            </a:r>
            <a:r>
              <a:rPr lang="en-US" sz="2100" i="1" dirty="0">
                <a:latin typeface="Times New Roman" pitchFamily="18" charset="0"/>
                <a:cs typeface="Times New Roman" pitchFamily="18" charset="0"/>
              </a:rPr>
              <a:t>R C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C2BB9-6511-4947-8F24-3CF14D06C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1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454215"/>
              </p:ext>
            </p:extLst>
          </p:nvPr>
        </p:nvGraphicFramePr>
        <p:xfrm>
          <a:off x="4438650" y="291284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dirty="0">
                <a:cs typeface="Arial" charset="0"/>
              </a:rPr>
              <a:t>Using Graphs of Charging Circuits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905000" y="1294769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Three RC circuits are made with </a:t>
            </a:r>
            <a:r>
              <a:rPr lang="en-US" b="1" dirty="0">
                <a:latin typeface="+mj-lt"/>
              </a:rPr>
              <a:t>different batteries </a:t>
            </a:r>
            <a:r>
              <a:rPr lang="en-US" dirty="0">
                <a:latin typeface="+mj-lt"/>
              </a:rPr>
              <a:t>but </a:t>
            </a:r>
            <a:r>
              <a:rPr lang="en-US" b="1" dirty="0">
                <a:latin typeface="+mj-lt"/>
              </a:rPr>
              <a:t>identical resistors</a:t>
            </a:r>
            <a:r>
              <a:rPr lang="en-US" dirty="0">
                <a:latin typeface="+mj-lt"/>
              </a:rPr>
              <a:t>.  The </a:t>
            </a:r>
            <a:r>
              <a:rPr lang="en-US" b="1" dirty="0">
                <a:latin typeface="+mj-lt"/>
              </a:rPr>
              <a:t>potential</a:t>
            </a:r>
            <a:r>
              <a:rPr lang="en-US" dirty="0">
                <a:latin typeface="+mj-lt"/>
              </a:rPr>
              <a:t> measured across the capacitors during charging is shown below.  Rank the capacitances.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8592553" y="3028951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8585936" y="3771901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B050"/>
                </a:solidFill>
                <a:latin typeface="+mj-lt"/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8545630" y="4538068"/>
            <a:ext cx="342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latin typeface="+mj-lt"/>
              </a:rPr>
              <a:t>3</a:t>
            </a:r>
          </a:p>
        </p:txBody>
      </p:sp>
      <p:sp>
        <p:nvSpPr>
          <p:cNvPr id="133129" name="TextBox 30"/>
          <p:cNvSpPr txBox="1">
            <a:spLocks noChangeArrowheads="1"/>
          </p:cNvSpPr>
          <p:nvPr/>
        </p:nvSpPr>
        <p:spPr bwMode="auto">
          <a:xfrm>
            <a:off x="1713496" y="3140258"/>
            <a:ext cx="198063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eaLnBrk="1" hangingPunct="1">
              <a:buFontTx/>
              <a:buAutoNum type="alphaLcPeriod"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752600" y="3748028"/>
            <a:ext cx="175260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55A0E1-784D-4D62-9D46-1F78E2106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843FF6-498C-453F-8020-49CB49B1A5D4}"/>
              </a:ext>
            </a:extLst>
          </p:cNvPr>
          <p:cNvCxnSpPr/>
          <p:nvPr/>
        </p:nvCxnSpPr>
        <p:spPr>
          <a:xfrm flipV="1">
            <a:off x="5562600" y="3352800"/>
            <a:ext cx="0" cy="18288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9289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>
          <a:xfrm>
            <a:off x="2895600" y="558896"/>
            <a:ext cx="6515100" cy="857250"/>
          </a:xfrm>
        </p:spPr>
        <p:txBody>
          <a:bodyPr>
            <a:normAutofit/>
          </a:bodyPr>
          <a:lstStyle/>
          <a:p>
            <a:r>
              <a:rPr lang="en-US" sz="2700" b="1" dirty="0">
                <a:cs typeface="Arial" charset="0"/>
              </a:rPr>
              <a:t>What the graphs would look like if…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724150" y="1752853"/>
            <a:ext cx="3429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Batteries were identical </a:t>
            </a:r>
          </a:p>
          <a:p>
            <a:pPr algn="ctr">
              <a:defRPr/>
            </a:pPr>
            <a:r>
              <a:rPr lang="en-US" sz="1500" dirty="0">
                <a:latin typeface="+mj-lt"/>
              </a:rPr>
              <a:t>(using same capacitors as in the previous slide)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667000" y="2743200"/>
            <a:ext cx="3429000" cy="2114550"/>
            <a:chOff x="0" y="2514600"/>
            <a:chExt cx="4572000" cy="2819400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3048000" y="2836863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FF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838200" y="2514600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00B050"/>
                  </a:solidFill>
                  <a:latin typeface="+mj-lt"/>
                </a:rPr>
                <a:t>2</a:t>
              </a: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295400" y="2895600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0070C0"/>
                  </a:solidFill>
                  <a:latin typeface="+mj-lt"/>
                </a:rPr>
                <a:t>3</a:t>
              </a:r>
            </a:p>
          </p:txBody>
        </p:sp>
        <p:graphicFrame>
          <p:nvGraphicFramePr>
            <p:cNvPr id="13" name="Chart 1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4596076"/>
                </p:ext>
              </p:extLst>
            </p:nvPr>
          </p:nvGraphicFramePr>
          <p:xfrm>
            <a:off x="0" y="259080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14" name="TextBox 13"/>
          <p:cNvSpPr txBox="1"/>
          <p:nvPr/>
        </p:nvSpPr>
        <p:spPr bwMode="auto">
          <a:xfrm>
            <a:off x="6781800" y="1716614"/>
            <a:ext cx="3429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Capacitors were identical </a:t>
            </a:r>
          </a:p>
          <a:p>
            <a:pPr algn="ctr">
              <a:defRPr/>
            </a:pPr>
            <a:r>
              <a:rPr lang="en-US" sz="1500" dirty="0">
                <a:latin typeface="+mj-lt"/>
              </a:rPr>
              <a:t>(using same batteries as in the previous slide)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18130"/>
              </p:ext>
            </p:extLst>
          </p:nvPr>
        </p:nvGraphicFramePr>
        <p:xfrm>
          <a:off x="6705600" y="4981878"/>
          <a:ext cx="31242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Battery emf</a:t>
                      </a: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Circuit 1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Symbol" pitchFamily="18" charset="2"/>
                        </a:rPr>
                        <a:t>e</a:t>
                      </a:r>
                      <a:r>
                        <a:rPr lang="en-US" sz="1800" i="0" baseline="-25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i="0" baseline="-25000" dirty="0">
                        <a:solidFill>
                          <a:schemeClr val="tx1"/>
                        </a:solidFill>
                        <a:latin typeface="Symbol" pitchFamily="18" charset="2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Circuit 2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  <a:latin typeface="Symbol" pitchFamily="18" charset="2"/>
                        </a:rPr>
                        <a:t>(2/3) 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Symbol" pitchFamily="18" charset="2"/>
                        </a:rPr>
                        <a:t>e</a:t>
                      </a:r>
                      <a:r>
                        <a:rPr lang="en-US" sz="1800" i="0" baseline="-25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i="0" baseline="-25000" dirty="0">
                        <a:solidFill>
                          <a:schemeClr val="tx1"/>
                        </a:solidFill>
                        <a:latin typeface="Symbol" pitchFamily="18" charset="2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Circuit 3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  <a:latin typeface="Symbol" pitchFamily="18" charset="2"/>
                        </a:rPr>
                        <a:t>(1/3) </a:t>
                      </a:r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Symbol" pitchFamily="18" charset="2"/>
                        </a:rPr>
                        <a:t>e</a:t>
                      </a:r>
                      <a:r>
                        <a:rPr lang="en-US" sz="1800" i="0" baseline="-25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800" i="0" baseline="-25000" dirty="0">
                        <a:solidFill>
                          <a:schemeClr val="tx1"/>
                        </a:solidFill>
                        <a:latin typeface="Symbol" pitchFamily="18" charset="2"/>
                      </a:endParaRPr>
                    </a:p>
                  </a:txBody>
                  <a:tcPr marL="68580" marR="68580" marT="34290" marB="3429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6781800" y="2741742"/>
            <a:ext cx="3429000" cy="2060972"/>
            <a:chOff x="4572000" y="2509837"/>
            <a:chExt cx="4572000" cy="2747963"/>
          </a:xfrm>
        </p:grpSpPr>
        <p:graphicFrame>
          <p:nvGraphicFramePr>
            <p:cNvPr id="20" name="Chart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1587213"/>
                </p:ext>
              </p:extLst>
            </p:nvPr>
          </p:nvGraphicFramePr>
          <p:xfrm>
            <a:off x="4572000" y="251460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2" name="TextBox 21"/>
            <p:cNvSpPr txBox="1"/>
            <p:nvPr/>
          </p:nvSpPr>
          <p:spPr bwMode="auto">
            <a:xfrm>
              <a:off x="5803900" y="2509837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FF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5803900" y="3132933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00B050"/>
                  </a:solidFill>
                  <a:latin typeface="+mj-lt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5803900" y="3744914"/>
              <a:ext cx="45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0070C0"/>
                  </a:solidFill>
                  <a:latin typeface="+mj-lt"/>
                </a:rPr>
                <a:t>3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D520DA-22F0-41E3-84C5-C9CC8D986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86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>
          <a:xfrm>
            <a:off x="2952750" y="635345"/>
            <a:ext cx="6286500" cy="1114686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Discharging Capacitor in RC Circuit</a:t>
            </a:r>
            <a:br>
              <a:rPr lang="en-US" sz="2700" b="1" dirty="0">
                <a:cs typeface="Arial" charset="0"/>
              </a:rPr>
            </a:br>
            <a:r>
              <a:rPr lang="en-US" sz="1500" b="1" dirty="0">
                <a:cs typeface="Arial" charset="0"/>
              </a:rPr>
              <a:t>(only resistor and capacitor, no battery)</a:t>
            </a:r>
            <a:br>
              <a:rPr lang="en-US" sz="1500" b="1" dirty="0">
                <a:cs typeface="Arial" charset="0"/>
              </a:rPr>
            </a:b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[compare with slide 26]</a:t>
            </a:r>
            <a:endParaRPr lang="en-US" sz="2700" b="1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 bwMode="auto">
              <a:xfrm>
                <a:off x="5524500" y="2143388"/>
                <a:ext cx="4762500" cy="1784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At </a:t>
                </a:r>
                <a:r>
                  <a:rPr lang="en-US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="1" dirty="0">
                    <a:solidFill>
                      <a:srgbClr val="FF0000"/>
                    </a:solidFill>
                    <a:latin typeface="+mj-lt"/>
                  </a:rPr>
                  <a:t> = 0 s</a:t>
                </a:r>
                <a:r>
                  <a:rPr lang="en-US" dirty="0">
                    <a:latin typeface="+mj-lt"/>
                  </a:rPr>
                  <a:t>: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is fully charged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𝑄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𝐶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) </a:t>
                </a:r>
                <a:r>
                  <a:rPr lang="en-US" dirty="0">
                    <a:latin typeface="+mj-lt"/>
                  </a:rPr>
                  <a:t>	- C acts like a battery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 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/>
                  <a:t>	-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>
                    <a:latin typeface="+mj-lt"/>
                  </a:rPr>
                  <a:t>   </a:t>
                </a: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(max. I)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24500" y="2143388"/>
                <a:ext cx="4762500" cy="1784527"/>
              </a:xfrm>
              <a:prstGeom prst="rect">
                <a:avLst/>
              </a:prstGeom>
              <a:blipFill>
                <a:blip r:embed="rId3"/>
                <a:stretch>
                  <a:fillRect l="-767" t="-2055" b="-137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224215" y="2228851"/>
            <a:ext cx="2334937" cy="2480533"/>
            <a:chOff x="360366" y="2395538"/>
            <a:chExt cx="3319463" cy="3307376"/>
          </a:xfrm>
        </p:grpSpPr>
        <p:grpSp>
          <p:nvGrpSpPr>
            <p:cNvPr id="3" name="Group 2"/>
            <p:cNvGrpSpPr/>
            <p:nvPr/>
          </p:nvGrpSpPr>
          <p:grpSpPr>
            <a:xfrm>
              <a:off x="360366" y="2395538"/>
              <a:ext cx="3319463" cy="3307376"/>
              <a:chOff x="360365" y="2520950"/>
              <a:chExt cx="3319462" cy="3307376"/>
            </a:xfrm>
          </p:grpSpPr>
          <p:grpSp>
            <p:nvGrpSpPr>
              <p:cNvPr id="129028" name="Group 30"/>
              <p:cNvGrpSpPr>
                <a:grpSpLocks/>
              </p:cNvGrpSpPr>
              <p:nvPr/>
            </p:nvGrpSpPr>
            <p:grpSpPr bwMode="auto">
              <a:xfrm>
                <a:off x="360365" y="2520950"/>
                <a:ext cx="3319462" cy="3307376"/>
                <a:chOff x="817571" y="2514599"/>
                <a:chExt cx="3319522" cy="3306867"/>
              </a:xfrm>
            </p:grpSpPr>
            <p:grpSp>
              <p:nvGrpSpPr>
                <p:cNvPr id="129046" name="Group 21"/>
                <p:cNvGrpSpPr>
                  <a:grpSpLocks/>
                </p:cNvGrpSpPr>
                <p:nvPr/>
              </p:nvGrpSpPr>
              <p:grpSpPr bwMode="auto">
                <a:xfrm>
                  <a:off x="817571" y="2514599"/>
                  <a:ext cx="3319522" cy="3193558"/>
                  <a:chOff x="4403704" y="3657598"/>
                  <a:chExt cx="1257389" cy="1209676"/>
                </a:xfrm>
              </p:grpSpPr>
              <p:cxnSp>
                <p:nvCxnSpPr>
                  <p:cNvPr id="11" name="Straight Connector 10"/>
                  <p:cNvCxnSpPr/>
                  <p:nvPr/>
                </p:nvCxnSpPr>
                <p:spPr>
                  <a:xfrm>
                    <a:off x="5226329" y="3657598"/>
                    <a:ext cx="322315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Freeform 11"/>
                  <p:cNvSpPr/>
                  <p:nvPr/>
                </p:nvSpPr>
                <p:spPr>
                  <a:xfrm>
                    <a:off x="4403704" y="3999097"/>
                    <a:ext cx="613962" cy="697427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13" name="Freeform 12"/>
                  <p:cNvSpPr/>
                  <p:nvPr/>
                </p:nvSpPr>
                <p:spPr bwMode="auto">
                  <a:xfrm rot="5400000">
                    <a:off x="5387213" y="3981341"/>
                    <a:ext cx="317450" cy="230311"/>
                  </a:xfrm>
                  <a:custGeom>
                    <a:avLst/>
                    <a:gdLst>
                      <a:gd name="connsiteX0" fmla="*/ 0 w 2395537"/>
                      <a:gd name="connsiteY0" fmla="*/ 307181 h 614362"/>
                      <a:gd name="connsiteX1" fmla="*/ 200025 w 2395537"/>
                      <a:gd name="connsiteY1" fmla="*/ 0 h 614362"/>
                      <a:gd name="connsiteX2" fmla="*/ 600075 w 2395537"/>
                      <a:gd name="connsiteY2" fmla="*/ 609600 h 614362"/>
                      <a:gd name="connsiteX3" fmla="*/ 995362 w 2395537"/>
                      <a:gd name="connsiteY3" fmla="*/ 2381 h 614362"/>
                      <a:gd name="connsiteX4" fmla="*/ 1397793 w 2395537"/>
                      <a:gd name="connsiteY4" fmla="*/ 611981 h 614362"/>
                      <a:gd name="connsiteX5" fmla="*/ 1795462 w 2395537"/>
                      <a:gd name="connsiteY5" fmla="*/ 4762 h 614362"/>
                      <a:gd name="connsiteX6" fmla="*/ 2195512 w 2395537"/>
                      <a:gd name="connsiteY6" fmla="*/ 614362 h 614362"/>
                      <a:gd name="connsiteX7" fmla="*/ 2395537 w 2395537"/>
                      <a:gd name="connsiteY7" fmla="*/ 304800 h 6143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395537" h="614362">
                        <a:moveTo>
                          <a:pt x="0" y="307181"/>
                        </a:moveTo>
                        <a:lnTo>
                          <a:pt x="200025" y="0"/>
                        </a:lnTo>
                        <a:lnTo>
                          <a:pt x="600075" y="609600"/>
                        </a:lnTo>
                        <a:lnTo>
                          <a:pt x="995362" y="2381"/>
                        </a:lnTo>
                        <a:lnTo>
                          <a:pt x="1397793" y="611981"/>
                        </a:lnTo>
                        <a:lnTo>
                          <a:pt x="1795462" y="4762"/>
                        </a:lnTo>
                        <a:lnTo>
                          <a:pt x="2195512" y="614362"/>
                        </a:lnTo>
                        <a:lnTo>
                          <a:pt x="2395537" y="30480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grpSp>
                <p:nvGrpSpPr>
                  <p:cNvPr id="129054" name="Group 114"/>
                  <p:cNvGrpSpPr>
                    <a:grpSpLocks/>
                  </p:cNvGrpSpPr>
                  <p:nvPr/>
                </p:nvGrpSpPr>
                <p:grpSpPr bwMode="auto">
                  <a:xfrm rot="-5400000">
                    <a:off x="5026212" y="4392892"/>
                    <a:ext cx="341555" cy="607209"/>
                    <a:chOff x="7620000" y="3962400"/>
                    <a:chExt cx="685800" cy="1219200"/>
                  </a:xfrm>
                </p:grpSpPr>
                <p:cxnSp>
                  <p:nvCxnSpPr>
                    <p:cNvPr id="15" name="Straight Connector 14"/>
                    <p:cNvCxnSpPr/>
                    <p:nvPr/>
                  </p:nvCxnSpPr>
                  <p:spPr>
                    <a:xfrm>
                      <a:off x="7620000" y="4495681"/>
                      <a:ext cx="68568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Connector 15"/>
                    <p:cNvCxnSpPr/>
                    <p:nvPr/>
                  </p:nvCxnSpPr>
                  <p:spPr>
                    <a:xfrm>
                      <a:off x="7620000" y="4647814"/>
                      <a:ext cx="685687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Connector 16"/>
                    <p:cNvCxnSpPr/>
                    <p:nvPr/>
                  </p:nvCxnSpPr>
                  <p:spPr>
                    <a:xfrm rot="5400000">
                      <a:off x="7696008" y="4228844"/>
                      <a:ext cx="5336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Connector 17"/>
                    <p:cNvCxnSpPr/>
                    <p:nvPr/>
                  </p:nvCxnSpPr>
                  <p:spPr>
                    <a:xfrm rot="5400000">
                      <a:off x="7696008" y="4914650"/>
                      <a:ext cx="53367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9" name="Freeform 18"/>
                  <p:cNvSpPr/>
                  <p:nvPr/>
                </p:nvSpPr>
                <p:spPr>
                  <a:xfrm rot="16200000">
                    <a:off x="5195097" y="4342978"/>
                    <a:ext cx="441904" cy="265188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 rot="10800000">
                    <a:off x="5207086" y="3657598"/>
                    <a:ext cx="341558" cy="280173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  <p:sp>
                <p:nvSpPr>
                  <p:cNvPr id="21" name="Freeform 20"/>
                  <p:cNvSpPr/>
                  <p:nvPr/>
                </p:nvSpPr>
                <p:spPr>
                  <a:xfrm rot="5400000">
                    <a:off x="4672830" y="3388472"/>
                    <a:ext cx="341499" cy="879751"/>
                  </a:xfrm>
                  <a:custGeom>
                    <a:avLst/>
                    <a:gdLst>
                      <a:gd name="connsiteX0" fmla="*/ 735806 w 735806"/>
                      <a:gd name="connsiteY0" fmla="*/ 892968 h 892968"/>
                      <a:gd name="connsiteX1" fmla="*/ 0 w 735806"/>
                      <a:gd name="connsiteY1" fmla="*/ 892968 h 892968"/>
                      <a:gd name="connsiteX2" fmla="*/ 0 w 735806"/>
                      <a:gd name="connsiteY2" fmla="*/ 0 h 892968"/>
                      <a:gd name="connsiteX3" fmla="*/ 0 w 735806"/>
                      <a:gd name="connsiteY3" fmla="*/ 0 h 8929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35806" h="892968">
                        <a:moveTo>
                          <a:pt x="735806" y="892968"/>
                        </a:moveTo>
                        <a:lnTo>
                          <a:pt x="0" y="892968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</a:path>
                    </a:pathLst>
                  </a:cu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/>
                  </a:p>
                </p:txBody>
              </p:sp>
            </p:grpSp>
            <p:sp>
              <p:nvSpPr>
                <p:cNvPr id="129047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819399" y="3428999"/>
                  <a:ext cx="609600" cy="492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</a:p>
              </p:txBody>
            </p:sp>
            <p:sp>
              <p:nvSpPr>
                <p:cNvPr id="129048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2498423" y="4343400"/>
                  <a:ext cx="609600" cy="492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049" name="Text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06602" y="5329099"/>
                      <a:ext cx="609600" cy="49236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n-US" b="1" i="1" dirty="0">
                        <a:solidFill>
                          <a:srgbClr val="FF0000"/>
                        </a:solidFill>
                        <a:latin typeface="Symbol" pitchFamily="18" charset="2"/>
                        <a:cs typeface="Times New Roman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29049" name="TextBox 2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706602" y="5329099"/>
                      <a:ext cx="609600" cy="492367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1639"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2" name="Group 36"/>
              <p:cNvGrpSpPr>
                <a:grpSpLocks/>
              </p:cNvGrpSpPr>
              <p:nvPr/>
            </p:nvGrpSpPr>
            <p:grpSpPr bwMode="auto">
              <a:xfrm>
                <a:off x="1676400" y="4800597"/>
                <a:ext cx="1600200" cy="492443"/>
                <a:chOff x="1676400" y="4800600"/>
                <a:chExt cx="1600200" cy="491808"/>
              </a:xfrm>
            </p:grpSpPr>
            <p:sp>
              <p:nvSpPr>
                <p:cNvPr id="129044" name="TextBox 34"/>
                <p:cNvSpPr txBox="1">
                  <a:spLocks noChangeArrowheads="1"/>
                </p:cNvSpPr>
                <p:nvPr/>
              </p:nvSpPr>
              <p:spPr bwMode="auto">
                <a:xfrm>
                  <a:off x="2514600" y="4800600"/>
                  <a:ext cx="762000" cy="4918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-</a:t>
                  </a: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Q</a:t>
                  </a:r>
                </a:p>
              </p:txBody>
            </p:sp>
            <p:sp>
              <p:nvSpPr>
                <p:cNvPr id="129045" name="TextBox 35"/>
                <p:cNvSpPr txBox="1">
                  <a:spLocks noChangeArrowheads="1"/>
                </p:cNvSpPr>
                <p:nvPr/>
              </p:nvSpPr>
              <p:spPr bwMode="auto">
                <a:xfrm>
                  <a:off x="1676400" y="4800600"/>
                  <a:ext cx="685799" cy="4918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/>
                  <a:r>
                    <a:rPr lang="en-US" dirty="0">
                      <a:latin typeface="Times New Roman" pitchFamily="18" charset="0"/>
                      <a:cs typeface="Times New Roman" pitchFamily="18" charset="0"/>
                    </a:rPr>
                    <a:t>+</a:t>
                  </a: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Q</a:t>
                  </a:r>
                </a:p>
              </p:txBody>
            </p:sp>
          </p:grpSp>
        </p:grpSp>
        <p:grpSp>
          <p:nvGrpSpPr>
            <p:cNvPr id="24" name="Group 40"/>
            <p:cNvGrpSpPr>
              <a:grpSpLocks/>
            </p:cNvGrpSpPr>
            <p:nvPr/>
          </p:nvGrpSpPr>
          <p:grpSpPr bwMode="auto">
            <a:xfrm>
              <a:off x="533400" y="2617788"/>
              <a:ext cx="914400" cy="914400"/>
              <a:chOff x="533400" y="2667000"/>
              <a:chExt cx="914400" cy="914400"/>
            </a:xfrm>
          </p:grpSpPr>
          <p:sp>
            <p:nvSpPr>
              <p:cNvPr id="38" name="Freeform 37"/>
              <p:cNvSpPr/>
              <p:nvPr/>
            </p:nvSpPr>
            <p:spPr>
              <a:xfrm rot="5400000">
                <a:off x="533400" y="2667000"/>
                <a:ext cx="914400" cy="914400"/>
              </a:xfrm>
              <a:custGeom>
                <a:avLst/>
                <a:gdLst>
                  <a:gd name="connsiteX0" fmla="*/ 735806 w 735806"/>
                  <a:gd name="connsiteY0" fmla="*/ 892968 h 892968"/>
                  <a:gd name="connsiteX1" fmla="*/ 0 w 735806"/>
                  <a:gd name="connsiteY1" fmla="*/ 892968 h 892968"/>
                  <a:gd name="connsiteX2" fmla="*/ 0 w 735806"/>
                  <a:gd name="connsiteY2" fmla="*/ 0 h 892968"/>
                  <a:gd name="connsiteX3" fmla="*/ 0 w 735806"/>
                  <a:gd name="connsiteY3" fmla="*/ 0 h 892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5806" h="892968">
                    <a:moveTo>
                      <a:pt x="735806" y="892968"/>
                    </a:moveTo>
                    <a:lnTo>
                      <a:pt x="0" y="892968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40" name="TextBox 39"/>
              <p:cNvSpPr txBox="1"/>
              <p:nvPr/>
            </p:nvSpPr>
            <p:spPr bwMode="auto">
              <a:xfrm>
                <a:off x="533400" y="2667000"/>
                <a:ext cx="609600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b="1" i="1" dirty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 bwMode="auto">
              <a:xfrm>
                <a:off x="5524499" y="3915037"/>
                <a:ext cx="4152899" cy="1848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As </a:t>
                </a:r>
                <a:r>
                  <a:rPr lang="en-US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i="1" dirty="0"/>
                  <a:t> </a:t>
                </a:r>
                <a:r>
                  <a:rPr lang="en-US" b="1" i="1" dirty="0">
                    <a:solidFill>
                      <a:srgbClr val="FF0000"/>
                    </a:solidFill>
                  </a:rPr>
                  <a:t>→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dirty="0">
                    <a:latin typeface="+mj-lt"/>
                  </a:rPr>
                  <a:t>: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is discharged (Q = 0</a:t>
                </a:r>
                <a:r>
                  <a:rPr lang="en-US" dirty="0"/>
                  <a:t>)</a:t>
                </a:r>
                <a:r>
                  <a:rPr lang="en-US" dirty="0">
                    <a:latin typeface="+mj-lt"/>
                  </a:rPr>
                  <a:t> 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C acts like a wire	</a:t>
                </a: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>
                    <a:latin typeface="+mj-lt"/>
                  </a:rPr>
                  <a:t>	-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 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>
                  <a:spcAft>
                    <a:spcPts val="450"/>
                  </a:spcAft>
                  <a:defRPr/>
                </a:pPr>
                <a:r>
                  <a:rPr lang="en-US" dirty="0"/>
                  <a:t>	-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24499" y="3915037"/>
                <a:ext cx="4152899" cy="1848648"/>
              </a:xfrm>
              <a:prstGeom prst="rect">
                <a:avLst/>
              </a:prstGeom>
              <a:blipFill>
                <a:blip r:embed="rId5"/>
                <a:stretch>
                  <a:fillRect l="-881" t="-1650" b="-99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 bwMode="auto">
              <a:xfrm>
                <a:off x="2743200" y="4977454"/>
                <a:ext cx="2890358" cy="6463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45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+mj-lt"/>
                    <a:cs typeface="Times New Roman" panose="02020603050405020304" pitchFamily="18" charset="0"/>
                  </a:rPr>
                  <a:t>decreases as capacitor is discharged</a:t>
                </a:r>
                <a:endParaRPr lang="en-US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43200" y="4977454"/>
                <a:ext cx="2890358" cy="646331"/>
              </a:xfrm>
              <a:prstGeom prst="rect">
                <a:avLst/>
              </a:prstGeom>
              <a:blipFill>
                <a:blip r:embed="rId6"/>
                <a:stretch>
                  <a:fillRect t="-4630" r="-2311" b="-12963"/>
                </a:stretch>
              </a:blipFill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9789B-5281-4416-8B14-74729EC11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584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7" grpId="0"/>
      <p:bldP spid="4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513640"/>
              </p:ext>
            </p:extLst>
          </p:nvPr>
        </p:nvGraphicFramePr>
        <p:xfrm>
          <a:off x="6760984" y="3958578"/>
          <a:ext cx="2743200" cy="710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022" name="Equation" r:id="rId4" imgW="1574640" imgH="406080" progId="Equation.3">
                  <p:embed/>
                </p:oleObj>
              </mc:Choice>
              <mc:Fallback>
                <p:oleObj name="Equation" r:id="rId4" imgW="1574640" imgH="4060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0984" y="3958578"/>
                        <a:ext cx="2743200" cy="710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74" name="Title 1"/>
          <p:cNvSpPr>
            <a:spLocks noGrp="1"/>
          </p:cNvSpPr>
          <p:nvPr>
            <p:ph type="title"/>
          </p:nvPr>
        </p:nvSpPr>
        <p:spPr>
          <a:xfrm>
            <a:off x="2808669" y="515279"/>
            <a:ext cx="6515100" cy="1108472"/>
          </a:xfrm>
        </p:spPr>
        <p:txBody>
          <a:bodyPr>
            <a:normAutofit/>
          </a:bodyPr>
          <a:lstStyle/>
          <a:p>
            <a:r>
              <a:rPr lang="en-US" sz="2700" b="1" dirty="0">
                <a:cs typeface="Arial" charset="0"/>
              </a:rPr>
              <a:t>Equations for Discharging Capacitor</a:t>
            </a:r>
            <a:br>
              <a:rPr lang="en-US" sz="2700" b="1" dirty="0">
                <a:cs typeface="Arial" charset="0"/>
              </a:rPr>
            </a:br>
            <a:r>
              <a:rPr lang="en-US" sz="2100" b="1" dirty="0">
                <a:cs typeface="Arial" charset="0"/>
              </a:rPr>
              <a:t>(starts discharging at </a:t>
            </a:r>
            <a:r>
              <a:rPr lang="en-US" sz="21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100" b="1" dirty="0">
                <a:cs typeface="Arial" charset="0"/>
              </a:rPr>
              <a:t> = 0)</a:t>
            </a:r>
            <a:r>
              <a:rPr lang="en-US" sz="2400" b="1" dirty="0">
                <a:cs typeface="Arial" charset="0"/>
              </a:rPr>
              <a:t/>
            </a:r>
            <a:br>
              <a:rPr lang="en-US" sz="2400" b="1" dirty="0">
                <a:cs typeface="Arial" charset="0"/>
              </a:rPr>
            </a:b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[compare with slide 29]</a:t>
            </a:r>
            <a:endParaRPr lang="en-US" sz="2100" b="1" dirty="0">
              <a:solidFill>
                <a:schemeClr val="bg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2667000" y="2857501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Starts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667000" y="3371851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Ends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667000" y="4101704"/>
            <a:ext cx="1085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Equation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028192" y="2269435"/>
            <a:ext cx="24574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u="sng" dirty="0">
                <a:latin typeface="+mj-lt"/>
              </a:rPr>
              <a:t>Potential Difference across Capacitor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818767" y="2857501"/>
            <a:ext cx="876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18767" y="3371851"/>
            <a:ext cx="876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7970659" y="3371851"/>
            <a:ext cx="323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275334" y="2857501"/>
            <a:ext cx="171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7532509" y="2400301"/>
            <a:ext cx="120015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u="sng" dirty="0">
                <a:latin typeface="+mj-lt"/>
              </a:rPr>
              <a:t>Current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2952750" y="1929282"/>
            <a:ext cx="9144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Symbol" pitchFamily="18" charset="2"/>
              </a:rPr>
              <a:t>t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590801" y="4114802"/>
            <a:ext cx="2589594" cy="1277424"/>
            <a:chOff x="-101600" y="4343400"/>
            <a:chExt cx="3452792" cy="1703231"/>
          </a:xfrm>
        </p:grpSpPr>
        <p:sp>
          <p:nvSpPr>
            <p:cNvPr id="2" name="Rounded Rectangle 1"/>
            <p:cNvSpPr/>
            <p:nvPr/>
          </p:nvSpPr>
          <p:spPr>
            <a:xfrm>
              <a:off x="2094694" y="4343400"/>
              <a:ext cx="724705" cy="442913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293F6F"/>
                </a:solidFill>
              </a:endParaRPr>
            </a:p>
          </p:txBody>
        </p:sp>
        <p:cxnSp>
          <p:nvCxnSpPr>
            <p:cNvPr id="14" name="Straight Connector 13"/>
            <p:cNvCxnSpPr>
              <a:cxnSpLocks/>
              <a:stCxn id="2" idx="2"/>
              <a:endCxn id="16" idx="0"/>
            </p:cNvCxnSpPr>
            <p:nvPr/>
          </p:nvCxnSpPr>
          <p:spPr>
            <a:xfrm flipH="1">
              <a:off x="1624796" y="4786313"/>
              <a:ext cx="832252" cy="521654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-101600" y="5307967"/>
              <a:ext cx="3452792" cy="738664"/>
            </a:xfrm>
            <a:prstGeom prst="rect">
              <a:avLst/>
            </a:prstGeom>
            <a:noFill/>
            <a:ln w="25400">
              <a:solidFill>
                <a:srgbClr val="293F6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/>
                <a:t>Potential difference across </a:t>
              </a:r>
              <a:r>
                <a:rPr lang="en-US" sz="1500" b="1" dirty="0">
                  <a:solidFill>
                    <a:srgbClr val="293F6F"/>
                  </a:solidFill>
                </a:rPr>
                <a:t>capacitor at time </a:t>
              </a:r>
              <a:r>
                <a:rPr lang="en-US" sz="1500" b="1" i="1" dirty="0">
                  <a:solidFill>
                    <a:srgbClr val="293F6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500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52852" y="4114803"/>
            <a:ext cx="3091013" cy="1713943"/>
            <a:chOff x="266699" y="5164078"/>
            <a:chExt cx="4121351" cy="2285256"/>
          </a:xfrm>
        </p:grpSpPr>
        <p:sp>
          <p:nvSpPr>
            <p:cNvPr id="22" name="Rounded Rectangle 21"/>
            <p:cNvSpPr/>
            <p:nvPr/>
          </p:nvSpPr>
          <p:spPr>
            <a:xfrm>
              <a:off x="1943100" y="5164078"/>
              <a:ext cx="990600" cy="411103"/>
            </a:xfrm>
            <a:prstGeom prst="roundRect">
              <a:avLst/>
            </a:prstGeom>
            <a:noFill/>
            <a:ln>
              <a:solidFill>
                <a:srgbClr val="A67A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3" name="Straight Connector 22"/>
            <p:cNvCxnSpPr>
              <a:stCxn id="22" idx="2"/>
              <a:endCxn id="24" idx="0"/>
            </p:cNvCxnSpPr>
            <p:nvPr/>
          </p:nvCxnSpPr>
          <p:spPr>
            <a:xfrm flipH="1">
              <a:off x="2327375" y="5575180"/>
              <a:ext cx="111025" cy="1443267"/>
            </a:xfrm>
            <a:prstGeom prst="line">
              <a:avLst/>
            </a:prstGeom>
            <a:ln w="25400">
              <a:solidFill>
                <a:srgbClr val="A67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66699" y="7018447"/>
              <a:ext cx="4121351" cy="430887"/>
            </a:xfrm>
            <a:prstGeom prst="rect">
              <a:avLst/>
            </a:prstGeom>
            <a:noFill/>
            <a:ln w="25400">
              <a:solidFill>
                <a:srgbClr val="A67A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A67A00"/>
                  </a:solidFill>
                </a:rPr>
                <a:t>Initial</a:t>
              </a:r>
              <a:r>
                <a:rPr lang="en-US" sz="1500" b="1" dirty="0"/>
                <a:t> pot. diff. across capacitor</a:t>
              </a:r>
              <a:endParaRPr lang="en-US" sz="15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91266" y="4185890"/>
            <a:ext cx="1690687" cy="1129028"/>
            <a:chOff x="1430138" y="4558693"/>
            <a:chExt cx="2254249" cy="1505370"/>
          </a:xfrm>
        </p:grpSpPr>
        <p:sp>
          <p:nvSpPr>
            <p:cNvPr id="33" name="Rounded Rectangle 32"/>
            <p:cNvSpPr/>
            <p:nvPr/>
          </p:nvSpPr>
          <p:spPr>
            <a:xfrm>
              <a:off x="2084187" y="4558693"/>
              <a:ext cx="223023" cy="379142"/>
            </a:xfrm>
            <a:prstGeom prst="roundRect">
              <a:avLst/>
            </a:prstGeom>
            <a:noFill/>
            <a:ln>
              <a:solidFill>
                <a:srgbClr val="293F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4" name="Straight Connector 33"/>
            <p:cNvCxnSpPr>
              <a:cxnSpLocks/>
              <a:stCxn id="33" idx="2"/>
              <a:endCxn id="35" idx="0"/>
            </p:cNvCxnSpPr>
            <p:nvPr/>
          </p:nvCxnSpPr>
          <p:spPr>
            <a:xfrm>
              <a:off x="2195699" y="4937835"/>
              <a:ext cx="361564" cy="387564"/>
            </a:xfrm>
            <a:prstGeom prst="line">
              <a:avLst/>
            </a:prstGeom>
            <a:ln w="25400">
              <a:solidFill>
                <a:srgbClr val="293F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430138" y="5325399"/>
              <a:ext cx="2254249" cy="738664"/>
            </a:xfrm>
            <a:prstGeom prst="rect">
              <a:avLst/>
            </a:prstGeom>
            <a:noFill/>
            <a:ln w="25400">
              <a:solidFill>
                <a:srgbClr val="293F6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dirty="0"/>
                <a:t>Current in circuit</a:t>
              </a:r>
              <a:br>
                <a:rPr lang="en-US" sz="1500" dirty="0"/>
              </a:br>
              <a:r>
                <a:rPr lang="en-US" sz="1500" b="1" dirty="0">
                  <a:solidFill>
                    <a:srgbClr val="293F6F"/>
                  </a:solidFill>
                </a:rPr>
                <a:t>at time </a:t>
              </a:r>
              <a:r>
                <a:rPr lang="en-US" sz="1500" b="1" i="1" dirty="0">
                  <a:solidFill>
                    <a:srgbClr val="293F6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sz="1500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7889" name="Group 37888"/>
          <p:cNvGrpSpPr/>
          <p:nvPr/>
        </p:nvGrpSpPr>
        <p:grpSpPr>
          <a:xfrm>
            <a:off x="7241790" y="3978370"/>
            <a:ext cx="2153585" cy="1700331"/>
            <a:chOff x="6099717" y="4161492"/>
            <a:chExt cx="2871447" cy="2267109"/>
          </a:xfrm>
        </p:grpSpPr>
        <p:grpSp>
          <p:nvGrpSpPr>
            <p:cNvPr id="36" name="Group 35"/>
            <p:cNvGrpSpPr/>
            <p:nvPr/>
          </p:nvGrpSpPr>
          <p:grpSpPr>
            <a:xfrm>
              <a:off x="6099717" y="4161492"/>
              <a:ext cx="2871447" cy="2267109"/>
              <a:chOff x="1478303" y="5080456"/>
              <a:chExt cx="2871447" cy="2267109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1478303" y="5080456"/>
                <a:ext cx="1025912" cy="893907"/>
              </a:xfrm>
              <a:prstGeom prst="roundRect">
                <a:avLst/>
              </a:prstGeom>
              <a:noFill/>
              <a:ln>
                <a:solidFill>
                  <a:srgbClr val="A67A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8" name="Straight Connector 37"/>
              <p:cNvCxnSpPr>
                <a:stCxn id="37" idx="3"/>
                <a:endCxn id="39" idx="0"/>
              </p:cNvCxnSpPr>
              <p:nvPr/>
            </p:nvCxnSpPr>
            <p:spPr>
              <a:xfrm>
                <a:off x="2504215" y="5527410"/>
                <a:ext cx="718411" cy="1389269"/>
              </a:xfrm>
              <a:prstGeom prst="line">
                <a:avLst/>
              </a:prstGeom>
              <a:ln w="25400">
                <a:solidFill>
                  <a:srgbClr val="A67A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095500" y="6916678"/>
                <a:ext cx="2254250" cy="430887"/>
              </a:xfrm>
              <a:prstGeom prst="rect">
                <a:avLst/>
              </a:prstGeom>
              <a:noFill/>
              <a:ln w="25400">
                <a:solidFill>
                  <a:srgbClr val="A67A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500" b="1" dirty="0">
                    <a:solidFill>
                      <a:srgbClr val="A67A00"/>
                    </a:solidFill>
                  </a:rPr>
                  <a:t>Initial</a:t>
                </a:r>
                <a:r>
                  <a:rPr lang="en-US" sz="1500" dirty="0">
                    <a:solidFill>
                      <a:srgbClr val="A67A00"/>
                    </a:solidFill>
                  </a:rPr>
                  <a:t> </a:t>
                </a:r>
                <a:r>
                  <a:rPr lang="en-US" sz="1500" dirty="0"/>
                  <a:t>Current</a:t>
                </a:r>
                <a:endParaRPr lang="en-US" sz="15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7888" name="Group 37887"/>
            <p:cNvGrpSpPr/>
            <p:nvPr/>
          </p:nvGrpSpPr>
          <p:grpSpPr>
            <a:xfrm>
              <a:off x="7844040" y="4419600"/>
              <a:ext cx="633210" cy="1578114"/>
              <a:chOff x="7844040" y="4419600"/>
              <a:chExt cx="633210" cy="1578114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8153400" y="4419600"/>
                <a:ext cx="323850" cy="497681"/>
              </a:xfrm>
              <a:prstGeom prst="roundRect">
                <a:avLst/>
              </a:prstGeom>
              <a:noFill/>
              <a:ln>
                <a:solidFill>
                  <a:srgbClr val="A67A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1" name="Straight Connector 60"/>
              <p:cNvCxnSpPr>
                <a:stCxn id="60" idx="1"/>
                <a:endCxn id="39" idx="0"/>
              </p:cNvCxnSpPr>
              <p:nvPr/>
            </p:nvCxnSpPr>
            <p:spPr>
              <a:xfrm flipH="1">
                <a:off x="7844040" y="4668441"/>
                <a:ext cx="309360" cy="1329273"/>
              </a:xfrm>
              <a:prstGeom prst="line">
                <a:avLst/>
              </a:prstGeom>
              <a:ln w="25400">
                <a:solidFill>
                  <a:srgbClr val="A67A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152588"/>
              </p:ext>
            </p:extLst>
          </p:nvPr>
        </p:nvGraphicFramePr>
        <p:xfrm>
          <a:off x="4273985" y="3951198"/>
          <a:ext cx="1965869" cy="508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023" name="Equation" r:id="rId6" imgW="1129810" imgH="291973" progId="Equation.3">
                  <p:embed/>
                </p:oleObj>
              </mc:Choice>
              <mc:Fallback>
                <p:oleObj name="Equation" r:id="rId6" imgW="1129810" imgH="29197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985" y="3951198"/>
                        <a:ext cx="1965869" cy="5080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536F3A52-46E5-42B4-BF02-0395F58D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7979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Uses for RC Circuits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2867025" y="2109788"/>
            <a:ext cx="6457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Timing electrical systems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3895725" y="2645570"/>
            <a:ext cx="4400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Car flashers, windshield wipers, etc.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867025" y="3181351"/>
            <a:ext cx="6457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Propagation of signals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895725" y="3717132"/>
            <a:ext cx="4400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Nerve signals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867025" y="4252913"/>
            <a:ext cx="6457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Quick delivery of charge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467225" y="4787505"/>
            <a:ext cx="3257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Want current for specific amount of time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4467225" y="5600701"/>
            <a:ext cx="3257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Camera flashes, defibrillators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124200" y="3086100"/>
            <a:ext cx="594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24200" y="4157663"/>
            <a:ext cx="5943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05CAF6-B351-4773-8FCE-25A908EC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Analyzing Camera Flash [1]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905000" y="1647330"/>
            <a:ext cx="8458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A camera flash consists of a </a:t>
            </a:r>
            <a:r>
              <a:rPr lang="en-US" b="1" dirty="0">
                <a:latin typeface="+mj-lt"/>
              </a:rPr>
              <a:t>100 nF</a:t>
            </a:r>
            <a:r>
              <a:rPr lang="en-US" dirty="0">
                <a:latin typeface="+mj-lt"/>
              </a:rPr>
              <a:t> capacitor which is charged by </a:t>
            </a:r>
            <a:r>
              <a:rPr lang="en-US" b="1" dirty="0">
                <a:latin typeface="+mj-lt"/>
              </a:rPr>
              <a:t>four 1.5 V </a:t>
            </a:r>
            <a:r>
              <a:rPr lang="en-US" dirty="0">
                <a:latin typeface="+mj-lt"/>
              </a:rPr>
              <a:t>batteries and discharged through a </a:t>
            </a:r>
            <a:r>
              <a:rPr lang="en-US" b="1" dirty="0">
                <a:latin typeface="+mj-lt"/>
              </a:rPr>
              <a:t>300 </a:t>
            </a:r>
            <a:r>
              <a:rPr lang="en-US" b="1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resistor.  When discharging, how </a:t>
            </a:r>
            <a:r>
              <a:rPr lang="en-US" b="1" dirty="0">
                <a:latin typeface="+mj-lt"/>
              </a:rPr>
              <a:t>long</a:t>
            </a:r>
            <a:r>
              <a:rPr lang="en-US" dirty="0">
                <a:latin typeface="+mj-lt"/>
              </a:rPr>
              <a:t> does it take the current to drop to </a:t>
            </a:r>
            <a:r>
              <a:rPr lang="en-US" b="1" dirty="0">
                <a:latin typeface="+mj-lt"/>
              </a:rPr>
              <a:t>1% of its initial value</a:t>
            </a:r>
            <a:r>
              <a:rPr lang="en-US" dirty="0">
                <a:latin typeface="+mj-lt"/>
              </a:rPr>
              <a:t>?  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2206925" y="3346984"/>
            <a:ext cx="26289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/>
              <a:t>3.34 × 10</a:t>
            </a:r>
            <a:r>
              <a:rPr lang="en-US" baseline="30000" dirty="0"/>
              <a:t>–15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1.38 × 10</a:t>
            </a:r>
            <a:r>
              <a:rPr lang="en-US" baseline="30000" dirty="0">
                <a:latin typeface="+mj-lt"/>
              </a:rPr>
              <a:t>–4</a:t>
            </a:r>
            <a:r>
              <a:rPr lang="en-US" dirty="0">
                <a:latin typeface="+mj-lt"/>
              </a:rPr>
              <a:t> s  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1.54 × 10</a:t>
            </a:r>
            <a:r>
              <a:rPr lang="en-US" baseline="30000" dirty="0"/>
              <a:t>–4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1.38 × 10</a:t>
            </a:r>
            <a:r>
              <a:rPr lang="en-US" baseline="30000" dirty="0"/>
              <a:t>5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1.54 × 10</a:t>
            </a:r>
            <a:r>
              <a:rPr lang="en-US" baseline="30000" dirty="0"/>
              <a:t>5</a:t>
            </a:r>
            <a:r>
              <a:rPr lang="en-US" dirty="0"/>
              <a:t> s</a:t>
            </a:r>
            <a:endParaRPr lang="en-US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781550" y="4625579"/>
            <a:ext cx="154305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First, find </a:t>
            </a:r>
            <a:r>
              <a:rPr lang="en-US" i="1" dirty="0">
                <a:latin typeface="Symbol" pitchFamily="18" charset="2"/>
              </a:rPr>
              <a:t>t:</a:t>
            </a:r>
            <a:endParaRPr lang="en-US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181600" y="5025629"/>
            <a:ext cx="411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Symbol" pitchFamily="18" charset="2"/>
              </a:rPr>
              <a:t>t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5181600" y="5025630"/>
            <a:ext cx="48768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Symbol" pitchFamily="18" charset="2"/>
              </a:rPr>
              <a:t>t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C</a:t>
            </a:r>
            <a:r>
              <a:rPr lang="en-US" dirty="0">
                <a:latin typeface="+mj-lt"/>
                <a:cs typeface="Times New Roman" pitchFamily="18" charset="0"/>
              </a:rPr>
              <a:t> = (300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W</a:t>
            </a:r>
            <a:r>
              <a:rPr lang="en-US" dirty="0">
                <a:latin typeface="+mj-lt"/>
                <a:cs typeface="Times New Roman" pitchFamily="18" charset="0"/>
              </a:rPr>
              <a:t>)(100 × 10</a:t>
            </a:r>
            <a:r>
              <a:rPr lang="en-US" baseline="30000" dirty="0">
                <a:latin typeface="+mj-lt"/>
                <a:cs typeface="Times New Roman" pitchFamily="18" charset="0"/>
              </a:rPr>
              <a:t>–9</a:t>
            </a:r>
            <a:r>
              <a:rPr lang="en-US" dirty="0">
                <a:latin typeface="+mj-lt"/>
                <a:cs typeface="Times New Roman" pitchFamily="18" charset="0"/>
              </a:rPr>
              <a:t> F) = </a:t>
            </a:r>
            <a:r>
              <a:rPr lang="en-US" b="1" dirty="0">
                <a:latin typeface="+mj-lt"/>
                <a:cs typeface="Times New Roman" pitchFamily="18" charset="0"/>
              </a:rPr>
              <a:t>3 × 10</a:t>
            </a:r>
            <a:r>
              <a:rPr lang="en-US" b="1" baseline="30000" dirty="0">
                <a:latin typeface="+mj-lt"/>
                <a:cs typeface="Times New Roman" pitchFamily="18" charset="0"/>
              </a:rPr>
              <a:t>–5 </a:t>
            </a:r>
            <a:r>
              <a:rPr lang="en-US" b="1" dirty="0">
                <a:latin typeface="+mj-lt"/>
                <a:cs typeface="Times New Roman" pitchFamily="18" charset="0"/>
              </a:rPr>
              <a:t>s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181600" y="3257551"/>
            <a:ext cx="18288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Current in RC is: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67408"/>
              </p:ext>
            </p:extLst>
          </p:nvPr>
        </p:nvGraphicFramePr>
        <p:xfrm>
          <a:off x="7124700" y="3086101"/>
          <a:ext cx="857250" cy="515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809" name="Equation" r:id="rId5" imgW="571252" imgH="342751" progId="Equation.3">
                  <p:embed/>
                </p:oleObj>
              </mc:Choice>
              <mc:Fallback>
                <p:oleObj name="Equation" r:id="rId5" imgW="571252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3086101"/>
                        <a:ext cx="857250" cy="515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5295900" y="3600451"/>
                <a:ext cx="3543300" cy="485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1500" dirty="0">
                    <a:latin typeface="+mj-lt"/>
                    <a:cs typeface="Times New Roman" pitchFamily="18" charset="0"/>
                  </a:rPr>
                  <a:t>We are looking for:   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95900" y="3600451"/>
                <a:ext cx="3543300" cy="485197"/>
              </a:xfrm>
              <a:prstGeom prst="rect">
                <a:avLst/>
              </a:prstGeom>
              <a:blipFill>
                <a:blip r:embed="rId7"/>
                <a:stretch>
                  <a:fillRect l="-688" b="-75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2264075" y="3518434"/>
            <a:ext cx="17716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206925" y="4318534"/>
            <a:ext cx="1771650" cy="342900"/>
            <a:chOff x="381000" y="4648200"/>
            <a:chExt cx="2362200" cy="45720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81000" y="4648200"/>
              <a:ext cx="23622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381000" y="4648200"/>
              <a:ext cx="23622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592437" y="4177981"/>
            <a:ext cx="151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About a day (too long)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95850" y="5638800"/>
            <a:ext cx="468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This is the time to 37% of initial current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[slide 31]</a:t>
            </a:r>
            <a:r>
              <a:rPr lang="en-US" dirty="0"/>
              <a:t> (time to 1% must be longer)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353050" y="4114801"/>
                <a:ext cx="3257550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i.e. find </a:t>
                </a:r>
                <a:r>
                  <a:rPr lang="en-US" i="1" dirty="0">
                    <a:latin typeface="+mj-lt"/>
                  </a:rPr>
                  <a:t>t</a:t>
                </a:r>
                <a:r>
                  <a:rPr lang="en-US" dirty="0">
                    <a:latin typeface="+mj-lt"/>
                  </a:rPr>
                  <a:t> when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𝐼</m:t>
                    </m:r>
                    <m:r>
                      <a:rPr lang="en-US" i="1" dirty="0">
                        <a:latin typeface="Cambria Math"/>
                      </a:rPr>
                      <m:t> = 0.01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>
                  <a:latin typeface="+mj-lt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53050" y="4114801"/>
                <a:ext cx="3257550" cy="369332"/>
              </a:xfrm>
              <a:prstGeom prst="rect">
                <a:avLst/>
              </a:prstGeom>
              <a:blipFill>
                <a:blip r:embed="rId8"/>
                <a:stretch>
                  <a:fillRect t="-6349" b="-22222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0C786C-F1A5-4096-BAA3-4C882BFCC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876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 animBg="1"/>
      <p:bldP spid="9" grpId="0"/>
      <p:bldP spid="13" grpId="0"/>
      <p:bldP spid="7" grpId="0"/>
      <p:bldP spid="10" grpId="0"/>
      <p:bldP spid="1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Analyzing Camera Flash [2]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1066800" y="1591603"/>
            <a:ext cx="9906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A camera flash consists of a </a:t>
            </a:r>
            <a:r>
              <a:rPr lang="en-US" b="1" dirty="0"/>
              <a:t>100 </a:t>
            </a:r>
            <a:r>
              <a:rPr lang="en-US" b="1" dirty="0" err="1"/>
              <a:t>nF</a:t>
            </a:r>
            <a:r>
              <a:rPr lang="en-US" dirty="0"/>
              <a:t> capacitor which is charged by </a:t>
            </a:r>
            <a:r>
              <a:rPr lang="en-US" b="1" dirty="0"/>
              <a:t>four 1.5 V </a:t>
            </a:r>
            <a:r>
              <a:rPr lang="en-US" dirty="0"/>
              <a:t>batteries and discharged through a </a:t>
            </a:r>
            <a:r>
              <a:rPr lang="en-US" b="1" dirty="0"/>
              <a:t>300 </a:t>
            </a:r>
            <a:r>
              <a:rPr lang="en-US" b="1" dirty="0">
                <a:latin typeface="Symbol" pitchFamily="18" charset="2"/>
              </a:rPr>
              <a:t>W</a:t>
            </a:r>
            <a:r>
              <a:rPr lang="en-US" dirty="0"/>
              <a:t> resistor.  When discharging, how </a:t>
            </a:r>
            <a:r>
              <a:rPr lang="en-US" b="1" dirty="0"/>
              <a:t>long</a:t>
            </a:r>
            <a:r>
              <a:rPr lang="en-US" dirty="0"/>
              <a:t> does it take the current to drop to </a:t>
            </a:r>
            <a:r>
              <a:rPr lang="en-US" b="1" dirty="0"/>
              <a:t>1% of its initial value</a:t>
            </a:r>
            <a:r>
              <a:rPr lang="en-US" dirty="0"/>
              <a:t>?  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1725463" y="3318307"/>
            <a:ext cx="26289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/>
              <a:t>3.34 × 10</a:t>
            </a:r>
            <a:r>
              <a:rPr lang="en-US" baseline="30000" dirty="0"/>
              <a:t>–15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1.38 × 10</a:t>
            </a:r>
            <a:r>
              <a:rPr lang="en-US" baseline="30000" dirty="0">
                <a:latin typeface="+mj-lt"/>
              </a:rPr>
              <a:t>–4</a:t>
            </a:r>
            <a:r>
              <a:rPr lang="en-US" dirty="0">
                <a:latin typeface="+mj-lt"/>
              </a:rPr>
              <a:t> s  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1.54 × 10</a:t>
            </a:r>
            <a:r>
              <a:rPr lang="en-US" baseline="30000" dirty="0"/>
              <a:t>–4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1.38 × 10</a:t>
            </a:r>
            <a:r>
              <a:rPr lang="en-US" baseline="30000" dirty="0"/>
              <a:t>5</a:t>
            </a:r>
            <a:r>
              <a:rPr lang="en-US" dirty="0"/>
              <a:t> s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1.54 × 10</a:t>
            </a:r>
            <a:r>
              <a:rPr lang="en-US" baseline="30000" dirty="0"/>
              <a:t>5</a:t>
            </a:r>
            <a:r>
              <a:rPr lang="en-US" dirty="0"/>
              <a:t> s</a:t>
            </a:r>
            <a:endParaRPr lang="en-US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25463" y="3661207"/>
            <a:ext cx="177165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 bwMode="auto">
              <a:xfrm>
                <a:off x="5010150" y="5440033"/>
                <a:ext cx="5124450" cy="7720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𝑙𝑛</m:t>
                    </m:r>
                  </m:oMath>
                </a14:m>
                <a:r>
                  <a:rPr lang="en-US" sz="2000" dirty="0">
                    <a:latin typeface="+mj-lt"/>
                  </a:rPr>
                  <a:t> is the </a:t>
                </a:r>
                <a:r>
                  <a:rPr lang="en-US" sz="2000" b="1" dirty="0">
                    <a:latin typeface="+mj-lt"/>
                  </a:rPr>
                  <a:t>natural logarithm</a:t>
                </a:r>
                <a:endParaRPr lang="en-US" sz="2000" dirty="0">
                  <a:latin typeface="+mj-lt"/>
                </a:endParaRPr>
              </a:p>
              <a:p>
                <a:pPr marL="257175" indent="-257175">
                  <a:spcAft>
                    <a:spcPts val="450"/>
                  </a:spcAft>
                  <a:buFont typeface="Arial" panose="020B0604020202020204" pitchFamily="34" charset="0"/>
                  <a:buChar char="•"/>
                  <a:defRPr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000" i="1">
                            <a:latin typeface="Cambria Math"/>
                          </a:rPr>
                          <m:t>𝑙𝑛</m:t>
                        </m:r>
                      </m:fName>
                      <m:e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=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2000" i="1" dirty="0">
                    <a:latin typeface="+mj-lt"/>
                  </a:rPr>
                  <a:t> </a:t>
                </a:r>
                <a:r>
                  <a:rPr lang="en-US" sz="2000" dirty="0">
                    <a:solidFill>
                      <a:schemeClr val="bg1">
                        <a:lumMod val="50000"/>
                      </a:schemeClr>
                    </a:solidFill>
                    <a:latin typeface="+mj-lt"/>
                  </a:rPr>
                  <a:t>(used in third line of solution)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10150" y="5440033"/>
                <a:ext cx="5124450" cy="772006"/>
              </a:xfrm>
              <a:prstGeom prst="rect">
                <a:avLst/>
              </a:prstGeom>
              <a:blipFill>
                <a:blip r:embed="rId3"/>
                <a:stretch>
                  <a:fillRect l="-1070" t="-3150" b="-1338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010150" y="2461417"/>
                <a:ext cx="5581650" cy="2772747"/>
              </a:xfrm>
              <a:prstGeom prst="rect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/>
                          <a:cs typeface="Times New Roman" pitchFamily="18" charset="0"/>
                        </a:rPr>
                        <m:t>𝐼</m:t>
                      </m:r>
                      <m:r>
                        <a:rPr lang="en-US" sz="2000" i="1" dirty="0" smtClean="0">
                          <a:latin typeface="Cambria Math"/>
                          <a:cs typeface="Times New Roman" pitchFamily="18" charset="0"/>
                        </a:rPr>
                        <m:t> = 0.01 </m:t>
                      </m:r>
                      <m:r>
                        <a:rPr lang="en-US" sz="2000" i="1" dirty="0" smtClean="0">
                          <a:latin typeface="Cambria Math"/>
                          <a:cs typeface="Times New Roman" pitchFamily="18" charset="0"/>
                        </a:rPr>
                        <m:t>𝐼</m:t>
                      </m:r>
                      <m:r>
                        <a:rPr lang="en-US" sz="2000" i="1" baseline="-25000" dirty="0">
                          <a:latin typeface="Cambria Math"/>
                          <a:cs typeface="Times New Roman" pitchFamily="18" charset="0"/>
                        </a:rPr>
                        <m:t>0</m:t>
                      </m:r>
                      <m:r>
                        <a:rPr lang="en-US" sz="2000" i="1" dirty="0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2000" i="1" dirty="0">
                              <a:latin typeface="Cambria Math"/>
                              <a:cs typeface="Times New Roman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 dirty="0">
                              <a:latin typeface="Cambria Math"/>
                              <a:cs typeface="Times New Roman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sz="20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 dirty="0">
                              <a:latin typeface="Cambria Math"/>
                              <a:cs typeface="Times New Roman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 dirty="0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 dirty="0">
                                  <a:latin typeface="Cambria Math"/>
                                  <a:cs typeface="Times New Roman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en-US" sz="2000" i="1" dirty="0">
                                  <a:latin typeface="Cambria Math"/>
                                  <a:cs typeface="Times New Roman" pitchFamily="18" charset="0"/>
                                </a:rPr>
                                <m:t>𝜏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000" i="1" dirty="0">
                  <a:latin typeface="Cambria Math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⇒  0.01=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(3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𝑠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)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⇒  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  <a:cs typeface="Times New Roman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0.01</m:t>
                              </m:r>
                            </m:e>
                          </m:d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func>
                            <m:func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latin typeface="Cambria Math"/>
                                  <a:cs typeface="Times New Roman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/>
                                          <a:cs typeface="Times New Roman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  <a:cs typeface="Times New Roman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i="1">
                                              <a:latin typeface="Cambria Math"/>
                                              <a:cs typeface="Times New Roman" pitchFamily="18" charset="0"/>
                                            </a:rPr>
                                            <m:t>𝑡</m:t>
                                          </m:r>
                                        </m:num>
                                        <m:den>
                                          <m:r>
                                            <a:rPr lang="en-US" sz="2000" i="1">
                                              <a:latin typeface="Cambria Math"/>
                                              <a:cs typeface="Times New Roman" pitchFamily="18" charset="0"/>
                                            </a:rPr>
                                            <m:t>(3</m:t>
                                          </m:r>
                                          <m:r>
                                            <a:rPr lang="en-US" sz="2000" i="1">
                                              <a:latin typeface="Cambria Math"/>
                                              <a:ea typeface="Cambria Math"/>
                                              <a:cs typeface="Times New Roman" pitchFamily="18" charset="0"/>
                                            </a:rPr>
                                            <m:t>×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/>
                                                  <a:cs typeface="Times New Roman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2000" i="1">
                                                  <a:latin typeface="Cambria Math"/>
                                                  <a:ea typeface="Cambria Math"/>
                                                  <a:cs typeface="Times New Roman" pitchFamily="18" charset="0"/>
                                                </a:rPr>
                                                <m:t>10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2000" i="1">
                                                  <a:latin typeface="Cambria Math"/>
                                                  <a:ea typeface="Cambria Math"/>
                                                  <a:cs typeface="Times New Roman" pitchFamily="18" charset="0"/>
                                                </a:rPr>
                                                <m:t>−5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2000" i="1">
                                              <a:latin typeface="Cambria Math"/>
                                              <a:ea typeface="Cambria Math"/>
                                              <a:cs typeface="Times New Roman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2000" i="1">
                                              <a:latin typeface="Cambria Math"/>
                                              <a:ea typeface="Cambria Math"/>
                                              <a:cs typeface="Times New Roman" pitchFamily="18" charset="0"/>
                                            </a:rPr>
                                            <m:t>𝑠</m:t>
                                          </m:r>
                                          <m:r>
                                            <a:rPr lang="en-US" sz="2000" i="1">
                                              <a:latin typeface="Cambria Math"/>
                                              <a:ea typeface="Cambria Math"/>
                                              <a:cs typeface="Times New Roman" pitchFamily="18" charset="0"/>
                                            </a:rPr>
                                            <m:t>)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</m:e>
                          </m:func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cs typeface="Times New Roman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/>
                                  <a:cs typeface="Times New Roman" pitchFamily="18" charset="0"/>
                                </a:rPr>
                                <m:t>3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−5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𝑠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lnSpc>
                    <a:spcPct val="15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⇒  </m:t>
                      </m:r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𝑡</m:t>
                      </m:r>
                      <m:r>
                        <a:rPr lang="en-US" sz="2000" i="1">
                          <a:latin typeface="Cambria Math"/>
                          <a:cs typeface="Times New Roman" pitchFamily="18" charset="0"/>
                        </a:rPr>
                        <m:t>=−(3×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−5</m:t>
                          </m:r>
                        </m:sup>
                      </m:sSup>
                      <m:r>
                        <a:rPr lang="en-US" sz="20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𝑠</m:t>
                      </m:r>
                      <m:r>
                        <a:rPr lang="en-US" sz="2000" i="1">
                          <a:latin typeface="Cambria Math"/>
                          <a:ea typeface="Cambria Math"/>
                          <a:cs typeface="Times New Roman" pitchFamily="18" charset="0"/>
                        </a:rPr>
                        <m:t>)(</m:t>
                      </m:r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/>
                              <a:cs typeface="Times New Roman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0.01)=1.38×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/>
                                  <a:ea typeface="Cambria Math"/>
                                  <a:cs typeface="Times New Roman" pitchFamily="18" charset="0"/>
                                </a:rPr>
                                <m:t>−4</m:t>
                              </m:r>
                            </m:sup>
                          </m:sSup>
                          <m:r>
                            <a:rPr lang="en-US" sz="2000" i="1"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𝑠</m:t>
                          </m:r>
                        </m:e>
                      </m:func>
                    </m:oMath>
                  </m:oMathPara>
                </a14:m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150" y="2461417"/>
                <a:ext cx="5581650" cy="27727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DD6CE0-F540-45E0-986D-A3A772C5B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D21E34-DD86-4CE8-886A-50E4774EF463}"/>
              </a:ext>
            </a:extLst>
          </p:cNvPr>
          <p:cNvSpPr txBox="1"/>
          <p:nvPr/>
        </p:nvSpPr>
        <p:spPr bwMode="auto">
          <a:xfrm>
            <a:off x="1600200" y="2731954"/>
            <a:ext cx="213360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i="1" dirty="0">
                <a:latin typeface="Symbol" pitchFamily="18" charset="2"/>
              </a:rPr>
              <a:t>t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R C</a:t>
            </a:r>
            <a:r>
              <a:rPr lang="en-US" dirty="0">
                <a:latin typeface="+mj-lt"/>
                <a:cs typeface="Times New Roman" pitchFamily="18" charset="0"/>
              </a:rPr>
              <a:t> = </a:t>
            </a:r>
            <a:r>
              <a:rPr lang="en-US" b="1" dirty="0">
                <a:latin typeface="+mj-lt"/>
                <a:cs typeface="Times New Roman" pitchFamily="18" charset="0"/>
              </a:rPr>
              <a:t>3 × 10</a:t>
            </a:r>
            <a:r>
              <a:rPr lang="en-US" b="1" baseline="30000" dirty="0">
                <a:latin typeface="+mj-lt"/>
                <a:cs typeface="Times New Roman" pitchFamily="18" charset="0"/>
              </a:rPr>
              <a:t>–5 </a:t>
            </a:r>
            <a:r>
              <a:rPr lang="en-US" b="1" dirty="0">
                <a:latin typeface="+mj-lt"/>
                <a:cs typeface="Times New Roman" pitchFamily="18" charset="0"/>
              </a:rPr>
              <a:t>s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Parallel Plate Capacitors</a:t>
            </a:r>
            <a:br>
              <a:rPr lang="en-US" b="1" dirty="0">
                <a:cs typeface="Arial" charset="0"/>
              </a:rPr>
            </a:br>
            <a:r>
              <a:rPr lang="en-US" sz="2700" b="1" dirty="0">
                <a:cs typeface="Arial" charset="0"/>
              </a:rPr>
              <a:t>Electric Field</a:t>
            </a:r>
            <a:endParaRPr lang="en-US" b="1" dirty="0"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2867025" y="2286001"/>
            <a:ext cx="6457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Consist of two charged plates (which have opposite charges)</a:t>
            </a:r>
          </a:p>
        </p:txBody>
      </p:sp>
      <p:sp>
        <p:nvSpPr>
          <p:cNvPr id="6" name="Rectangle 5"/>
          <p:cNvSpPr/>
          <p:nvPr/>
        </p:nvSpPr>
        <p:spPr>
          <a:xfrm>
            <a:off x="1409700" y="3768329"/>
            <a:ext cx="9315450" cy="1714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-	-	-	-	-	-	-	-	-	-	-</a:t>
            </a:r>
          </a:p>
        </p:txBody>
      </p:sp>
      <p:sp>
        <p:nvSpPr>
          <p:cNvPr id="7" name="Rectangle 6"/>
          <p:cNvSpPr/>
          <p:nvPr/>
        </p:nvSpPr>
        <p:spPr>
          <a:xfrm>
            <a:off x="1409700" y="2968230"/>
            <a:ext cx="9315450" cy="17144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+	+	+	+	+	+	+	+	+	+	+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667000" y="4114801"/>
            <a:ext cx="2743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Electric field is uniform (constant everywhere between the plates)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2964656" y="3139681"/>
            <a:ext cx="6262688" cy="631031"/>
            <a:chOff x="397565" y="3276600"/>
            <a:chExt cx="8348865" cy="841248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97565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794374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192771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1589580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987976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2384785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783182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179991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3578387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975197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4373593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4770403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5168798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565608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5964005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6360814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6759210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7156019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7554416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7951225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8349621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8746430" y="3276600"/>
              <a:ext cx="0" cy="8412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 bwMode="auto">
          <a:xfrm>
            <a:off x="6438900" y="4286252"/>
            <a:ext cx="27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Depends on charge on each plate and area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5810250" y="2625329"/>
            <a:ext cx="571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+Q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5810250" y="3939779"/>
            <a:ext cx="571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–Q</a:t>
            </a:r>
          </a:p>
        </p:txBody>
      </p:sp>
      <p:graphicFrame>
        <p:nvGraphicFramePr>
          <p:cNvPr id="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192712"/>
              </p:ext>
            </p:extLst>
          </p:nvPr>
        </p:nvGraphicFramePr>
        <p:xfrm>
          <a:off x="5067302" y="4914901"/>
          <a:ext cx="1741885" cy="651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0" name="Equation" r:id="rId4" imgW="1155700" imgH="431800" progId="Equation.3">
                  <p:embed/>
                </p:oleObj>
              </mc:Choice>
              <mc:Fallback>
                <p:oleObj name="Equation" r:id="rId4" imgW="11557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2" y="4914901"/>
                        <a:ext cx="1741885" cy="651272"/>
                      </a:xfrm>
                      <a:prstGeom prst="rect">
                        <a:avLst/>
                      </a:prstGeom>
                      <a:solidFill>
                        <a:schemeClr val="bg1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809875" y="5654279"/>
            <a:ext cx="65722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n-lt"/>
                <a:cs typeface="Times New Roman" pitchFamily="18" charset="0"/>
              </a:rPr>
              <a:t>Permittivity of free space:  </a:t>
            </a:r>
            <a:r>
              <a:rPr lang="en-US" b="1" i="1" dirty="0">
                <a:latin typeface="Symbol" pitchFamily="18" charset="2"/>
                <a:cs typeface="Times New Roman" pitchFamily="18" charset="0"/>
              </a:rPr>
              <a:t>e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 8.85 × 10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-12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N m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98D402-41A9-4491-9B41-FD2FC7AAF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1191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1" grpId="0"/>
      <p:bldP spid="4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50" b="1" dirty="0">
                <a:cs typeface="Arial" charset="0"/>
              </a:rPr>
              <a:t>Caution About RC Circuit Equations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573537" y="1753362"/>
            <a:ext cx="49720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The equations on the previous slides are for when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resistor and capacitor </a:t>
            </a:r>
            <a:r>
              <a:rPr lang="en-US" dirty="0">
                <a:latin typeface="+mj-lt"/>
              </a:rPr>
              <a:t>are in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series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7296150" y="2643188"/>
            <a:ext cx="1028700" cy="1352646"/>
            <a:chOff x="2286000" y="3285742"/>
            <a:chExt cx="3657600" cy="4809177"/>
          </a:xfrm>
        </p:grpSpPr>
        <p:grpSp>
          <p:nvGrpSpPr>
            <p:cNvPr id="140322" name="Group 28"/>
            <p:cNvGrpSpPr>
              <a:grpSpLocks/>
            </p:cNvGrpSpPr>
            <p:nvPr/>
          </p:nvGrpSpPr>
          <p:grpSpPr bwMode="auto">
            <a:xfrm>
              <a:off x="2286000" y="3962398"/>
              <a:ext cx="3657600" cy="4132521"/>
              <a:chOff x="2362200" y="2819398"/>
              <a:chExt cx="3657600" cy="4132521"/>
            </a:xfrm>
          </p:grpSpPr>
          <p:grpSp>
            <p:nvGrpSpPr>
              <p:cNvPr id="140326" name="Group 9"/>
              <p:cNvGrpSpPr>
                <a:grpSpLocks/>
              </p:cNvGrpSpPr>
              <p:nvPr/>
            </p:nvGrpSpPr>
            <p:grpSpPr bwMode="auto">
              <a:xfrm>
                <a:off x="2590802" y="2819398"/>
                <a:ext cx="3428998" cy="761998"/>
                <a:chOff x="2667002" y="2264229"/>
                <a:chExt cx="3428998" cy="326571"/>
              </a:xfrm>
            </p:grpSpPr>
            <p:sp>
              <p:nvSpPr>
                <p:cNvPr id="140336" name="Freeform 2"/>
                <p:cNvSpPr>
                  <a:spLocks/>
                </p:cNvSpPr>
                <p:nvPr/>
              </p:nvSpPr>
              <p:spPr bwMode="auto">
                <a:xfrm>
                  <a:off x="4455459" y="2264229"/>
                  <a:ext cx="1640541" cy="326571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0337" name="Freeform 2"/>
                <p:cNvSpPr>
                  <a:spLocks/>
                </p:cNvSpPr>
                <p:nvPr/>
              </p:nvSpPr>
              <p:spPr bwMode="auto">
                <a:xfrm rot="-5400000">
                  <a:off x="3209686" y="1721545"/>
                  <a:ext cx="326571" cy="141194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cxnSp>
            <p:nvCxnSpPr>
              <p:cNvPr id="11" name="Straight Connector 10"/>
              <p:cNvCxnSpPr/>
              <p:nvPr/>
            </p:nvCxnSpPr>
            <p:spPr bwMode="auto">
              <a:xfrm>
                <a:off x="4038600" y="5406487"/>
                <a:ext cx="0" cy="44871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4572000" y="4953541"/>
                <a:ext cx="0" cy="13546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329" name="Group 34"/>
              <p:cNvGrpSpPr>
                <a:grpSpLocks/>
              </p:cNvGrpSpPr>
              <p:nvPr/>
            </p:nvGrpSpPr>
            <p:grpSpPr bwMode="auto">
              <a:xfrm>
                <a:off x="2590800" y="3505200"/>
                <a:ext cx="3429000" cy="2133600"/>
                <a:chOff x="2590800" y="2171700"/>
                <a:chExt cx="3429000" cy="3467100"/>
              </a:xfrm>
            </p:grpSpPr>
            <p:sp>
              <p:nvSpPr>
                <p:cNvPr id="140334" name="Freeform 2"/>
                <p:cNvSpPr>
                  <a:spLocks/>
                </p:cNvSpPr>
                <p:nvPr/>
              </p:nvSpPr>
              <p:spPr bwMode="auto">
                <a:xfrm rot="10800000">
                  <a:off x="2590800" y="4648200"/>
                  <a:ext cx="1447800" cy="99060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0335" name="Freeform 2"/>
                <p:cNvSpPr>
                  <a:spLocks/>
                </p:cNvSpPr>
                <p:nvPr/>
              </p:nvSpPr>
              <p:spPr bwMode="auto">
                <a:xfrm rot="5400000">
                  <a:off x="3562350" y="3181350"/>
                  <a:ext cx="3467100" cy="144780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40330" name="TextBox 13"/>
              <p:cNvSpPr txBox="1">
                <a:spLocks noChangeArrowheads="1"/>
              </p:cNvSpPr>
              <p:nvPr/>
            </p:nvSpPr>
            <p:spPr bwMode="auto">
              <a:xfrm>
                <a:off x="4571999" y="5638801"/>
                <a:ext cx="609600" cy="13131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latin typeface="Symbol" pitchFamily="18" charset="2"/>
                  </a:rPr>
                  <a:t>e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 bwMode="auto">
              <a:xfrm>
                <a:off x="4394200" y="5406487"/>
                <a:ext cx="0" cy="44871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 bwMode="auto">
              <a:xfrm>
                <a:off x="4216400" y="4953541"/>
                <a:ext cx="0" cy="135460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333" name="Freeform 2"/>
              <p:cNvSpPr>
                <a:spLocks noChangeAspect="1"/>
              </p:cNvSpPr>
              <p:nvPr/>
            </p:nvSpPr>
            <p:spPr bwMode="auto">
              <a:xfrm rot="5400000">
                <a:off x="1759527" y="4045527"/>
                <a:ext cx="1662545" cy="457200"/>
              </a:xfrm>
              <a:custGeom>
                <a:avLst/>
                <a:gdLst>
                  <a:gd name="T0" fmla="*/ 0 w 3960"/>
                  <a:gd name="T1" fmla="*/ 2147483647 h 1080"/>
                  <a:gd name="T2" fmla="*/ 2147483647 w 3960"/>
                  <a:gd name="T3" fmla="*/ 2147483647 h 1080"/>
                  <a:gd name="T4" fmla="*/ 2147483647 w 3960"/>
                  <a:gd name="T5" fmla="*/ 0 h 1080"/>
                  <a:gd name="T6" fmla="*/ 2147483647 w 3960"/>
                  <a:gd name="T7" fmla="*/ 2147483647 h 1080"/>
                  <a:gd name="T8" fmla="*/ 2147483647 w 3960"/>
                  <a:gd name="T9" fmla="*/ 0 h 1080"/>
                  <a:gd name="T10" fmla="*/ 2147483647 w 3960"/>
                  <a:gd name="T11" fmla="*/ 2147483647 h 1080"/>
                  <a:gd name="T12" fmla="*/ 2147483647 w 3960"/>
                  <a:gd name="T13" fmla="*/ 0 h 1080"/>
                  <a:gd name="T14" fmla="*/ 2147483647 w 3960"/>
                  <a:gd name="T15" fmla="*/ 2147483647 h 1080"/>
                  <a:gd name="T16" fmla="*/ 2147483647 w 3960"/>
                  <a:gd name="T17" fmla="*/ 0 h 1080"/>
                  <a:gd name="T18" fmla="*/ 2147483647 w 3960"/>
                  <a:gd name="T19" fmla="*/ 2147483647 h 1080"/>
                  <a:gd name="T20" fmla="*/ 2147483647 w 3960"/>
                  <a:gd name="T21" fmla="*/ 2147483647 h 1080"/>
                  <a:gd name="T22" fmla="*/ 2147483647 w 3960"/>
                  <a:gd name="T23" fmla="*/ 2147483647 h 10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960"/>
                  <a:gd name="T37" fmla="*/ 0 h 1080"/>
                  <a:gd name="T38" fmla="*/ 3960 w 3960"/>
                  <a:gd name="T39" fmla="*/ 1080 h 10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960" h="1080">
                    <a:moveTo>
                      <a:pt x="0" y="540"/>
                    </a:moveTo>
                    <a:lnTo>
                      <a:pt x="540" y="540"/>
                    </a:lnTo>
                    <a:lnTo>
                      <a:pt x="720" y="0"/>
                    </a:lnTo>
                    <a:lnTo>
                      <a:pt x="1080" y="1080"/>
                    </a:lnTo>
                    <a:lnTo>
                      <a:pt x="1440" y="0"/>
                    </a:lnTo>
                    <a:lnTo>
                      <a:pt x="1800" y="1080"/>
                    </a:lnTo>
                    <a:lnTo>
                      <a:pt x="2160" y="0"/>
                    </a:lnTo>
                    <a:lnTo>
                      <a:pt x="2520" y="1080"/>
                    </a:lnTo>
                    <a:lnTo>
                      <a:pt x="2880" y="0"/>
                    </a:lnTo>
                    <a:lnTo>
                      <a:pt x="3240" y="1080"/>
                    </a:lnTo>
                    <a:lnTo>
                      <a:pt x="3420" y="540"/>
                    </a:lnTo>
                    <a:lnTo>
                      <a:pt x="3960" y="540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40323" name="Group 51"/>
            <p:cNvGrpSpPr>
              <a:grpSpLocks/>
            </p:cNvGrpSpPr>
            <p:nvPr/>
          </p:nvGrpSpPr>
          <p:grpSpPr bwMode="auto">
            <a:xfrm>
              <a:off x="3937000" y="3285742"/>
              <a:ext cx="355600" cy="1353312"/>
              <a:chOff x="4292600" y="6248400"/>
              <a:chExt cx="355600" cy="1353312"/>
            </a:xfrm>
          </p:grpSpPr>
          <p:cxnSp>
            <p:nvCxnSpPr>
              <p:cNvPr id="8" name="Straight Connector 7"/>
              <p:cNvCxnSpPr/>
              <p:nvPr/>
            </p:nvCxnSpPr>
            <p:spPr bwMode="auto">
              <a:xfrm>
                <a:off x="4648200" y="6248400"/>
                <a:ext cx="0" cy="1354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4292600" y="6248400"/>
                <a:ext cx="0" cy="13546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TextBox 21"/>
          <p:cNvSpPr txBox="1"/>
          <p:nvPr/>
        </p:nvSpPr>
        <p:spPr bwMode="auto">
          <a:xfrm>
            <a:off x="3295650" y="3096816"/>
            <a:ext cx="3657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They work for this circuit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2667000" y="4171951"/>
            <a:ext cx="2228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But not this one:</a:t>
            </a:r>
          </a:p>
        </p:txBody>
      </p: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3238500" y="4572001"/>
            <a:ext cx="971550" cy="1352646"/>
            <a:chOff x="5181600" y="4876801"/>
            <a:chExt cx="1295400" cy="1803441"/>
          </a:xfrm>
        </p:grpSpPr>
        <p:sp>
          <p:nvSpPr>
            <p:cNvPr id="140308" name="Freeform 2"/>
            <p:cNvSpPr>
              <a:spLocks/>
            </p:cNvSpPr>
            <p:nvPr/>
          </p:nvSpPr>
          <p:spPr bwMode="auto">
            <a:xfrm>
              <a:off x="5861797" y="5130547"/>
              <a:ext cx="615203" cy="285749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309" name="Freeform 2"/>
            <p:cNvSpPr>
              <a:spLocks/>
            </p:cNvSpPr>
            <p:nvPr/>
          </p:nvSpPr>
          <p:spPr bwMode="auto">
            <a:xfrm rot="-5400000">
              <a:off x="4973138" y="5348534"/>
              <a:ext cx="965453" cy="529477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734050" y="6100706"/>
              <a:ext cx="0" cy="1682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>
              <a:off x="5934075" y="5930851"/>
              <a:ext cx="0" cy="5079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312" name="Freeform 2"/>
            <p:cNvSpPr>
              <a:spLocks/>
            </p:cNvSpPr>
            <p:nvPr/>
          </p:nvSpPr>
          <p:spPr bwMode="auto">
            <a:xfrm rot="10800000">
              <a:off x="5191125" y="5959223"/>
              <a:ext cx="542925" cy="2286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313" name="Freeform 2"/>
            <p:cNvSpPr>
              <a:spLocks/>
            </p:cNvSpPr>
            <p:nvPr/>
          </p:nvSpPr>
          <p:spPr bwMode="auto">
            <a:xfrm rot="5400000">
              <a:off x="5805488" y="5516311"/>
              <a:ext cx="800100" cy="542925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314" name="TextBox 32"/>
            <p:cNvSpPr txBox="1">
              <a:spLocks noChangeArrowheads="1"/>
            </p:cNvSpPr>
            <p:nvPr/>
          </p:nvSpPr>
          <p:spPr bwMode="auto">
            <a:xfrm>
              <a:off x="5934075" y="6187823"/>
              <a:ext cx="228600" cy="492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5867400" y="6100706"/>
              <a:ext cx="0" cy="1682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>
              <a:off x="5800725" y="5930851"/>
              <a:ext cx="0" cy="5079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317" name="Freeform 2"/>
            <p:cNvSpPr>
              <a:spLocks noChangeAspect="1"/>
            </p:cNvSpPr>
            <p:nvPr/>
          </p:nvSpPr>
          <p:spPr bwMode="auto">
            <a:xfrm>
              <a:off x="5479472" y="5571745"/>
              <a:ext cx="623455" cy="171450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5857875" y="4876801"/>
              <a:ext cx="0" cy="5079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>
              <a:off x="5724525" y="4876801"/>
              <a:ext cx="0" cy="5079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5181600" y="5657814"/>
              <a:ext cx="381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053138" y="5657814"/>
              <a:ext cx="4238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 bwMode="auto">
          <a:xfrm>
            <a:off x="7581900" y="4923652"/>
            <a:ext cx="2019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Short (ideal wire)</a:t>
            </a:r>
          </a:p>
        </p:txBody>
      </p:sp>
      <p:sp>
        <p:nvSpPr>
          <p:cNvPr id="50" name="TextBox 49"/>
          <p:cNvSpPr txBox="1"/>
          <p:nvPr/>
        </p:nvSpPr>
        <p:spPr bwMode="auto">
          <a:xfrm>
            <a:off x="7567612" y="5264321"/>
            <a:ext cx="16573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Open switch</a:t>
            </a:r>
          </a:p>
          <a:p>
            <a:pPr algn="ctr">
              <a:defRPr/>
            </a:pPr>
            <a:r>
              <a:rPr lang="en-US" dirty="0">
                <a:latin typeface="+mj-lt"/>
              </a:rPr>
              <a:t>(broken wire)</a:t>
            </a:r>
            <a:endParaRPr lang="en-US" sz="1500" dirty="0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6496049" y="4907756"/>
            <a:ext cx="6715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V</a:t>
            </a:r>
            <a:r>
              <a:rPr lang="en-US" b="1" baseline="-25000" dirty="0">
                <a:solidFill>
                  <a:srgbClr val="FF0000"/>
                </a:solidFill>
                <a:latin typeface="+mj-lt"/>
              </a:rPr>
              <a:t>C</a:t>
            </a:r>
            <a:endParaRPr lang="en-US" b="1" baseline="-25000" dirty="0"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6785373" y="5325666"/>
            <a:ext cx="2821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rgbClr val="FF0000"/>
                </a:solidFill>
                <a:latin typeface="Symbol" pitchFamily="18" charset="2"/>
              </a:rPr>
              <a:t>I</a:t>
            </a:r>
            <a:endParaRPr lang="en-US" b="1" baseline="-25000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895850" y="4114801"/>
            <a:ext cx="4781551" cy="1809844"/>
            <a:chOff x="3429000" y="4643438"/>
            <a:chExt cx="6375401" cy="2413124"/>
          </a:xfrm>
        </p:grpSpPr>
        <p:sp>
          <p:nvSpPr>
            <p:cNvPr id="59" name="Rectangle 58"/>
            <p:cNvSpPr/>
            <p:nvPr/>
          </p:nvSpPr>
          <p:spPr bwMode="auto">
            <a:xfrm>
              <a:off x="3448052" y="4645023"/>
              <a:ext cx="6356349" cy="2411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 bwMode="auto">
            <a:xfrm>
              <a:off x="7258051" y="5253038"/>
              <a:ext cx="160020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500" b="1" dirty="0">
                  <a:solidFill>
                    <a:srgbClr val="FF0000"/>
                  </a:solidFill>
                  <a:latin typeface="+mj-lt"/>
                </a:rPr>
                <a:t>Acts Like</a:t>
              </a:r>
              <a:endParaRPr lang="en-US" sz="1500" b="1" baseline="-250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3543300" y="5700712"/>
              <a:ext cx="1981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Uncharged</a:t>
              </a: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3543301" y="4643438"/>
              <a:ext cx="3781424" cy="800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50" dirty="0">
                  <a:latin typeface="+mj-lt"/>
                </a:rPr>
                <a:t>Reminder: Two guidelines used to analyze </a:t>
              </a:r>
              <a:r>
                <a:rPr lang="en-US" sz="1650" b="1" dirty="0">
                  <a:solidFill>
                    <a:srgbClr val="FF0000"/>
                  </a:solidFill>
                  <a:latin typeface="+mj-lt"/>
                </a:rPr>
                <a:t>Capacitor</a:t>
              </a:r>
              <a:r>
                <a:rPr lang="en-US" sz="1650" dirty="0"/>
                <a:t>:</a:t>
              </a:r>
              <a:endParaRPr lang="en-US" sz="1650" dirty="0">
                <a:latin typeface="+mj-lt"/>
              </a:endParaRPr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3429000" y="6257926"/>
              <a:ext cx="22098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Fully Charged</a:t>
              </a:r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6172200" y="5700712"/>
              <a:ext cx="762000" cy="49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= 0</a:t>
              </a:r>
            </a:p>
          </p:txBody>
        </p:sp>
        <p:sp>
          <p:nvSpPr>
            <p:cNvPr id="60" name="TextBox 59"/>
            <p:cNvSpPr txBox="1"/>
            <p:nvPr/>
          </p:nvSpPr>
          <p:spPr bwMode="auto">
            <a:xfrm>
              <a:off x="6172200" y="6257926"/>
              <a:ext cx="762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b="1" dirty="0">
                  <a:solidFill>
                    <a:srgbClr val="FF0000"/>
                  </a:solidFill>
                  <a:latin typeface="+mj-lt"/>
                </a:rPr>
                <a:t>= 0</a:t>
              </a:r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C9F4F-3EEA-46DC-AFE3-042A9846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9" grpId="0"/>
      <p:bldP spid="50" grpId="0"/>
      <p:bldP spid="51" grpId="0"/>
      <p:bldP spid="5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itle 1"/>
          <p:cNvSpPr>
            <a:spLocks noGrp="1"/>
          </p:cNvSpPr>
          <p:nvPr>
            <p:ph type="title"/>
          </p:nvPr>
        </p:nvSpPr>
        <p:spPr>
          <a:xfrm>
            <a:off x="3038609" y="338692"/>
            <a:ext cx="6172200" cy="857250"/>
          </a:xfrm>
        </p:spPr>
        <p:txBody>
          <a:bodyPr/>
          <a:lstStyle/>
          <a:p>
            <a:r>
              <a:rPr lang="en-US" sz="3000" b="1" dirty="0">
                <a:cs typeface="Arial" charset="0"/>
              </a:rPr>
              <a:t>Non-Series RC Circuit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21332" y="1950804"/>
            <a:ext cx="2661034" cy="3899297"/>
            <a:chOff x="4724400" y="1143000"/>
            <a:chExt cx="3548045" cy="5199063"/>
          </a:xfrm>
        </p:grpSpPr>
        <p:sp>
          <p:nvSpPr>
            <p:cNvPr id="33" name="TextBox 32"/>
            <p:cNvSpPr txBox="1"/>
            <p:nvPr/>
          </p:nvSpPr>
          <p:spPr bwMode="auto">
            <a:xfrm>
              <a:off x="5867400" y="1143000"/>
              <a:ext cx="12954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3.0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  <p:grpSp>
          <p:nvGrpSpPr>
            <p:cNvPr id="147460" name="Group 38"/>
            <p:cNvGrpSpPr>
              <a:grpSpLocks/>
            </p:cNvGrpSpPr>
            <p:nvPr/>
          </p:nvGrpSpPr>
          <p:grpSpPr bwMode="auto">
            <a:xfrm>
              <a:off x="4724400" y="1628775"/>
              <a:ext cx="3548045" cy="4713288"/>
              <a:chOff x="4724400" y="1628775"/>
              <a:chExt cx="3548046" cy="4712974"/>
            </a:xfrm>
          </p:grpSpPr>
          <p:grpSp>
            <p:nvGrpSpPr>
              <p:cNvPr id="147465" name="Group 9"/>
              <p:cNvGrpSpPr>
                <a:grpSpLocks/>
              </p:cNvGrpSpPr>
              <p:nvPr/>
            </p:nvGrpSpPr>
            <p:grpSpPr bwMode="auto">
              <a:xfrm>
                <a:off x="4938714" y="1843087"/>
                <a:ext cx="3214686" cy="1890713"/>
                <a:chOff x="2667002" y="2264229"/>
                <a:chExt cx="3428998" cy="326571"/>
              </a:xfrm>
            </p:grpSpPr>
            <p:sp>
              <p:nvSpPr>
                <p:cNvPr id="147484" name="Freeform 2"/>
                <p:cNvSpPr>
                  <a:spLocks/>
                </p:cNvSpPr>
                <p:nvPr/>
              </p:nvSpPr>
              <p:spPr bwMode="auto">
                <a:xfrm>
                  <a:off x="5120640" y="2264229"/>
                  <a:ext cx="975360" cy="326571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7485" name="Freeform 2"/>
                <p:cNvSpPr>
                  <a:spLocks/>
                </p:cNvSpPr>
                <p:nvPr/>
              </p:nvSpPr>
              <p:spPr bwMode="auto">
                <a:xfrm rot="-5400000">
                  <a:off x="2999016" y="1932215"/>
                  <a:ext cx="326571" cy="99060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cxnSp>
            <p:nvCxnSpPr>
              <p:cNvPr id="10" name="Straight Connector 9"/>
              <p:cNvCxnSpPr/>
              <p:nvPr/>
            </p:nvCxnSpPr>
            <p:spPr bwMode="auto">
              <a:xfrm>
                <a:off x="6296025" y="5497255"/>
                <a:ext cx="0" cy="42065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6796089" y="5073421"/>
                <a:ext cx="0" cy="126832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468" name="Group 34"/>
              <p:cNvGrpSpPr>
                <a:grpSpLocks/>
              </p:cNvGrpSpPr>
              <p:nvPr/>
            </p:nvGrpSpPr>
            <p:grpSpPr bwMode="auto">
              <a:xfrm>
                <a:off x="4938713" y="3715705"/>
                <a:ext cx="3214688" cy="2000251"/>
                <a:chOff x="2590800" y="2171700"/>
                <a:chExt cx="3429000" cy="3467100"/>
              </a:xfrm>
            </p:grpSpPr>
            <p:sp>
              <p:nvSpPr>
                <p:cNvPr id="147482" name="Freeform 2"/>
                <p:cNvSpPr>
                  <a:spLocks/>
                </p:cNvSpPr>
                <p:nvPr/>
              </p:nvSpPr>
              <p:spPr bwMode="auto">
                <a:xfrm rot="10800000">
                  <a:off x="2590800" y="4648200"/>
                  <a:ext cx="1447800" cy="99060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47483" name="Freeform 2"/>
                <p:cNvSpPr>
                  <a:spLocks/>
                </p:cNvSpPr>
                <p:nvPr/>
              </p:nvSpPr>
              <p:spPr bwMode="auto">
                <a:xfrm rot="5400000">
                  <a:off x="3562350" y="3181350"/>
                  <a:ext cx="3467100" cy="1447800"/>
                </a:xfrm>
                <a:custGeom>
                  <a:avLst/>
                  <a:gdLst>
                    <a:gd name="T0" fmla="*/ 0 w 2655"/>
                    <a:gd name="T1" fmla="*/ 0 h 2040"/>
                    <a:gd name="T2" fmla="*/ 2147483647 w 2655"/>
                    <a:gd name="T3" fmla="*/ 0 h 2040"/>
                    <a:gd name="T4" fmla="*/ 2147483647 w 2655"/>
                    <a:gd name="T5" fmla="*/ 2147483647 h 2040"/>
                    <a:gd name="T6" fmla="*/ 0 60000 65536"/>
                    <a:gd name="T7" fmla="*/ 0 60000 65536"/>
                    <a:gd name="T8" fmla="*/ 0 60000 65536"/>
                    <a:gd name="T9" fmla="*/ 0 w 2655"/>
                    <a:gd name="T10" fmla="*/ 0 h 2040"/>
                    <a:gd name="T11" fmla="*/ 2655 w 2655"/>
                    <a:gd name="T12" fmla="*/ 2040 h 20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55" h="2040">
                      <a:moveTo>
                        <a:pt x="0" y="0"/>
                      </a:moveTo>
                      <a:lnTo>
                        <a:pt x="2655" y="0"/>
                      </a:lnTo>
                      <a:lnTo>
                        <a:pt x="2655" y="204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47469" name="TextBox 12"/>
              <p:cNvSpPr txBox="1">
                <a:spLocks noChangeArrowheads="1"/>
              </p:cNvSpPr>
              <p:nvPr/>
            </p:nvSpPr>
            <p:spPr bwMode="auto">
              <a:xfrm>
                <a:off x="6796087" y="5715956"/>
                <a:ext cx="1476359" cy="4924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 i="1" dirty="0">
                    <a:latin typeface="Symbol" pitchFamily="18" charset="2"/>
                  </a:rPr>
                  <a:t>e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1.5 V</a:t>
                </a:r>
                <a:endParaRPr lang="en-US" b="1" i="1" dirty="0">
                  <a:latin typeface="Symbol" pitchFamily="18" charset="2"/>
                </a:endParaRPr>
              </a:p>
            </p:txBody>
          </p:sp>
          <p:cxnSp>
            <p:nvCxnSpPr>
              <p:cNvPr id="14" name="Straight Connector 13"/>
              <p:cNvCxnSpPr/>
              <p:nvPr/>
            </p:nvCxnSpPr>
            <p:spPr bwMode="auto">
              <a:xfrm>
                <a:off x="6629401" y="5497255"/>
                <a:ext cx="0" cy="42065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 bwMode="auto">
              <a:xfrm>
                <a:off x="6462714" y="5073421"/>
                <a:ext cx="0" cy="126832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472" name="Freeform 2"/>
              <p:cNvSpPr>
                <a:spLocks noChangeAspect="1"/>
              </p:cNvSpPr>
              <p:nvPr/>
            </p:nvSpPr>
            <p:spPr bwMode="auto">
              <a:xfrm rot="5400000">
                <a:off x="4159394" y="4222262"/>
                <a:ext cx="1558637" cy="428625"/>
              </a:xfrm>
              <a:custGeom>
                <a:avLst/>
                <a:gdLst>
                  <a:gd name="T0" fmla="*/ 0 w 3960"/>
                  <a:gd name="T1" fmla="*/ 2147483647 h 1080"/>
                  <a:gd name="T2" fmla="*/ 2147483647 w 3960"/>
                  <a:gd name="T3" fmla="*/ 2147483647 h 1080"/>
                  <a:gd name="T4" fmla="*/ 2147483647 w 3960"/>
                  <a:gd name="T5" fmla="*/ 0 h 1080"/>
                  <a:gd name="T6" fmla="*/ 2147483647 w 3960"/>
                  <a:gd name="T7" fmla="*/ 2147483647 h 1080"/>
                  <a:gd name="T8" fmla="*/ 2147483647 w 3960"/>
                  <a:gd name="T9" fmla="*/ 0 h 1080"/>
                  <a:gd name="T10" fmla="*/ 2147483647 w 3960"/>
                  <a:gd name="T11" fmla="*/ 2147483647 h 1080"/>
                  <a:gd name="T12" fmla="*/ 2147483647 w 3960"/>
                  <a:gd name="T13" fmla="*/ 0 h 1080"/>
                  <a:gd name="T14" fmla="*/ 2147483647 w 3960"/>
                  <a:gd name="T15" fmla="*/ 2147483647 h 1080"/>
                  <a:gd name="T16" fmla="*/ 2147483647 w 3960"/>
                  <a:gd name="T17" fmla="*/ 0 h 1080"/>
                  <a:gd name="T18" fmla="*/ 2147483647 w 3960"/>
                  <a:gd name="T19" fmla="*/ 2147483647 h 1080"/>
                  <a:gd name="T20" fmla="*/ 2147483647 w 3960"/>
                  <a:gd name="T21" fmla="*/ 2147483647 h 1080"/>
                  <a:gd name="T22" fmla="*/ 2147483647 w 3960"/>
                  <a:gd name="T23" fmla="*/ 2147483647 h 10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960"/>
                  <a:gd name="T37" fmla="*/ 0 h 1080"/>
                  <a:gd name="T38" fmla="*/ 3960 w 3960"/>
                  <a:gd name="T39" fmla="*/ 1080 h 10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960" h="1080">
                    <a:moveTo>
                      <a:pt x="0" y="540"/>
                    </a:moveTo>
                    <a:lnTo>
                      <a:pt x="540" y="540"/>
                    </a:lnTo>
                    <a:lnTo>
                      <a:pt x="720" y="0"/>
                    </a:lnTo>
                    <a:lnTo>
                      <a:pt x="1080" y="1080"/>
                    </a:lnTo>
                    <a:lnTo>
                      <a:pt x="1440" y="0"/>
                    </a:lnTo>
                    <a:lnTo>
                      <a:pt x="1800" y="1080"/>
                    </a:lnTo>
                    <a:lnTo>
                      <a:pt x="2160" y="0"/>
                    </a:lnTo>
                    <a:lnTo>
                      <a:pt x="2520" y="1080"/>
                    </a:lnTo>
                    <a:lnTo>
                      <a:pt x="2880" y="0"/>
                    </a:lnTo>
                    <a:lnTo>
                      <a:pt x="3240" y="1080"/>
                    </a:lnTo>
                    <a:lnTo>
                      <a:pt x="3420" y="540"/>
                    </a:lnTo>
                    <a:lnTo>
                      <a:pt x="3960" y="540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cxnSp>
            <p:nvCxnSpPr>
              <p:cNvPr id="7" name="Straight Connector 6"/>
              <p:cNvCxnSpPr/>
              <p:nvPr/>
            </p:nvCxnSpPr>
            <p:spPr bwMode="auto">
              <a:xfrm>
                <a:off x="6713539" y="2660581"/>
                <a:ext cx="0" cy="82385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 bwMode="auto">
              <a:xfrm>
                <a:off x="6380163" y="2660581"/>
                <a:ext cx="0" cy="82385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475" name="Freeform 2"/>
              <p:cNvSpPr>
                <a:spLocks noChangeAspect="1"/>
              </p:cNvSpPr>
              <p:nvPr/>
            </p:nvSpPr>
            <p:spPr bwMode="auto">
              <a:xfrm>
                <a:off x="5766739" y="1628775"/>
                <a:ext cx="1558637" cy="428625"/>
              </a:xfrm>
              <a:custGeom>
                <a:avLst/>
                <a:gdLst>
                  <a:gd name="T0" fmla="*/ 0 w 3960"/>
                  <a:gd name="T1" fmla="*/ 2147483647 h 1080"/>
                  <a:gd name="T2" fmla="*/ 2147483647 w 3960"/>
                  <a:gd name="T3" fmla="*/ 2147483647 h 1080"/>
                  <a:gd name="T4" fmla="*/ 2147483647 w 3960"/>
                  <a:gd name="T5" fmla="*/ 0 h 1080"/>
                  <a:gd name="T6" fmla="*/ 2147483647 w 3960"/>
                  <a:gd name="T7" fmla="*/ 2147483647 h 1080"/>
                  <a:gd name="T8" fmla="*/ 2147483647 w 3960"/>
                  <a:gd name="T9" fmla="*/ 0 h 1080"/>
                  <a:gd name="T10" fmla="*/ 2147483647 w 3960"/>
                  <a:gd name="T11" fmla="*/ 2147483647 h 1080"/>
                  <a:gd name="T12" fmla="*/ 2147483647 w 3960"/>
                  <a:gd name="T13" fmla="*/ 0 h 1080"/>
                  <a:gd name="T14" fmla="*/ 2147483647 w 3960"/>
                  <a:gd name="T15" fmla="*/ 2147483647 h 1080"/>
                  <a:gd name="T16" fmla="*/ 2147483647 w 3960"/>
                  <a:gd name="T17" fmla="*/ 0 h 1080"/>
                  <a:gd name="T18" fmla="*/ 2147483647 w 3960"/>
                  <a:gd name="T19" fmla="*/ 2147483647 h 1080"/>
                  <a:gd name="T20" fmla="*/ 2147483647 w 3960"/>
                  <a:gd name="T21" fmla="*/ 2147483647 h 1080"/>
                  <a:gd name="T22" fmla="*/ 2147483647 w 3960"/>
                  <a:gd name="T23" fmla="*/ 2147483647 h 108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3960"/>
                  <a:gd name="T37" fmla="*/ 0 h 1080"/>
                  <a:gd name="T38" fmla="*/ 3960 w 3960"/>
                  <a:gd name="T39" fmla="*/ 1080 h 108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3960" h="1080">
                    <a:moveTo>
                      <a:pt x="0" y="540"/>
                    </a:moveTo>
                    <a:lnTo>
                      <a:pt x="540" y="540"/>
                    </a:lnTo>
                    <a:lnTo>
                      <a:pt x="720" y="0"/>
                    </a:lnTo>
                    <a:lnTo>
                      <a:pt x="1080" y="1080"/>
                    </a:lnTo>
                    <a:lnTo>
                      <a:pt x="1440" y="0"/>
                    </a:lnTo>
                    <a:lnTo>
                      <a:pt x="1800" y="1080"/>
                    </a:lnTo>
                    <a:lnTo>
                      <a:pt x="2160" y="0"/>
                    </a:lnTo>
                    <a:lnTo>
                      <a:pt x="2520" y="1080"/>
                    </a:lnTo>
                    <a:lnTo>
                      <a:pt x="2880" y="0"/>
                    </a:lnTo>
                    <a:lnTo>
                      <a:pt x="3240" y="1080"/>
                    </a:lnTo>
                    <a:lnTo>
                      <a:pt x="3420" y="540"/>
                    </a:lnTo>
                    <a:lnTo>
                      <a:pt x="3960" y="540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47476" name="Group 36"/>
              <p:cNvGrpSpPr>
                <a:grpSpLocks/>
              </p:cNvGrpSpPr>
              <p:nvPr/>
            </p:nvGrpSpPr>
            <p:grpSpPr bwMode="auto">
              <a:xfrm>
                <a:off x="6712745" y="2767965"/>
                <a:ext cx="1440655" cy="304800"/>
                <a:chOff x="6605588" y="2767965"/>
                <a:chExt cx="1440655" cy="304800"/>
              </a:xfrm>
            </p:grpSpPr>
            <p:cxnSp>
              <p:nvCxnSpPr>
                <p:cNvPr id="27" name="Straight Connector 26"/>
                <p:cNvCxnSpPr/>
                <p:nvPr/>
              </p:nvCxnSpPr>
              <p:spPr bwMode="auto">
                <a:xfrm>
                  <a:off x="7455694" y="3073304"/>
                  <a:ext cx="59055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Freeform 27"/>
                <p:cNvSpPr/>
                <p:nvPr/>
              </p:nvSpPr>
              <p:spPr bwMode="auto">
                <a:xfrm>
                  <a:off x="6606382" y="2768524"/>
                  <a:ext cx="738187" cy="304780"/>
                </a:xfrm>
                <a:custGeom>
                  <a:avLst/>
                  <a:gdLst>
                    <a:gd name="connsiteX0" fmla="*/ 0 w 1697831"/>
                    <a:gd name="connsiteY0" fmla="*/ 457200 h 457200"/>
                    <a:gd name="connsiteX1" fmla="*/ 904875 w 1697831"/>
                    <a:gd name="connsiteY1" fmla="*/ 454819 h 457200"/>
                    <a:gd name="connsiteX2" fmla="*/ 1697831 w 1697831"/>
                    <a:gd name="connsiteY2" fmla="*/ 0 h 457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697831" h="457200">
                      <a:moveTo>
                        <a:pt x="0" y="457200"/>
                      </a:moveTo>
                      <a:lnTo>
                        <a:pt x="904875" y="454819"/>
                      </a:lnTo>
                      <a:lnTo>
                        <a:pt x="1697831" y="0"/>
                      </a:lnTo>
                    </a:path>
                  </a:pathLst>
                </a:cu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/>
                </a:p>
              </p:txBody>
            </p:sp>
          </p:grpSp>
          <p:cxnSp>
            <p:nvCxnSpPr>
              <p:cNvPr id="30" name="Straight Connector 29"/>
              <p:cNvCxnSpPr/>
              <p:nvPr/>
            </p:nvCxnSpPr>
            <p:spPr bwMode="auto">
              <a:xfrm>
                <a:off x="4938713" y="3073304"/>
                <a:ext cx="14351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 bwMode="auto">
              <a:xfrm>
                <a:off x="5181600" y="4190829"/>
                <a:ext cx="990600" cy="492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1.0 </a:t>
                </a:r>
                <a:r>
                  <a:rPr lang="en-US" dirty="0">
                    <a:latin typeface="Symbol" pitchFamily="18" charset="2"/>
                  </a:rPr>
                  <a:t>W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 bwMode="auto">
              <a:xfrm>
                <a:off x="5899150" y="3581270"/>
                <a:ext cx="1295400" cy="4924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atin typeface="+mj-lt"/>
                  </a:rPr>
                  <a:t>10 </a:t>
                </a:r>
                <a:r>
                  <a:rPr lang="en-US" dirty="0">
                    <a:latin typeface="Symbol" pitchFamily="18" charset="2"/>
                  </a:rPr>
                  <a:t>m</a:t>
                </a:r>
                <a:r>
                  <a:rPr lang="en-US" dirty="0"/>
                  <a:t>F</a:t>
                </a:r>
                <a:endParaRPr lang="en-US" dirty="0">
                  <a:latin typeface="Symbol" pitchFamily="18" charset="2"/>
                </a:endParaRPr>
              </a:p>
            </p:txBody>
          </p:sp>
        </p:grpSp>
      </p:grpSp>
      <p:sp>
        <p:nvSpPr>
          <p:cNvPr id="40" name="TextBox 39"/>
          <p:cNvSpPr txBox="1"/>
          <p:nvPr/>
        </p:nvSpPr>
        <p:spPr bwMode="auto">
          <a:xfrm>
            <a:off x="2671762" y="1385677"/>
            <a:ext cx="76152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The switch has been open for a long time.  At </a:t>
            </a:r>
            <a:r>
              <a:rPr lang="en-US" i="1" dirty="0">
                <a:latin typeface="+mj-lt"/>
              </a:rPr>
              <a:t>t</a:t>
            </a:r>
            <a:r>
              <a:rPr lang="en-US" dirty="0">
                <a:latin typeface="+mj-lt"/>
              </a:rPr>
              <a:t> = 0 s, the switch is closed.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320183" y="2857501"/>
            <a:ext cx="1274048" cy="1644649"/>
            <a:chOff x="566111" y="2667000"/>
            <a:chExt cx="1698730" cy="2192865"/>
          </a:xfrm>
        </p:grpSpPr>
        <p:sp>
          <p:nvSpPr>
            <p:cNvPr id="32" name="TextBox 31"/>
            <p:cNvSpPr txBox="1"/>
            <p:nvPr/>
          </p:nvSpPr>
          <p:spPr bwMode="auto">
            <a:xfrm>
              <a:off x="925770" y="2667000"/>
              <a:ext cx="842557" cy="33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+mj-lt"/>
                </a:rPr>
                <a:t>3.0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  <p:grpSp>
          <p:nvGrpSpPr>
            <p:cNvPr id="37" name="Group 9"/>
            <p:cNvGrpSpPr>
              <a:grpSpLocks/>
            </p:cNvGrpSpPr>
            <p:nvPr/>
          </p:nvGrpSpPr>
          <p:grpSpPr bwMode="auto">
            <a:xfrm>
              <a:off x="646259" y="3072857"/>
              <a:ext cx="1202213" cy="707127"/>
              <a:chOff x="2667002" y="2264229"/>
              <a:chExt cx="3428998" cy="326571"/>
            </a:xfrm>
          </p:grpSpPr>
          <p:sp>
            <p:nvSpPr>
              <p:cNvPr id="60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38" name="Straight Connector 37"/>
            <p:cNvCxnSpPr/>
            <p:nvPr/>
          </p:nvCxnSpPr>
          <p:spPr bwMode="auto">
            <a:xfrm>
              <a:off x="1153860" y="4439516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 bwMode="auto">
            <a:xfrm>
              <a:off x="1340871" y="4281002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oup 34"/>
            <p:cNvGrpSpPr>
              <a:grpSpLocks/>
            </p:cNvGrpSpPr>
            <p:nvPr/>
          </p:nvGrpSpPr>
          <p:grpSpPr bwMode="auto">
            <a:xfrm>
              <a:off x="646259" y="3773216"/>
              <a:ext cx="1202214" cy="748094"/>
              <a:chOff x="2590800" y="2171700"/>
              <a:chExt cx="3429000" cy="3467100"/>
            </a:xfrm>
          </p:grpSpPr>
          <p:sp>
            <p:nvSpPr>
              <p:cNvPr id="58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45" name="TextBox 12"/>
            <p:cNvSpPr txBox="1">
              <a:spLocks noChangeArrowheads="1"/>
            </p:cNvSpPr>
            <p:nvPr/>
          </p:nvSpPr>
          <p:spPr bwMode="auto">
            <a:xfrm>
              <a:off x="1340869" y="4521310"/>
              <a:ext cx="923972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050" b="1" i="1" dirty="0">
                  <a:latin typeface="Symbol" pitchFamily="18" charset="2"/>
                </a:rPr>
                <a:t>e</a:t>
              </a:r>
              <a:r>
                <a:rPr lang="en-US" sz="1050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sz="1050" b="1" i="1" dirty="0">
                <a:latin typeface="Symbol" pitchFamily="18" charset="2"/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>
              <a:off x="1278534" y="4439516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 bwMode="auto">
            <a:xfrm>
              <a:off x="1216197" y="4281002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reeform 2"/>
            <p:cNvSpPr>
              <a:spLocks noChangeAspect="1"/>
            </p:cNvSpPr>
            <p:nvPr/>
          </p:nvSpPr>
          <p:spPr bwMode="auto">
            <a:xfrm rot="5400000">
              <a:off x="354793" y="3962674"/>
              <a:ext cx="582931" cy="16029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2"/>
            <p:cNvSpPr>
              <a:spLocks noChangeAspect="1"/>
            </p:cNvSpPr>
            <p:nvPr/>
          </p:nvSpPr>
          <p:spPr bwMode="auto">
            <a:xfrm>
              <a:off x="955920" y="2992704"/>
              <a:ext cx="582892" cy="160306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 bwMode="auto">
            <a:xfrm>
              <a:off x="737092" y="3950911"/>
              <a:ext cx="769417" cy="33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050" dirty="0">
                  <a:latin typeface="+mj-lt"/>
                </a:rPr>
                <a:t>1.0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090693" y="3182234"/>
            <a:ext cx="1320800" cy="995180"/>
            <a:chOff x="2926791" y="3048000"/>
            <a:chExt cx="1761066" cy="1326907"/>
          </a:xfrm>
        </p:grpSpPr>
        <p:grpSp>
          <p:nvGrpSpPr>
            <p:cNvPr id="87" name="Group 9"/>
            <p:cNvGrpSpPr>
              <a:grpSpLocks/>
            </p:cNvGrpSpPr>
            <p:nvPr/>
          </p:nvGrpSpPr>
          <p:grpSpPr bwMode="auto">
            <a:xfrm>
              <a:off x="3006940" y="3048000"/>
              <a:ext cx="1202213" cy="289075"/>
              <a:chOff x="2667003" y="2264228"/>
              <a:chExt cx="3428997" cy="326572"/>
            </a:xfrm>
          </p:grpSpPr>
          <p:sp>
            <p:nvSpPr>
              <p:cNvPr id="88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" name="Freeform 2"/>
              <p:cNvSpPr>
                <a:spLocks/>
              </p:cNvSpPr>
              <p:nvPr/>
            </p:nvSpPr>
            <p:spPr bwMode="auto">
              <a:xfrm rot="16200000">
                <a:off x="3886964" y="1044267"/>
                <a:ext cx="326571" cy="2766494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90" name="Straight Connector 89"/>
            <p:cNvCxnSpPr/>
            <p:nvPr/>
          </p:nvCxnSpPr>
          <p:spPr bwMode="auto">
            <a:xfrm>
              <a:off x="3514540" y="3954558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 bwMode="auto">
            <a:xfrm>
              <a:off x="3701551" y="3796044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34"/>
            <p:cNvGrpSpPr>
              <a:grpSpLocks/>
            </p:cNvGrpSpPr>
            <p:nvPr/>
          </p:nvGrpSpPr>
          <p:grpSpPr bwMode="auto">
            <a:xfrm>
              <a:off x="3006939" y="3288258"/>
              <a:ext cx="1202214" cy="748094"/>
              <a:chOff x="2590800" y="2171700"/>
              <a:chExt cx="3429000" cy="3467100"/>
            </a:xfrm>
          </p:grpSpPr>
          <p:sp>
            <p:nvSpPr>
              <p:cNvPr id="93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4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95" name="TextBox 12"/>
            <p:cNvSpPr txBox="1">
              <a:spLocks noChangeArrowheads="1"/>
            </p:cNvSpPr>
            <p:nvPr/>
          </p:nvSpPr>
          <p:spPr bwMode="auto">
            <a:xfrm>
              <a:off x="3701549" y="4036352"/>
              <a:ext cx="986308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050" b="1" i="1" dirty="0">
                  <a:latin typeface="Symbol" pitchFamily="18" charset="2"/>
                </a:rPr>
                <a:t>e</a:t>
              </a:r>
              <a:r>
                <a:rPr lang="en-US" sz="1050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sz="1050" b="1" i="1" dirty="0">
                <a:latin typeface="Symbol" pitchFamily="18" charset="2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 bwMode="auto">
            <a:xfrm>
              <a:off x="3639214" y="3954558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 bwMode="auto">
            <a:xfrm>
              <a:off x="3576877" y="3796044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Freeform 2"/>
            <p:cNvSpPr>
              <a:spLocks noChangeAspect="1"/>
            </p:cNvSpPr>
            <p:nvPr/>
          </p:nvSpPr>
          <p:spPr bwMode="auto">
            <a:xfrm rot="5400000">
              <a:off x="2715473" y="3477716"/>
              <a:ext cx="582931" cy="16029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 bwMode="auto">
            <a:xfrm>
              <a:off x="3097772" y="3465955"/>
              <a:ext cx="769417" cy="33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050" dirty="0">
                  <a:latin typeface="+mj-lt"/>
                </a:rPr>
                <a:t>1.0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320184" y="4699084"/>
            <a:ext cx="1213933" cy="1277977"/>
            <a:chOff x="658527" y="5122438"/>
            <a:chExt cx="1618576" cy="1703968"/>
          </a:xfrm>
        </p:grpSpPr>
        <p:sp>
          <p:nvSpPr>
            <p:cNvPr id="107" name="TextBox 106"/>
            <p:cNvSpPr txBox="1"/>
            <p:nvPr/>
          </p:nvSpPr>
          <p:spPr bwMode="auto">
            <a:xfrm>
              <a:off x="848992" y="5122438"/>
              <a:ext cx="7674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+mj-lt"/>
                </a:rPr>
                <a:t>3.0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  <p:grpSp>
          <p:nvGrpSpPr>
            <p:cNvPr id="108" name="Group 9"/>
            <p:cNvGrpSpPr>
              <a:grpSpLocks/>
            </p:cNvGrpSpPr>
            <p:nvPr/>
          </p:nvGrpSpPr>
          <p:grpSpPr bwMode="auto">
            <a:xfrm>
              <a:off x="658527" y="5499498"/>
              <a:ext cx="1202214" cy="847225"/>
              <a:chOff x="2667000" y="2264229"/>
              <a:chExt cx="3429000" cy="1151597"/>
            </a:xfrm>
          </p:grpSpPr>
          <p:sp>
            <p:nvSpPr>
              <p:cNvPr id="109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0" name="Freeform 2"/>
              <p:cNvSpPr>
                <a:spLocks/>
              </p:cNvSpPr>
              <p:nvPr/>
            </p:nvSpPr>
            <p:spPr bwMode="auto">
              <a:xfrm rot="16200000">
                <a:off x="2586502" y="2344728"/>
                <a:ext cx="1151596" cy="990599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11" name="Straight Connector 110"/>
            <p:cNvCxnSpPr/>
            <p:nvPr/>
          </p:nvCxnSpPr>
          <p:spPr bwMode="auto">
            <a:xfrm>
              <a:off x="1166128" y="6406057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auto">
            <a:xfrm>
              <a:off x="1353139" y="6247543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34"/>
            <p:cNvGrpSpPr>
              <a:grpSpLocks/>
            </p:cNvGrpSpPr>
            <p:nvPr/>
          </p:nvGrpSpPr>
          <p:grpSpPr bwMode="auto">
            <a:xfrm>
              <a:off x="658527" y="5739757"/>
              <a:ext cx="1202214" cy="748094"/>
              <a:chOff x="2590800" y="2171700"/>
              <a:chExt cx="3429000" cy="3467100"/>
            </a:xfrm>
          </p:grpSpPr>
          <p:sp>
            <p:nvSpPr>
              <p:cNvPr id="114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5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16" name="TextBox 12"/>
            <p:cNvSpPr txBox="1">
              <a:spLocks noChangeArrowheads="1"/>
            </p:cNvSpPr>
            <p:nvPr/>
          </p:nvSpPr>
          <p:spPr bwMode="auto">
            <a:xfrm>
              <a:off x="1353137" y="6487851"/>
              <a:ext cx="923966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050" b="1" i="1" dirty="0">
                  <a:latin typeface="Symbol" pitchFamily="18" charset="2"/>
                </a:rPr>
                <a:t>e</a:t>
              </a:r>
              <a:r>
                <a:rPr lang="en-US" sz="1050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sz="1050" b="1" i="1" dirty="0">
                <a:latin typeface="Symbol" pitchFamily="18" charset="2"/>
              </a:endParaRPr>
            </a:p>
          </p:txBody>
        </p:sp>
        <p:cxnSp>
          <p:nvCxnSpPr>
            <p:cNvPr id="117" name="Straight Connector 116"/>
            <p:cNvCxnSpPr/>
            <p:nvPr/>
          </p:nvCxnSpPr>
          <p:spPr bwMode="auto">
            <a:xfrm>
              <a:off x="1290802" y="6406057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 bwMode="auto">
            <a:xfrm>
              <a:off x="1228465" y="6247543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Freeform 2"/>
            <p:cNvSpPr>
              <a:spLocks noChangeAspect="1"/>
            </p:cNvSpPr>
            <p:nvPr/>
          </p:nvSpPr>
          <p:spPr bwMode="auto">
            <a:xfrm>
              <a:off x="968188" y="5421489"/>
              <a:ext cx="582892" cy="160306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090696" y="4418782"/>
            <a:ext cx="1249553" cy="1644649"/>
            <a:chOff x="2995514" y="4748709"/>
            <a:chExt cx="1666071" cy="2192865"/>
          </a:xfrm>
        </p:grpSpPr>
        <p:sp>
          <p:nvSpPr>
            <p:cNvPr id="128" name="TextBox 127"/>
            <p:cNvSpPr txBox="1"/>
            <p:nvPr/>
          </p:nvSpPr>
          <p:spPr bwMode="auto">
            <a:xfrm>
              <a:off x="3275026" y="4748709"/>
              <a:ext cx="779285" cy="33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+mj-lt"/>
                </a:rPr>
                <a:t>3.0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  <p:grpSp>
          <p:nvGrpSpPr>
            <p:cNvPr id="129" name="Group 9"/>
            <p:cNvGrpSpPr>
              <a:grpSpLocks/>
            </p:cNvGrpSpPr>
            <p:nvPr/>
          </p:nvGrpSpPr>
          <p:grpSpPr bwMode="auto">
            <a:xfrm>
              <a:off x="2995514" y="5154566"/>
              <a:ext cx="1202213" cy="1341582"/>
              <a:chOff x="2667001" y="2264229"/>
              <a:chExt cx="3428999" cy="619580"/>
            </a:xfrm>
          </p:grpSpPr>
          <p:sp>
            <p:nvSpPr>
              <p:cNvPr id="130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1" name="Freeform 2"/>
              <p:cNvSpPr>
                <a:spLocks/>
              </p:cNvSpPr>
              <p:nvPr/>
            </p:nvSpPr>
            <p:spPr bwMode="auto">
              <a:xfrm rot="16200000">
                <a:off x="2852511" y="2078719"/>
                <a:ext cx="619580" cy="990599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32" name="Straight Connector 131"/>
            <p:cNvCxnSpPr/>
            <p:nvPr/>
          </p:nvCxnSpPr>
          <p:spPr bwMode="auto">
            <a:xfrm>
              <a:off x="3503116" y="6521225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 bwMode="auto">
            <a:xfrm>
              <a:off x="3690127" y="6362711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34"/>
            <p:cNvGrpSpPr>
              <a:grpSpLocks/>
            </p:cNvGrpSpPr>
            <p:nvPr/>
          </p:nvGrpSpPr>
          <p:grpSpPr bwMode="auto">
            <a:xfrm>
              <a:off x="2995515" y="5854925"/>
              <a:ext cx="1202214" cy="748094"/>
              <a:chOff x="2590800" y="2171700"/>
              <a:chExt cx="3429000" cy="3467100"/>
            </a:xfrm>
          </p:grpSpPr>
          <p:sp>
            <p:nvSpPr>
              <p:cNvPr id="135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6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37" name="TextBox 12"/>
            <p:cNvSpPr txBox="1">
              <a:spLocks noChangeArrowheads="1"/>
            </p:cNvSpPr>
            <p:nvPr/>
          </p:nvSpPr>
          <p:spPr bwMode="auto">
            <a:xfrm>
              <a:off x="3690127" y="6603019"/>
              <a:ext cx="971458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050" b="1" i="1" dirty="0">
                  <a:latin typeface="Symbol" pitchFamily="18" charset="2"/>
                </a:rPr>
                <a:t>e</a:t>
              </a:r>
              <a:r>
                <a:rPr lang="en-US" sz="1050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sz="1050" b="1" i="1" dirty="0">
                <a:latin typeface="Symbol" pitchFamily="18" charset="2"/>
              </a:endParaRPr>
            </a:p>
          </p:txBody>
        </p:sp>
        <p:cxnSp>
          <p:nvCxnSpPr>
            <p:cNvPr id="138" name="Straight Connector 137"/>
            <p:cNvCxnSpPr/>
            <p:nvPr/>
          </p:nvCxnSpPr>
          <p:spPr bwMode="auto">
            <a:xfrm>
              <a:off x="3627790" y="6521225"/>
              <a:ext cx="0" cy="157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 bwMode="auto">
            <a:xfrm>
              <a:off x="3565453" y="6362711"/>
              <a:ext cx="0" cy="4743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Freeform 2"/>
            <p:cNvSpPr>
              <a:spLocks noChangeAspect="1"/>
            </p:cNvSpPr>
            <p:nvPr/>
          </p:nvSpPr>
          <p:spPr bwMode="auto">
            <a:xfrm>
              <a:off x="3305176" y="5762816"/>
              <a:ext cx="582931" cy="16029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3" name="Freeform 2"/>
            <p:cNvSpPr>
              <a:spLocks noChangeAspect="1"/>
            </p:cNvSpPr>
            <p:nvPr/>
          </p:nvSpPr>
          <p:spPr bwMode="auto">
            <a:xfrm>
              <a:off x="3305176" y="5074413"/>
              <a:ext cx="582892" cy="160306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47" name="Straight Connector 146"/>
            <p:cNvCxnSpPr/>
            <p:nvPr/>
          </p:nvCxnSpPr>
          <p:spPr bwMode="auto">
            <a:xfrm>
              <a:off x="2995515" y="5842963"/>
              <a:ext cx="34730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Box 147"/>
            <p:cNvSpPr txBox="1"/>
            <p:nvPr/>
          </p:nvSpPr>
          <p:spPr bwMode="auto">
            <a:xfrm>
              <a:off x="3235514" y="5503865"/>
              <a:ext cx="769418" cy="33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050" dirty="0">
                  <a:latin typeface="+mj-lt"/>
                </a:rPr>
                <a:t>1.0 </a:t>
              </a:r>
              <a:r>
                <a:rPr lang="en-US" sz="1050" dirty="0">
                  <a:latin typeface="Symbol" pitchFamily="18" charset="2"/>
                </a:rPr>
                <a:t>W</a:t>
              </a:r>
            </a:p>
          </p:txBody>
        </p:sp>
        <p:cxnSp>
          <p:nvCxnSpPr>
            <p:cNvPr id="150" name="Straight Connector 149"/>
            <p:cNvCxnSpPr/>
            <p:nvPr/>
          </p:nvCxnSpPr>
          <p:spPr bwMode="auto">
            <a:xfrm>
              <a:off x="3850421" y="5842963"/>
              <a:ext cx="34730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009900" y="3506702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/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05694" y="2008692"/>
            <a:ext cx="2914329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/>
              <a:t>At </a:t>
            </a:r>
            <a:r>
              <a:rPr lang="en-US" sz="1650" i="1" dirty="0"/>
              <a:t>t</a:t>
            </a:r>
            <a:r>
              <a:rPr lang="en-US" sz="1650" dirty="0"/>
              <a:t> = 0 s, the circuit acts like: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10663" y="1946170"/>
            <a:ext cx="3943350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3005222" y="2299844"/>
            <a:ext cx="3122233" cy="346249"/>
            <a:chOff x="151768" y="2209800"/>
            <a:chExt cx="4162979" cy="461665"/>
          </a:xfrm>
        </p:grpSpPr>
        <p:sp>
          <p:nvSpPr>
            <p:cNvPr id="155" name="TextBox 154"/>
            <p:cNvSpPr txBox="1"/>
            <p:nvPr/>
          </p:nvSpPr>
          <p:spPr>
            <a:xfrm>
              <a:off x="151768" y="2209800"/>
              <a:ext cx="38864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50" dirty="0"/>
                <a:t>As </a:t>
              </a:r>
              <a:r>
                <a:rPr lang="en-US" sz="1650" i="1" dirty="0"/>
                <a:t>t</a:t>
              </a:r>
              <a:r>
                <a:rPr lang="en-US" sz="1650" dirty="0"/>
                <a:t> </a:t>
              </a:r>
              <a:r>
                <a:rPr lang="en-US" sz="1650" dirty="0">
                  <a:latin typeface="Times New Roman"/>
                  <a:cs typeface="Times New Roman"/>
                </a:rPr>
                <a:t>→</a:t>
              </a:r>
              <a:r>
                <a:rPr lang="en-US" sz="1650" dirty="0"/>
                <a:t> </a:t>
              </a:r>
              <a:r>
                <a:rPr lang="en-US" sz="1650" b="1" dirty="0"/>
                <a:t>∞</a:t>
              </a:r>
              <a:r>
                <a:rPr lang="en-US" sz="1650" dirty="0"/>
                <a:t>, the circuit acts like:</a:t>
              </a:r>
            </a:p>
          </p:txBody>
        </p:sp>
        <p:cxnSp>
          <p:nvCxnSpPr>
            <p:cNvPr id="156" name="Straight Connector 155"/>
            <p:cNvCxnSpPr/>
            <p:nvPr/>
          </p:nvCxnSpPr>
          <p:spPr>
            <a:xfrm>
              <a:off x="254811" y="2252484"/>
              <a:ext cx="4059936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TextBox 156"/>
          <p:cNvSpPr txBox="1"/>
          <p:nvPr/>
        </p:nvSpPr>
        <p:spPr>
          <a:xfrm>
            <a:off x="5880588" y="2008692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872927" y="2299844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720300" y="3506702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/>
              <a:t>B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720300" y="5067984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/>
              <a:t>D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2950323" y="5187130"/>
            <a:ext cx="37039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dirty="0"/>
              <a:t>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DE56D-23FD-47FB-983E-A4AFE994F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32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/>
      <p:bldP spid="15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"/>
          <p:cNvSpPr>
            <a:spLocks noGrp="1"/>
          </p:cNvSpPr>
          <p:nvPr>
            <p:ph type="title"/>
          </p:nvPr>
        </p:nvSpPr>
        <p:spPr>
          <a:xfrm>
            <a:off x="2686050" y="566960"/>
            <a:ext cx="65151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1: Non-Series RC Circuit [1]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1316" name="Group 38"/>
          <p:cNvGrpSpPr>
            <a:grpSpLocks/>
          </p:cNvGrpSpPr>
          <p:nvPr/>
        </p:nvGrpSpPr>
        <p:grpSpPr bwMode="auto">
          <a:xfrm>
            <a:off x="6210300" y="2078832"/>
            <a:ext cx="2661034" cy="3534966"/>
            <a:chOff x="4724400" y="1628775"/>
            <a:chExt cx="3548046" cy="4712974"/>
          </a:xfrm>
        </p:grpSpPr>
        <p:grpSp>
          <p:nvGrpSpPr>
            <p:cNvPr id="141325" name="Group 9"/>
            <p:cNvGrpSpPr>
              <a:grpSpLocks/>
            </p:cNvGrpSpPr>
            <p:nvPr/>
          </p:nvGrpSpPr>
          <p:grpSpPr bwMode="auto">
            <a:xfrm>
              <a:off x="4938714" y="1843087"/>
              <a:ext cx="3214686" cy="1890713"/>
              <a:chOff x="2667002" y="2264229"/>
              <a:chExt cx="3428998" cy="326571"/>
            </a:xfrm>
          </p:grpSpPr>
          <p:sp>
            <p:nvSpPr>
              <p:cNvPr id="141342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43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 bwMode="auto">
            <a:xfrm>
              <a:off x="6296025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1328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1340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1341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1329" name="TextBox 12"/>
            <p:cNvSpPr txBox="1">
              <a:spLocks noChangeArrowheads="1"/>
            </p:cNvSpPr>
            <p:nvPr/>
          </p:nvSpPr>
          <p:spPr bwMode="auto">
            <a:xfrm>
              <a:off x="6796087" y="5715956"/>
              <a:ext cx="1476359" cy="492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332" name="Freeform 2"/>
            <p:cNvSpPr>
              <a:spLocks noChangeAspect="1"/>
            </p:cNvSpPr>
            <p:nvPr/>
          </p:nvSpPr>
          <p:spPr bwMode="auto">
            <a:xfrm rot="5400000">
              <a:off x="4159394" y="4222262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6713539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380163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335" name="Freeform 2"/>
            <p:cNvSpPr>
              <a:spLocks noChangeAspect="1"/>
            </p:cNvSpPr>
            <p:nvPr/>
          </p:nvSpPr>
          <p:spPr bwMode="auto">
            <a:xfrm>
              <a:off x="5766739" y="1628775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6705601" y="3073304"/>
              <a:ext cx="1447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>
              <a:off x="4938713" y="3073304"/>
              <a:ext cx="14351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 bwMode="auto">
            <a:xfrm>
              <a:off x="5181600" y="4190829"/>
              <a:ext cx="9906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5899150" y="3581270"/>
              <a:ext cx="12954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10 </a:t>
              </a:r>
              <a:r>
                <a:rPr lang="en-US" dirty="0">
                  <a:latin typeface="Symbol" pitchFamily="18" charset="2"/>
                </a:rPr>
                <a:t>m</a:t>
              </a:r>
              <a:r>
                <a:rPr lang="en-US" dirty="0"/>
                <a:t>F</a:t>
              </a:r>
              <a:endParaRPr lang="en-US" dirty="0">
                <a:latin typeface="Symbol" pitchFamily="18" charset="2"/>
              </a:endParaRP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496294" y="1697710"/>
            <a:ext cx="45178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Once the capacitor is</a:t>
            </a:r>
            <a:r>
              <a:rPr lang="en-US" b="1" dirty="0">
                <a:latin typeface="+mj-lt"/>
              </a:rPr>
              <a:t> fully charged</a:t>
            </a:r>
            <a:r>
              <a:rPr lang="en-US" dirty="0">
                <a:latin typeface="+mj-lt"/>
              </a:rPr>
              <a:t>, 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capacitor?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5943600" y="5864835"/>
            <a:ext cx="3657591" cy="338554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</a:rPr>
              <a:t>Fully charged C acts like </a:t>
            </a:r>
            <a:r>
              <a:rPr lang="en-US" sz="1600" b="1" dirty="0">
                <a:solidFill>
                  <a:srgbClr val="008000"/>
                </a:solidFill>
                <a:latin typeface="+mj-lt"/>
              </a:rPr>
              <a:t>broken wire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1496295" y="4800602"/>
            <a:ext cx="3885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Capacitor and 3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W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are in parallel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1371608" y="5372102"/>
            <a:ext cx="40385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/>
              <a:t>Have same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potential difference</a:t>
            </a:r>
            <a:endParaRPr lang="en-US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3663609" y="3027958"/>
            <a:ext cx="105727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Will use: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851355"/>
              </p:ext>
            </p:extLst>
          </p:nvPr>
        </p:nvGraphicFramePr>
        <p:xfrm>
          <a:off x="4642827" y="3019593"/>
          <a:ext cx="1178719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630" name="Equation" r:id="rId4" imgW="787400" imgH="228600" progId="Equation.3">
                  <p:embed/>
                </p:oleObj>
              </mc:Choice>
              <mc:Fallback>
                <p:oleObj name="Equation" r:id="rId4" imgW="7874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2827" y="3019593"/>
                        <a:ext cx="1178719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006508" y="3533944"/>
            <a:ext cx="13716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Need </a:t>
            </a:r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1737043" y="2905470"/>
            <a:ext cx="1382315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3.8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11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60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DF717F-EE9C-42A0-82E3-8485EC455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/>
      <p:bldP spid="37" grpId="0"/>
      <p:bldP spid="38" grpId="0"/>
      <p:bldP spid="3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"/>
          <p:cNvSpPr>
            <a:spLocks noGrp="1"/>
          </p:cNvSpPr>
          <p:nvPr>
            <p:ph type="title"/>
          </p:nvPr>
        </p:nvSpPr>
        <p:spPr>
          <a:xfrm>
            <a:off x="2609850" y="498991"/>
            <a:ext cx="65151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1: Non-Series RC Circuit [2]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2340" name="Group 38"/>
          <p:cNvGrpSpPr>
            <a:grpSpLocks/>
          </p:cNvGrpSpPr>
          <p:nvPr/>
        </p:nvGrpSpPr>
        <p:grpSpPr bwMode="auto">
          <a:xfrm>
            <a:off x="6210299" y="2078832"/>
            <a:ext cx="2661031" cy="3534966"/>
            <a:chOff x="4724400" y="1628775"/>
            <a:chExt cx="3548043" cy="4712974"/>
          </a:xfrm>
        </p:grpSpPr>
        <p:grpSp>
          <p:nvGrpSpPr>
            <p:cNvPr id="142347" name="Group 9"/>
            <p:cNvGrpSpPr>
              <a:grpSpLocks/>
            </p:cNvGrpSpPr>
            <p:nvPr/>
          </p:nvGrpSpPr>
          <p:grpSpPr bwMode="auto">
            <a:xfrm>
              <a:off x="4938714" y="1843087"/>
              <a:ext cx="3214686" cy="1890713"/>
              <a:chOff x="2667002" y="2264229"/>
              <a:chExt cx="3428998" cy="326571"/>
            </a:xfrm>
          </p:grpSpPr>
          <p:sp>
            <p:nvSpPr>
              <p:cNvPr id="142361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2362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 bwMode="auto">
            <a:xfrm>
              <a:off x="6296025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350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2359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2360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2351" name="TextBox 12"/>
            <p:cNvSpPr txBox="1">
              <a:spLocks noChangeArrowheads="1"/>
            </p:cNvSpPr>
            <p:nvPr/>
          </p:nvSpPr>
          <p:spPr bwMode="auto">
            <a:xfrm>
              <a:off x="6796088" y="5715956"/>
              <a:ext cx="1476355" cy="492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354" name="Freeform 2"/>
            <p:cNvSpPr>
              <a:spLocks noChangeAspect="1"/>
            </p:cNvSpPr>
            <p:nvPr/>
          </p:nvSpPr>
          <p:spPr bwMode="auto">
            <a:xfrm rot="5400000">
              <a:off x="4159394" y="4222262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2355" name="Freeform 2"/>
            <p:cNvSpPr>
              <a:spLocks noChangeAspect="1"/>
            </p:cNvSpPr>
            <p:nvPr/>
          </p:nvSpPr>
          <p:spPr bwMode="auto">
            <a:xfrm>
              <a:off x="5766739" y="1628775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7543801" y="3073304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>
              <a:off x="4938713" y="3073304"/>
              <a:ext cx="70008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 bwMode="auto">
            <a:xfrm>
              <a:off x="5181600" y="4190829"/>
              <a:ext cx="9906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428516" y="1576001"/>
            <a:ext cx="45148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Once the capacitor is </a:t>
            </a:r>
            <a:r>
              <a:rPr lang="en-US" b="1" dirty="0">
                <a:latin typeface="+mj-lt"/>
              </a:rPr>
              <a:t>fully charged</a:t>
            </a:r>
            <a:r>
              <a:rPr lang="en-US" dirty="0">
                <a:latin typeface="+mj-lt"/>
              </a:rPr>
              <a:t>, 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capacitor?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 bwMode="auto">
              <a:xfrm>
                <a:off x="2669361" y="4978256"/>
                <a:ext cx="3086099" cy="9483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57175" indent="-257175" algn="ctr">
                  <a:buFont typeface="Arial" panose="020B0604020202020204" pitchFamily="34" charset="0"/>
                  <a:buChar char="•"/>
                  <a:defRPr/>
                </a:pPr>
                <a:r>
                  <a:rPr lang="en-US" dirty="0">
                    <a:latin typeface="+mj-lt"/>
                  </a:rPr>
                  <a:t>Find current by combining resistors (</a:t>
                </a:r>
                <a:r>
                  <a:rPr lang="en-US" b="1" dirty="0">
                    <a:solidFill>
                      <a:srgbClr val="293F6F"/>
                    </a:solidFill>
                    <a:latin typeface="+mj-lt"/>
                  </a:rPr>
                  <a:t>in series</a:t>
                </a:r>
                <a:r>
                  <a:rPr lang="en-US" dirty="0">
                    <a:latin typeface="+mj-lt"/>
                  </a:rPr>
                  <a:t>), i.e. </a:t>
                </a:r>
              </a:p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𝒆𝒒</m:t>
                          </m:r>
                        </m:sub>
                      </m:sSub>
                      <m:r>
                        <a:rPr lang="en-US" b="1" i="1">
                          <a:solidFill>
                            <a:srgbClr val="008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008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8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8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008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008000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b="1">
                          <a:solidFill>
                            <a:srgbClr val="0080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>
                          <a:solidFill>
                            <a:srgbClr val="008000"/>
                          </a:solidFill>
                          <a:latin typeface="Cambria Math"/>
                        </a:rPr>
                        <m:t>𝛀</m:t>
                      </m:r>
                    </m:oMath>
                  </m:oMathPara>
                </a14:m>
                <a:endParaRPr lang="en-US" b="1" dirty="0">
                  <a:solidFill>
                    <a:srgbClr val="008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9361" y="4978256"/>
                <a:ext cx="3086099" cy="948337"/>
              </a:xfrm>
              <a:prstGeom prst="rect">
                <a:avLst/>
              </a:prstGeom>
              <a:blipFill>
                <a:blip r:embed="rId3"/>
                <a:stretch>
                  <a:fillRect l="-1181" t="-3185" r="-2953" b="-1274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676650" y="2905809"/>
            <a:ext cx="2133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sz="1500" dirty="0"/>
              <a:t>Find </a:t>
            </a:r>
            <a:r>
              <a:rPr lang="en-US" sz="1500" b="1" dirty="0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sz="1500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500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1500" dirty="0"/>
              <a:t>with Ohm’s Law</a:t>
            </a:r>
            <a:endParaRPr lang="en-US" sz="1500" i="1" baseline="-25000" dirty="0">
              <a:solidFill>
                <a:srgbClr val="293F6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7124700" y="2971801"/>
            <a:ext cx="971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atin typeface="+mj-lt"/>
              </a:rPr>
              <a:t>C acts like broken wire</a:t>
            </a:r>
          </a:p>
        </p:txBody>
      </p:sp>
      <p:sp>
        <p:nvSpPr>
          <p:cNvPr id="46" name="TextBox 45"/>
          <p:cNvSpPr txBox="1"/>
          <p:nvPr/>
        </p:nvSpPr>
        <p:spPr bwMode="auto">
          <a:xfrm>
            <a:off x="4056459" y="3657706"/>
            <a:ext cx="142875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 = I R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 bwMode="auto">
          <a:xfrm>
            <a:off x="1600200" y="2861630"/>
            <a:ext cx="1257299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3.8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11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60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D65676-BC6C-46DC-9902-DAB5E6E6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9" grpId="0"/>
      <p:bldP spid="4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"/>
          <p:cNvSpPr>
            <a:spLocks noGrp="1"/>
          </p:cNvSpPr>
          <p:nvPr>
            <p:ph type="title"/>
          </p:nvPr>
        </p:nvSpPr>
        <p:spPr>
          <a:xfrm>
            <a:off x="2743200" y="580295"/>
            <a:ext cx="62865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1: Non-Series RC Circuit [3]</a:t>
            </a:r>
          </a:p>
        </p:txBody>
      </p:sp>
      <p:grpSp>
        <p:nvGrpSpPr>
          <p:cNvPr id="143363" name="Group 38"/>
          <p:cNvGrpSpPr>
            <a:grpSpLocks/>
          </p:cNvGrpSpPr>
          <p:nvPr/>
        </p:nvGrpSpPr>
        <p:grpSpPr bwMode="auto">
          <a:xfrm>
            <a:off x="5981699" y="3021806"/>
            <a:ext cx="2857495" cy="2591991"/>
            <a:chOff x="4419600" y="2885783"/>
            <a:chExt cx="3809995" cy="3455966"/>
          </a:xfrm>
        </p:grpSpPr>
        <p:sp>
          <p:nvSpPr>
            <p:cNvPr id="143370" name="Freeform 2"/>
            <p:cNvSpPr>
              <a:spLocks/>
            </p:cNvSpPr>
            <p:nvPr/>
          </p:nvSpPr>
          <p:spPr bwMode="auto">
            <a:xfrm>
              <a:off x="5829300" y="3047909"/>
              <a:ext cx="2324100" cy="1378219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6296026" y="5497204"/>
              <a:ext cx="0" cy="4206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344"/>
              <a:ext cx="0" cy="12684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3373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3379" name="Freeform 2"/>
              <p:cNvSpPr>
                <a:spLocks/>
              </p:cNvSpPr>
              <p:nvPr/>
            </p:nvSpPr>
            <p:spPr bwMode="auto">
              <a:xfrm rot="10800000">
                <a:off x="2590800" y="3110815"/>
                <a:ext cx="1447800" cy="2527985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3380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3374" name="TextBox 12"/>
            <p:cNvSpPr txBox="1">
              <a:spLocks noChangeArrowheads="1"/>
            </p:cNvSpPr>
            <p:nvPr/>
          </p:nvSpPr>
          <p:spPr bwMode="auto">
            <a:xfrm>
              <a:off x="6796086" y="5715956"/>
              <a:ext cx="1433509" cy="492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04"/>
              <a:ext cx="0" cy="4206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344"/>
              <a:ext cx="0" cy="12684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377" name="Freeform 2"/>
            <p:cNvSpPr>
              <a:spLocks noChangeAspect="1"/>
            </p:cNvSpPr>
            <p:nvPr/>
          </p:nvSpPr>
          <p:spPr bwMode="auto">
            <a:xfrm rot="7542772">
              <a:off x="4616594" y="3450789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4419600" y="3047707"/>
              <a:ext cx="990600" cy="492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4.0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549207" y="1629712"/>
            <a:ext cx="454679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Once the capacitor is </a:t>
            </a:r>
            <a:r>
              <a:rPr lang="en-US" b="1" dirty="0">
                <a:latin typeface="+mj-lt"/>
              </a:rPr>
              <a:t>fully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charged</a:t>
            </a:r>
            <a:r>
              <a:rPr lang="en-US" dirty="0">
                <a:latin typeface="+mj-lt"/>
              </a:rPr>
              <a:t>, 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capacitor?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009900" y="4572001"/>
            <a:ext cx="24003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dirty="0"/>
              <a:t>Find total current</a:t>
            </a:r>
            <a:endParaRPr lang="en-US" i="1" baseline="-25000" dirty="0">
              <a:solidFill>
                <a:srgbClr val="293F6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3409950" y="5029201"/>
            <a:ext cx="142875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I = </a:t>
            </a:r>
            <a:r>
              <a:rPr lang="en-US" b="1" dirty="0" err="1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b="1" i="1" dirty="0" err="1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 err="1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Req</a:t>
            </a:r>
            <a:r>
              <a:rPr lang="en-US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/ 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 bwMode="auto">
          <a:xfrm>
            <a:off x="3352799" y="5429252"/>
            <a:ext cx="3200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=&gt; I = </a:t>
            </a:r>
            <a:r>
              <a:rPr lang="en-US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(1.5 V) / (4.0 </a:t>
            </a:r>
            <a:r>
              <a:rPr lang="en-US" b="1" dirty="0">
                <a:solidFill>
                  <a:srgbClr val="293F6F"/>
                </a:solidFill>
                <a:latin typeface="Symbol" pitchFamily="18" charset="2"/>
                <a:cs typeface="Times New Roman" pitchFamily="18" charset="0"/>
              </a:rPr>
              <a:t>W</a:t>
            </a:r>
            <a:r>
              <a:rPr lang="en-US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) = 0.38 A </a:t>
            </a:r>
            <a:endParaRPr lang="en-US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1676400" y="2716260"/>
            <a:ext cx="1257300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3.8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11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60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6183489" y="2496965"/>
            <a:ext cx="2962894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Redraw circuit with </a:t>
            </a:r>
            <a:r>
              <a:rPr lang="en-US" b="1" dirty="0" err="1">
                <a:solidFill>
                  <a:srgbClr val="007434"/>
                </a:solidFill>
              </a:rPr>
              <a:t>R</a:t>
            </a:r>
            <a:r>
              <a:rPr lang="en-US" b="1" baseline="-25000" dirty="0" err="1">
                <a:solidFill>
                  <a:srgbClr val="007434"/>
                </a:solidFill>
              </a:rPr>
              <a:t>eq</a:t>
            </a:r>
            <a:endParaRPr lang="en-US" b="1" dirty="0">
              <a:solidFill>
                <a:srgbClr val="007434"/>
              </a:solidFill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651BB4-23BC-43F1-BBF4-7BA3561B7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6" grpId="0" animBg="1"/>
      <p:bldP spid="2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"/>
          <p:cNvSpPr>
            <a:spLocks noGrp="1"/>
          </p:cNvSpPr>
          <p:nvPr>
            <p:ph type="title"/>
          </p:nvPr>
        </p:nvSpPr>
        <p:spPr>
          <a:xfrm>
            <a:off x="381000" y="306081"/>
            <a:ext cx="10972800" cy="114300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1: Non-Series RC Circuit [4]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4388" name="Group 38"/>
          <p:cNvGrpSpPr>
            <a:grpSpLocks/>
          </p:cNvGrpSpPr>
          <p:nvPr/>
        </p:nvGrpSpPr>
        <p:grpSpPr bwMode="auto">
          <a:xfrm>
            <a:off x="6210300" y="2078832"/>
            <a:ext cx="2661040" cy="3534966"/>
            <a:chOff x="4724400" y="1628775"/>
            <a:chExt cx="3548054" cy="4712974"/>
          </a:xfrm>
        </p:grpSpPr>
        <p:grpSp>
          <p:nvGrpSpPr>
            <p:cNvPr id="144395" name="Group 9"/>
            <p:cNvGrpSpPr>
              <a:grpSpLocks/>
            </p:cNvGrpSpPr>
            <p:nvPr/>
          </p:nvGrpSpPr>
          <p:grpSpPr bwMode="auto">
            <a:xfrm>
              <a:off x="4938714" y="1843087"/>
              <a:ext cx="3214686" cy="1890713"/>
              <a:chOff x="2667002" y="2264229"/>
              <a:chExt cx="3428998" cy="326571"/>
            </a:xfrm>
          </p:grpSpPr>
          <p:sp>
            <p:nvSpPr>
              <p:cNvPr id="144409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410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 bwMode="auto">
            <a:xfrm>
              <a:off x="6296025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398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4407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408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4399" name="TextBox 12"/>
            <p:cNvSpPr txBox="1">
              <a:spLocks noChangeArrowheads="1"/>
            </p:cNvSpPr>
            <p:nvPr/>
          </p:nvSpPr>
          <p:spPr bwMode="auto">
            <a:xfrm>
              <a:off x="6796087" y="5715956"/>
              <a:ext cx="1476367" cy="492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402" name="Freeform 2"/>
            <p:cNvSpPr>
              <a:spLocks noChangeAspect="1"/>
            </p:cNvSpPr>
            <p:nvPr/>
          </p:nvSpPr>
          <p:spPr bwMode="auto">
            <a:xfrm rot="5400000">
              <a:off x="4159394" y="4222262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4403" name="Freeform 2"/>
            <p:cNvSpPr>
              <a:spLocks noChangeAspect="1"/>
            </p:cNvSpPr>
            <p:nvPr/>
          </p:nvSpPr>
          <p:spPr bwMode="auto">
            <a:xfrm>
              <a:off x="5766739" y="1628775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7543801" y="3073304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>
              <a:off x="4938713" y="3073304"/>
              <a:ext cx="70008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 bwMode="auto">
            <a:xfrm>
              <a:off x="5181600" y="4190829"/>
              <a:ext cx="9906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638301" y="1484717"/>
            <a:ext cx="44576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Once the capacitor is </a:t>
            </a:r>
            <a:r>
              <a:rPr lang="en-US" b="1" dirty="0">
                <a:latin typeface="+mj-lt"/>
              </a:rPr>
              <a:t>fully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charged</a:t>
            </a:r>
            <a:r>
              <a:rPr lang="en-US" dirty="0">
                <a:latin typeface="+mj-lt"/>
              </a:rPr>
              <a:t>, 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capacitor?</a:t>
            </a:r>
          </a:p>
        </p:txBody>
      </p:sp>
      <p:sp>
        <p:nvSpPr>
          <p:cNvPr id="144390" name="TextBox 38"/>
          <p:cNvSpPr txBox="1">
            <a:spLocks noChangeArrowheads="1"/>
          </p:cNvSpPr>
          <p:nvPr/>
        </p:nvSpPr>
        <p:spPr bwMode="auto">
          <a:xfrm>
            <a:off x="1801709" y="4692593"/>
            <a:ext cx="314325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257175" indent="-257175" algn="ctr" eaLnBrk="1" hangingPunct="1">
              <a:buFont typeface="Arial" panose="020B0604020202020204" pitchFamily="34" charset="0"/>
              <a:buChar char="•"/>
            </a:pPr>
            <a:r>
              <a:rPr lang="en-US" dirty="0"/>
              <a:t>Find </a:t>
            </a:r>
            <a:r>
              <a:rPr lang="en-US" b="1" dirty="0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dirty="0"/>
              <a:t>with Ohm’s Law</a:t>
            </a:r>
            <a:endParaRPr lang="en-US" i="1" baseline="-25000" dirty="0">
              <a:solidFill>
                <a:srgbClr val="293F6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7124700" y="2971801"/>
            <a:ext cx="971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atin typeface="+mj-lt"/>
              </a:rPr>
              <a:t>C acts like broken wire</a:t>
            </a:r>
          </a:p>
        </p:txBody>
      </p:sp>
      <p:sp>
        <p:nvSpPr>
          <p:cNvPr id="46" name="TextBox 45"/>
          <p:cNvSpPr txBox="1"/>
          <p:nvPr/>
        </p:nvSpPr>
        <p:spPr bwMode="auto">
          <a:xfrm>
            <a:off x="2087460" y="5079286"/>
            <a:ext cx="14287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dirty="0"/>
              <a:t>= 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I R</a:t>
            </a:r>
            <a:endParaRPr lang="en-US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087461" y="5492693"/>
            <a:ext cx="39951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Symbol"/>
              <a:buChar char="Þ"/>
              <a:defRPr/>
            </a:pPr>
            <a:r>
              <a:rPr lang="en-US" b="1" dirty="0">
                <a:solidFill>
                  <a:srgbClr val="293F6F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dirty="0"/>
              <a:t>= </a:t>
            </a:r>
            <a:r>
              <a:rPr lang="en-US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(0.38 A) (3.0 </a:t>
            </a:r>
            <a:r>
              <a:rPr lang="en-US" b="1" dirty="0">
                <a:solidFill>
                  <a:srgbClr val="293F6F"/>
                </a:solidFill>
                <a:latin typeface="Symbol" pitchFamily="18" charset="2"/>
                <a:cs typeface="Times New Roman" pitchFamily="18" charset="0"/>
              </a:rPr>
              <a:t>W</a:t>
            </a:r>
            <a:r>
              <a:rPr lang="en-US" b="1" dirty="0">
                <a:solidFill>
                  <a:srgbClr val="293F6F"/>
                </a:solidFill>
                <a:latin typeface="Times New Roman" pitchFamily="18" charset="0"/>
                <a:cs typeface="Times New Roman" pitchFamily="18" charset="0"/>
              </a:rPr>
              <a:t>) = 1.1 V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i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1757273" y="2642840"/>
            <a:ext cx="1257300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3.8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11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60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D57A57-4AEB-403B-AABB-BA7C9862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>
          <a:xfrm>
            <a:off x="2609852" y="527103"/>
            <a:ext cx="62865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1: Non-Series RC Circuit [5]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5412" name="Group 38"/>
          <p:cNvGrpSpPr>
            <a:grpSpLocks/>
          </p:cNvGrpSpPr>
          <p:nvPr/>
        </p:nvGrpSpPr>
        <p:grpSpPr bwMode="auto">
          <a:xfrm>
            <a:off x="6210300" y="2078832"/>
            <a:ext cx="2686052" cy="3534966"/>
            <a:chOff x="4724400" y="1628775"/>
            <a:chExt cx="3581404" cy="4712974"/>
          </a:xfrm>
        </p:grpSpPr>
        <p:grpSp>
          <p:nvGrpSpPr>
            <p:cNvPr id="145420" name="Group 9"/>
            <p:cNvGrpSpPr>
              <a:grpSpLocks/>
            </p:cNvGrpSpPr>
            <p:nvPr/>
          </p:nvGrpSpPr>
          <p:grpSpPr bwMode="auto">
            <a:xfrm>
              <a:off x="4938714" y="1843087"/>
              <a:ext cx="3214686" cy="1890713"/>
              <a:chOff x="2667002" y="2264229"/>
              <a:chExt cx="3428998" cy="326571"/>
            </a:xfrm>
          </p:grpSpPr>
          <p:sp>
            <p:nvSpPr>
              <p:cNvPr id="145437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438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 bwMode="auto">
            <a:xfrm>
              <a:off x="6296025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5423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5435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436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5424" name="TextBox 12"/>
            <p:cNvSpPr txBox="1">
              <a:spLocks noChangeArrowheads="1"/>
            </p:cNvSpPr>
            <p:nvPr/>
          </p:nvSpPr>
          <p:spPr bwMode="auto">
            <a:xfrm>
              <a:off x="6796089" y="5715956"/>
              <a:ext cx="1509715" cy="492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427" name="Freeform 2"/>
            <p:cNvSpPr>
              <a:spLocks noChangeAspect="1"/>
            </p:cNvSpPr>
            <p:nvPr/>
          </p:nvSpPr>
          <p:spPr bwMode="auto">
            <a:xfrm rot="5400000">
              <a:off x="4159394" y="4222262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6713539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380163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430" name="Freeform 2"/>
            <p:cNvSpPr>
              <a:spLocks noChangeAspect="1"/>
            </p:cNvSpPr>
            <p:nvPr/>
          </p:nvSpPr>
          <p:spPr bwMode="auto">
            <a:xfrm>
              <a:off x="5766739" y="1628775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6705601" y="3073304"/>
              <a:ext cx="1447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>
              <a:off x="4938713" y="3073304"/>
              <a:ext cx="14351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 bwMode="auto">
            <a:xfrm>
              <a:off x="5181600" y="4190829"/>
              <a:ext cx="9906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5899150" y="3581270"/>
              <a:ext cx="12954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10 </a:t>
              </a:r>
              <a:r>
                <a:rPr lang="en-US" dirty="0">
                  <a:latin typeface="Symbol" pitchFamily="18" charset="2"/>
                </a:rPr>
                <a:t>m</a:t>
              </a:r>
              <a:r>
                <a:rPr lang="en-US" dirty="0"/>
                <a:t>F</a:t>
              </a:r>
              <a:endParaRPr lang="en-US" dirty="0">
                <a:latin typeface="Symbol" pitchFamily="18" charset="2"/>
              </a:endParaRP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583667" y="1570638"/>
            <a:ext cx="44255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Once the capacitor is </a:t>
            </a:r>
            <a:r>
              <a:rPr lang="en-US" b="1" dirty="0">
                <a:latin typeface="+mj-lt"/>
              </a:rPr>
              <a:t>fully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charged</a:t>
            </a:r>
            <a:r>
              <a:rPr lang="en-US" dirty="0">
                <a:latin typeface="+mj-lt"/>
              </a:rPr>
              <a:t>, what is the </a:t>
            </a:r>
            <a:r>
              <a:rPr lang="en-US" b="1" dirty="0">
                <a:latin typeface="+mj-lt"/>
              </a:rPr>
              <a:t>charge</a:t>
            </a:r>
            <a:r>
              <a:rPr lang="en-US" dirty="0">
                <a:latin typeface="+mj-lt"/>
              </a:rPr>
              <a:t> stored on the capacitor?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1686519" y="2813039"/>
            <a:ext cx="1263255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15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>
                <a:latin typeface="+mj-lt"/>
              </a:rPr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3.8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11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60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/>
              <a:t>20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C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719530" y="3425020"/>
            <a:ext cx="120015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505200" y="5144422"/>
            <a:ext cx="2076445" cy="6463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(10 </a:t>
            </a:r>
            <a:r>
              <a:rPr lang="en-US" dirty="0">
                <a:latin typeface="Symbol" pitchFamily="18" charset="2"/>
                <a:cs typeface="Times New Roman" pitchFamily="18" charset="0"/>
              </a:rPr>
              <a:t>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F) (1.1 V)</a:t>
            </a:r>
          </a:p>
          <a:p>
            <a:pPr eaLnBrk="1" hangingPunct="1"/>
            <a:r>
              <a:rPr lang="en-US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 ?</a:t>
            </a:r>
          </a:p>
        </p:txBody>
      </p:sp>
      <p:sp>
        <p:nvSpPr>
          <p:cNvPr id="38" name="TextBox 37"/>
          <p:cNvSpPr txBox="1"/>
          <p:nvPr/>
        </p:nvSpPr>
        <p:spPr bwMode="auto">
          <a:xfrm>
            <a:off x="3349442" y="3710770"/>
            <a:ext cx="15430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Will use:</a:t>
            </a:r>
          </a:p>
        </p:txBody>
      </p:sp>
      <p:graphicFrame>
        <p:nvGraphicFramePr>
          <p:cNvPr id="145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95524"/>
              </p:ext>
            </p:extLst>
          </p:nvPr>
        </p:nvGraphicFramePr>
        <p:xfrm>
          <a:off x="3828075" y="4167969"/>
          <a:ext cx="1178719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24" name="Equation" r:id="rId4" imgW="787400" imgH="228600" progId="Equation.3">
                  <p:embed/>
                </p:oleObj>
              </mc:Choice>
              <mc:Fallback>
                <p:oleObj name="Equation" r:id="rId4" imgW="7874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075" y="4167969"/>
                        <a:ext cx="1178719" cy="342900"/>
                      </a:xfrm>
                      <a:prstGeom prst="rect">
                        <a:avLst/>
                      </a:prstGeom>
                      <a:solidFill>
                        <a:schemeClr val="bg1">
                          <a:lumMod val="85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19" name="TextBox 38"/>
          <p:cNvSpPr txBox="1">
            <a:spLocks noChangeArrowheads="1"/>
          </p:cNvSpPr>
          <p:nvPr/>
        </p:nvSpPr>
        <p:spPr bwMode="auto">
          <a:xfrm>
            <a:off x="3749492" y="4622789"/>
            <a:ext cx="1543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8000"/>
                </a:solidFill>
                <a:latin typeface="Symbol" pitchFamily="18" charset="2"/>
              </a:rPr>
              <a:t>D</a:t>
            </a:r>
            <a:r>
              <a:rPr lang="en-US" b="1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= 1.1 V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53AA0B-2722-4A0D-A5E7-1B9B976A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itle 1"/>
          <p:cNvSpPr>
            <a:spLocks noGrp="1"/>
          </p:cNvSpPr>
          <p:nvPr>
            <p:ph type="title"/>
          </p:nvPr>
        </p:nvSpPr>
        <p:spPr>
          <a:xfrm>
            <a:off x="2590800" y="514362"/>
            <a:ext cx="65913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2: Non-Series RC Circuit [1]</a:t>
            </a:r>
          </a:p>
        </p:txBody>
      </p:sp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7460" name="Group 38"/>
          <p:cNvGrpSpPr>
            <a:grpSpLocks/>
          </p:cNvGrpSpPr>
          <p:nvPr/>
        </p:nvGrpSpPr>
        <p:grpSpPr bwMode="auto">
          <a:xfrm>
            <a:off x="6210300" y="2078832"/>
            <a:ext cx="2661046" cy="3534966"/>
            <a:chOff x="4724400" y="1628775"/>
            <a:chExt cx="3548062" cy="4712974"/>
          </a:xfrm>
        </p:grpSpPr>
        <p:grpSp>
          <p:nvGrpSpPr>
            <p:cNvPr id="147465" name="Group 9"/>
            <p:cNvGrpSpPr>
              <a:grpSpLocks/>
            </p:cNvGrpSpPr>
            <p:nvPr/>
          </p:nvGrpSpPr>
          <p:grpSpPr bwMode="auto">
            <a:xfrm>
              <a:off x="4938714" y="1843087"/>
              <a:ext cx="3214686" cy="1890713"/>
              <a:chOff x="2667002" y="2264229"/>
              <a:chExt cx="3428998" cy="326571"/>
            </a:xfrm>
          </p:grpSpPr>
          <p:sp>
            <p:nvSpPr>
              <p:cNvPr id="147484" name="Freeform 2"/>
              <p:cNvSpPr>
                <a:spLocks/>
              </p:cNvSpPr>
              <p:nvPr/>
            </p:nvSpPr>
            <p:spPr bwMode="auto">
              <a:xfrm>
                <a:off x="5120640" y="2264229"/>
                <a:ext cx="975360" cy="326571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7485" name="Freeform 2"/>
              <p:cNvSpPr>
                <a:spLocks/>
              </p:cNvSpPr>
              <p:nvPr/>
            </p:nvSpPr>
            <p:spPr bwMode="auto">
              <a:xfrm rot="-5400000">
                <a:off x="2999016" y="1932215"/>
                <a:ext cx="326571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 bwMode="auto">
            <a:xfrm>
              <a:off x="6296025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6796089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7468" name="Group 34"/>
            <p:cNvGrpSpPr>
              <a:grpSpLocks/>
            </p:cNvGrpSpPr>
            <p:nvPr/>
          </p:nvGrpSpPr>
          <p:grpSpPr bwMode="auto">
            <a:xfrm>
              <a:off x="4938713" y="3715705"/>
              <a:ext cx="3214688" cy="2000251"/>
              <a:chOff x="2590800" y="2171700"/>
              <a:chExt cx="3429000" cy="3467100"/>
            </a:xfrm>
          </p:grpSpPr>
          <p:sp>
            <p:nvSpPr>
              <p:cNvPr id="147482" name="Freeform 2"/>
              <p:cNvSpPr>
                <a:spLocks/>
              </p:cNvSpPr>
              <p:nvPr/>
            </p:nvSpPr>
            <p:spPr bwMode="auto">
              <a:xfrm rot="10800000">
                <a:off x="2590800" y="4648200"/>
                <a:ext cx="1447800" cy="9906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7483" name="Freeform 2"/>
              <p:cNvSpPr>
                <a:spLocks/>
              </p:cNvSpPr>
              <p:nvPr/>
            </p:nvSpPr>
            <p:spPr bwMode="auto">
              <a:xfrm rot="5400000">
                <a:off x="3562350" y="3181350"/>
                <a:ext cx="3467100" cy="1447800"/>
              </a:xfrm>
              <a:custGeom>
                <a:avLst/>
                <a:gdLst>
                  <a:gd name="T0" fmla="*/ 0 w 2655"/>
                  <a:gd name="T1" fmla="*/ 0 h 2040"/>
                  <a:gd name="T2" fmla="*/ 2147483647 w 2655"/>
                  <a:gd name="T3" fmla="*/ 0 h 2040"/>
                  <a:gd name="T4" fmla="*/ 2147483647 w 2655"/>
                  <a:gd name="T5" fmla="*/ 2147483647 h 2040"/>
                  <a:gd name="T6" fmla="*/ 0 60000 65536"/>
                  <a:gd name="T7" fmla="*/ 0 60000 65536"/>
                  <a:gd name="T8" fmla="*/ 0 60000 65536"/>
                  <a:gd name="T9" fmla="*/ 0 w 2655"/>
                  <a:gd name="T10" fmla="*/ 0 h 2040"/>
                  <a:gd name="T11" fmla="*/ 2655 w 2655"/>
                  <a:gd name="T12" fmla="*/ 2040 h 20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55" h="2040">
                    <a:moveTo>
                      <a:pt x="0" y="0"/>
                    </a:moveTo>
                    <a:lnTo>
                      <a:pt x="2655" y="0"/>
                    </a:lnTo>
                    <a:lnTo>
                      <a:pt x="2655" y="204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47469" name="TextBox 12"/>
            <p:cNvSpPr txBox="1">
              <a:spLocks noChangeArrowheads="1"/>
            </p:cNvSpPr>
            <p:nvPr/>
          </p:nvSpPr>
          <p:spPr bwMode="auto">
            <a:xfrm>
              <a:off x="6796087" y="5715956"/>
              <a:ext cx="1476375" cy="492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i="1" dirty="0">
                  <a:latin typeface="Symbol" pitchFamily="18" charset="2"/>
                </a:rPr>
                <a:t>e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 = 1.5 V</a:t>
              </a:r>
              <a:endParaRPr lang="en-US" b="1" i="1" dirty="0">
                <a:latin typeface="Symbol" pitchFamily="18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6629401" y="5497255"/>
              <a:ext cx="0" cy="420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auto">
            <a:xfrm>
              <a:off x="6462714" y="5073421"/>
              <a:ext cx="0" cy="1268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472" name="Freeform 2"/>
            <p:cNvSpPr>
              <a:spLocks noChangeAspect="1"/>
            </p:cNvSpPr>
            <p:nvPr/>
          </p:nvSpPr>
          <p:spPr bwMode="auto">
            <a:xfrm rot="5400000">
              <a:off x="4159394" y="4222262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6713539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6380163" y="2660581"/>
              <a:ext cx="0" cy="8238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475" name="Freeform 2"/>
            <p:cNvSpPr>
              <a:spLocks noChangeAspect="1"/>
            </p:cNvSpPr>
            <p:nvPr/>
          </p:nvSpPr>
          <p:spPr bwMode="auto">
            <a:xfrm>
              <a:off x="5766739" y="1628775"/>
              <a:ext cx="1558637" cy="428625"/>
            </a:xfrm>
            <a:custGeom>
              <a:avLst/>
              <a:gdLst>
                <a:gd name="T0" fmla="*/ 0 w 3960"/>
                <a:gd name="T1" fmla="*/ 2147483647 h 1080"/>
                <a:gd name="T2" fmla="*/ 2147483647 w 3960"/>
                <a:gd name="T3" fmla="*/ 2147483647 h 1080"/>
                <a:gd name="T4" fmla="*/ 2147483647 w 3960"/>
                <a:gd name="T5" fmla="*/ 0 h 1080"/>
                <a:gd name="T6" fmla="*/ 2147483647 w 3960"/>
                <a:gd name="T7" fmla="*/ 2147483647 h 1080"/>
                <a:gd name="T8" fmla="*/ 2147483647 w 3960"/>
                <a:gd name="T9" fmla="*/ 0 h 1080"/>
                <a:gd name="T10" fmla="*/ 2147483647 w 3960"/>
                <a:gd name="T11" fmla="*/ 2147483647 h 1080"/>
                <a:gd name="T12" fmla="*/ 2147483647 w 3960"/>
                <a:gd name="T13" fmla="*/ 0 h 1080"/>
                <a:gd name="T14" fmla="*/ 2147483647 w 3960"/>
                <a:gd name="T15" fmla="*/ 2147483647 h 1080"/>
                <a:gd name="T16" fmla="*/ 2147483647 w 3960"/>
                <a:gd name="T17" fmla="*/ 0 h 1080"/>
                <a:gd name="T18" fmla="*/ 2147483647 w 3960"/>
                <a:gd name="T19" fmla="*/ 2147483647 h 1080"/>
                <a:gd name="T20" fmla="*/ 2147483647 w 3960"/>
                <a:gd name="T21" fmla="*/ 2147483647 h 1080"/>
                <a:gd name="T22" fmla="*/ 2147483647 w 3960"/>
                <a:gd name="T23" fmla="*/ 2147483647 h 10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960"/>
                <a:gd name="T37" fmla="*/ 0 h 1080"/>
                <a:gd name="T38" fmla="*/ 3960 w 3960"/>
                <a:gd name="T39" fmla="*/ 1080 h 108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960" h="1080">
                  <a:moveTo>
                    <a:pt x="0" y="540"/>
                  </a:moveTo>
                  <a:lnTo>
                    <a:pt x="540" y="540"/>
                  </a:lnTo>
                  <a:lnTo>
                    <a:pt x="720" y="0"/>
                  </a:lnTo>
                  <a:lnTo>
                    <a:pt x="1080" y="1080"/>
                  </a:lnTo>
                  <a:lnTo>
                    <a:pt x="1440" y="0"/>
                  </a:lnTo>
                  <a:lnTo>
                    <a:pt x="1800" y="1080"/>
                  </a:lnTo>
                  <a:lnTo>
                    <a:pt x="2160" y="0"/>
                  </a:lnTo>
                  <a:lnTo>
                    <a:pt x="2520" y="1080"/>
                  </a:lnTo>
                  <a:lnTo>
                    <a:pt x="2880" y="0"/>
                  </a:lnTo>
                  <a:lnTo>
                    <a:pt x="3240" y="1080"/>
                  </a:lnTo>
                  <a:lnTo>
                    <a:pt x="3420" y="540"/>
                  </a:lnTo>
                  <a:lnTo>
                    <a:pt x="3960" y="54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47476" name="Group 36"/>
            <p:cNvGrpSpPr>
              <a:grpSpLocks/>
            </p:cNvGrpSpPr>
            <p:nvPr/>
          </p:nvGrpSpPr>
          <p:grpSpPr bwMode="auto">
            <a:xfrm>
              <a:off x="6712745" y="2767965"/>
              <a:ext cx="1440655" cy="304800"/>
              <a:chOff x="6605588" y="2767965"/>
              <a:chExt cx="1440655" cy="304800"/>
            </a:xfrm>
          </p:grpSpPr>
          <p:cxnSp>
            <p:nvCxnSpPr>
              <p:cNvPr id="27" name="Straight Connector 26"/>
              <p:cNvCxnSpPr/>
              <p:nvPr/>
            </p:nvCxnSpPr>
            <p:spPr bwMode="auto">
              <a:xfrm>
                <a:off x="7455694" y="3073304"/>
                <a:ext cx="59055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Freeform 27"/>
              <p:cNvSpPr/>
              <p:nvPr/>
            </p:nvSpPr>
            <p:spPr bwMode="auto">
              <a:xfrm>
                <a:off x="6606382" y="2768524"/>
                <a:ext cx="738187" cy="304780"/>
              </a:xfrm>
              <a:custGeom>
                <a:avLst/>
                <a:gdLst>
                  <a:gd name="connsiteX0" fmla="*/ 0 w 1697831"/>
                  <a:gd name="connsiteY0" fmla="*/ 457200 h 457200"/>
                  <a:gd name="connsiteX1" fmla="*/ 904875 w 1697831"/>
                  <a:gd name="connsiteY1" fmla="*/ 454819 h 457200"/>
                  <a:gd name="connsiteX2" fmla="*/ 1697831 w 1697831"/>
                  <a:gd name="connsiteY2" fmla="*/ 0 h 457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97831" h="457200">
                    <a:moveTo>
                      <a:pt x="0" y="457200"/>
                    </a:moveTo>
                    <a:lnTo>
                      <a:pt x="904875" y="454819"/>
                    </a:lnTo>
                    <a:lnTo>
                      <a:pt x="1697831" y="0"/>
                    </a:lnTo>
                  </a:path>
                </a:pathLst>
              </a:cu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</p:grpSp>
        <p:cxnSp>
          <p:nvCxnSpPr>
            <p:cNvPr id="30" name="Straight Connector 29"/>
            <p:cNvCxnSpPr/>
            <p:nvPr/>
          </p:nvCxnSpPr>
          <p:spPr bwMode="auto">
            <a:xfrm>
              <a:off x="4938713" y="3073304"/>
              <a:ext cx="14351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 bwMode="auto">
            <a:xfrm>
              <a:off x="5181600" y="4190829"/>
              <a:ext cx="9906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1.0 </a:t>
              </a:r>
              <a:r>
                <a:rPr lang="en-US" dirty="0">
                  <a:latin typeface="Symbol" pitchFamily="18" charset="2"/>
                </a:rPr>
                <a:t>W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5899150" y="3581270"/>
              <a:ext cx="1295400" cy="492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10 </a:t>
              </a:r>
              <a:r>
                <a:rPr lang="en-US" dirty="0">
                  <a:latin typeface="Symbol" pitchFamily="18" charset="2"/>
                </a:rPr>
                <a:t>m</a:t>
              </a:r>
              <a:r>
                <a:rPr lang="en-US" dirty="0"/>
                <a:t>F</a:t>
              </a:r>
              <a:endParaRPr lang="en-US" dirty="0">
                <a:latin typeface="Symbol" pitchFamily="18" charset="2"/>
              </a:endParaRPr>
            </a:p>
          </p:txBody>
        </p:sp>
      </p:grpSp>
      <p:sp>
        <p:nvSpPr>
          <p:cNvPr id="40" name="TextBox 39"/>
          <p:cNvSpPr txBox="1"/>
          <p:nvPr/>
        </p:nvSpPr>
        <p:spPr bwMode="auto">
          <a:xfrm>
            <a:off x="1600200" y="1943101"/>
            <a:ext cx="477083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The switch has been open for a long time. </a:t>
            </a:r>
            <a:r>
              <a:rPr lang="en-US" b="1" dirty="0">
                <a:latin typeface="+mj-lt"/>
              </a:rPr>
              <a:t>Immediately after </a:t>
            </a:r>
            <a:r>
              <a:rPr lang="en-US" dirty="0">
                <a:latin typeface="+mj-lt"/>
              </a:rPr>
              <a:t>it is closed, what is the current through the 1 </a:t>
            </a:r>
            <a:r>
              <a:rPr lang="en-US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resistor? 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1752600" y="3292023"/>
            <a:ext cx="1200150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0.38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0.50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2.0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1.5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 A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3067050" y="4914900"/>
            <a:ext cx="2914650" cy="55399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Reminder: Uncharged capacitor acts like </a:t>
            </a:r>
            <a:r>
              <a:rPr lang="en-US" sz="1500" b="1" dirty="0">
                <a:solidFill>
                  <a:srgbClr val="FF0000"/>
                </a:solidFill>
                <a:latin typeface="+mj-lt"/>
              </a:rPr>
              <a:t>wire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3267075" y="5543550"/>
            <a:ext cx="2343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Redraw</a:t>
            </a:r>
            <a:r>
              <a:rPr lang="en-US" dirty="0">
                <a:latin typeface="+mj-lt"/>
              </a:rPr>
              <a:t> Circuit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7CE10F-C6CD-45D2-B51C-ECEFF3DE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 bwMode="auto">
          <a:xfrm>
            <a:off x="7067550" y="1714501"/>
            <a:ext cx="9715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grpSp>
        <p:nvGrpSpPr>
          <p:cNvPr id="148483" name="Group 9"/>
          <p:cNvGrpSpPr>
            <a:grpSpLocks/>
          </p:cNvGrpSpPr>
          <p:nvPr/>
        </p:nvGrpSpPr>
        <p:grpSpPr bwMode="auto">
          <a:xfrm>
            <a:off x="6371037" y="2239566"/>
            <a:ext cx="2411015" cy="1418034"/>
            <a:chOff x="2667002" y="2264229"/>
            <a:chExt cx="3428998" cy="326571"/>
          </a:xfrm>
        </p:grpSpPr>
        <p:sp>
          <p:nvSpPr>
            <p:cNvPr id="148502" name="Freeform 2"/>
            <p:cNvSpPr>
              <a:spLocks/>
            </p:cNvSpPr>
            <p:nvPr/>
          </p:nvSpPr>
          <p:spPr bwMode="auto">
            <a:xfrm>
              <a:off x="5120640" y="2264229"/>
              <a:ext cx="975360" cy="326571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8503" name="Freeform 2"/>
            <p:cNvSpPr>
              <a:spLocks/>
            </p:cNvSpPr>
            <p:nvPr/>
          </p:nvSpPr>
          <p:spPr bwMode="auto">
            <a:xfrm rot="-5400000">
              <a:off x="2999016" y="1932215"/>
              <a:ext cx="326571" cy="9906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cxnSp>
        <p:nvCxnSpPr>
          <p:cNvPr id="10" name="Straight Connector 9"/>
          <p:cNvCxnSpPr/>
          <p:nvPr/>
        </p:nvCxnSpPr>
        <p:spPr bwMode="auto">
          <a:xfrm>
            <a:off x="7389019" y="4980387"/>
            <a:ext cx="0" cy="315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7764066" y="4662489"/>
            <a:ext cx="0" cy="951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486" name="Group 34"/>
          <p:cNvGrpSpPr>
            <a:grpSpLocks/>
          </p:cNvGrpSpPr>
          <p:nvPr/>
        </p:nvGrpSpPr>
        <p:grpSpPr bwMode="auto">
          <a:xfrm>
            <a:off x="6371037" y="3644503"/>
            <a:ext cx="2411015" cy="1500188"/>
            <a:chOff x="2590800" y="2171700"/>
            <a:chExt cx="3429000" cy="3467100"/>
          </a:xfrm>
        </p:grpSpPr>
        <p:sp>
          <p:nvSpPr>
            <p:cNvPr id="148500" name="Freeform 2"/>
            <p:cNvSpPr>
              <a:spLocks/>
            </p:cNvSpPr>
            <p:nvPr/>
          </p:nvSpPr>
          <p:spPr bwMode="auto">
            <a:xfrm rot="10800000">
              <a:off x="2590800" y="4648200"/>
              <a:ext cx="1447800" cy="9906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8501" name="Freeform 2"/>
            <p:cNvSpPr>
              <a:spLocks/>
            </p:cNvSpPr>
            <p:nvPr/>
          </p:nvSpPr>
          <p:spPr bwMode="auto">
            <a:xfrm rot="5400000">
              <a:off x="3562350" y="3181350"/>
              <a:ext cx="3467100" cy="14478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48487" name="TextBox 12"/>
          <p:cNvSpPr txBox="1">
            <a:spLocks noChangeArrowheads="1"/>
          </p:cNvSpPr>
          <p:nvPr/>
        </p:nvSpPr>
        <p:spPr bwMode="auto">
          <a:xfrm>
            <a:off x="7764065" y="5144693"/>
            <a:ext cx="11072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i="1" dirty="0">
                <a:latin typeface="Symbol" pitchFamily="18" charset="2"/>
              </a:rPr>
              <a:t>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1.5 V</a:t>
            </a:r>
            <a:endParaRPr lang="en-US" b="1" i="1" dirty="0">
              <a:latin typeface="Symbol" pitchFamily="18" charset="2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7639050" y="4980387"/>
            <a:ext cx="0" cy="315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7514035" y="4662489"/>
            <a:ext cx="0" cy="951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490" name="Freeform 2"/>
          <p:cNvSpPr>
            <a:spLocks noChangeAspect="1"/>
          </p:cNvSpPr>
          <p:nvPr/>
        </p:nvSpPr>
        <p:spPr bwMode="auto">
          <a:xfrm rot="5400000">
            <a:off x="5786439" y="4024315"/>
            <a:ext cx="1169194" cy="321469"/>
          </a:xfrm>
          <a:custGeom>
            <a:avLst/>
            <a:gdLst>
              <a:gd name="T0" fmla="*/ 0 w 3960"/>
              <a:gd name="T1" fmla="*/ 2147483647 h 1080"/>
              <a:gd name="T2" fmla="*/ 2147483647 w 3960"/>
              <a:gd name="T3" fmla="*/ 2147483647 h 1080"/>
              <a:gd name="T4" fmla="*/ 2147483647 w 3960"/>
              <a:gd name="T5" fmla="*/ 0 h 1080"/>
              <a:gd name="T6" fmla="*/ 2147483647 w 3960"/>
              <a:gd name="T7" fmla="*/ 2147483647 h 1080"/>
              <a:gd name="T8" fmla="*/ 2147483647 w 3960"/>
              <a:gd name="T9" fmla="*/ 0 h 1080"/>
              <a:gd name="T10" fmla="*/ 2147483647 w 3960"/>
              <a:gd name="T11" fmla="*/ 2147483647 h 1080"/>
              <a:gd name="T12" fmla="*/ 2147483647 w 3960"/>
              <a:gd name="T13" fmla="*/ 0 h 1080"/>
              <a:gd name="T14" fmla="*/ 2147483647 w 3960"/>
              <a:gd name="T15" fmla="*/ 2147483647 h 1080"/>
              <a:gd name="T16" fmla="*/ 2147483647 w 3960"/>
              <a:gd name="T17" fmla="*/ 0 h 1080"/>
              <a:gd name="T18" fmla="*/ 2147483647 w 3960"/>
              <a:gd name="T19" fmla="*/ 2147483647 h 1080"/>
              <a:gd name="T20" fmla="*/ 2147483647 w 3960"/>
              <a:gd name="T21" fmla="*/ 2147483647 h 1080"/>
              <a:gd name="T22" fmla="*/ 2147483647 w 3960"/>
              <a:gd name="T23" fmla="*/ 2147483647 h 1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960"/>
              <a:gd name="T37" fmla="*/ 0 h 1080"/>
              <a:gd name="T38" fmla="*/ 3960 w 3960"/>
              <a:gd name="T39" fmla="*/ 1080 h 1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960" h="1080">
                <a:moveTo>
                  <a:pt x="0" y="540"/>
                </a:moveTo>
                <a:lnTo>
                  <a:pt x="540" y="540"/>
                </a:lnTo>
                <a:lnTo>
                  <a:pt x="720" y="0"/>
                </a:lnTo>
                <a:lnTo>
                  <a:pt x="1080" y="1080"/>
                </a:lnTo>
                <a:lnTo>
                  <a:pt x="1440" y="0"/>
                </a:lnTo>
                <a:lnTo>
                  <a:pt x="1800" y="1080"/>
                </a:lnTo>
                <a:lnTo>
                  <a:pt x="2160" y="0"/>
                </a:lnTo>
                <a:lnTo>
                  <a:pt x="2520" y="1080"/>
                </a:lnTo>
                <a:lnTo>
                  <a:pt x="2880" y="0"/>
                </a:lnTo>
                <a:lnTo>
                  <a:pt x="3240" y="1080"/>
                </a:lnTo>
                <a:lnTo>
                  <a:pt x="3420" y="540"/>
                </a:lnTo>
                <a:lnTo>
                  <a:pt x="3960" y="540"/>
                </a:ln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8491" name="Freeform 2"/>
          <p:cNvSpPr>
            <a:spLocks noChangeAspect="1"/>
          </p:cNvSpPr>
          <p:nvPr/>
        </p:nvSpPr>
        <p:spPr bwMode="auto">
          <a:xfrm>
            <a:off x="6992543" y="2078833"/>
            <a:ext cx="1168003" cy="321469"/>
          </a:xfrm>
          <a:custGeom>
            <a:avLst/>
            <a:gdLst>
              <a:gd name="T0" fmla="*/ 0 w 3960"/>
              <a:gd name="T1" fmla="*/ 2147483647 h 1080"/>
              <a:gd name="T2" fmla="*/ 2147483647 w 3960"/>
              <a:gd name="T3" fmla="*/ 2147483647 h 1080"/>
              <a:gd name="T4" fmla="*/ 2147483647 w 3960"/>
              <a:gd name="T5" fmla="*/ 0 h 1080"/>
              <a:gd name="T6" fmla="*/ 2147483647 w 3960"/>
              <a:gd name="T7" fmla="*/ 2147483647 h 1080"/>
              <a:gd name="T8" fmla="*/ 2147483647 w 3960"/>
              <a:gd name="T9" fmla="*/ 0 h 1080"/>
              <a:gd name="T10" fmla="*/ 2147483647 w 3960"/>
              <a:gd name="T11" fmla="*/ 2147483647 h 1080"/>
              <a:gd name="T12" fmla="*/ 2147483647 w 3960"/>
              <a:gd name="T13" fmla="*/ 0 h 1080"/>
              <a:gd name="T14" fmla="*/ 2147483647 w 3960"/>
              <a:gd name="T15" fmla="*/ 2147483647 h 1080"/>
              <a:gd name="T16" fmla="*/ 2147483647 w 3960"/>
              <a:gd name="T17" fmla="*/ 0 h 1080"/>
              <a:gd name="T18" fmla="*/ 2147483647 w 3960"/>
              <a:gd name="T19" fmla="*/ 2147483647 h 1080"/>
              <a:gd name="T20" fmla="*/ 2147483647 w 3960"/>
              <a:gd name="T21" fmla="*/ 2147483647 h 1080"/>
              <a:gd name="T22" fmla="*/ 2147483647 w 3960"/>
              <a:gd name="T23" fmla="*/ 2147483647 h 1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960"/>
              <a:gd name="T37" fmla="*/ 0 h 1080"/>
              <a:gd name="T38" fmla="*/ 3960 w 3960"/>
              <a:gd name="T39" fmla="*/ 1080 h 1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960" h="1080">
                <a:moveTo>
                  <a:pt x="0" y="540"/>
                </a:moveTo>
                <a:lnTo>
                  <a:pt x="540" y="540"/>
                </a:lnTo>
                <a:lnTo>
                  <a:pt x="720" y="0"/>
                </a:lnTo>
                <a:lnTo>
                  <a:pt x="1080" y="1080"/>
                </a:lnTo>
                <a:lnTo>
                  <a:pt x="1440" y="0"/>
                </a:lnTo>
                <a:lnTo>
                  <a:pt x="1800" y="1080"/>
                </a:lnTo>
                <a:lnTo>
                  <a:pt x="2160" y="0"/>
                </a:lnTo>
                <a:lnTo>
                  <a:pt x="2520" y="1080"/>
                </a:lnTo>
                <a:lnTo>
                  <a:pt x="2880" y="0"/>
                </a:lnTo>
                <a:lnTo>
                  <a:pt x="3240" y="1080"/>
                </a:lnTo>
                <a:lnTo>
                  <a:pt x="3420" y="540"/>
                </a:lnTo>
                <a:lnTo>
                  <a:pt x="3960" y="540"/>
                </a:ln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371037" y="3162300"/>
            <a:ext cx="24110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 bwMode="auto">
          <a:xfrm>
            <a:off x="6553200" y="4000501"/>
            <a:ext cx="742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1600200" y="1828801"/>
            <a:ext cx="477083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The switch has been open for a long time.  </a:t>
            </a:r>
            <a:r>
              <a:rPr lang="en-US" b="1" dirty="0">
                <a:latin typeface="+mj-lt"/>
              </a:rPr>
              <a:t>Immediately after </a:t>
            </a:r>
            <a:r>
              <a:rPr lang="en-US" dirty="0">
                <a:latin typeface="+mj-lt"/>
              </a:rPr>
              <a:t>it is closed, what is the current through the 1 </a:t>
            </a:r>
            <a:r>
              <a:rPr lang="en-US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resistor? 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1729384" y="3292319"/>
            <a:ext cx="1200149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0.38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0.50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2.0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1.5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 A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3761028" y="3424870"/>
            <a:ext cx="18859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Right after switch closed:</a:t>
            </a:r>
          </a:p>
        </p:txBody>
      </p:sp>
      <p:sp>
        <p:nvSpPr>
          <p:cNvPr id="38" name="TextBox 37"/>
          <p:cNvSpPr txBox="1"/>
          <p:nvPr/>
        </p:nvSpPr>
        <p:spPr bwMode="auto">
          <a:xfrm>
            <a:off x="3875328" y="3992799"/>
            <a:ext cx="171450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3 </a:t>
            </a:r>
            <a:r>
              <a:rPr lang="en-US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is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shorted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2933846" y="5343883"/>
            <a:ext cx="3329004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 algn="ctr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Can redraw circuit with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just 1.0 </a:t>
            </a:r>
            <a:r>
              <a:rPr lang="en-US" b="1" dirty="0">
                <a:solidFill>
                  <a:srgbClr val="FF0000"/>
                </a:solidFill>
                <a:latin typeface="Symbol" pitchFamily="18" charset="2"/>
              </a:rPr>
              <a:t>W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resistor</a:t>
            </a:r>
            <a:r>
              <a:rPr lang="en-US" dirty="0"/>
              <a:t> and emf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8499" name="Title 1"/>
          <p:cNvSpPr>
            <a:spLocks noGrp="1"/>
          </p:cNvSpPr>
          <p:nvPr>
            <p:ph type="title"/>
          </p:nvPr>
        </p:nvSpPr>
        <p:spPr>
          <a:xfrm>
            <a:off x="2892878" y="599279"/>
            <a:ext cx="6291943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2: Non-Series RC Circuit [2]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C944D5-04CC-4F7E-A0FD-2C45818F2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506" name="Group 9"/>
          <p:cNvGrpSpPr>
            <a:grpSpLocks/>
          </p:cNvGrpSpPr>
          <p:nvPr/>
        </p:nvGrpSpPr>
        <p:grpSpPr bwMode="auto">
          <a:xfrm>
            <a:off x="6371037" y="3162300"/>
            <a:ext cx="2411015" cy="571500"/>
            <a:chOff x="2667002" y="2264229"/>
            <a:chExt cx="3428998" cy="326571"/>
          </a:xfrm>
        </p:grpSpPr>
        <p:sp>
          <p:nvSpPr>
            <p:cNvPr id="149524" name="Freeform 2"/>
            <p:cNvSpPr>
              <a:spLocks/>
            </p:cNvSpPr>
            <p:nvPr/>
          </p:nvSpPr>
          <p:spPr bwMode="auto">
            <a:xfrm>
              <a:off x="5120640" y="2264229"/>
              <a:ext cx="975360" cy="326571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9525" name="Freeform 2"/>
            <p:cNvSpPr>
              <a:spLocks/>
            </p:cNvSpPr>
            <p:nvPr/>
          </p:nvSpPr>
          <p:spPr bwMode="auto">
            <a:xfrm rot="-5400000">
              <a:off x="2999016" y="1932215"/>
              <a:ext cx="326571" cy="9906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cxnSp>
        <p:nvCxnSpPr>
          <p:cNvPr id="10" name="Straight Connector 9"/>
          <p:cNvCxnSpPr/>
          <p:nvPr/>
        </p:nvCxnSpPr>
        <p:spPr bwMode="auto">
          <a:xfrm>
            <a:off x="7389019" y="4980387"/>
            <a:ext cx="0" cy="315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 bwMode="auto">
          <a:xfrm>
            <a:off x="7764066" y="4662489"/>
            <a:ext cx="0" cy="951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509" name="Group 34"/>
          <p:cNvGrpSpPr>
            <a:grpSpLocks/>
          </p:cNvGrpSpPr>
          <p:nvPr/>
        </p:nvGrpSpPr>
        <p:grpSpPr bwMode="auto">
          <a:xfrm>
            <a:off x="6371037" y="3644503"/>
            <a:ext cx="2411015" cy="1500188"/>
            <a:chOff x="2590800" y="2171700"/>
            <a:chExt cx="3429000" cy="3467100"/>
          </a:xfrm>
        </p:grpSpPr>
        <p:sp>
          <p:nvSpPr>
            <p:cNvPr id="149522" name="Freeform 2"/>
            <p:cNvSpPr>
              <a:spLocks/>
            </p:cNvSpPr>
            <p:nvPr/>
          </p:nvSpPr>
          <p:spPr bwMode="auto">
            <a:xfrm rot="10800000">
              <a:off x="2590800" y="4648200"/>
              <a:ext cx="1447800" cy="9906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9523" name="Freeform 2"/>
            <p:cNvSpPr>
              <a:spLocks/>
            </p:cNvSpPr>
            <p:nvPr/>
          </p:nvSpPr>
          <p:spPr bwMode="auto">
            <a:xfrm rot="5400000">
              <a:off x="3562350" y="3181350"/>
              <a:ext cx="3467100" cy="1447800"/>
            </a:xfrm>
            <a:custGeom>
              <a:avLst/>
              <a:gdLst>
                <a:gd name="T0" fmla="*/ 0 w 2655"/>
                <a:gd name="T1" fmla="*/ 0 h 2040"/>
                <a:gd name="T2" fmla="*/ 2147483647 w 2655"/>
                <a:gd name="T3" fmla="*/ 0 h 2040"/>
                <a:gd name="T4" fmla="*/ 2147483647 w 2655"/>
                <a:gd name="T5" fmla="*/ 2147483647 h 2040"/>
                <a:gd name="T6" fmla="*/ 0 60000 65536"/>
                <a:gd name="T7" fmla="*/ 0 60000 65536"/>
                <a:gd name="T8" fmla="*/ 0 60000 65536"/>
                <a:gd name="T9" fmla="*/ 0 w 2655"/>
                <a:gd name="T10" fmla="*/ 0 h 2040"/>
                <a:gd name="T11" fmla="*/ 2655 w 2655"/>
                <a:gd name="T12" fmla="*/ 2040 h 20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55" h="2040">
                  <a:moveTo>
                    <a:pt x="0" y="0"/>
                  </a:moveTo>
                  <a:lnTo>
                    <a:pt x="2655" y="0"/>
                  </a:lnTo>
                  <a:lnTo>
                    <a:pt x="2655" y="204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49510" name="TextBox 12"/>
          <p:cNvSpPr txBox="1">
            <a:spLocks noChangeArrowheads="1"/>
          </p:cNvSpPr>
          <p:nvPr/>
        </p:nvSpPr>
        <p:spPr bwMode="auto">
          <a:xfrm>
            <a:off x="7764065" y="5144693"/>
            <a:ext cx="10751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 i="1" dirty="0">
                <a:latin typeface="Symbol" pitchFamily="18" charset="2"/>
              </a:rPr>
              <a:t>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1.5 V</a:t>
            </a:r>
            <a:endParaRPr lang="en-US" b="1" i="1" dirty="0">
              <a:latin typeface="Symbol" pitchFamily="18" charset="2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7639050" y="4980387"/>
            <a:ext cx="0" cy="315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7514035" y="4662489"/>
            <a:ext cx="0" cy="9513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513" name="Freeform 2"/>
          <p:cNvSpPr>
            <a:spLocks noChangeAspect="1"/>
          </p:cNvSpPr>
          <p:nvPr/>
        </p:nvSpPr>
        <p:spPr bwMode="auto">
          <a:xfrm rot="5400000">
            <a:off x="5786439" y="4024315"/>
            <a:ext cx="1169194" cy="321469"/>
          </a:xfrm>
          <a:custGeom>
            <a:avLst/>
            <a:gdLst>
              <a:gd name="T0" fmla="*/ 0 w 3960"/>
              <a:gd name="T1" fmla="*/ 2147483647 h 1080"/>
              <a:gd name="T2" fmla="*/ 2147483647 w 3960"/>
              <a:gd name="T3" fmla="*/ 2147483647 h 1080"/>
              <a:gd name="T4" fmla="*/ 2147483647 w 3960"/>
              <a:gd name="T5" fmla="*/ 0 h 1080"/>
              <a:gd name="T6" fmla="*/ 2147483647 w 3960"/>
              <a:gd name="T7" fmla="*/ 2147483647 h 1080"/>
              <a:gd name="T8" fmla="*/ 2147483647 w 3960"/>
              <a:gd name="T9" fmla="*/ 0 h 1080"/>
              <a:gd name="T10" fmla="*/ 2147483647 w 3960"/>
              <a:gd name="T11" fmla="*/ 2147483647 h 1080"/>
              <a:gd name="T12" fmla="*/ 2147483647 w 3960"/>
              <a:gd name="T13" fmla="*/ 0 h 1080"/>
              <a:gd name="T14" fmla="*/ 2147483647 w 3960"/>
              <a:gd name="T15" fmla="*/ 2147483647 h 1080"/>
              <a:gd name="T16" fmla="*/ 2147483647 w 3960"/>
              <a:gd name="T17" fmla="*/ 0 h 1080"/>
              <a:gd name="T18" fmla="*/ 2147483647 w 3960"/>
              <a:gd name="T19" fmla="*/ 2147483647 h 1080"/>
              <a:gd name="T20" fmla="*/ 2147483647 w 3960"/>
              <a:gd name="T21" fmla="*/ 2147483647 h 1080"/>
              <a:gd name="T22" fmla="*/ 2147483647 w 3960"/>
              <a:gd name="T23" fmla="*/ 2147483647 h 108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960"/>
              <a:gd name="T37" fmla="*/ 0 h 1080"/>
              <a:gd name="T38" fmla="*/ 3960 w 3960"/>
              <a:gd name="T39" fmla="*/ 1080 h 108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960" h="1080">
                <a:moveTo>
                  <a:pt x="0" y="540"/>
                </a:moveTo>
                <a:lnTo>
                  <a:pt x="540" y="540"/>
                </a:lnTo>
                <a:lnTo>
                  <a:pt x="720" y="0"/>
                </a:lnTo>
                <a:lnTo>
                  <a:pt x="1080" y="1080"/>
                </a:lnTo>
                <a:lnTo>
                  <a:pt x="1440" y="0"/>
                </a:lnTo>
                <a:lnTo>
                  <a:pt x="1800" y="1080"/>
                </a:lnTo>
                <a:lnTo>
                  <a:pt x="2160" y="0"/>
                </a:lnTo>
                <a:lnTo>
                  <a:pt x="2520" y="1080"/>
                </a:lnTo>
                <a:lnTo>
                  <a:pt x="2880" y="0"/>
                </a:lnTo>
                <a:lnTo>
                  <a:pt x="3240" y="1080"/>
                </a:lnTo>
                <a:lnTo>
                  <a:pt x="3420" y="540"/>
                </a:lnTo>
                <a:lnTo>
                  <a:pt x="3960" y="540"/>
                </a:ln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371037" y="3162300"/>
            <a:ext cx="24110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 bwMode="auto">
          <a:xfrm>
            <a:off x="6553200" y="4000501"/>
            <a:ext cx="7429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latin typeface="+mj-lt"/>
              </a:rPr>
              <a:t>1.0 </a:t>
            </a:r>
            <a:r>
              <a:rPr lang="en-US" dirty="0">
                <a:latin typeface="Symbol" pitchFamily="18" charset="2"/>
              </a:rPr>
              <a:t>W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1905000" y="1943101"/>
            <a:ext cx="4648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The switch has been open for a long time.  </a:t>
            </a:r>
            <a:r>
              <a:rPr lang="en-US" b="1" dirty="0">
                <a:latin typeface="+mj-lt"/>
              </a:rPr>
              <a:t>Immediately after </a:t>
            </a:r>
            <a:r>
              <a:rPr lang="en-US" dirty="0">
                <a:latin typeface="+mj-lt"/>
              </a:rPr>
              <a:t>it is closed, what is the current through the 1 </a:t>
            </a:r>
            <a:r>
              <a:rPr lang="en-US" dirty="0">
                <a:latin typeface="Symbol" pitchFamily="18" charset="2"/>
              </a:rPr>
              <a:t>W</a:t>
            </a:r>
            <a:r>
              <a:rPr lang="en-US" dirty="0">
                <a:latin typeface="+mj-lt"/>
              </a:rPr>
              <a:t> resistor? </a:t>
            </a:r>
          </a:p>
        </p:txBody>
      </p:sp>
      <p:sp>
        <p:nvSpPr>
          <p:cNvPr id="41" name="TextBox 40"/>
          <p:cNvSpPr txBox="1"/>
          <p:nvPr/>
        </p:nvSpPr>
        <p:spPr bwMode="auto">
          <a:xfrm>
            <a:off x="2038350" y="3238738"/>
            <a:ext cx="1200150" cy="14773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0.38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0.50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2.0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1.5 A</a:t>
            </a:r>
          </a:p>
          <a:p>
            <a:pPr marL="342900" indent="-342900">
              <a:buFontTx/>
              <a:buAutoNum type="alphaLcPeriod"/>
              <a:defRPr/>
            </a:pPr>
            <a:r>
              <a:rPr lang="en-US" dirty="0">
                <a:latin typeface="+mj-lt"/>
              </a:rPr>
              <a:t>0 A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3238500" y="5284468"/>
            <a:ext cx="2743200" cy="10054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57175" indent="-257175">
              <a:spcAft>
                <a:spcPts val="45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+mj-lt"/>
              </a:rPr>
              <a:t>Use Ohm’s Law:</a:t>
            </a:r>
          </a:p>
          <a:p>
            <a:pPr algn="r">
              <a:spcAft>
                <a:spcPts val="450"/>
              </a:spcAft>
              <a:defRPr/>
            </a:pP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500" dirty="0">
                <a:latin typeface="+mj-lt"/>
              </a:rPr>
              <a:t> = 1.0 </a:t>
            </a:r>
            <a:r>
              <a:rPr lang="en-US" sz="1500" dirty="0">
                <a:latin typeface="Symbol" pitchFamily="18" charset="2"/>
              </a:rPr>
              <a:t>W,  D</a:t>
            </a:r>
            <a:r>
              <a:rPr lang="en-US" sz="1500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500" i="1" baseline="-25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500" dirty="0"/>
              <a:t> = </a:t>
            </a:r>
            <a:r>
              <a:rPr lang="en-US" sz="1500" dirty="0">
                <a:latin typeface="Symbol" pitchFamily="18" charset="2"/>
              </a:rPr>
              <a:t>e </a:t>
            </a:r>
            <a:r>
              <a:rPr lang="en-US" sz="1500" dirty="0"/>
              <a:t>= 1.5</a:t>
            </a:r>
          </a:p>
          <a:p>
            <a:pPr algn="ctr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= ?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095500" y="4095988"/>
            <a:ext cx="914400" cy="2857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9521" name="Title 1"/>
          <p:cNvSpPr>
            <a:spLocks noGrp="1"/>
          </p:cNvSpPr>
          <p:nvPr>
            <p:ph type="title"/>
          </p:nvPr>
        </p:nvSpPr>
        <p:spPr>
          <a:xfrm>
            <a:off x="2762250" y="676276"/>
            <a:ext cx="6438900" cy="857250"/>
          </a:xfrm>
        </p:spPr>
        <p:txBody>
          <a:bodyPr/>
          <a:lstStyle/>
          <a:p>
            <a:r>
              <a:rPr lang="en-US" sz="2700" b="1" dirty="0">
                <a:cs typeface="Arial" charset="0"/>
              </a:rPr>
              <a:t>Example 2: Non-Series RC Circuit [3]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1C6829-CD86-4235-A6B3-8836C5AF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98F397-FDFE-4DCC-B9AE-AE213ED1EF4C}"/>
                  </a:ext>
                </a:extLst>
              </p14:cNvPr>
              <p14:cNvContentPartPr/>
              <p14:nvPr/>
            </p14:nvContentPartPr>
            <p14:xfrm>
              <a:off x="5365800" y="5378400"/>
              <a:ext cx="597240" cy="178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98F397-FDFE-4DCC-B9AE-AE213ED1EF4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56440" y="5369040"/>
                <a:ext cx="615960" cy="196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009900" y="609557"/>
            <a:ext cx="6172200" cy="857250"/>
          </a:xfrm>
        </p:spPr>
        <p:txBody>
          <a:bodyPr/>
          <a:lstStyle/>
          <a:p>
            <a:r>
              <a:rPr lang="en-US" b="1" dirty="0">
                <a:cs typeface="Arial" charset="0"/>
              </a:rPr>
              <a:t>Parallel Plate Capacitor</a:t>
            </a:r>
            <a:br>
              <a:rPr lang="en-US" b="1" dirty="0">
                <a:cs typeface="Arial" charset="0"/>
              </a:rPr>
            </a:br>
            <a:r>
              <a:rPr lang="en-US" sz="2700" b="1" dirty="0">
                <a:cs typeface="Arial" charset="0"/>
              </a:rPr>
              <a:t>Potential Difference</a:t>
            </a:r>
            <a:endParaRPr lang="en-US" b="1" dirty="0">
              <a:cs typeface="Arial" charset="0"/>
            </a:endParaRPr>
          </a:p>
        </p:txBody>
      </p:sp>
      <p:graphicFrame>
        <p:nvGraphicFramePr>
          <p:cNvPr id="61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20014"/>
              </p:ext>
            </p:extLst>
          </p:nvPr>
        </p:nvGraphicFramePr>
        <p:xfrm>
          <a:off x="6240066" y="1920479"/>
          <a:ext cx="1741884" cy="651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26" name="Equation" r:id="rId4" imgW="1155600" imgH="431640" progId="Equation.3">
                  <p:embed/>
                </p:oleObj>
              </mc:Choice>
              <mc:Fallback>
                <p:oleObj name="Equation" r:id="rId4" imgW="1155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66" y="1920479"/>
                        <a:ext cx="1741884" cy="651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667000" y="2114550"/>
            <a:ext cx="1943100" cy="3657600"/>
            <a:chOff x="0" y="1981200"/>
            <a:chExt cx="2590800" cy="4876800"/>
          </a:xfrm>
        </p:grpSpPr>
        <p:grpSp>
          <p:nvGrpSpPr>
            <p:cNvPr id="6148" name="Group 39"/>
            <p:cNvGrpSpPr>
              <a:grpSpLocks/>
            </p:cNvGrpSpPr>
            <p:nvPr/>
          </p:nvGrpSpPr>
          <p:grpSpPr bwMode="auto">
            <a:xfrm rot="-5400000">
              <a:off x="-1195387" y="3998912"/>
              <a:ext cx="4756150" cy="841375"/>
              <a:chOff x="397565" y="3276600"/>
              <a:chExt cx="8348865" cy="841248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>
                <a:off x="464445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860152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>
                <a:off x="1258645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1657140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2055633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>
                <a:off x="2451340" y="3238506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2782955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3178662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577155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3975650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4374143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4769850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5168345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566838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>
                <a:off x="5965333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>
                <a:off x="6361040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>
                <a:off x="6759533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>
                <a:off x="7155240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7553735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>
                <a:off x="7952228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>
                <a:off x="8350723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8746430" y="3276600"/>
                <a:ext cx="0" cy="8412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 bwMode="auto">
            <a:xfrm>
              <a:off x="0" y="4189413"/>
              <a:ext cx="609600" cy="86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+Q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1828800" y="4189413"/>
              <a:ext cx="7620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+mj-lt"/>
                </a:rPr>
                <a:t>–Q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33400" y="1981200"/>
              <a:ext cx="228600" cy="48768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++++++++++++++++++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00200" y="1981200"/>
              <a:ext cx="228600" cy="48768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––––––––––––––––––</a:t>
              </a:r>
            </a:p>
          </p:txBody>
        </p:sp>
      </p:grpSp>
      <p:sp>
        <p:nvSpPr>
          <p:cNvPr id="36" name="TextBox 35"/>
          <p:cNvSpPr txBox="1"/>
          <p:nvPr/>
        </p:nvSpPr>
        <p:spPr bwMode="auto">
          <a:xfrm>
            <a:off x="4495800" y="2900319"/>
            <a:ext cx="1600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Also, we know: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649891"/>
              </p:ext>
            </p:extLst>
          </p:nvPr>
        </p:nvGraphicFramePr>
        <p:xfrm>
          <a:off x="6267450" y="2686050"/>
          <a:ext cx="822722" cy="594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27" name="Equation" r:id="rId6" imgW="545760" imgH="393480" progId="Equation.3">
                  <p:embed/>
                </p:oleObj>
              </mc:Choice>
              <mc:Fallback>
                <p:oleObj name="Equation" r:id="rId6" imgW="545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2686050"/>
                        <a:ext cx="822722" cy="594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192322"/>
              </p:ext>
            </p:extLst>
          </p:nvPr>
        </p:nvGraphicFramePr>
        <p:xfrm>
          <a:off x="6242446" y="3486151"/>
          <a:ext cx="1510904" cy="651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28" name="Equation" r:id="rId8" imgW="1002960" imgH="431640" progId="Equation.3">
                  <p:embed/>
                </p:oleObj>
              </mc:Choice>
              <mc:Fallback>
                <p:oleObj name="Equation" r:id="rId8" imgW="1002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446" y="3486151"/>
                        <a:ext cx="1510904" cy="651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042"/>
              </p:ext>
            </p:extLst>
          </p:nvPr>
        </p:nvGraphicFramePr>
        <p:xfrm>
          <a:off x="5962652" y="4314826"/>
          <a:ext cx="174188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029" name="Equation" r:id="rId10" imgW="1155600" imgH="431640" progId="Equation.3">
                  <p:embed/>
                </p:oleObj>
              </mc:Choice>
              <mc:Fallback>
                <p:oleObj name="Equation" r:id="rId10" imgW="1155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2" y="4314826"/>
                        <a:ext cx="1741885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 bwMode="auto">
          <a:xfrm>
            <a:off x="4438650" y="3586119"/>
            <a:ext cx="1600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Therefore: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5193828"/>
                <a:ext cx="4343400" cy="487056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Suppose: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𝜀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dirty="0"/>
                  <a:t>	=&gt;   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𝑸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𝑪</m:t>
                    </m:r>
                    <m:r>
                      <a:rPr lang="en-US" b="1" i="1">
                        <a:latin typeface="Cambria Math"/>
                      </a:rPr>
                      <m:t> </m:t>
                    </m:r>
                    <m:r>
                      <a:rPr lang="en-US" b="1">
                        <a:latin typeface="Cambria Math"/>
                      </a:rPr>
                      <m:t>𝚫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en-US" b="1" i="1">
                            <a:latin typeface="Cambria Math"/>
                          </a:rPr>
                          <m:t>𝑪</m:t>
                        </m:r>
                      </m:sub>
                    </m:sSub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193828"/>
                <a:ext cx="4343400" cy="487056"/>
              </a:xfrm>
              <a:prstGeom prst="rect">
                <a:avLst/>
              </a:prstGeom>
              <a:blipFill>
                <a:blip r:embed="rId12"/>
                <a:stretch>
                  <a:fillRect l="-112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4EC05D9E-A6F7-4AE8-B30E-3356EC24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3736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7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charset="0"/>
              </a:rPr>
              <a:t>Summary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009900" y="2057400"/>
            <a:ext cx="6172200" cy="394335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RC Circuit Equations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Exponential Growth (capacitor’s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cs typeface="Arial" charset="0"/>
              </a:rPr>
              <a:t>, </a:t>
            </a:r>
            <a:r>
              <a:rPr lang="en-US" dirty="0">
                <a:latin typeface="Symbol" pitchFamily="18" charset="2"/>
                <a:cs typeface="Arial" charset="0"/>
              </a:rPr>
              <a:t>D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cs typeface="Arial" charset="0"/>
              </a:rPr>
              <a:t> while charging)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Exponential Decay (capacitor’s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cs typeface="Arial" charset="0"/>
              </a:rPr>
              <a:t>, </a:t>
            </a:r>
            <a:r>
              <a:rPr lang="en-US" dirty="0">
                <a:latin typeface="Symbol" pitchFamily="18" charset="2"/>
                <a:cs typeface="Arial" charset="0"/>
              </a:rPr>
              <a:t>D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cs typeface="Arial" charset="0"/>
              </a:rPr>
              <a:t> while discharging;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cs typeface="Arial" charset="0"/>
              </a:rPr>
              <a:t> for both charging and discharging)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ONLY FOR SERIES CIRCUITS</a:t>
            </a:r>
          </a:p>
          <a:p>
            <a:pPr>
              <a:defRPr/>
            </a:pPr>
            <a:r>
              <a:rPr lang="en-US" dirty="0">
                <a:cs typeface="Arial" charset="0"/>
              </a:rPr>
              <a:t>Capacitor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Uncharged:  acts like wire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Charged:  acts like open circuit</a:t>
            </a:r>
          </a:p>
          <a:p>
            <a:pPr lvl="1">
              <a:defRPr/>
            </a:pPr>
            <a:r>
              <a:rPr lang="en-US" dirty="0">
                <a:cs typeface="Arial" charset="0"/>
              </a:rPr>
              <a:t>Always obeys rules for series &amp; parallel elements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6245E0-1E8D-4BDC-B3C7-33FB5F3D8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0" y="1063228"/>
            <a:ext cx="6172200" cy="937022"/>
          </a:xfrm>
        </p:spPr>
        <p:txBody>
          <a:bodyPr/>
          <a:lstStyle/>
          <a:p>
            <a:r>
              <a:rPr lang="en-US" b="1">
                <a:cs typeface="Arial" charset="0"/>
              </a:rPr>
              <a:t>Capacitance</a:t>
            </a:r>
            <a:endParaRPr lang="en-US" sz="3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409950" y="2114550"/>
                <a:ext cx="5657850" cy="3200400"/>
              </a:xfrm>
            </p:spPr>
            <p:txBody>
              <a:bodyPr/>
              <a:lstStyle/>
              <a:p>
                <a:pPr marL="0" indent="0">
                  <a:spcBef>
                    <a:spcPts val="900"/>
                  </a:spcBef>
                  <a:buNone/>
                </a:pPr>
                <a:r>
                  <a:rPr lang="en-US" sz="1800" dirty="0"/>
                  <a:t>Charge stored in a capacitor:</a:t>
                </a:r>
              </a:p>
              <a:p>
                <a:pPr marL="0" indent="0">
                  <a:spcBef>
                    <a:spcPts val="900"/>
                  </a:spcBef>
                  <a:buNone/>
                </a:pPr>
                <a:endParaRPr lang="en-US" sz="1800" dirty="0"/>
              </a:p>
              <a:p>
                <a:pPr marL="0" indent="0">
                  <a:spcBef>
                    <a:spcPts val="9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/>
                        </a:rPr>
                        <m:t>𝑄</m:t>
                      </m:r>
                      <m:r>
                        <a:rPr lang="en-US" sz="2100" i="1">
                          <a:latin typeface="Cambria Math"/>
                        </a:rPr>
                        <m:t>=</m:t>
                      </m:r>
                      <m:r>
                        <a:rPr lang="en-US" sz="2100" i="1">
                          <a:latin typeface="Cambria Math"/>
                        </a:rPr>
                        <m:t>𝐶</m:t>
                      </m:r>
                      <m:r>
                        <a:rPr lang="en-US" sz="2100" i="1">
                          <a:latin typeface="Cambria Math"/>
                        </a:rPr>
                        <m:t> </m:t>
                      </m:r>
                      <m:r>
                        <a:rPr lang="en-US" sz="2100" i="1">
                          <a:latin typeface="Cambria Math"/>
                        </a:rPr>
                        <m:t>𝑉</m:t>
                      </m:r>
                    </m:oMath>
                  </m:oMathPara>
                </a14:m>
                <a:endParaRPr lang="en-US" sz="2100" dirty="0"/>
              </a:p>
              <a:p>
                <a:pPr marL="0" indent="0">
                  <a:spcBef>
                    <a:spcPts val="900"/>
                  </a:spcBef>
                  <a:buNone/>
                </a:pPr>
                <a:endParaRPr lang="en-US" sz="2100" dirty="0"/>
              </a:p>
              <a:p>
                <a:pPr marL="0" indent="0">
                  <a:spcBef>
                    <a:spcPts val="900"/>
                  </a:spcBef>
                  <a:buNone/>
                </a:pPr>
                <a:r>
                  <a:rPr lang="en-US" sz="1800" dirty="0"/>
                  <a:t>	where: </a:t>
                </a:r>
                <a:r>
                  <a:rPr lang="en-US" sz="1800" b="1" dirty="0"/>
                  <a:t>C</a:t>
                </a:r>
                <a:r>
                  <a:rPr lang="en-US" sz="1800" dirty="0"/>
                  <a:t> is the capacitance of the capacitor</a:t>
                </a:r>
              </a:p>
              <a:p>
                <a:pPr marL="0" indent="0">
                  <a:spcBef>
                    <a:spcPts val="900"/>
                  </a:spcBef>
                  <a:buNone/>
                </a:pPr>
                <a:endParaRPr lang="en-US" sz="1800" dirty="0"/>
              </a:p>
              <a:p>
                <a:pPr marL="0" indent="0">
                  <a:spcBef>
                    <a:spcPts val="900"/>
                  </a:spcBef>
                  <a:buNone/>
                </a:pPr>
                <a:r>
                  <a:rPr lang="en-US" sz="1800" dirty="0"/>
                  <a:t>Capacitance is a measure of the capacity to store charge when a potential difference V is applied across</a:t>
                </a:r>
              </a:p>
              <a:p>
                <a:pPr marL="0" indent="0" algn="ctr">
                  <a:spcBef>
                    <a:spcPts val="900"/>
                  </a:spcBef>
                  <a:buNone/>
                </a:pPr>
                <a:endParaRPr lang="en-US" sz="900" dirty="0"/>
              </a:p>
              <a:p>
                <a:pPr marL="0" indent="0" algn="ctr">
                  <a:spcBef>
                    <a:spcPts val="900"/>
                  </a:spcBef>
                  <a:buNone/>
                </a:pPr>
                <a:r>
                  <a:rPr lang="en-US" sz="1800" dirty="0"/>
                  <a:t>SI unit:  Farad (</a:t>
                </a:r>
                <a:r>
                  <a:rPr lang="en-US" sz="1800" b="1" dirty="0"/>
                  <a:t>F</a:t>
                </a:r>
                <a:r>
                  <a:rPr lang="en-US" sz="1800" dirty="0"/>
                  <a:t>) = 1 C / V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09950" y="2114550"/>
                <a:ext cx="5657850" cy="3200400"/>
              </a:xfrm>
              <a:blipFill>
                <a:blip r:embed="rId3"/>
                <a:stretch>
                  <a:fillRect l="-861" t="-1143" r="-861" b="-15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2E96F-ADFD-46FE-A7E7-42B7288C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249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charset="0"/>
              </a:rPr>
              <a:t>Analyzing a Capacitor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3067050" y="1900237"/>
            <a:ext cx="60579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When a potential difference of </a:t>
            </a:r>
            <a:r>
              <a:rPr lang="en-US" b="1" dirty="0">
                <a:latin typeface="+mj-lt"/>
              </a:rPr>
              <a:t>1.5 V</a:t>
            </a:r>
            <a:r>
              <a:rPr lang="en-US" dirty="0">
                <a:latin typeface="+mj-lt"/>
              </a:rPr>
              <a:t> is applied across a parallel plate capacitor, it has a charge of </a:t>
            </a:r>
            <a:r>
              <a:rPr lang="en-US" b="1" dirty="0">
                <a:latin typeface="+mj-lt"/>
              </a:rPr>
              <a:t>3.0 </a:t>
            </a:r>
            <a:r>
              <a:rPr lang="en-US" b="1" i="1" dirty="0">
                <a:latin typeface="Symbol" pitchFamily="18" charset="2"/>
              </a:rPr>
              <a:t>m</a:t>
            </a:r>
            <a:r>
              <a:rPr lang="en-US" b="1" dirty="0">
                <a:latin typeface="+mj-lt"/>
              </a:rPr>
              <a:t>C</a:t>
            </a:r>
            <a:r>
              <a:rPr lang="en-US" dirty="0">
                <a:latin typeface="+mj-lt"/>
              </a:rPr>
              <a:t>.  If the plates have an area of </a:t>
            </a:r>
            <a:r>
              <a:rPr lang="en-US" b="1" dirty="0">
                <a:latin typeface="+mj-lt"/>
              </a:rPr>
              <a:t>10.2 m</a:t>
            </a:r>
            <a:r>
              <a:rPr lang="en-US" b="1" baseline="30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, what is their separation?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1779955" y="4145296"/>
            <a:ext cx="20395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(This capacitance value is reasonable, but the plates are </a:t>
            </a:r>
            <a:r>
              <a:rPr lang="en-US" sz="1500" b="1" dirty="0">
                <a:solidFill>
                  <a:srgbClr val="008000"/>
                </a:solidFill>
                <a:latin typeface="+mj-lt"/>
              </a:rPr>
              <a:t>gigantic</a:t>
            </a:r>
            <a:r>
              <a:rPr lang="en-US" sz="1500" dirty="0">
                <a:latin typeface="+mj-lt"/>
              </a:rPr>
              <a:t>!)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9025898" y="2885436"/>
            <a:ext cx="1386270" cy="124649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500" dirty="0">
                <a:latin typeface="+mj-lt"/>
              </a:rPr>
              <a:t>To get a higher capacitance – play with geometry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9025898" y="4109909"/>
            <a:ext cx="1386270" cy="124649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500" dirty="0"/>
              <a:t>or put material between the plates (i.e. dielectric)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002001" y="3448120"/>
                <a:ext cx="4721222" cy="1616083"/>
              </a:xfrm>
              <a:prstGeom prst="rect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450"/>
                  </a:spcAft>
                </a:pPr>
                <a:r>
                  <a:rPr lang="en-US" sz="1500" dirty="0"/>
                  <a:t>1. Find C from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𝑄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𝐶𝑉</m:t>
                    </m:r>
                  </m:oMath>
                </a14:m>
                <a:endParaRPr lang="en-US" dirty="0"/>
              </a:p>
              <a:p>
                <a:pPr algn="ctr">
                  <a:spcAft>
                    <a:spcPts val="900"/>
                  </a:spcAft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=2.0 </m:t>
                    </m:r>
                    <m:r>
                      <a:rPr lang="en-US" i="1">
                        <a:latin typeface="Cambria Math"/>
                      </a:rPr>
                      <m:t>𝜇</m:t>
                    </m:r>
                    <m:r>
                      <a:rPr lang="en-US" i="1">
                        <a:latin typeface="Cambria Math"/>
                      </a:rPr>
                      <m:t>𝐹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1500" dirty="0"/>
                  <a:t>2. Find d from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𝜀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dirty="0"/>
                  <a:t>  ,    </a:t>
                </a:r>
                <a:r>
                  <a:rPr lang="en-US" sz="1500" i="1" dirty="0">
                    <a:latin typeface="Symbol" pitchFamily="18" charset="2"/>
                    <a:cs typeface="Times New Roman" pitchFamily="18" charset="0"/>
                  </a:rPr>
                  <a:t>e</a:t>
                </a:r>
                <a:r>
                  <a:rPr lang="en-US" sz="1500" baseline="-25000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1500" dirty="0">
                    <a:latin typeface="Times New Roman" pitchFamily="18" charset="0"/>
                    <a:cs typeface="Times New Roman" pitchFamily="18" charset="0"/>
                  </a:rPr>
                  <a:t> =  8.85 × 10</a:t>
                </a:r>
                <a:r>
                  <a:rPr lang="en-US" sz="1500" baseline="30000" dirty="0">
                    <a:latin typeface="Times New Roman" pitchFamily="18" charset="0"/>
                    <a:cs typeface="Times New Roman" pitchFamily="18" charset="0"/>
                  </a:rPr>
                  <a:t>-12</a:t>
                </a:r>
                <a:r>
                  <a:rPr lang="en-US" sz="15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1500" i="1" dirty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15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500" dirty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1500" i="1" dirty="0">
                    <a:latin typeface="Times New Roman" pitchFamily="18" charset="0"/>
                    <a:cs typeface="Times New Roman" pitchFamily="18" charset="0"/>
                  </a:rPr>
                  <a:t>N m</a:t>
                </a:r>
                <a:r>
                  <a:rPr lang="en-US" sz="15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/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𝑑</m:t>
                      </m:r>
                      <m:r>
                        <a:rPr lang="en-US" i="1">
                          <a:latin typeface="Cambria Math"/>
                        </a:rPr>
                        <m:t>=4.5×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−5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001" y="3448120"/>
                <a:ext cx="4721222" cy="1616083"/>
              </a:xfrm>
              <a:prstGeom prst="rect">
                <a:avLst/>
              </a:prstGeom>
              <a:blipFill>
                <a:blip r:embed="rId4"/>
                <a:stretch>
                  <a:fillRect l="-386"/>
                </a:stretch>
              </a:blipFill>
              <a:ln>
                <a:solidFill>
                  <a:schemeClr val="tx1"/>
                </a:solidFill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EB9BA-443C-4BC9-B40A-E5809B2A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02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6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Energy Stored in Capacitors</a:t>
            </a:r>
          </a:p>
        </p:txBody>
      </p:sp>
      <p:sp>
        <p:nvSpPr>
          <p:cNvPr id="921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OpenStax</a:t>
            </a:r>
            <a:r>
              <a:rPr lang="en-US" dirty="0"/>
              <a:t> 19.7</a:t>
            </a:r>
          </a:p>
          <a:p>
            <a:endParaRPr lang="en-US" dirty="0"/>
          </a:p>
          <a:p>
            <a:r>
              <a:rPr lang="en-US" dirty="0">
                <a:cs typeface="Arial" charset="0"/>
              </a:rPr>
              <a:t>They also store potential energy</a:t>
            </a:r>
          </a:p>
          <a:p>
            <a:pPr lvl="1"/>
            <a:r>
              <a:rPr lang="en-US" dirty="0">
                <a:cs typeface="Arial" charset="0"/>
              </a:rPr>
              <a:t>Depends on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>
                <a:cs typeface="Arial" charset="0"/>
              </a:rPr>
              <a:t>,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cs typeface="Arial" charset="0"/>
              </a:rPr>
              <a:t>, and </a:t>
            </a:r>
            <a:r>
              <a:rPr lang="en-US" b="1" dirty="0">
                <a:latin typeface="Symbol" pitchFamily="18" charset="2"/>
                <a:cs typeface="Arial" charset="0"/>
              </a:rPr>
              <a:t>D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cs typeface="Arial" charset="0"/>
              </a:rPr>
              <a:t> (can look at any two)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6B28BF-2BBA-4B04-8159-F8408A5E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68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81450" y="2754720"/>
            <a:ext cx="4114800" cy="679816"/>
            <a:chOff x="1752600" y="2529959"/>
            <a:chExt cx="5486400" cy="906420"/>
          </a:xfrm>
        </p:grpSpPr>
        <p:sp>
          <p:nvSpPr>
            <p:cNvPr id="6" name="TextBox 5"/>
            <p:cNvSpPr txBox="1"/>
            <p:nvPr/>
          </p:nvSpPr>
          <p:spPr>
            <a:xfrm>
              <a:off x="1752600" y="2529959"/>
              <a:ext cx="54864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Camera Flash</a:t>
              </a:r>
            </a:p>
          </p:txBody>
        </p:sp>
        <p:pic>
          <p:nvPicPr>
            <p:cNvPr id="152580" name="Picture 4" descr="C:\Users\djc321\AppData\Local\Microsoft\Windows\Temporary Internet Files\Content.IE5\931LGWXE\MP900430455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47" y="2586512"/>
              <a:ext cx="849868" cy="8498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4012906" y="3067025"/>
            <a:ext cx="4321969" cy="856089"/>
            <a:chOff x="1752600" y="2988707"/>
            <a:chExt cx="5762625" cy="1141452"/>
          </a:xfrm>
        </p:grpSpPr>
        <p:sp>
          <p:nvSpPr>
            <p:cNvPr id="7" name="TextBox 6"/>
            <p:cNvSpPr txBox="1"/>
            <p:nvPr/>
          </p:nvSpPr>
          <p:spPr>
            <a:xfrm>
              <a:off x="1752600" y="3215759"/>
              <a:ext cx="54864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Defibrillator</a:t>
              </a:r>
            </a:p>
          </p:txBody>
        </p:sp>
        <p:pic>
          <p:nvPicPr>
            <p:cNvPr id="152581" name="Picture 5" descr="C:\Users\djc321\AppData\Local\Microsoft\Windows\Temporary Internet Files\Content.IE5\F2XVNDTH\MC900324432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4947" y="2988707"/>
              <a:ext cx="1250278" cy="11414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Places Capacitors are Used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2850" y="2000251"/>
            <a:ext cx="45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Virtually all electronic devices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2850" y="2457451"/>
            <a:ext cx="45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rgbClr val="FF0000"/>
                </a:solidFill>
              </a:rPr>
              <a:t>Storing Energy for Quick Release: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67500" y="3278981"/>
            <a:ext cx="9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  <a:r>
              <a:rPr lang="en-US" baseline="30000" dirty="0"/>
              <a:t>–5</a:t>
            </a:r>
            <a:r>
              <a:rPr lang="en-US" dirty="0"/>
              <a:t> 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53226" y="2757489"/>
            <a:ext cx="2143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  <a:r>
              <a:rPr lang="en-US" baseline="30000" dirty="0"/>
              <a:t>–5</a:t>
            </a:r>
            <a:r>
              <a:rPr lang="en-US" dirty="0"/>
              <a:t> to 10</a:t>
            </a:r>
            <a:r>
              <a:rPr lang="en-US" baseline="30000" dirty="0"/>
              <a:t>–4</a:t>
            </a:r>
            <a:r>
              <a:rPr lang="en-US" dirty="0"/>
              <a:t> 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74269" y="3829051"/>
            <a:ext cx="457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rgbClr val="FF0000"/>
                </a:solidFill>
              </a:rPr>
              <a:t>Other: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55295" y="5165026"/>
            <a:ext cx="2410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Motion sensors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1300" y="2000251"/>
            <a:ext cx="14859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Nature: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2433252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Nerve Cells: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2800" y="2713018"/>
            <a:ext cx="1428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  <a:r>
              <a:rPr lang="en-US" baseline="30000" dirty="0"/>
              <a:t>–11</a:t>
            </a:r>
            <a:r>
              <a:rPr lang="en-US" dirty="0"/>
              <a:t> F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162330" y="5029200"/>
            <a:ext cx="3965375" cy="1088618"/>
            <a:chOff x="1993773" y="5562600"/>
            <a:chExt cx="4178427" cy="1451491"/>
          </a:xfrm>
        </p:grpSpPr>
        <p:sp>
          <p:nvSpPr>
            <p:cNvPr id="16" name="TextBox 15"/>
            <p:cNvSpPr txBox="1"/>
            <p:nvPr/>
          </p:nvSpPr>
          <p:spPr>
            <a:xfrm>
              <a:off x="4064598" y="6084332"/>
              <a:ext cx="1914463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</a:t>
              </a:r>
              <a:r>
                <a:rPr lang="en-US" baseline="30000" dirty="0"/>
                <a:t>–8</a:t>
              </a:r>
              <a:r>
                <a:rPr lang="en-US" dirty="0"/>
                <a:t> to 10</a:t>
              </a:r>
              <a:r>
                <a:rPr lang="en-US" baseline="30000" dirty="0"/>
                <a:t>–6</a:t>
              </a:r>
              <a:r>
                <a:rPr lang="en-US" dirty="0"/>
                <a:t> F</a:t>
              </a: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993773" y="5562600"/>
              <a:ext cx="4178427" cy="1451491"/>
              <a:chOff x="1993773" y="5562600"/>
              <a:chExt cx="4178427" cy="1451491"/>
            </a:xfrm>
          </p:grpSpPr>
          <p:pic>
            <p:nvPicPr>
              <p:cNvPr id="152579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773" y="5562600"/>
                <a:ext cx="1651254" cy="12573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7" name="Rectangle 16"/>
              <p:cNvSpPr/>
              <p:nvPr/>
            </p:nvSpPr>
            <p:spPr>
              <a:xfrm>
                <a:off x="3505200" y="6583204"/>
                <a:ext cx="2667000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750" dirty="0"/>
                  <a:t>http://en.wikipedia.org/wiki/File:Wiimote.png</a:t>
                </a: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4636876" y="4129136"/>
            <a:ext cx="4269720" cy="689148"/>
            <a:chOff x="2626499" y="4362510"/>
            <a:chExt cx="3202573" cy="918864"/>
          </a:xfrm>
        </p:grpSpPr>
        <p:sp>
          <p:nvSpPr>
            <p:cNvPr id="23" name="TextBox 22"/>
            <p:cNvSpPr txBox="1"/>
            <p:nvPr/>
          </p:nvSpPr>
          <p:spPr>
            <a:xfrm>
              <a:off x="3390900" y="4419599"/>
              <a:ext cx="1800225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Computer RAM</a:t>
              </a:r>
            </a:p>
          </p:txBody>
        </p:sp>
        <p:pic>
          <p:nvPicPr>
            <p:cNvPr id="152582" name="Picture 6" descr="C:\Users\djc321\AppData\Local\Microsoft\Windows\Temporary Internet Files\Content.IE5\Y5JP7R9E\MP900407065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6499" y="4362510"/>
              <a:ext cx="866001" cy="5773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4875672" y="4369585"/>
              <a:ext cx="953400" cy="861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</a:t>
              </a:r>
              <a:r>
                <a:rPr lang="en-US" baseline="30000" dirty="0"/>
                <a:t>–15</a:t>
              </a:r>
              <a:r>
                <a:rPr lang="en-US" dirty="0"/>
                <a:t> F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900410" y="4614267"/>
            <a:ext cx="4572000" cy="708422"/>
            <a:chOff x="1457325" y="5013841"/>
            <a:chExt cx="6096000" cy="944562"/>
          </a:xfrm>
        </p:grpSpPr>
        <p:sp>
          <p:nvSpPr>
            <p:cNvPr id="11" name="TextBox 10"/>
            <p:cNvSpPr txBox="1"/>
            <p:nvPr/>
          </p:nvSpPr>
          <p:spPr>
            <a:xfrm>
              <a:off x="1457325" y="5117068"/>
              <a:ext cx="6096000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Some </a:t>
              </a:r>
              <a:r>
                <a:rPr lang="en-US" dirty="0"/>
                <a:t>touch screens </a:t>
              </a:r>
            </a:p>
          </p:txBody>
        </p:sp>
        <p:pic>
          <p:nvPicPr>
            <p:cNvPr id="152583" name="Picture 7" descr="C:\Users\djc321\AppData\Local\Microsoft\Windows\Temporary Internet Files\Content.IE5\931LGWXE\MC900440259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4353" y="5013841"/>
              <a:ext cx="931466" cy="9445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9D8C85BC-0A26-4088-B079-FBCBC9DE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2E2D2-5913-4880-891F-0098C952001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477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21.6|67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12.1|1.4|40.2|16|55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0.8|260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8.8|213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9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7.5|17.5|3|40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4.3|1.6|4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1.3|156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14.3|3.9|49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1|19|52.5|83.6|0.8|33.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9|45.6|0.8|6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4|4.9|21.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65.3|82.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131.1|1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246.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6.1|1.2|31.2|90.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1|28.8|40.1|75|2.4|1.9|21.7|14.7|10.8|48.6|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5|18|1.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30.1|163.9|103|40.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7.8|5.1|57.8|5.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5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9|50.5|5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6|48.9|40.5|32.7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7.7|2.4|15|3.9|9.2|22.2|4.6|5.8|0.7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|4.7|9.5|8.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4.3|2.9|20.9|60.9|26.6|9.3|9.8|2.9|16.8|47.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57.5|64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8|14.1|24.5|15.5|2.8|10|4.9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8.8|11|97.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1|1.5|27.7|125.1|3.5|1.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47.5|0.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0.9|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3.7|17.9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19.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4.4|5.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2.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1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0.8|14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0.6|8.1|5.9|4.5|11.9|2.6|0.5|1.3|0.4|0.4|1|2.1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2|16.2|36.2|9.4|15.8|20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107.2|14.9|47.5|42.4|11.5|3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29.9|39.4|4.8|108.1|32.6|33.1"/>
</p:tagLst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2C76DF9BD8349B0CA3C9A1AA4C548" ma:contentTypeVersion="112" ma:contentTypeDescription="Create a new document." ma:contentTypeScope="" ma:versionID="3ba740bbfea08ad42b5fb892d4577724">
  <xsd:schema xmlns:xsd="http://www.w3.org/2001/XMLSchema" xmlns:xs="http://www.w3.org/2001/XMLSchema" xmlns:p="http://schemas.microsoft.com/office/2006/metadata/properties" xmlns:ns3="http://schemas.microsoft.com/sharepoint/v4" xmlns:ns4="9fff0862-dda6-4fd7-9437-296e7a0fcd45" xmlns:ns5="7dcc4a76-b6f0-4a5c-8242-557922f7abb0" targetNamespace="http://schemas.microsoft.com/office/2006/metadata/properties" ma:root="true" ma:fieldsID="f7fd287cc537a47f0d39eda5b7439aef" ns3:_="" ns4:_="" ns5:_="">
    <xsd:import namespace="http://schemas.microsoft.com/sharepoint/v4"/>
    <xsd:import namespace="9fff0862-dda6-4fd7-9437-296e7a0fcd45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3:IconOverlay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5:SharedWithUsers" minOccurs="0"/>
                <xsd:element ref="ns5:SharedWithDetail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f0862-dda6-4fd7-9437-296e7a0fc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321DEF86-44CC-46C6-9EC4-EA2BAA05D0C1}"/>
</file>

<file path=customXml/itemProps2.xml><?xml version="1.0" encoding="utf-8"?>
<ds:datastoreItem xmlns:ds="http://schemas.openxmlformats.org/officeDocument/2006/customXml" ds:itemID="{719DC14A-E7EB-47C0-9195-E48AAA6BA218}"/>
</file>

<file path=customXml/itemProps3.xml><?xml version="1.0" encoding="utf-8"?>
<ds:datastoreItem xmlns:ds="http://schemas.openxmlformats.org/officeDocument/2006/customXml" ds:itemID="{966BFCCA-04C8-488C-BFBB-3D4873CAD7F2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19121</TotalTime>
  <Words>2780</Words>
  <Application>Microsoft Office PowerPoint</Application>
  <PresentationFormat>Widescreen</PresentationFormat>
  <Paragraphs>711</Paragraphs>
  <Slides>50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8" baseType="lpstr">
      <vt:lpstr>ＭＳ Ｐゴシック</vt:lpstr>
      <vt:lpstr>Arial</vt:lpstr>
      <vt:lpstr>Calibri</vt:lpstr>
      <vt:lpstr>Cambria Math</vt:lpstr>
      <vt:lpstr>Symbol</vt:lpstr>
      <vt:lpstr>Times New Roman</vt:lpstr>
      <vt:lpstr>Default Theme</vt:lpstr>
      <vt:lpstr>Equation</vt:lpstr>
      <vt:lpstr>Capacitors</vt:lpstr>
      <vt:lpstr>Capacitors</vt:lpstr>
      <vt:lpstr>Induced Charge</vt:lpstr>
      <vt:lpstr>Parallel Plate Capacitors Electric Field</vt:lpstr>
      <vt:lpstr>Parallel Plate Capacitor Potential Difference</vt:lpstr>
      <vt:lpstr>Capacitance</vt:lpstr>
      <vt:lpstr>Analyzing a Capacitor</vt:lpstr>
      <vt:lpstr>Energy Stored in Capacitors</vt:lpstr>
      <vt:lpstr>Places Capacitors are Used</vt:lpstr>
      <vt:lpstr>Storing Energy</vt:lpstr>
      <vt:lpstr>Potential Energy of Capacitor</vt:lpstr>
      <vt:lpstr>Disconnecting a Capacitor</vt:lpstr>
      <vt:lpstr>Series and Parallel Capacitors</vt:lpstr>
      <vt:lpstr>Parallel Capacitors (same V across all capacitors connected in parallel)</vt:lpstr>
      <vt:lpstr>Series Capacitors (same I and Q  across all capacitors connected in series)</vt:lpstr>
      <vt:lpstr>In General for N Capacitors</vt:lpstr>
      <vt:lpstr>Analyzing Combination of Capacitors [1]</vt:lpstr>
      <vt:lpstr>Analyzing Combination of Capacitors [2]</vt:lpstr>
      <vt:lpstr>Analyzing Combination of Capacitors [3]</vt:lpstr>
      <vt:lpstr>Analyzing Combination of Capacitors [4]</vt:lpstr>
      <vt:lpstr>Analyzing Combination of Capacitors [5]</vt:lpstr>
      <vt:lpstr>Analyzing Combination of Capacitors [6]</vt:lpstr>
      <vt:lpstr>RC Circuits</vt:lpstr>
      <vt:lpstr>Current Through a Capacitor</vt:lpstr>
      <vt:lpstr>Charging a Capacitor (As a capacitor is charged, it develops a V)</vt:lpstr>
      <vt:lpstr>Charging Capacitor in RC Circuit (resistor-capacitor circuit)</vt:lpstr>
      <vt:lpstr>Charging Capacitor in RC Circuit (resistor-capacitor circuit)</vt:lpstr>
      <vt:lpstr>Exponential Equation Review</vt:lpstr>
      <vt:lpstr>Equations for Charging Capacitor (starts charging at t = 0)</vt:lpstr>
      <vt:lpstr>Time Constant (τ)</vt:lpstr>
      <vt:lpstr>Time Constant (τ)</vt:lpstr>
      <vt:lpstr>Using Graphs of Charging Circuits</vt:lpstr>
      <vt:lpstr>Using Graphs of Charging Circuits</vt:lpstr>
      <vt:lpstr>What the graphs would look like if…</vt:lpstr>
      <vt:lpstr>Discharging Capacitor in RC Circuit (only resistor and capacitor, no battery) [compare with slide 26]</vt:lpstr>
      <vt:lpstr>Equations for Discharging Capacitor (starts discharging at t = 0) [compare with slide 29]</vt:lpstr>
      <vt:lpstr>Uses for RC Circuits</vt:lpstr>
      <vt:lpstr>Analyzing Camera Flash [1]</vt:lpstr>
      <vt:lpstr>Analyzing Camera Flash [2]</vt:lpstr>
      <vt:lpstr>Caution About RC Circuit Equations</vt:lpstr>
      <vt:lpstr>Non-Series RC Circuit</vt:lpstr>
      <vt:lpstr>Example 1: Non-Series RC Circuit [1]</vt:lpstr>
      <vt:lpstr>Example 1: Non-Series RC Circuit [2]</vt:lpstr>
      <vt:lpstr>Example 1: Non-Series RC Circuit [3]</vt:lpstr>
      <vt:lpstr>Example 1: Non-Series RC Circuit [4]</vt:lpstr>
      <vt:lpstr>Example 1: Non-Series RC Circuit [5]</vt:lpstr>
      <vt:lpstr>Example 2: Non-Series RC Circuit [1]</vt:lpstr>
      <vt:lpstr>Example 2: Non-Series RC Circuit [2]</vt:lpstr>
      <vt:lpstr>Example 2: Non-Series RC Circuit [3]</vt:lpstr>
      <vt:lpstr>Summary</vt:lpstr>
    </vt:vector>
  </TitlesOfParts>
  <Company>Penn State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Field from Point Charge</dc:title>
  <dc:creator>djc321</dc:creator>
  <cp:lastModifiedBy>S M</cp:lastModifiedBy>
  <cp:revision>510</cp:revision>
  <cp:lastPrinted>2011-10-21T18:21:20Z</cp:lastPrinted>
  <dcterms:created xsi:type="dcterms:W3CDTF">2011-02-25T14:30:02Z</dcterms:created>
  <dcterms:modified xsi:type="dcterms:W3CDTF">2021-08-02T15:49:38Z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0x0101007222C76DF9BD8349B0CA3C9A1AA4C548</vt:lpwstr>
  </property>
</Properties>
</file>