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768" r:id="rId5"/>
    <p:sldMasterId id="2147483782" r:id="rId6"/>
  </p:sldMasterIdLst>
  <p:notesMasterIdLst>
    <p:notesMasterId r:id="rId24"/>
  </p:notesMasterIdLst>
  <p:handoutMasterIdLst>
    <p:handoutMasterId r:id="rId25"/>
  </p:handoutMasterIdLst>
  <p:sldIdLst>
    <p:sldId id="310" r:id="rId7"/>
    <p:sldId id="311" r:id="rId8"/>
    <p:sldId id="312" r:id="rId9"/>
    <p:sldId id="313" r:id="rId10"/>
    <p:sldId id="314" r:id="rId11"/>
    <p:sldId id="326" r:id="rId12"/>
    <p:sldId id="315" r:id="rId13"/>
    <p:sldId id="320" r:id="rId14"/>
    <p:sldId id="321" r:id="rId15"/>
    <p:sldId id="316" r:id="rId16"/>
    <p:sldId id="322" r:id="rId17"/>
    <p:sldId id="323" r:id="rId18"/>
    <p:sldId id="324" r:id="rId19"/>
    <p:sldId id="325" r:id="rId20"/>
    <p:sldId id="317" r:id="rId21"/>
    <p:sldId id="318" r:id="rId22"/>
    <p:sldId id="319" r:id="rId2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9" autoAdjust="0"/>
  </p:normalViewPr>
  <p:slideViewPr>
    <p:cSldViewPr>
      <p:cViewPr varScale="1">
        <p:scale>
          <a:sx n="66" d="100"/>
          <a:sy n="66" d="100"/>
        </p:scale>
        <p:origin x="564" y="6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6/7/2020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6/7/2020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7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71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612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38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91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166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789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259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8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25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168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084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23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68326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84735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25990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3945235"/>
            <a:ext cx="10360501" cy="46166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4518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706" y="1141414"/>
            <a:ext cx="5383398" cy="208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3251" y="1141414"/>
            <a:ext cx="5383398" cy="208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71988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39344"/>
            <a:ext cx="5385514" cy="5355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18281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39344"/>
            <a:ext cx="5387630" cy="5355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18281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55755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94730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84307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23821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3508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8224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6832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3508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85456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3746" y="1141414"/>
            <a:ext cx="7792903" cy="23821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95168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1619" y="0"/>
            <a:ext cx="3047206" cy="3498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82086" y="0"/>
            <a:ext cx="3656386" cy="3498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60767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9" y="166688"/>
            <a:ext cx="6066904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26"/>
          <p:cNvSpPr>
            <a:spLocks noChangeArrowheads="1"/>
          </p:cNvSpPr>
          <p:nvPr userDrawn="1"/>
        </p:nvSpPr>
        <p:spPr bwMode="gray">
          <a:xfrm>
            <a:off x="0" y="6400800"/>
            <a:ext cx="12190942" cy="457200"/>
          </a:xfrm>
          <a:prstGeom prst="rect">
            <a:avLst/>
          </a:prstGeom>
          <a:solidFill>
            <a:srgbClr val="ED6B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Picture 1027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774" y="6356351"/>
            <a:ext cx="2037819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28" descr="Pearson_Strap_Bound_Whit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56351"/>
            <a:ext cx="23488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165057" y="6103938"/>
            <a:ext cx="4591971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200">
                <a:solidFill>
                  <a:srgbClr val="0D0D0D"/>
                </a:solidFill>
                <a:latin typeface="Arial" pitchFamily="34" charset="0"/>
              </a:rPr>
              <a:t>© 2013 Pearson Education, Inc.</a:t>
            </a:r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6094412" y="0"/>
            <a:ext cx="6094413" cy="640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IN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6094412" y="5549901"/>
            <a:ext cx="609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IN" sz="1800">
                <a:solidFill>
                  <a:srgbClr val="E46C0A"/>
                </a:solidFill>
                <a:latin typeface="Arial" pitchFamily="34" charset="0"/>
              </a:rPr>
              <a:t>Karl Byrand, </a:t>
            </a:r>
          </a:p>
          <a:p>
            <a:r>
              <a:rPr lang="en-IN" sz="1800">
                <a:solidFill>
                  <a:srgbClr val="E46C0A"/>
                </a:solidFill>
                <a:latin typeface="Arial" pitchFamily="34" charset="0"/>
              </a:rPr>
              <a:t>University of Wisconsin-Sheboygan</a:t>
            </a:r>
          </a:p>
        </p:txBody>
      </p:sp>
      <p:sp>
        <p:nvSpPr>
          <p:cNvPr id="9" name="Text Box 3"/>
          <p:cNvSpPr txBox="1">
            <a:spLocks noChangeArrowheads="1"/>
          </p:cNvSpPr>
          <p:nvPr userDrawn="1"/>
        </p:nvSpPr>
        <p:spPr bwMode="auto">
          <a:xfrm>
            <a:off x="6557843" y="404814"/>
            <a:ext cx="5167554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Contemporary</a:t>
            </a:r>
          </a:p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Human </a:t>
            </a:r>
          </a:p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Geography, 2e</a:t>
            </a:r>
          </a:p>
        </p:txBody>
      </p:sp>
      <p:grpSp>
        <p:nvGrpSpPr>
          <p:cNvPr id="10" name="Group 13"/>
          <p:cNvGrpSpPr>
            <a:grpSpLocks/>
          </p:cNvGrpSpPr>
          <p:nvPr userDrawn="1"/>
        </p:nvGrpSpPr>
        <p:grpSpPr bwMode="auto">
          <a:xfrm>
            <a:off x="6767337" y="3030538"/>
            <a:ext cx="4748563" cy="1389062"/>
            <a:chOff x="5076825" y="2954338"/>
            <a:chExt cx="3562350" cy="1389062"/>
          </a:xfrm>
        </p:grpSpPr>
        <p:sp>
          <p:nvSpPr>
            <p:cNvPr id="11" name="Rectangle 8"/>
            <p:cNvSpPr>
              <a:spLocks noChangeArrowheads="1"/>
            </p:cNvSpPr>
            <p:nvPr userDrawn="1"/>
          </p:nvSpPr>
          <p:spPr bwMode="auto">
            <a:xfrm>
              <a:off x="6427963" y="2954338"/>
              <a:ext cx="8600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10000"/>
                </a:spcBef>
              </a:pPr>
              <a:r>
                <a:rPr lang="en-US" sz="1800" b="1">
                  <a:solidFill>
                    <a:srgbClr val="000000"/>
                  </a:solidFill>
                  <a:latin typeface="Arial" pitchFamily="34" charset="0"/>
                </a:rPr>
                <a:t>Lectures</a:t>
              </a:r>
              <a:endParaRPr lang="en-IN" sz="18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5486400" y="3340100"/>
              <a:ext cx="2743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40000"/>
                </a:spcBef>
                <a:buSzPct val="80000"/>
                <a:buFont typeface="Verdana" pitchFamily="34" charset="0"/>
                <a:buNone/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</a:rPr>
                <a:t>Chapter 2</a:t>
              </a:r>
              <a:endParaRPr lang="en-US" sz="36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5076825" y="3943350"/>
              <a:ext cx="35623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40000"/>
                </a:spcBef>
              </a:pPr>
              <a:r>
                <a:rPr lang="en-US" sz="2000" b="1">
                  <a:solidFill>
                    <a:srgbClr val="000000"/>
                  </a:solidFill>
                  <a:latin typeface="Arial" pitchFamily="34" charset="0"/>
                </a:rPr>
                <a:t>Population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5136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© 2013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49639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5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360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5"/>
            <a:ext cx="9429932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all" baseline="0">
                <a:solidFill>
                  <a:schemeClr val="tx2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18380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13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1" y="990601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3601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1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500" cap="all" baseline="0">
                <a:solidFill>
                  <a:schemeClr val="tx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3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2721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 baseline="0"/>
            </a:lvl8pPr>
            <a:lvl9pPr>
              <a:defRPr sz="135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48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5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7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4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24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4" y="1803402"/>
            <a:ext cx="6602282" cy="4267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4" y="1803402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5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1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24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8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4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5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4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7"/>
            <a:ext cx="1168400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7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7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5"/>
          <p:cNvSpPr>
            <a:spLocks noChangeShapeType="1"/>
          </p:cNvSpPr>
          <p:nvPr/>
        </p:nvSpPr>
        <p:spPr bwMode="gray">
          <a:xfrm>
            <a:off x="0" y="6397625"/>
            <a:ext cx="12182477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88825" cy="612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6706" y="1141414"/>
            <a:ext cx="10969943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401" name="Rectangle 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16388" y="6553200"/>
            <a:ext cx="7196908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2481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hf sldNum="0"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9pPr>
    </p:titleStyle>
    <p:bodyStyle>
      <a:lvl1pPr marL="346075" indent="-346075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2575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39825" indent="-22383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8613" indent="-225425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5813" indent="-22383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013" indent="-22383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213" indent="-22383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413" indent="-22383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613" indent="-22383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9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95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spcBef>
          <a:spcPct val="0"/>
        </a:spcBef>
        <a:buNone/>
        <a:defRPr sz="2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215" indent="-185215" algn="l" defTabSz="685983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590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37964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64338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0713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17087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43461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69836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6210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ggc.kanopy.com/video/green-economy-hydroelectric-power" TargetMode="External"/><Relationship Id="rId3" Type="http://schemas.openxmlformats.org/officeDocument/2006/relationships/hyperlink" Target="https://ggc.kanopy.com/video/burned" TargetMode="External"/><Relationship Id="rId7" Type="http://schemas.openxmlformats.org/officeDocument/2006/relationships/hyperlink" Target="https://ggc.kanopy.com/video/green-careers-clean-energy-wind-pow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gc.kanopy.com/video/cost-oil" TargetMode="External"/><Relationship Id="rId11" Type="http://schemas.openxmlformats.org/officeDocument/2006/relationships/hyperlink" Target="https://ggc.kanopy.com/video/green-careers-recycling" TargetMode="External"/><Relationship Id="rId5" Type="http://schemas.openxmlformats.org/officeDocument/2006/relationships/hyperlink" Target="https://ggc.kanopy.com/video/solar-power-and-electricity" TargetMode="External"/><Relationship Id="rId10" Type="http://schemas.openxmlformats.org/officeDocument/2006/relationships/hyperlink" Target="https://ggc.kanopy.com/video/curiosity-quest-goes-green-sanitary-landfill" TargetMode="External"/><Relationship Id="rId4" Type="http://schemas.openxmlformats.org/officeDocument/2006/relationships/hyperlink" Target="https://ggc.kanopy.com/video/atmospheric-chemistry" TargetMode="External"/><Relationship Id="rId9" Type="http://schemas.openxmlformats.org/officeDocument/2006/relationships/hyperlink" Target="https://ggc.kanopy.com/video/green-economy-waste-energy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4"/>
            <a:ext cx="9429931" cy="716630"/>
          </a:xfrm>
        </p:spPr>
        <p:txBody>
          <a:bodyPr/>
          <a:lstStyle/>
          <a:p>
            <a:r>
              <a:rPr lang="en-US" dirty="0"/>
              <a:t>ENVIRONMENT &amp; RESOURCES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8212" y="586740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Lecture Notes by Dorrell, Henderson, Lindley, &amp; Connor.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5276" y="261633"/>
            <a:ext cx="70782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Introduction to Human Geography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 of North Georgia Press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2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13.4 Pollution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527" y="1295400"/>
            <a:ext cx="5041829" cy="3956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7812" y="5252047"/>
            <a:ext cx="4624984" cy="221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0525" indent="-6350">
              <a:lnSpc>
                <a:spcPct val="105000"/>
              </a:lnSpc>
              <a:spcAft>
                <a:spcPts val="85"/>
              </a:spcAft>
            </a:pPr>
            <a:r>
              <a:rPr lang="en-US" sz="800" b="1" dirty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13.4 | Natural and </a:t>
            </a:r>
            <a:r>
              <a:rPr lang="en-US" sz="800" b="1" dirty="0" err="1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anthropogenically</a:t>
            </a:r>
            <a:r>
              <a:rPr lang="en-US" sz="800" b="1" dirty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-forced greenhouse effect</a:t>
            </a:r>
            <a:endParaRPr lang="en-US" sz="1100" dirty="0">
              <a:solidFill>
                <a:srgbClr val="181717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79413" y="953700"/>
            <a:ext cx="6360114" cy="5410712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Fossil fuel burning – produces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air pollution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Carbon dioxide – greenhouse gas emitted when fossil fuels burned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Greenhouse effect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 – trapping of longwave radiation (heat) by greenhouse gases in lower atmosphere – gases absorb and reradiate longwave radiation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Anthropogenic greenhouse gas production linked in some degree to climate change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0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13.4 Pollution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860" y="1524000"/>
            <a:ext cx="4808840" cy="35929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70871" y="5135431"/>
            <a:ext cx="4108817" cy="221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75" indent="-6350">
              <a:lnSpc>
                <a:spcPct val="105000"/>
              </a:lnSpc>
              <a:spcAft>
                <a:spcPts val="85"/>
              </a:spcAft>
            </a:pPr>
            <a:r>
              <a:rPr lang="en-US" sz="800" b="1" dirty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13.5 | Ozone depletion around Antarctica from 1979 to 2014</a:t>
            </a:r>
            <a:endParaRPr lang="en-US" sz="1100" dirty="0">
              <a:solidFill>
                <a:srgbClr val="181717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63387" y="1295400"/>
            <a:ext cx="6553199" cy="4524315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The ozone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layer – stratospheric ozone protects the Earth from harmful ultraviolet radiation (causes sunburn, skin cancer)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Chlorofluorocarbons (CFCs) – produced by refrigeration equipment and aerosols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CFCs break down ozone layer – international efforts to reduce CFC use (Montreal Protocol, beginning in 1987)</a:t>
            </a:r>
          </a:p>
        </p:txBody>
      </p:sp>
    </p:spTree>
    <p:extLst>
      <p:ext uri="{BB962C8B-B14F-4D97-AF65-F5344CB8AC3E}">
        <p14:creationId xmlns:p14="http://schemas.microsoft.com/office/powerpoint/2010/main" val="14667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13.4 Pollution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434" y="1435716"/>
            <a:ext cx="5041829" cy="38530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08812" y="5288722"/>
            <a:ext cx="3780202" cy="221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0525" indent="-6350">
              <a:lnSpc>
                <a:spcPct val="105000"/>
              </a:lnSpc>
              <a:spcAft>
                <a:spcPts val="85"/>
              </a:spcAft>
            </a:pPr>
            <a:r>
              <a:rPr lang="en-US" sz="800" b="1" dirty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13.6 | The 2010 Dead Zone in the Gulf of Mexico</a:t>
            </a:r>
            <a:endParaRPr lang="en-US" sz="1100" dirty="0">
              <a:solidFill>
                <a:srgbClr val="181717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79413" y="990600"/>
            <a:ext cx="6324599" cy="5410712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Water pollution – from industrial chemicals, untreated sewage, agricultural fields, and other sources</a:t>
            </a:r>
            <a:endParaRPr kumimoji="0" lang="en-US" sz="240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noProof="0" dirty="0" smtClean="0">
                <a:solidFill>
                  <a:srgbClr val="000000"/>
                </a:solidFill>
                <a:latin typeface="Arial"/>
                <a:cs typeface="Arial"/>
              </a:rPr>
              <a:t>Eutrophication</a:t>
            </a:r>
            <a:r>
              <a:rPr lang="en-US" sz="24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 – process where water bodies become oxygen deficient – nutrients from agricultural runoff, in particular, cause algal blooms – decay of algae consumes oxygen 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Dead zones with dearth of oxygen prevalent – Gulf of Mexico and Baltic Sea</a:t>
            </a:r>
          </a:p>
        </p:txBody>
      </p:sp>
    </p:spTree>
    <p:extLst>
      <p:ext uri="{BB962C8B-B14F-4D97-AF65-F5344CB8AC3E}">
        <p14:creationId xmlns:p14="http://schemas.microsoft.com/office/powerpoint/2010/main" val="224606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13.4 Pollution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584" y="1487601"/>
            <a:ext cx="5041829" cy="3505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5412" y="5029200"/>
            <a:ext cx="4735592" cy="221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0525" indent="-6350">
              <a:lnSpc>
                <a:spcPct val="105000"/>
              </a:lnSpc>
              <a:spcAft>
                <a:spcPts val="85"/>
              </a:spcAft>
            </a:pPr>
            <a:r>
              <a:rPr lang="en-US" sz="800" b="1" dirty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13.7 | The “Claw” moving plant waste and rubbish to incinerator</a:t>
            </a:r>
            <a:endParaRPr lang="en-US" sz="1100" dirty="0">
              <a:solidFill>
                <a:srgbClr val="181717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79413" y="990600"/>
            <a:ext cx="6324599" cy="5410712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Solid waste disposal and control – methods include solid waste landfills, incineration, and recycling</a:t>
            </a:r>
            <a:endParaRPr kumimoji="0" lang="en-US" sz="240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noProof="0" dirty="0" smtClean="0">
                <a:solidFill>
                  <a:srgbClr val="000000"/>
                </a:solidFill>
                <a:latin typeface="Arial"/>
                <a:cs typeface="Arial"/>
              </a:rPr>
              <a:t>Landfills</a:t>
            </a:r>
            <a:r>
              <a:rPr lang="en-US" sz="24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 – solid waste is buried to reduce </a:t>
            </a:r>
            <a:r>
              <a:rPr lang="en-US" sz="24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odors, </a:t>
            </a:r>
            <a:r>
              <a:rPr lang="en-US" sz="24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pest proliferation, and hide unsightly trash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Incineration – trash is burned, often to produce electricity, especially in developed countries (examples: waste to energy plants in New York and Florida)</a:t>
            </a:r>
          </a:p>
        </p:txBody>
      </p:sp>
    </p:spTree>
    <p:extLst>
      <p:ext uri="{BB962C8B-B14F-4D97-AF65-F5344CB8AC3E}">
        <p14:creationId xmlns:p14="http://schemas.microsoft.com/office/powerpoint/2010/main" val="8512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13.4 Pollution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315" b="9673"/>
          <a:stretch/>
        </p:blipFill>
        <p:spPr>
          <a:xfrm>
            <a:off x="5713413" y="1447800"/>
            <a:ext cx="6096000" cy="36840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47281" y="5131868"/>
            <a:ext cx="14430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recycling rates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79414" y="990600"/>
            <a:ext cx="5334000" cy="5410712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Recycling – particularly for paper, glass, plastics and metals</a:t>
            </a:r>
            <a:endParaRPr kumimoji="0" lang="en-US" sz="240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United States – colleges and universities participate in </a:t>
            </a:r>
            <a:r>
              <a:rPr lang="en-US" sz="2400" i="1" kern="0" noProof="0" dirty="0" err="1" smtClean="0">
                <a:solidFill>
                  <a:srgbClr val="000000"/>
                </a:solidFill>
                <a:latin typeface="Arial"/>
                <a:cs typeface="Arial"/>
              </a:rPr>
              <a:t>Recylemania</a:t>
            </a:r>
            <a:r>
              <a:rPr lang="en-US" sz="24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kumimoji="0" lang="en-US" sz="240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Germany – recycles about 65 percent of municipal waste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South Korea – almost 60 percent recycling rate</a:t>
            </a:r>
          </a:p>
        </p:txBody>
      </p:sp>
    </p:spTree>
    <p:extLst>
      <p:ext uri="{BB962C8B-B14F-4D97-AF65-F5344CB8AC3E}">
        <p14:creationId xmlns:p14="http://schemas.microsoft.com/office/powerpoint/2010/main" val="15497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13.5 Preservation of Natural Resources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2" y="1499972"/>
            <a:ext cx="4606099" cy="37093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6610" y="5257800"/>
            <a:ext cx="27991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13.8 | </a:t>
            </a:r>
            <a:r>
              <a:rPr lang="en-US" sz="800" b="1" dirty="0" err="1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Sundarban</a:t>
            </a:r>
            <a:r>
              <a:rPr lang="en-US" sz="800" b="1" dirty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National Park, </a:t>
            </a:r>
            <a:r>
              <a:rPr lang="en-US" sz="800" b="1" dirty="0" smtClean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51" y="2623455"/>
            <a:ext cx="1981199" cy="23643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28250" y="5009100"/>
            <a:ext cx="1752600" cy="22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6350">
              <a:lnSpc>
                <a:spcPct val="105000"/>
              </a:lnSpc>
              <a:spcAft>
                <a:spcPts val="85"/>
              </a:spcAft>
            </a:pPr>
            <a:r>
              <a:rPr lang="en-US" sz="800" b="1" dirty="0" smtClean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13.9 Bengal tiger</a:t>
            </a:r>
            <a:endParaRPr lang="en-US" sz="1100" dirty="0">
              <a:solidFill>
                <a:srgbClr val="181717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178418" y="956469"/>
            <a:ext cx="4652184" cy="5262979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Arial"/>
                <a:cs typeface="Arial"/>
              </a:rPr>
              <a:t>Conservation</a:t>
            </a:r>
            <a:r>
              <a:rPr lang="en-US" sz="20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 of natural resources – involves sustainability through replanting trees and limiting use</a:t>
            </a:r>
            <a:endParaRPr kumimoji="0" lang="en-US" sz="200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000" kern="0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Arial"/>
                <a:cs typeface="Arial"/>
              </a:rPr>
              <a:t>Preservation</a:t>
            </a:r>
            <a:r>
              <a:rPr lang="en-US" sz="20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 – protect natural areas – do not use the resources, but keep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them in a “natural” state</a:t>
            </a:r>
            <a:endParaRPr kumimoji="0" lang="en-US" sz="200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National parks  - important element of preservation efforts globally</a:t>
            </a:r>
          </a:p>
          <a:p>
            <a:pPr marL="739775" lvl="1" indent="-342900">
              <a:buFontTx/>
              <a:buChar char="-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United States – a world leader in national parks</a:t>
            </a:r>
          </a:p>
          <a:p>
            <a:pPr marL="739775" lvl="1" indent="-342900">
              <a:buFontTx/>
              <a:buChar char="-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Parks protect endangered species, such as the Bengal tiger</a:t>
            </a: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8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88825" cy="572326"/>
          </a:xfrm>
          <a:solidFill>
            <a:srgbClr val="28562A"/>
          </a:solidFill>
        </p:spPr>
        <p:txBody>
          <a:bodyPr/>
          <a:lstStyle/>
          <a:p>
            <a:r>
              <a:rPr lang="en-US" sz="2800" b="0" dirty="0"/>
              <a:t>13.X Documentary Film List for Environment &amp; Resources</a:t>
            </a:r>
            <a:endParaRPr lang="en-US" dirty="0"/>
          </a:p>
        </p:txBody>
      </p:sp>
      <p:sp>
        <p:nvSpPr>
          <p:cNvPr id="336899" name="Content Placeholder 2"/>
          <p:cNvSpPr>
            <a:spLocks noGrp="1"/>
          </p:cNvSpPr>
          <p:nvPr>
            <p:ph idx="1"/>
          </p:nvPr>
        </p:nvSpPr>
        <p:spPr>
          <a:xfrm>
            <a:off x="531812" y="572326"/>
            <a:ext cx="10896600" cy="6247864"/>
          </a:xfrm>
          <a:ln w="28575">
            <a:solidFill>
              <a:schemeClr val="tx2"/>
            </a:solidFill>
          </a:ln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/>
              <a:t>Burned: Are Trees the New Coal? (2017).</a:t>
            </a:r>
            <a:endParaRPr lang="en-US" sz="2400" b="1" dirty="0"/>
          </a:p>
          <a:p>
            <a:pPr marL="460375" lvl="1" indent="0">
              <a:lnSpc>
                <a:spcPct val="100000"/>
              </a:lnSpc>
              <a:buNone/>
            </a:pP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ggc.kanopy.com/video/burned</a:t>
            </a:r>
            <a:endParaRPr lang="en-US" sz="20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/>
              <a:t>Atmospheric Chemistry (2016).</a:t>
            </a:r>
            <a:endParaRPr lang="en-US" sz="2400" b="1" dirty="0"/>
          </a:p>
          <a:p>
            <a:pPr marL="396875" lvl="1" indent="0">
              <a:lnSpc>
                <a:spcPct val="100000"/>
              </a:lnSpc>
              <a:buNone/>
            </a:pP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ggc.kanopy.com/video/atmospheric-chemistry</a:t>
            </a:r>
            <a:endParaRPr lang="en-US" sz="20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0000"/>
                </a:solidFill>
              </a:rPr>
              <a:t>Solar Power and Electricity (2016</a:t>
            </a:r>
            <a:r>
              <a:rPr lang="en-US" sz="2400" b="1" dirty="0">
                <a:solidFill>
                  <a:srgbClr val="000000"/>
                </a:solidFill>
              </a:rPr>
              <a:t>).</a:t>
            </a:r>
          </a:p>
          <a:p>
            <a:pPr marL="396875" lvl="1" indent="0">
              <a:lnSpc>
                <a:spcPct val="100000"/>
              </a:lnSpc>
              <a:buNone/>
            </a:pPr>
            <a:r>
              <a:rPr lang="en-US" sz="2000" dirty="0">
                <a:hlinkClick r:id="rId5"/>
              </a:rPr>
              <a:t>https://</a:t>
            </a:r>
            <a:r>
              <a:rPr lang="en-US" sz="2000" dirty="0" smtClean="0">
                <a:hlinkClick r:id="rId5"/>
              </a:rPr>
              <a:t>ggc.kanopy.com/video/solar-power-and-electricity</a:t>
            </a:r>
            <a:endParaRPr lang="en-US" sz="20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0000"/>
                </a:solidFill>
              </a:rPr>
              <a:t>The Cost of Oil (2009).</a:t>
            </a:r>
            <a:endParaRPr lang="en-US" sz="2400" b="1" dirty="0">
              <a:solidFill>
                <a:srgbClr val="000000"/>
              </a:solidFill>
            </a:endParaRPr>
          </a:p>
          <a:p>
            <a:pPr marL="396875" lvl="1" indent="0">
              <a:lnSpc>
                <a:spcPct val="100000"/>
              </a:lnSpc>
              <a:buNone/>
            </a:pPr>
            <a:r>
              <a:rPr lang="en-US" sz="2000" dirty="0">
                <a:hlinkClick r:id="rId6"/>
              </a:rPr>
              <a:t>https://</a:t>
            </a:r>
            <a:r>
              <a:rPr lang="en-US" sz="2000" dirty="0" smtClean="0">
                <a:hlinkClick r:id="rId6"/>
              </a:rPr>
              <a:t>ggc.kanopy.com/video/cost-oil</a:t>
            </a:r>
            <a:endParaRPr lang="en-US" sz="2000" dirty="0" smtClean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0000"/>
                </a:solidFill>
              </a:rPr>
              <a:t>Clean Energy: Wind Power (2011).</a:t>
            </a:r>
            <a:endParaRPr lang="en-US" sz="2400" b="1" dirty="0">
              <a:solidFill>
                <a:srgbClr val="000000"/>
              </a:solidFill>
            </a:endParaRPr>
          </a:p>
          <a:p>
            <a:pPr marL="396875" lvl="1" indent="0">
              <a:lnSpc>
                <a:spcPct val="100000"/>
              </a:lnSpc>
              <a:buNone/>
            </a:pPr>
            <a:r>
              <a:rPr lang="en-US" sz="2000" dirty="0">
                <a:hlinkClick r:id="rId7"/>
              </a:rPr>
              <a:t>https://</a:t>
            </a:r>
            <a:r>
              <a:rPr lang="en-US" sz="2000" dirty="0" smtClean="0">
                <a:hlinkClick r:id="rId7"/>
              </a:rPr>
              <a:t>ggc.kanopy.com/video/green-careers-clean-energy-wind-power</a:t>
            </a:r>
            <a:endParaRPr lang="en-US" sz="20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0000"/>
                </a:solidFill>
              </a:rPr>
              <a:t>The Green Economy: Hydroelectric Power (2014).</a:t>
            </a:r>
            <a:endParaRPr lang="en-US" sz="2400" b="1" dirty="0">
              <a:solidFill>
                <a:srgbClr val="000000"/>
              </a:solidFill>
            </a:endParaRPr>
          </a:p>
          <a:p>
            <a:pPr marL="396875" lvl="1" indent="0">
              <a:lnSpc>
                <a:spcPct val="100000"/>
              </a:lnSpc>
              <a:buNone/>
            </a:pPr>
            <a:r>
              <a:rPr lang="en-US" sz="2000" dirty="0">
                <a:hlinkClick r:id="rId8"/>
              </a:rPr>
              <a:t>https://</a:t>
            </a:r>
            <a:r>
              <a:rPr lang="en-US" sz="2000" dirty="0" smtClean="0">
                <a:hlinkClick r:id="rId8"/>
              </a:rPr>
              <a:t>ggc.kanopy.com/video/green-economy-hydroelectric-power</a:t>
            </a:r>
            <a:endParaRPr lang="en-US" sz="20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0000"/>
                </a:solidFill>
              </a:rPr>
              <a:t>The Green Economy: </a:t>
            </a:r>
            <a:r>
              <a:rPr lang="en-US" sz="2400" b="1" dirty="0" smtClean="0">
                <a:solidFill>
                  <a:srgbClr val="000000"/>
                </a:solidFill>
              </a:rPr>
              <a:t>Waste to Energy (2014</a:t>
            </a:r>
            <a:r>
              <a:rPr lang="en-US" sz="2400" b="1" dirty="0">
                <a:solidFill>
                  <a:srgbClr val="000000"/>
                </a:solidFill>
              </a:rPr>
              <a:t>).</a:t>
            </a:r>
          </a:p>
          <a:p>
            <a:pPr marL="396875" lvl="1" indent="0">
              <a:lnSpc>
                <a:spcPct val="100000"/>
              </a:lnSpc>
              <a:buNone/>
            </a:pPr>
            <a:r>
              <a:rPr lang="en-US" sz="2000" dirty="0">
                <a:hlinkClick r:id="rId9"/>
              </a:rPr>
              <a:t>https://</a:t>
            </a:r>
            <a:r>
              <a:rPr lang="en-US" sz="2000" dirty="0" smtClean="0">
                <a:hlinkClick r:id="rId9"/>
              </a:rPr>
              <a:t>ggc.kanopy.com/video/green-economy-waste-energy</a:t>
            </a:r>
            <a:endParaRPr lang="en-US" sz="2000" dirty="0" smtClean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0000"/>
                </a:solidFill>
              </a:rPr>
              <a:t>Sanitary Landfill (2009).</a:t>
            </a:r>
            <a:endParaRPr lang="en-US" sz="2400" b="1" dirty="0">
              <a:solidFill>
                <a:srgbClr val="000000"/>
              </a:solidFill>
            </a:endParaRPr>
          </a:p>
          <a:p>
            <a:pPr marL="396875" lvl="1" indent="0">
              <a:lnSpc>
                <a:spcPct val="100000"/>
              </a:lnSpc>
              <a:buNone/>
            </a:pPr>
            <a:r>
              <a:rPr lang="en-US" sz="2000" dirty="0">
                <a:hlinkClick r:id="rId10"/>
              </a:rPr>
              <a:t>https://</a:t>
            </a:r>
            <a:r>
              <a:rPr lang="en-US" sz="2000" dirty="0" smtClean="0">
                <a:hlinkClick r:id="rId10"/>
              </a:rPr>
              <a:t>ggc.kanopy.com/video/curiosity-quest-goes-green-sanitary-landfill</a:t>
            </a:r>
            <a:endParaRPr lang="en-US" sz="20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0000"/>
                </a:solidFill>
              </a:rPr>
              <a:t>Recycling (2010).</a:t>
            </a:r>
            <a:endParaRPr lang="en-US" sz="2400" b="1" dirty="0">
              <a:solidFill>
                <a:srgbClr val="000000"/>
              </a:solidFill>
            </a:endParaRPr>
          </a:p>
          <a:p>
            <a:pPr marL="396875" lvl="1" indent="0">
              <a:lnSpc>
                <a:spcPct val="100000"/>
              </a:lnSpc>
              <a:buNone/>
            </a:pPr>
            <a:r>
              <a:rPr lang="en-US" sz="2000" dirty="0">
                <a:hlinkClick r:id="rId11"/>
              </a:rPr>
              <a:t>https://ggc.kanopy.com/video/green-careers-recycling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393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6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6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6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6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6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6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13 END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Environment &amp; resources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8212" y="586740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Arial" pitchFamily="34" charset="0"/>
              </a:rPr>
              <a:t>Lecture Notes by Dorrell, Henderson, Lindley, &amp; Connor.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5276" y="261632"/>
            <a:ext cx="70782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Arial" pitchFamily="34" charset="0"/>
              </a:rPr>
              <a:t>Introduction to Human Geography (2018)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Arial" pitchFamily="34" charset="0"/>
              </a:rPr>
              <a:t>University of North Georgia Press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2" y="685800"/>
            <a:ext cx="7315200" cy="301486"/>
          </a:xfrm>
        </p:spPr>
        <p:txBody>
          <a:bodyPr>
            <a:noAutofit/>
          </a:bodyPr>
          <a:lstStyle/>
          <a:p>
            <a:r>
              <a:rPr lang="en-US" dirty="0"/>
              <a:t>Chapter 13:  Environment &amp;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436812" y="1003328"/>
            <a:ext cx="7315200" cy="48640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>
              <a:solidFill>
                <a:srgbClr val="000066"/>
              </a:solidFill>
              <a:latin typeface="Verdana-Bold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66"/>
                </a:solidFill>
                <a:latin typeface="Verdana-Bold"/>
              </a:rPr>
              <a:t>STUDENT LEARNING OUTCOMES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By the end of this section, the student will be able to: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Understand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: the problems associated with the demand for nonrenewable energy resources and the available supply.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Explain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: the issues associated with the pollution of air, land, and water.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Describe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: the types of renewable and alternative energy resources and global initiatives to leverage these resources.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Connect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: preservation efforts worldwide to anthropogenic pressures on the environment.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8212" y="658100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Introduction to Human Geography (2018). Dorrell, Henderson, Lindley, &amp; Connor. University of North Georgia Press.</a:t>
            </a:r>
          </a:p>
        </p:txBody>
      </p:sp>
    </p:spTree>
    <p:extLst>
      <p:ext uri="{BB962C8B-B14F-4D97-AF65-F5344CB8AC3E}">
        <p14:creationId xmlns:p14="http://schemas.microsoft.com/office/powerpoint/2010/main" val="10632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2" y="685800"/>
            <a:ext cx="7315200" cy="301486"/>
          </a:xfrm>
        </p:spPr>
        <p:txBody>
          <a:bodyPr>
            <a:noAutofit/>
          </a:bodyPr>
          <a:lstStyle/>
          <a:p>
            <a:r>
              <a:rPr lang="en-US" dirty="0"/>
              <a:t>Chapter 13: Environment &amp;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436812" y="1003328"/>
            <a:ext cx="7315200" cy="48640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0066"/>
              </a:solidFill>
              <a:latin typeface="Verdana-Bold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66"/>
                </a:solidFill>
                <a:latin typeface="Verdana-Bold"/>
              </a:rPr>
              <a:t>CHAPTER OUTLINE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13.1 Introduction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13.2 Nonrenewable Energy Resources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13.3 Renewable Energy Sources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13.4 Pollution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13.5 Preservation of Natural Resources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8212" y="658100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Introduction to Human Geography (2018). Dorrell, Henderson, Lindley, &amp; Connor. University of North Georgia Press.</a:t>
            </a:r>
          </a:p>
        </p:txBody>
      </p:sp>
    </p:spTree>
    <p:extLst>
      <p:ext uri="{BB962C8B-B14F-4D97-AF65-F5344CB8AC3E}">
        <p14:creationId xmlns:p14="http://schemas.microsoft.com/office/powerpoint/2010/main" val="20935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13.1 Introduction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09285" y="907292"/>
            <a:ext cx="8229600" cy="5226046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3000" kern="0" dirty="0" smtClean="0">
                <a:solidFill>
                  <a:srgbClr val="000000"/>
                </a:solidFill>
                <a:latin typeface="Arial"/>
                <a:cs typeface="Arial"/>
              </a:rPr>
              <a:t>Resources and the environment – useful as capstone subject for course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 use and its ramifications related to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854075" lvl="1" indent="-457200">
              <a:buFontTx/>
              <a:buChar char="-"/>
              <a:defRPr/>
            </a:pPr>
            <a:r>
              <a:rPr lang="en-US" sz="2600" kern="0" dirty="0" smtClean="0">
                <a:solidFill>
                  <a:srgbClr val="000000"/>
                </a:solidFill>
                <a:latin typeface="Arial"/>
                <a:cs typeface="Arial"/>
              </a:rPr>
              <a:t>Population</a:t>
            </a:r>
          </a:p>
          <a:p>
            <a:pPr marL="854075" lvl="1" indent="-457200">
              <a:buFontTx/>
              <a:buChar char="-"/>
              <a:defRPr/>
            </a:pPr>
            <a:r>
              <a:rPr lang="en-US" sz="2600" kern="0" dirty="0" smtClean="0">
                <a:solidFill>
                  <a:srgbClr val="000000"/>
                </a:solidFill>
                <a:latin typeface="Arial"/>
                <a:cs typeface="Arial"/>
              </a:rPr>
              <a:t>Migration</a:t>
            </a:r>
          </a:p>
          <a:p>
            <a:pPr marL="854075" lvl="1" indent="-457200">
              <a:buFontTx/>
              <a:buChar char="-"/>
              <a:defRPr/>
            </a:pPr>
            <a:r>
              <a:rPr lang="en-US" sz="2600" kern="0" dirty="0" smtClean="0">
                <a:solidFill>
                  <a:srgbClr val="000000"/>
                </a:solidFill>
                <a:latin typeface="Arial"/>
                <a:cs typeface="Arial"/>
              </a:rPr>
              <a:t>Economics (industry and agriculture)</a:t>
            </a:r>
          </a:p>
          <a:p>
            <a:pPr marL="854075" lvl="1" indent="-457200">
              <a:buFontTx/>
              <a:buChar char="-"/>
              <a:defRPr/>
            </a:pPr>
            <a:r>
              <a:rPr lang="en-US" sz="2600" kern="0" dirty="0" smtClean="0">
                <a:solidFill>
                  <a:srgbClr val="000000"/>
                </a:solidFill>
                <a:latin typeface="Arial"/>
                <a:cs typeface="Arial"/>
              </a:rPr>
              <a:t>Culture</a:t>
            </a:r>
          </a:p>
          <a:p>
            <a:pPr marL="854075" lvl="1" indent="-457200">
              <a:buFontTx/>
              <a:buChar char="-"/>
              <a:defRPr/>
            </a:pPr>
            <a:r>
              <a:rPr lang="en-US" sz="2600" kern="0" dirty="0" smtClean="0">
                <a:solidFill>
                  <a:srgbClr val="000000"/>
                </a:solidFill>
                <a:latin typeface="Arial"/>
                <a:cs typeface="Arial"/>
              </a:rPr>
              <a:t>Levels of development</a:t>
            </a:r>
          </a:p>
          <a:p>
            <a:pPr marL="854075" lvl="1" indent="-457200">
              <a:buFontTx/>
              <a:buChar char="-"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Human settlements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4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13.2 Nonrenewable Energy Resources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79413" y="867075"/>
            <a:ext cx="11430000" cy="5632311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Nonrenewables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– resources in finite supply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noProof="0" dirty="0" smtClean="0">
                <a:solidFill>
                  <a:srgbClr val="000000"/>
                </a:solidFill>
                <a:latin typeface="Arial"/>
                <a:cs typeface="Arial"/>
              </a:rPr>
              <a:t>Fossil fuels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– derived from ancient plant and animal matter – include coal, oil and natural gas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Proven reserves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of fossil fuels – deposits that can be recovered with some certainty</a:t>
            </a:r>
          </a:p>
          <a:p>
            <a:pPr marL="739775" lvl="1" indent="-342900">
              <a:buFontTx/>
              <a:buChar char="-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Largest coal reserves – U.S., Russia, and China</a:t>
            </a:r>
          </a:p>
          <a:p>
            <a:pPr marL="739775" lvl="1" indent="-342900">
              <a:buFontTx/>
              <a:buChar char="-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Largest oil reserves – Middle East (Saudi Arabia), Canada</a:t>
            </a:r>
          </a:p>
          <a:p>
            <a:pPr marL="739775" lvl="1" indent="-342900">
              <a:buFontTx/>
              <a:buChar char="-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Largest natural gas reserves – Russia and Iran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Potential reserves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– may exist but not definitively verified (example: Green River Formation in the U.S.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90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13.2 Nonrenewable Energy Resources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293813" y="1143001"/>
            <a:ext cx="9601199" cy="4967514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Production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– extraction of fossil fuels from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the Earth through mining and drilling – related to population, proven reserves and other factors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Coal production – China, the U.S. and India world leaders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Oil production – current leaders include Saudi Arabia, Russia, and the U.S.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Natural gas production – most global production in the U.S. and Russia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5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13.3 Renewable Energy Sources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812" y="1600200"/>
            <a:ext cx="4566300" cy="34384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7812" y="5075848"/>
            <a:ext cx="4479111" cy="221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9275" indent="-6350">
              <a:lnSpc>
                <a:spcPct val="105000"/>
              </a:lnSpc>
              <a:spcAft>
                <a:spcPts val="85"/>
              </a:spcAft>
            </a:pPr>
            <a:r>
              <a:rPr lang="en-US" sz="800" b="1" dirty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13.1 | Renewable energy for selected countries in Europe</a:t>
            </a:r>
            <a:endParaRPr lang="en-US" sz="1100" dirty="0">
              <a:solidFill>
                <a:srgbClr val="181717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31812" y="1295400"/>
            <a:ext cx="6248399" cy="4524315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Renewable resources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– in infinite supply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Major types – solar, wind, hydroelectric, biofuels and geothermal 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Strong emphasis on renewable energy in Europe (80 percent of new energy projects in renewable energy)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China investing heavily in wind and solar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3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13.3 Renewable Energy Sources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211" y="2247808"/>
            <a:ext cx="4441201" cy="2705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18412" y="5029200"/>
            <a:ext cx="6092825" cy="2126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75" indent="-6350">
              <a:lnSpc>
                <a:spcPct val="105000"/>
              </a:lnSpc>
              <a:spcAft>
                <a:spcPts val="85"/>
              </a:spcAft>
            </a:pPr>
            <a:r>
              <a:rPr lang="en-US" sz="800" b="1" dirty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13.2 | The Smoky Hills Wind Farm </a:t>
            </a:r>
            <a:r>
              <a:rPr lang="en-US" sz="800" b="1" dirty="0" smtClean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Kansas</a:t>
            </a:r>
            <a:endParaRPr lang="en-US" sz="1100" dirty="0">
              <a:solidFill>
                <a:srgbClr val="181717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3244" y="990601"/>
            <a:ext cx="6710368" cy="5410712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Renewable resources in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the U.S. – historically, hydroelectric power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More recent developments in wind power – Kansas, Texas, and other states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U.S. has some of the largest solar farms in world (including concentrated solar power)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Strong emphasis on electric cars, especially states like California (reduces fossil fuel emissions in urban areas)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40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13.3 Renewable Energy Sources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584" y="1633086"/>
            <a:ext cx="5041829" cy="30604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3012" y="4693543"/>
            <a:ext cx="5666616" cy="221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8620" indent="-6350">
              <a:lnSpc>
                <a:spcPct val="105000"/>
              </a:lnSpc>
              <a:spcAft>
                <a:spcPts val="85"/>
              </a:spcAft>
            </a:pPr>
            <a:r>
              <a:rPr lang="en-US" sz="800" b="1" dirty="0">
                <a:solidFill>
                  <a:srgbClr val="1837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13.3 | Egg-shaped “digesters” at the Newton Creek Wastewater Treatment Plant</a:t>
            </a:r>
            <a:endParaRPr lang="en-US" sz="1100" dirty="0">
              <a:solidFill>
                <a:srgbClr val="181717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5612" y="990601"/>
            <a:ext cx="6248400" cy="5410712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Biofuels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– produce energy from living matter (such as corn, sugar cane, etc.)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The U.S. and Brazil – world leaders in biofuel production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Ethanol production – food versus fuel controversy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Methane – extracted from digesters in wastewater treatment process to produce electricity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9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2.xml><?xml version="1.0" encoding="utf-8"?>
<a:theme xmlns:a="http://schemas.openxmlformats.org/drawingml/2006/main" name="1_Pearson_green">
  <a:themeElements>
    <a:clrScheme name="Pearson_green 2">
      <a:dk1>
        <a:srgbClr val="000000"/>
      </a:dk1>
      <a:lt1>
        <a:srgbClr val="FBF5EA"/>
      </a:lt1>
      <a:dk2>
        <a:srgbClr val="008B5D"/>
      </a:dk2>
      <a:lt2>
        <a:srgbClr val="FFFFFF"/>
      </a:lt2>
      <a:accent1>
        <a:srgbClr val="008B5D"/>
      </a:accent1>
      <a:accent2>
        <a:srgbClr val="33A27D"/>
      </a:accent2>
      <a:accent3>
        <a:srgbClr val="FDF9F3"/>
      </a:accent3>
      <a:accent4>
        <a:srgbClr val="000000"/>
      </a:accent4>
      <a:accent5>
        <a:srgbClr val="AAC4B6"/>
      </a:accent5>
      <a:accent6>
        <a:srgbClr val="2D9271"/>
      </a:accent6>
      <a:hlink>
        <a:srgbClr val="4CAE8E"/>
      </a:hlink>
      <a:folHlink>
        <a:srgbClr val="66B99E"/>
      </a:folHlink>
    </a:clrScheme>
    <a:fontScheme name="Pearson_gree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Pearson_green 1">
        <a:dk1>
          <a:srgbClr val="000000"/>
        </a:dk1>
        <a:lt1>
          <a:srgbClr val="FBF5EA"/>
        </a:lt1>
        <a:dk2>
          <a:srgbClr val="008B5D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green 2">
        <a:dk1>
          <a:srgbClr val="000000"/>
        </a:dk1>
        <a:lt1>
          <a:srgbClr val="FBF5EA"/>
        </a:lt1>
        <a:dk2>
          <a:srgbClr val="008B5D"/>
        </a:dk2>
        <a:lt2>
          <a:srgbClr val="FFFFFF"/>
        </a:lt2>
        <a:accent1>
          <a:srgbClr val="008B5D"/>
        </a:accent1>
        <a:accent2>
          <a:srgbClr val="33A27D"/>
        </a:accent2>
        <a:accent3>
          <a:srgbClr val="FDF9F3"/>
        </a:accent3>
        <a:accent4>
          <a:srgbClr val="000000"/>
        </a:accent4>
        <a:accent5>
          <a:srgbClr val="AAC4B6"/>
        </a:accent5>
        <a:accent6>
          <a:srgbClr val="2D9271"/>
        </a:accent6>
        <a:hlink>
          <a:srgbClr val="4CAE8E"/>
        </a:hlink>
        <a:folHlink>
          <a:srgbClr val="66B9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4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D80E12-3BE9-4746-820E-FFB249F467F2}">
  <ds:schemaRefs>
    <ds:schemaRef ds:uri="http://purl.org/dc/dcmitype/"/>
    <ds:schemaRef ds:uri="http://schemas.microsoft.com/office/2006/documentManagement/types"/>
    <ds:schemaRef ds:uri="4873beb7-5857-4685-be1f-d57550cc96cc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book education presentation (widescreen)</Template>
  <TotalTime>168</TotalTime>
  <Words>1183</Words>
  <Application>Microsoft Office PowerPoint</Application>
  <PresentationFormat>Custom</PresentationFormat>
  <Paragraphs>177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Constantia</vt:lpstr>
      <vt:lpstr>Georgia</vt:lpstr>
      <vt:lpstr>Times</vt:lpstr>
      <vt:lpstr>Verdana</vt:lpstr>
      <vt:lpstr>Verdana-Bold</vt:lpstr>
      <vt:lpstr>Wingdings</vt:lpstr>
      <vt:lpstr>Books Classic 16x9</vt:lpstr>
      <vt:lpstr>1_Pearson_green</vt:lpstr>
      <vt:lpstr>1_Books Classic 16x9</vt:lpstr>
      <vt:lpstr>Chapter 13</vt:lpstr>
      <vt:lpstr>Chapter 13:  Environment &amp; Resources</vt:lpstr>
      <vt:lpstr>Chapter 13: Environment &amp;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13.X Documentary Film List for Environment &amp; Resources</vt:lpstr>
      <vt:lpstr>Chapter 13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David Dorrell</dc:creator>
  <cp:lastModifiedBy>Joseph Henderson</cp:lastModifiedBy>
  <cp:revision>30</cp:revision>
  <dcterms:created xsi:type="dcterms:W3CDTF">2018-08-07T13:15:24Z</dcterms:created>
  <dcterms:modified xsi:type="dcterms:W3CDTF">2020-06-07T10:23:55Z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