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24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6.xml" ContentType="application/vnd.openxmlformats-officedocument.presentationml.tags+xml"/>
  <Override PartName="/ppt/tags/tag20.xml" ContentType="application/vnd.openxmlformats-officedocument.presentationml.tags+xml"/>
  <Override PartName="/ppt/tags/tag15.xml" ContentType="application/vnd.openxmlformats-officedocument.presentationml.tags+xml"/>
  <Override PartName="/ppt/tags/tag17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23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11.xml" ContentType="application/vnd.openxmlformats-officedocument.presentationml.tags+xml"/>
  <Override PartName="/docProps/app.xml" ContentType="application/vnd.openxmlformats-officedocument.extended-properties+xml"/>
  <Override PartName="/ppt/tags/tag1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464" r:id="rId2"/>
    <p:sldId id="541" r:id="rId3"/>
    <p:sldId id="542" r:id="rId4"/>
    <p:sldId id="543" r:id="rId5"/>
    <p:sldId id="544" r:id="rId6"/>
    <p:sldId id="473" r:id="rId7"/>
    <p:sldId id="412" r:id="rId8"/>
    <p:sldId id="471" r:id="rId9"/>
    <p:sldId id="554" r:id="rId10"/>
    <p:sldId id="545" r:id="rId11"/>
    <p:sldId id="548" r:id="rId12"/>
    <p:sldId id="549" r:id="rId13"/>
    <p:sldId id="358" r:id="rId14"/>
    <p:sldId id="546" r:id="rId15"/>
    <p:sldId id="547" r:id="rId16"/>
    <p:sldId id="556" r:id="rId17"/>
    <p:sldId id="555" r:id="rId18"/>
    <p:sldId id="557" r:id="rId19"/>
    <p:sldId id="558" r:id="rId20"/>
    <p:sldId id="560" r:id="rId21"/>
    <p:sldId id="559" r:id="rId22"/>
    <p:sldId id="551" r:id="rId23"/>
    <p:sldId id="552" r:id="rId24"/>
    <p:sldId id="553" r:id="rId25"/>
    <p:sldId id="539" r:id="rId26"/>
    <p:sldId id="475" r:id="rId27"/>
    <p:sldId id="522" r:id="rId28"/>
    <p:sldId id="523" r:id="rId29"/>
    <p:sldId id="499" r:id="rId30"/>
  </p:sldIdLst>
  <p:sldSz cx="12192000" cy="6858000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7A00"/>
    <a:srgbClr val="293F6F"/>
    <a:srgbClr val="B87333"/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94660"/>
  </p:normalViewPr>
  <p:slideViewPr>
    <p:cSldViewPr>
      <p:cViewPr varScale="1">
        <p:scale>
          <a:sx n="80" d="100"/>
          <a:sy n="80" d="100"/>
        </p:scale>
        <p:origin x="56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>
              <a:defRPr/>
            </a:pPr>
            <a:fld id="{FE19DAF6-26BB-4A98-B742-63DAC2E0D76D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pPr>
              <a:defRPr/>
            </a:pPr>
            <a:fld id="{6CBD6EF1-8975-4B7A-9A39-593165C3A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075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1BCA6A-D381-48F8-8CAD-6E7BA28979BE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23EDB9-CF0A-4054-B365-3BFCB08A7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99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3EDB9-CF0A-4054-B365-3BFCB08A7FA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18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23EDB9-CF0A-4054-B365-3BFCB08A7FA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91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ABC37-7A5B-4C24-8BA5-DAC97EAB293D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50462-4023-40C2-B72E-BBD8C404B1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4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1632E-9C7C-4A99-920C-9A7E81D36B38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422B-ECC5-4CA8-A710-ACAEA55AB8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5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9ECF3-9765-484C-949F-30D6A26FF318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F997-F526-4535-8345-2C2ECE9CE8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8E47B-F1CE-4B96-950B-6B782236B19C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E2D2-5913-4880-891F-0098C9520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98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84FE3-E7B5-4E84-A38A-8A2243E21857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75038-09CF-4048-9143-B5C197EFB6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07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5871-2455-4BE6-B59F-7FDFAB7633C0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EE3D3-4925-4168-8515-C29F908E8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1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099B9-61A1-45BB-8B19-D2BE075F639A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90069-78D2-4ED3-9147-C8A82A4589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0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77708-02BF-499B-9160-D8BC95550786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2F1F5-5F86-4251-832B-FB8CBFBD0E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9AAD-B65B-466F-B243-B6158AAAA7F4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8CB8C-1A6B-48F8-A6CE-972C790F3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7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911B6-3CDC-4D5C-B366-EF2417A2B016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77281-2AB8-472C-9ED3-97A0652050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4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9CC97-0D57-4F37-8930-92B63344A55E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50121-090E-4A68-A4E6-8125E28646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EE7710-372D-40AF-ADC1-8CDFACCAFFB0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C5F148-ECAF-4E67-B20A-74B2D4CF39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hfI4B6Umi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57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13" Type="http://schemas.openxmlformats.org/officeDocument/2006/relationships/image" Target="../media/image84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12" Type="http://schemas.openxmlformats.org/officeDocument/2006/relationships/image" Target="../media/image8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Relationship Id="rId14" Type="http://schemas.openxmlformats.org/officeDocument/2006/relationships/image" Target="../media/image8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12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89.png"/><Relationship Id="rId11" Type="http://schemas.openxmlformats.org/officeDocument/2006/relationships/image" Target="../media/image91.png"/><Relationship Id="rId5" Type="http://schemas.openxmlformats.org/officeDocument/2006/relationships/image" Target="../media/image88.png"/><Relationship Id="rId10" Type="http://schemas.openxmlformats.org/officeDocument/2006/relationships/image" Target="../media/image35.png"/><Relationship Id="rId4" Type="http://schemas.openxmlformats.org/officeDocument/2006/relationships/image" Target="../media/image87.png"/><Relationship Id="rId9" Type="http://schemas.openxmlformats.org/officeDocument/2006/relationships/image" Target="../media/image34.png"/><Relationship Id="rId14" Type="http://schemas.openxmlformats.org/officeDocument/2006/relationships/image" Target="../media/image9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png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930.png"/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9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microsoft.com/office/2007/relationships/hdphoto" Target="../media/hdphoto1.wdp"/><Relationship Id="rId5" Type="http://schemas.openxmlformats.org/officeDocument/2006/relationships/image" Target="../media/image39.png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1.wmf"/><Relationship Id="rId2" Type="http://schemas.openxmlformats.org/officeDocument/2006/relationships/tags" Target="../tags/tag2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6.wmf"/><Relationship Id="rId2" Type="http://schemas.openxmlformats.org/officeDocument/2006/relationships/tags" Target="../tags/tag2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47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0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0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0.png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5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Circuits (contd.)</a:t>
            </a:r>
          </a:p>
        </p:txBody>
      </p:sp>
      <p:sp>
        <p:nvSpPr>
          <p:cNvPr id="8601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OpenStax</a:t>
            </a:r>
            <a:r>
              <a:rPr lang="en-US" dirty="0"/>
              <a:t> Chapter </a:t>
            </a:r>
            <a:r>
              <a:rPr lang="en-US" dirty="0" smtClean="0"/>
              <a:t>21.1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Youtube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youtu.be/FhfI4B6UmiM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3E9960-75E4-4418-A35D-E053E200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and Power in Circuits</a:t>
            </a:r>
          </a:p>
        </p:txBody>
      </p:sp>
      <p:sp>
        <p:nvSpPr>
          <p:cNvPr id="8601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OpenStax</a:t>
            </a:r>
            <a:r>
              <a:rPr lang="en-US" dirty="0"/>
              <a:t> Chapter 20.4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5FBC72-7CD7-48A0-851D-0B6647CB1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78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Battery’s Energy Transfer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295650" y="1943101"/>
            <a:ext cx="5657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Moves particles 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higher potential energy</a:t>
            </a:r>
          </a:p>
        </p:txBody>
      </p:sp>
      <p:grpSp>
        <p:nvGrpSpPr>
          <p:cNvPr id="54276" name="Group 25"/>
          <p:cNvGrpSpPr>
            <a:grpSpLocks/>
          </p:cNvGrpSpPr>
          <p:nvPr/>
        </p:nvGrpSpPr>
        <p:grpSpPr bwMode="auto">
          <a:xfrm rot="5400000">
            <a:off x="6831807" y="3457577"/>
            <a:ext cx="1357313" cy="885825"/>
            <a:chOff x="1361111" y="5486397"/>
            <a:chExt cx="1810224" cy="1180476"/>
          </a:xfrm>
        </p:grpSpPr>
        <p:sp>
          <p:nvSpPr>
            <p:cNvPr id="14" name="Rectangle 13"/>
            <p:cNvSpPr/>
            <p:nvPr/>
          </p:nvSpPr>
          <p:spPr bwMode="auto">
            <a:xfrm rot="16200000">
              <a:off x="1733149" y="5228688"/>
              <a:ext cx="1180476" cy="169589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5" name="Trapezoid 14"/>
            <p:cNvSpPr/>
            <p:nvPr/>
          </p:nvSpPr>
          <p:spPr bwMode="auto">
            <a:xfrm rot="16200000">
              <a:off x="2919010" y="6019470"/>
              <a:ext cx="390319" cy="114330"/>
            </a:xfrm>
            <a:prstGeom prst="trapezoid">
              <a:avLst>
                <a:gd name="adj" fmla="val 25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 rot="16200000" flipV="1">
              <a:off x="2988868" y="6076635"/>
              <a:ext cx="364932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rapezoid 16"/>
            <p:cNvSpPr/>
            <p:nvPr/>
          </p:nvSpPr>
          <p:spPr bwMode="auto">
            <a:xfrm rot="16200000">
              <a:off x="1223116" y="6019470"/>
              <a:ext cx="390319" cy="114330"/>
            </a:xfrm>
            <a:prstGeom prst="trapezoid">
              <a:avLst>
                <a:gd name="adj" fmla="val 25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 bwMode="auto">
            <a:xfrm rot="16200000">
              <a:off x="1463015" y="5830350"/>
              <a:ext cx="304639" cy="4925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 bwMode="auto">
            <a:xfrm rot="16200000">
              <a:off x="2759552" y="5861288"/>
              <a:ext cx="312573" cy="4925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–</a:t>
              </a:r>
            </a:p>
          </p:txBody>
        </p:sp>
      </p:grpSp>
      <p:sp>
        <p:nvSpPr>
          <p:cNvPr id="20" name="TextBox 19"/>
          <p:cNvSpPr txBox="1"/>
          <p:nvPr/>
        </p:nvSpPr>
        <p:spPr bwMode="auto">
          <a:xfrm>
            <a:off x="3209925" y="2628902"/>
            <a:ext cx="3086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Electric Potential Energy and Potential are related: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209925" y="3364707"/>
            <a:ext cx="3086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2667000" y="3823097"/>
            <a:ext cx="4171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For a battery (with </a:t>
            </a:r>
            <a:r>
              <a:rPr lang="en-US" b="1" dirty="0">
                <a:latin typeface="Symbol" pitchFamily="18" charset="2"/>
              </a:rPr>
              <a:t>D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dirty="0">
                <a:latin typeface="+mj-lt"/>
              </a:rPr>
              <a:t>= </a:t>
            </a:r>
            <a:r>
              <a:rPr lang="en-US" b="1" i="1" dirty="0">
                <a:latin typeface="Symbol" pitchFamily="18" charset="2"/>
              </a:rPr>
              <a:t>e</a:t>
            </a:r>
            <a:r>
              <a:rPr lang="en-US" dirty="0">
                <a:latin typeface="+mj-lt"/>
              </a:rPr>
              <a:t>) this is: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209925" y="4282679"/>
            <a:ext cx="3086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batt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FF0000"/>
                </a:solidFill>
                <a:latin typeface="Symbol" pitchFamily="18" charset="2"/>
              </a:rPr>
              <a:t>e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3209925" y="4741070"/>
            <a:ext cx="308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Energy Transfer Occurring: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209925" y="5200651"/>
            <a:ext cx="3086100" cy="369332"/>
            <a:chOff x="2362200" y="6096000"/>
            <a:chExt cx="4114800" cy="492125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2362200" y="6096000"/>
              <a:ext cx="411480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i="1" dirty="0">
                  <a:solidFill>
                    <a:srgbClr val="FF0000"/>
                  </a:solidFill>
                  <a:latin typeface="+mj-lt"/>
                </a:rPr>
                <a:t>E</a:t>
              </a:r>
              <a:r>
                <a:rPr lang="en-US" b="1" i="1" baseline="-25000" dirty="0">
                  <a:solidFill>
                    <a:srgbClr val="FF0000"/>
                  </a:solidFill>
                  <a:latin typeface="+mj-lt"/>
                </a:rPr>
                <a:t>chem</a:t>
              </a:r>
              <a:r>
                <a:rPr lang="en-US" b="1" i="1" dirty="0">
                  <a:solidFill>
                    <a:srgbClr val="FF0000"/>
                  </a:solidFill>
                  <a:latin typeface="+mj-lt"/>
                </a:rPr>
                <a:t>		U</a:t>
              </a:r>
              <a:r>
                <a:rPr lang="en-US" b="1" i="1" baseline="-25000" dirty="0">
                  <a:solidFill>
                    <a:srgbClr val="FF0000"/>
                  </a:solidFill>
                  <a:latin typeface="+mj-lt"/>
                </a:rPr>
                <a:t>elec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4000500" y="6324453"/>
              <a:ext cx="838200" cy="158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 bwMode="auto">
          <a:xfrm>
            <a:off x="3810000" y="5654279"/>
            <a:ext cx="457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happens when a resistor is included?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4A2D4-680F-49E8-A72F-6F5EB176A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439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Resistor’s Energy Transfer</a:t>
            </a:r>
          </a:p>
        </p:txBody>
      </p:sp>
      <p:grpSp>
        <p:nvGrpSpPr>
          <p:cNvPr id="55299" name="Group 33"/>
          <p:cNvGrpSpPr>
            <a:grpSpLocks/>
          </p:cNvGrpSpPr>
          <p:nvPr/>
        </p:nvGrpSpPr>
        <p:grpSpPr bwMode="auto">
          <a:xfrm rot="5400000">
            <a:off x="6727031" y="2169321"/>
            <a:ext cx="2624138" cy="2514599"/>
            <a:chOff x="2819400" y="1485901"/>
            <a:chExt cx="3498850" cy="3352798"/>
          </a:xfrm>
        </p:grpSpPr>
        <p:grpSp>
          <p:nvGrpSpPr>
            <p:cNvPr id="55319" name="Group 32"/>
            <p:cNvGrpSpPr>
              <a:grpSpLocks/>
            </p:cNvGrpSpPr>
            <p:nvPr/>
          </p:nvGrpSpPr>
          <p:grpSpPr bwMode="auto">
            <a:xfrm>
              <a:off x="2819400" y="2590800"/>
              <a:ext cx="3498850" cy="2247899"/>
              <a:chOff x="2819400" y="2590800"/>
              <a:chExt cx="3498850" cy="2247899"/>
            </a:xfrm>
          </p:grpSpPr>
          <p:grpSp>
            <p:nvGrpSpPr>
              <p:cNvPr id="55321" name="Group 17"/>
              <p:cNvGrpSpPr>
                <a:grpSpLocks/>
              </p:cNvGrpSpPr>
              <p:nvPr/>
            </p:nvGrpSpPr>
            <p:grpSpPr bwMode="auto">
              <a:xfrm>
                <a:off x="2819400" y="2667000"/>
                <a:ext cx="3498850" cy="2171699"/>
                <a:chOff x="1585415" y="3047999"/>
                <a:chExt cx="3498850" cy="2171701"/>
              </a:xfrm>
            </p:grpSpPr>
            <p:grpSp>
              <p:nvGrpSpPr>
                <p:cNvPr id="55323" name="Group 25"/>
                <p:cNvGrpSpPr>
                  <a:grpSpLocks/>
                </p:cNvGrpSpPr>
                <p:nvPr/>
              </p:nvGrpSpPr>
              <p:grpSpPr bwMode="auto">
                <a:xfrm>
                  <a:off x="2452191" y="4038599"/>
                  <a:ext cx="1809750" cy="1181101"/>
                  <a:chOff x="1361109" y="5486397"/>
                  <a:chExt cx="1810224" cy="1180476"/>
                </a:xfrm>
              </p:grpSpPr>
              <p:sp>
                <p:nvSpPr>
                  <p:cNvPr id="13" name="Rectangle 12"/>
                  <p:cNvSpPr/>
                  <p:nvPr/>
                </p:nvSpPr>
                <p:spPr bwMode="auto">
                  <a:xfrm rot="16200000">
                    <a:off x="1733147" y="5228688"/>
                    <a:ext cx="1180476" cy="1695894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14" name="Trapezoid 13"/>
                  <p:cNvSpPr/>
                  <p:nvPr/>
                </p:nvSpPr>
                <p:spPr bwMode="auto">
                  <a:xfrm rot="16200000">
                    <a:off x="2919008" y="6019470"/>
                    <a:ext cx="390319" cy="114330"/>
                  </a:xfrm>
                  <a:prstGeom prst="trapezoid">
                    <a:avLst>
                      <a:gd name="adj" fmla="val 25000"/>
                    </a:avLst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cxnSp>
                <p:nvCxnSpPr>
                  <p:cNvPr id="15" name="Straight Connector 14"/>
                  <p:cNvCxnSpPr/>
                  <p:nvPr/>
                </p:nvCxnSpPr>
                <p:spPr bwMode="auto">
                  <a:xfrm rot="16200000" flipV="1">
                    <a:off x="2988866" y="6076635"/>
                    <a:ext cx="364932" cy="0"/>
                  </a:xfrm>
                  <a:prstGeom prst="line">
                    <a:avLst/>
                  </a:prstGeom>
                  <a:ln w="254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" name="Trapezoid 15"/>
                  <p:cNvSpPr/>
                  <p:nvPr/>
                </p:nvSpPr>
                <p:spPr bwMode="auto">
                  <a:xfrm rot="16200000">
                    <a:off x="1223114" y="6019470"/>
                    <a:ext cx="390319" cy="114330"/>
                  </a:xfrm>
                  <a:prstGeom prst="trapezoid">
                    <a:avLst>
                      <a:gd name="adj" fmla="val 25000"/>
                    </a:avLst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17" name="TextBox 16"/>
                  <p:cNvSpPr txBox="1"/>
                  <p:nvPr/>
                </p:nvSpPr>
                <p:spPr bwMode="auto">
                  <a:xfrm>
                    <a:off x="1446854" y="5830543"/>
                    <a:ext cx="304880" cy="49218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dirty="0">
                        <a:latin typeface="+mj-lt"/>
                      </a:rPr>
                      <a:t>+</a:t>
                    </a:r>
                  </a:p>
                </p:txBody>
              </p:sp>
              <p:sp>
                <p:nvSpPr>
                  <p:cNvPr id="18" name="TextBox 17"/>
                  <p:cNvSpPr txBox="1"/>
                  <p:nvPr/>
                </p:nvSpPr>
                <p:spPr bwMode="auto">
                  <a:xfrm rot="16200000">
                    <a:off x="2759550" y="5851768"/>
                    <a:ext cx="312573" cy="49257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dirty="0">
                        <a:latin typeface="+mj-lt"/>
                      </a:rPr>
                      <a:t>–</a:t>
                    </a:r>
                  </a:p>
                </p:txBody>
              </p:sp>
            </p:grpSp>
            <p:sp>
              <p:nvSpPr>
                <p:cNvPr id="12" name="Freeform 8"/>
                <p:cNvSpPr/>
                <p:nvPr/>
              </p:nvSpPr>
              <p:spPr>
                <a:xfrm>
                  <a:off x="1585415" y="3047999"/>
                  <a:ext cx="3498850" cy="1606551"/>
                </a:xfrm>
                <a:custGeom>
                  <a:avLst/>
                  <a:gdLst>
                    <a:gd name="connsiteX0" fmla="*/ 857534 w 3498376"/>
                    <a:gd name="connsiteY0" fmla="*/ 1528550 h 1528550"/>
                    <a:gd name="connsiteX1" fmla="*/ 379863 w 3498376"/>
                    <a:gd name="connsiteY1" fmla="*/ 218364 h 1528550"/>
                    <a:gd name="connsiteX2" fmla="*/ 3136710 w 3498376"/>
                    <a:gd name="connsiteY2" fmla="*/ 218364 h 1528550"/>
                    <a:gd name="connsiteX3" fmla="*/ 2549857 w 3498376"/>
                    <a:gd name="connsiteY3" fmla="*/ 1487606 h 1528550"/>
                    <a:gd name="connsiteX4" fmla="*/ 2549857 w 3498376"/>
                    <a:gd name="connsiteY4" fmla="*/ 1487606 h 1528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98376" h="1528550">
                      <a:moveTo>
                        <a:pt x="857534" y="1528550"/>
                      </a:moveTo>
                      <a:cubicBezTo>
                        <a:pt x="428767" y="982639"/>
                        <a:pt x="0" y="436728"/>
                        <a:pt x="379863" y="218364"/>
                      </a:cubicBezTo>
                      <a:cubicBezTo>
                        <a:pt x="759726" y="0"/>
                        <a:pt x="2775044" y="6824"/>
                        <a:pt x="3136710" y="218364"/>
                      </a:cubicBezTo>
                      <a:cubicBezTo>
                        <a:pt x="3498376" y="429904"/>
                        <a:pt x="2549857" y="1487606"/>
                        <a:pt x="2549857" y="1487606"/>
                      </a:cubicBezTo>
                      <a:lnTo>
                        <a:pt x="2549857" y="1487606"/>
                      </a:lnTo>
                    </a:path>
                  </a:pathLst>
                </a:cu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/>
                </a:p>
              </p:txBody>
            </p:sp>
          </p:grpSp>
          <p:sp>
            <p:nvSpPr>
              <p:cNvPr id="10" name="Rectangle 9"/>
              <p:cNvSpPr/>
              <p:nvPr/>
            </p:nvSpPr>
            <p:spPr>
              <a:xfrm>
                <a:off x="3856038" y="2590800"/>
                <a:ext cx="13716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sp>
          <p:nvSpPr>
            <p:cNvPr id="6" name="TextBox 5"/>
            <p:cNvSpPr txBox="1"/>
            <p:nvPr/>
          </p:nvSpPr>
          <p:spPr bwMode="auto">
            <a:xfrm rot="16200000">
              <a:off x="2989423" y="1925479"/>
              <a:ext cx="1371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Resistor</a:t>
              </a:r>
            </a:p>
          </p:txBody>
        </p:sp>
      </p:grpSp>
      <p:sp>
        <p:nvSpPr>
          <p:cNvPr id="19" name="TextBox 18"/>
          <p:cNvSpPr txBox="1"/>
          <p:nvPr/>
        </p:nvSpPr>
        <p:spPr bwMode="auto">
          <a:xfrm>
            <a:off x="2952750" y="1943102"/>
            <a:ext cx="3600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Moves particles to a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lower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potential energy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352800" y="2743201"/>
            <a:ext cx="3086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3295650" y="3429001"/>
            <a:ext cx="308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For this circuit: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352800" y="3939779"/>
            <a:ext cx="3086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|D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|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|</a:t>
            </a:r>
            <a:r>
              <a:rPr lang="en-US" b="1" i="1" dirty="0">
                <a:solidFill>
                  <a:srgbClr val="FF0000"/>
                </a:solidFill>
                <a:latin typeface="Symbol" pitchFamily="18" charset="2"/>
              </a:rPr>
              <a:t>e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|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3295650" y="4572001"/>
            <a:ext cx="3829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Total Energy Transfer</a:t>
            </a:r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3181349" y="5082771"/>
            <a:ext cx="2700297" cy="369332"/>
            <a:chOff x="304799" y="5634335"/>
            <a:chExt cx="3600396" cy="492127"/>
          </a:xfrm>
        </p:grpSpPr>
        <p:sp>
          <p:nvSpPr>
            <p:cNvPr id="25" name="TextBox 24"/>
            <p:cNvSpPr txBox="1"/>
            <p:nvPr/>
          </p:nvSpPr>
          <p:spPr bwMode="auto">
            <a:xfrm>
              <a:off x="304799" y="5634335"/>
              <a:ext cx="3600396" cy="492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b="1" i="1" dirty="0">
                  <a:solidFill>
                    <a:srgbClr val="FF0000"/>
                  </a:solidFill>
                  <a:latin typeface="+mj-lt"/>
                </a:rPr>
                <a:t>E</a:t>
              </a:r>
              <a:r>
                <a:rPr lang="en-US" b="1" i="1" baseline="-25000" dirty="0">
                  <a:solidFill>
                    <a:srgbClr val="FF0000"/>
                  </a:solidFill>
                  <a:latin typeface="+mj-lt"/>
                </a:rPr>
                <a:t>chem</a:t>
              </a:r>
              <a:r>
                <a:rPr lang="en-US" b="1" i="1" dirty="0">
                  <a:solidFill>
                    <a:srgbClr val="FF0000"/>
                  </a:solidFill>
                  <a:latin typeface="+mj-lt"/>
                </a:rPr>
                <a:t>		U</a:t>
              </a:r>
              <a:r>
                <a:rPr lang="en-US" b="1" i="1" baseline="-25000" dirty="0">
                  <a:solidFill>
                    <a:srgbClr val="FF0000"/>
                  </a:solidFill>
                  <a:latin typeface="+mj-lt"/>
                </a:rPr>
                <a:t>elec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1219200" y="5864374"/>
              <a:ext cx="838200" cy="158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 bwMode="auto">
          <a:xfrm>
            <a:off x="3638550" y="5517113"/>
            <a:ext cx="1714500" cy="369332"/>
          </a:xfrm>
          <a:prstGeom prst="rect">
            <a:avLst/>
          </a:prstGeom>
          <a:noFill/>
          <a:ln w="38100">
            <a:solidFill>
              <a:srgbClr val="A67A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Battery</a:t>
            </a:r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3181350" y="5082777"/>
            <a:ext cx="7181850" cy="369332"/>
            <a:chOff x="304800" y="6095665"/>
            <a:chExt cx="8501879" cy="492315"/>
          </a:xfrm>
        </p:grpSpPr>
        <p:sp>
          <p:nvSpPr>
            <p:cNvPr id="47" name="TextBox 46"/>
            <p:cNvSpPr txBox="1"/>
            <p:nvPr/>
          </p:nvSpPr>
          <p:spPr bwMode="auto">
            <a:xfrm>
              <a:off x="304800" y="6095665"/>
              <a:ext cx="8501879" cy="49231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b="1" i="1" dirty="0">
                  <a:solidFill>
                    <a:srgbClr val="FF0000"/>
                  </a:solidFill>
                  <a:latin typeface="+mj-lt"/>
                </a:rPr>
                <a:t>E</a:t>
              </a:r>
              <a:r>
                <a:rPr lang="en-US" b="1" i="1" baseline="-25000" dirty="0">
                  <a:solidFill>
                    <a:srgbClr val="FF0000"/>
                  </a:solidFill>
                  <a:latin typeface="+mj-lt"/>
                </a:rPr>
                <a:t>chem</a:t>
              </a:r>
              <a:r>
                <a:rPr lang="en-US" b="1" i="1" dirty="0">
                  <a:solidFill>
                    <a:srgbClr val="FF0000"/>
                  </a:solidFill>
                  <a:latin typeface="+mj-lt"/>
                </a:rPr>
                <a:t>		U</a:t>
              </a:r>
              <a:r>
                <a:rPr lang="en-US" b="1" i="1" baseline="-25000" dirty="0">
                  <a:solidFill>
                    <a:srgbClr val="FF0000"/>
                  </a:solidFill>
                  <a:latin typeface="+mj-lt"/>
                </a:rPr>
                <a:t>elec		</a:t>
              </a:r>
              <a:r>
                <a:rPr lang="en-US" b="1" i="1" dirty="0">
                  <a:solidFill>
                    <a:srgbClr val="FF0000"/>
                  </a:solidFill>
                </a:rPr>
                <a:t>K</a:t>
              </a:r>
              <a:r>
                <a:rPr lang="en-US" b="1" i="1" baseline="-25000" dirty="0">
                  <a:solidFill>
                    <a:srgbClr val="FF0000"/>
                  </a:solidFill>
                </a:rPr>
                <a:t>ions</a:t>
              </a:r>
              <a:r>
                <a:rPr lang="en-US" b="1" i="1" dirty="0">
                  <a:solidFill>
                    <a:srgbClr val="FF0000"/>
                  </a:solidFill>
                </a:rPr>
                <a:t>		E</a:t>
              </a:r>
              <a:r>
                <a:rPr lang="en-US" b="1" i="1" baseline="-25000" dirty="0">
                  <a:solidFill>
                    <a:srgbClr val="FF0000"/>
                  </a:solidFill>
                </a:rPr>
                <a:t>therm</a:t>
              </a:r>
              <a:endParaRPr lang="en-US" b="1" i="1" baseline="-25000" dirty="0">
                <a:solidFill>
                  <a:srgbClr val="FF0000"/>
                </a:solidFill>
                <a:latin typeface="+mj-lt"/>
              </a:endParaRPr>
            </a:p>
          </p:txBody>
        </p:sp>
        <p:grpSp>
          <p:nvGrpSpPr>
            <p:cNvPr id="55313" name="Group 47"/>
            <p:cNvGrpSpPr>
              <a:grpSpLocks/>
            </p:cNvGrpSpPr>
            <p:nvPr/>
          </p:nvGrpSpPr>
          <p:grpSpPr bwMode="auto">
            <a:xfrm>
              <a:off x="1219200" y="6322620"/>
              <a:ext cx="5208305" cy="3173"/>
              <a:chOff x="1600200" y="5862393"/>
              <a:chExt cx="5208305" cy="3173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>
                <a:off x="1600200" y="5863979"/>
                <a:ext cx="838200" cy="158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/>
              <p:nvPr/>
            </p:nvCxnSpPr>
            <p:spPr>
              <a:xfrm>
                <a:off x="3882414" y="5862393"/>
                <a:ext cx="838200" cy="158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>
                <a:off x="5970306" y="5862393"/>
                <a:ext cx="838199" cy="158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Rounded Rectangle 35"/>
          <p:cNvSpPr/>
          <p:nvPr/>
        </p:nvSpPr>
        <p:spPr bwMode="auto">
          <a:xfrm>
            <a:off x="3124200" y="4972050"/>
            <a:ext cx="2590800" cy="514350"/>
          </a:xfrm>
          <a:prstGeom prst="roundRect">
            <a:avLst/>
          </a:prstGeom>
          <a:noFill/>
          <a:ln>
            <a:solidFill>
              <a:srgbClr val="A67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4981574" y="4972048"/>
            <a:ext cx="5000625" cy="873527"/>
            <a:chOff x="2875547" y="5486400"/>
            <a:chExt cx="4211053" cy="1164401"/>
          </a:xfrm>
        </p:grpSpPr>
        <p:sp>
          <p:nvSpPr>
            <p:cNvPr id="37" name="Rounded Rectangle 36"/>
            <p:cNvSpPr/>
            <p:nvPr/>
          </p:nvSpPr>
          <p:spPr>
            <a:xfrm>
              <a:off x="2875547" y="5486400"/>
              <a:ext cx="4211053" cy="685622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4330201" y="6158486"/>
              <a:ext cx="2286000" cy="492315"/>
            </a:xfrm>
            <a:prstGeom prst="rect">
              <a:avLst/>
            </a:prstGeom>
            <a:noFill/>
            <a:ln w="38100">
              <a:solidFill>
                <a:srgbClr val="293F6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Resistor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9BB1AA-9AF5-48A5-971E-E9617DCCC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305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7" grpId="0" animBg="1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3009900" y="1063229"/>
            <a:ext cx="6400800" cy="857250"/>
          </a:xfrm>
        </p:spPr>
        <p:txBody>
          <a:bodyPr/>
          <a:lstStyle/>
          <a:p>
            <a:r>
              <a:rPr lang="en-US" sz="3000" dirty="0">
                <a:cs typeface="Arial" charset="0"/>
              </a:rPr>
              <a:t>Why Wires (and Resistors) Heat Up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4895850" y="2914652"/>
            <a:ext cx="5848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As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electrons </a:t>
            </a:r>
            <a:r>
              <a:rPr lang="en-US" dirty="0">
                <a:latin typeface="+mj-lt"/>
              </a:rPr>
              <a:t>move through wire, they hit ions…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(lecture 16-17 slide 8)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5295900" y="3543301"/>
            <a:ext cx="46863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… making ions vibrate more</a:t>
            </a:r>
          </a:p>
          <a:p>
            <a:pPr>
              <a:defRPr/>
            </a:pP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(i.e. ions gain kinetic energy)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3838575" y="2120505"/>
            <a:ext cx="4514850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Temperature is measure of kinetic energy of atomic particles making up an object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5130553" y="4322922"/>
            <a:ext cx="487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Therefore: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temperature</a:t>
            </a:r>
            <a:r>
              <a:rPr lang="en-US" b="1" dirty="0">
                <a:latin typeface="+mj-lt"/>
              </a:rPr>
              <a:t> </a:t>
            </a:r>
            <a:r>
              <a:rPr lang="en-US" dirty="0">
                <a:latin typeface="+mj-lt"/>
              </a:rPr>
              <a:t>of wire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increases 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209926" y="5320355"/>
            <a:ext cx="5400675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Side Effect: </a:t>
            </a:r>
            <a:r>
              <a:rPr lang="en-US" b="1" dirty="0">
                <a:solidFill>
                  <a:srgbClr val="FF0000"/>
                </a:solidFill>
              </a:rPr>
              <a:t>Resistance </a:t>
            </a:r>
            <a:r>
              <a:rPr lang="en-US" dirty="0">
                <a:latin typeface="+mj-lt"/>
              </a:rPr>
              <a:t>also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increases</a:t>
            </a:r>
          </a:p>
          <a:p>
            <a:pPr algn="ctr">
              <a:defRPr/>
            </a:pPr>
            <a:r>
              <a:rPr lang="en-US" dirty="0"/>
              <a:t>(because electrons are more likely to hit ions now)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067050" y="4854403"/>
            <a:ext cx="54292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(This is why incandescent light bulbs heat up and light)</a:t>
            </a:r>
          </a:p>
        </p:txBody>
      </p:sp>
      <p:grpSp>
        <p:nvGrpSpPr>
          <p:cNvPr id="49162" name="Group 9"/>
          <p:cNvGrpSpPr>
            <a:grpSpLocks/>
          </p:cNvGrpSpPr>
          <p:nvPr/>
        </p:nvGrpSpPr>
        <p:grpSpPr bwMode="auto">
          <a:xfrm>
            <a:off x="3067050" y="3028951"/>
            <a:ext cx="1714500" cy="1556146"/>
            <a:chOff x="3429000" y="3124200"/>
            <a:chExt cx="2286000" cy="2075261"/>
          </a:xfrm>
        </p:grpSpPr>
        <p:pic>
          <p:nvPicPr>
            <p:cNvPr id="49163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400" y="3124200"/>
              <a:ext cx="1981200" cy="1627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 bwMode="auto">
            <a:xfrm>
              <a:off x="3429000" y="4914626"/>
              <a:ext cx="2286000" cy="284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788" dirty="0">
                  <a:latin typeface="+mj-lt"/>
                </a:rPr>
                <a:t>© 2010 Pearson Education, Inc.</a:t>
              </a:r>
            </a:p>
          </p:txBody>
        </p:sp>
      </p:grpSp>
      <p:pic>
        <p:nvPicPr>
          <p:cNvPr id="163842" name="Picture 2" descr="http://tse1.mm.bing.net/th?&amp;id=OIP.M867196f7c1316dc4e3b928d6a0203a5fo0&amp;w=299&amp;h=292&amp;c=0&amp;pid=1.9&amp;rs=0&amp;p=0&amp;r=0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9" t="15188" r="27071" b="10212"/>
          <a:stretch/>
        </p:blipFill>
        <p:spPr bwMode="auto">
          <a:xfrm>
            <a:off x="8744998" y="4782920"/>
            <a:ext cx="472045" cy="77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D72172-646D-475D-85C8-D4A296E64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3009900" y="1063229"/>
            <a:ext cx="6400800" cy="857250"/>
          </a:xfrm>
        </p:spPr>
        <p:txBody>
          <a:bodyPr/>
          <a:lstStyle/>
          <a:p>
            <a:r>
              <a:rPr lang="en-US" sz="3000" dirty="0">
                <a:cs typeface="Arial" charset="0"/>
              </a:rPr>
              <a:t>Electric Energy and Power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409950" y="3143250"/>
            <a:ext cx="64960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In a circuit, a battery continuously does work on the charges to keep them moving.</a:t>
            </a:r>
          </a:p>
          <a:p>
            <a:pPr>
              <a:defRPr/>
            </a:pPr>
            <a:endParaRPr lang="en-US" dirty="0">
              <a:latin typeface="+mj-lt"/>
            </a:endParaRPr>
          </a:p>
          <a:p>
            <a:pPr>
              <a:defRPr/>
            </a:pPr>
            <a:r>
              <a:rPr lang="en-US" dirty="0">
                <a:latin typeface="+mj-lt"/>
              </a:rPr>
              <a:t>Therefore, instead of the total amount of work done, the </a:t>
            </a:r>
            <a:r>
              <a:rPr lang="en-US" b="1" dirty="0">
                <a:latin typeface="+mj-lt"/>
              </a:rPr>
              <a:t>rate of work done (i.e. power)</a:t>
            </a:r>
            <a:r>
              <a:rPr lang="en-US" dirty="0">
                <a:latin typeface="+mj-lt"/>
              </a:rPr>
              <a:t> is of more importance.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352800" y="1939753"/>
            <a:ext cx="5314950" cy="36933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Work done: </a:t>
            </a:r>
            <a:r>
              <a:rPr lang="en-US" b="1" dirty="0">
                <a:latin typeface="+mj-lt"/>
              </a:rPr>
              <a:t>W = q </a:t>
            </a:r>
            <a:r>
              <a:rPr lang="el-GR" b="1" dirty="0">
                <a:latin typeface="+mj-lt"/>
              </a:rPr>
              <a:t>Δ</a:t>
            </a:r>
            <a:r>
              <a:rPr lang="en-US" b="1" dirty="0">
                <a:latin typeface="+mj-lt"/>
              </a:rPr>
              <a:t>V</a:t>
            </a:r>
            <a:r>
              <a:rPr lang="en-US" dirty="0">
                <a:latin typeface="+mj-lt"/>
              </a:rPr>
              <a:t>	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(lecture 14-15 slide 13)</a:t>
            </a:r>
            <a:endParaRPr lang="en-US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3352800" y="2339803"/>
            <a:ext cx="6057900" cy="36933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+mj-lt"/>
              </a:rPr>
              <a:t>q =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b="1" dirty="0">
                <a:latin typeface="+mj-lt"/>
              </a:rPr>
              <a:t> </a:t>
            </a:r>
            <a:r>
              <a:rPr lang="el-GR" b="1" dirty="0">
                <a:latin typeface="+mj-lt"/>
              </a:rPr>
              <a:t>Δ</a:t>
            </a:r>
            <a:r>
              <a:rPr lang="en-US" b="1" dirty="0">
                <a:latin typeface="+mj-lt"/>
              </a:rPr>
              <a:t>t</a:t>
            </a:r>
            <a:r>
              <a:rPr lang="en-US" dirty="0">
                <a:latin typeface="+mj-lt"/>
              </a:rPr>
              <a:t>		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(lecture 16-17 slide 3)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3352800" y="2739853"/>
            <a:ext cx="5029200" cy="64633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Combining: 	</a:t>
            </a:r>
            <a:r>
              <a:rPr lang="en-US" b="1" dirty="0">
                <a:latin typeface="+mj-lt"/>
              </a:rPr>
              <a:t>W =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b="1" dirty="0">
                <a:latin typeface="+mj-lt"/>
              </a:rPr>
              <a:t> </a:t>
            </a:r>
            <a:r>
              <a:rPr lang="el-GR" b="1" dirty="0">
                <a:latin typeface="+mj-lt"/>
              </a:rPr>
              <a:t>Δ</a:t>
            </a:r>
            <a:r>
              <a:rPr lang="en-US" b="1" dirty="0">
                <a:latin typeface="+mj-lt"/>
              </a:rPr>
              <a:t>t </a:t>
            </a:r>
            <a:r>
              <a:rPr lang="el-GR" b="1" dirty="0"/>
              <a:t>Δ</a:t>
            </a:r>
            <a:r>
              <a:rPr lang="en-US" b="1" dirty="0"/>
              <a:t>V</a:t>
            </a:r>
            <a:r>
              <a:rPr lang="en-US" b="1" dirty="0">
                <a:latin typeface="+mj-lt"/>
              </a:rPr>
              <a:t> </a:t>
            </a:r>
            <a:r>
              <a:rPr lang="en-US" dirty="0">
                <a:latin typeface="+mj-lt"/>
              </a:rPr>
              <a:t>	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 bwMode="auto">
              <a:xfrm>
                <a:off x="4038600" y="4972051"/>
                <a:ext cx="5029200" cy="88588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Power: 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𝑊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Δ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𝐼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Δ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ΔV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Δ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Δ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latin typeface="+mj-lt"/>
                  </a:rPr>
                  <a:t>    </a:t>
                </a:r>
              </a:p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[ unit: Watts (</a:t>
                </a:r>
                <a:r>
                  <a:rPr lang="en-US" b="1" dirty="0">
                    <a:latin typeface="+mj-lt"/>
                  </a:rPr>
                  <a:t>W</a:t>
                </a:r>
                <a:r>
                  <a:rPr lang="en-US" dirty="0">
                    <a:latin typeface="+mj-lt"/>
                  </a:rPr>
                  <a:t>) = J/s ]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38600" y="4972051"/>
                <a:ext cx="5029200" cy="885884"/>
              </a:xfrm>
              <a:prstGeom prst="rect">
                <a:avLst/>
              </a:prstGeom>
              <a:blipFill>
                <a:blip r:embed="rId3"/>
                <a:stretch>
                  <a:fillRect l="-726" b="-9524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1F23B7-1740-4812-AE43-FD49CDEE7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408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4" grpId="0"/>
      <p:bldP spid="15" grpId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3009900" y="1063229"/>
            <a:ext cx="6400800" cy="857250"/>
          </a:xfrm>
        </p:spPr>
        <p:txBody>
          <a:bodyPr/>
          <a:lstStyle/>
          <a:p>
            <a:r>
              <a:rPr lang="en-US" sz="3000" dirty="0">
                <a:cs typeface="Arial" charset="0"/>
              </a:rPr>
              <a:t>Electric Energy and Power (contd.)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124200" y="4057652"/>
            <a:ext cx="6000750" cy="188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The greater the power output, the hotter/brighter/faster an element performs.</a:t>
            </a:r>
          </a:p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The power output of a circuit element (e.g. resistor), depends on I, V, R  associated with it.</a:t>
            </a:r>
          </a:p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Therefore: changes in I, V, R affect power outputs of circuit elements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 bwMode="auto">
              <a:xfrm>
                <a:off x="4724400" y="2000251"/>
                <a:ext cx="2743200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j-lt"/>
                  </a:rPr>
                  <a:t>Power: 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𝐼𝑉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4400" y="2000251"/>
                <a:ext cx="2743200" cy="369332"/>
              </a:xfrm>
              <a:prstGeom prst="rect">
                <a:avLst/>
              </a:prstGeom>
              <a:blipFill>
                <a:blip r:embed="rId3"/>
                <a:stretch>
                  <a:fillRect l="-1549" t="-6349" b="-22222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 bwMode="auto">
              <a:xfrm>
                <a:off x="3352800" y="2514602"/>
                <a:ext cx="5886450" cy="1395895"/>
              </a:xfrm>
              <a:prstGeom prst="rect">
                <a:avLst/>
              </a:prstGeom>
              <a:noFill/>
              <a:ln w="9525">
                <a:noFill/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900"/>
                  </a:spcAft>
                  <a:defRPr/>
                </a:pPr>
                <a:r>
                  <a:rPr lang="en-US" dirty="0">
                    <a:latin typeface="+mj-lt"/>
                  </a:rPr>
                  <a:t>Also: 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from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Ohm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′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law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 :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V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 =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R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m:t>)</m:t>
                    </m:r>
                  </m:oMath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>
                  <a:spcAft>
                    <a:spcPts val="1350"/>
                  </a:spcAft>
                  <a:defRPr/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𝐼𝑅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𝑰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𝑹</m:t>
                    </m:r>
                  </m:oMath>
                </a14:m>
                <a:endParaRPr lang="en-US" b="1" dirty="0">
                  <a:latin typeface="+mj-lt"/>
                </a:endParaRPr>
              </a:p>
              <a:p>
                <a:pPr>
                  <a:defRPr/>
                </a:pPr>
                <a:r>
                  <a:rPr lang="en-US" dirty="0">
                    <a:latin typeface="+mj-lt"/>
                  </a:rPr>
                  <a:t>	and: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𝑽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𝑹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2800" y="2514602"/>
                <a:ext cx="5886450" cy="1395895"/>
              </a:xfrm>
              <a:prstGeom prst="rect">
                <a:avLst/>
              </a:prstGeom>
              <a:blipFill>
                <a:blip r:embed="rId4"/>
                <a:stretch>
                  <a:fillRect l="-828" t="-2632" b="-1316"/>
                </a:stretch>
              </a:blipFill>
              <a:ln w="9525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B070A6-73B9-48D5-9A2C-784CDF3E2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884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006078"/>
            <a:ext cx="6172200" cy="708422"/>
          </a:xfrm>
        </p:spPr>
        <p:txBody>
          <a:bodyPr/>
          <a:lstStyle/>
          <a:p>
            <a:r>
              <a:rPr lang="en-US" dirty="0"/>
              <a:t>Power: Single Resistor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292503" y="2198123"/>
            <a:ext cx="3460849" cy="1763531"/>
            <a:chOff x="457200" y="1296251"/>
            <a:chExt cx="3437730" cy="1751750"/>
          </a:xfrm>
        </p:grpSpPr>
        <p:grpSp>
          <p:nvGrpSpPr>
            <p:cNvPr id="108" name="Group 107"/>
            <p:cNvGrpSpPr/>
            <p:nvPr/>
          </p:nvGrpSpPr>
          <p:grpSpPr>
            <a:xfrm>
              <a:off x="457200" y="1674170"/>
              <a:ext cx="3437730" cy="1373831"/>
              <a:chOff x="838200" y="5179370"/>
              <a:chExt cx="3437730" cy="1373831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838200" y="5179370"/>
                <a:ext cx="3437730" cy="1373831"/>
                <a:chOff x="1176735" y="4883550"/>
                <a:chExt cx="3437730" cy="1373831"/>
              </a:xfrm>
            </p:grpSpPr>
            <p:grpSp>
              <p:nvGrpSpPr>
                <p:cNvPr id="128" name="Group 127"/>
                <p:cNvGrpSpPr/>
                <p:nvPr/>
              </p:nvGrpSpPr>
              <p:grpSpPr>
                <a:xfrm>
                  <a:off x="1600200" y="4883550"/>
                  <a:ext cx="2543439" cy="1373831"/>
                  <a:chOff x="1524000" y="2252662"/>
                  <a:chExt cx="2543439" cy="1139825"/>
                </a:xfrm>
              </p:grpSpPr>
              <p:sp>
                <p:nvSpPr>
                  <p:cNvPr id="142" name="Freeform 141"/>
                  <p:cNvSpPr/>
                  <p:nvPr/>
                </p:nvSpPr>
                <p:spPr>
                  <a:xfrm rot="16200000">
                    <a:off x="3586427" y="2654299"/>
                    <a:ext cx="558800" cy="403225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>
                  <a:xfrm flipH="1">
                    <a:off x="1765300" y="3392487"/>
                    <a:ext cx="2092325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/>
                  <p:cNvCxnSpPr/>
                  <p:nvPr/>
                </p:nvCxnSpPr>
                <p:spPr bwMode="auto">
                  <a:xfrm rot="16200000" flipV="1">
                    <a:off x="1527969" y="2488406"/>
                    <a:ext cx="473075" cy="158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/>
                  <p:nvPr/>
                </p:nvCxnSpPr>
                <p:spPr bwMode="auto">
                  <a:xfrm rot="5400000" flipH="1" flipV="1">
                    <a:off x="1524000" y="3151187"/>
                    <a:ext cx="482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9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1524000" y="2725737"/>
                    <a:ext cx="500063" cy="184150"/>
                    <a:chOff x="6096008" y="2609145"/>
                    <a:chExt cx="500601" cy="185406"/>
                  </a:xfrm>
                </p:grpSpPr>
                <p:cxnSp>
                  <p:nvCxnSpPr>
                    <p:cNvPr id="171" name="Straight Connector 170"/>
                    <p:cNvCxnSpPr/>
                    <p:nvPr/>
                  </p:nvCxnSpPr>
                  <p:spPr bwMode="auto">
                    <a:xfrm>
                      <a:off x="6096008" y="2609145"/>
                      <a:ext cx="50060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Straight Connector 171"/>
                    <p:cNvCxnSpPr/>
                    <p:nvPr/>
                  </p:nvCxnSpPr>
                  <p:spPr bwMode="auto">
                    <a:xfrm>
                      <a:off x="6262875" y="2794551"/>
                      <a:ext cx="16686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Straight Connector 172"/>
                    <p:cNvCxnSpPr/>
                    <p:nvPr/>
                  </p:nvCxnSpPr>
                  <p:spPr bwMode="auto">
                    <a:xfrm rot="10800000">
                      <a:off x="6096008" y="2732217"/>
                      <a:ext cx="50060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4" name="Straight Connector 173"/>
                    <p:cNvCxnSpPr/>
                    <p:nvPr/>
                  </p:nvCxnSpPr>
                  <p:spPr bwMode="auto">
                    <a:xfrm rot="10800000">
                      <a:off x="6262875" y="2671480"/>
                      <a:ext cx="16686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7" name="Straight Connector 166"/>
                  <p:cNvCxnSpPr/>
                  <p:nvPr/>
                </p:nvCxnSpPr>
                <p:spPr>
                  <a:xfrm rot="5400000">
                    <a:off x="3694113" y="2414587"/>
                    <a:ext cx="32385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/>
                  <p:cNvCxnSpPr/>
                  <p:nvPr/>
                </p:nvCxnSpPr>
                <p:spPr>
                  <a:xfrm rot="16200000" flipH="1" flipV="1">
                    <a:off x="3728244" y="3258343"/>
                    <a:ext cx="255588" cy="317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/>
                  <p:cNvCxnSpPr/>
                  <p:nvPr/>
                </p:nvCxnSpPr>
                <p:spPr>
                  <a:xfrm>
                    <a:off x="1766888" y="2254250"/>
                    <a:ext cx="301625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/>
                  <p:cNvCxnSpPr/>
                  <p:nvPr/>
                </p:nvCxnSpPr>
                <p:spPr>
                  <a:xfrm>
                    <a:off x="2024063" y="2252662"/>
                    <a:ext cx="1831975" cy="4763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4" name="TextBox 133"/>
                    <p:cNvSpPr txBox="1"/>
                    <p:nvPr/>
                  </p:nvSpPr>
                  <p:spPr bwMode="auto">
                    <a:xfrm>
                      <a:off x="1176735" y="5374521"/>
                      <a:ext cx="575865" cy="32100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𝜺</m:t>
                            </m:r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34" name="TextBox 13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176735" y="5374521"/>
                      <a:ext cx="575865" cy="321006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TextBox 138"/>
                    <p:cNvSpPr txBox="1"/>
                    <p:nvPr/>
                  </p:nvSpPr>
                  <p:spPr bwMode="auto">
                    <a:xfrm>
                      <a:off x="4038600" y="5408546"/>
                      <a:ext cx="575865" cy="32100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𝑹</m:t>
                            </m:r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39" name="TextBox 13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4038600" y="5408546"/>
                      <a:ext cx="575865" cy="321006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 bwMode="auto">
                  <a:xfrm>
                    <a:off x="2757416" y="5766511"/>
                    <a:ext cx="780527" cy="32100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500" b="1" i="1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𝑽</m:t>
                          </m:r>
                          <m:r>
                            <a:rPr lang="en-US" sz="1500" b="1" i="1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=</m:t>
                          </m:r>
                          <m:r>
                            <a:rPr lang="en-US" sz="1500" b="1" i="1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𝜺</m:t>
                          </m:r>
                        </m:oMath>
                      </m:oMathPara>
                    </a14:m>
                    <a:endParaRPr lang="en-US" sz="1500" b="1" dirty="0">
                      <a:solidFill>
                        <a:schemeClr val="accent1"/>
                      </a:solidFill>
                      <a:latin typeface="+mj-lt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757416" y="5766511"/>
                    <a:ext cx="780527" cy="321006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75" name="Straight Arrow Connector 174"/>
            <p:cNvCxnSpPr/>
            <p:nvPr/>
          </p:nvCxnSpPr>
          <p:spPr>
            <a:xfrm>
              <a:off x="1490265" y="1567592"/>
              <a:ext cx="1058863" cy="0"/>
            </a:xfrm>
            <a:prstGeom prst="straightConnector1">
              <a:avLst/>
            </a:prstGeom>
            <a:ln w="38100">
              <a:solidFill>
                <a:srgbClr val="A67A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TextBox 175"/>
                <p:cNvSpPr txBox="1"/>
                <p:nvPr/>
              </p:nvSpPr>
              <p:spPr bwMode="auto">
                <a:xfrm>
                  <a:off x="1786322" y="1296251"/>
                  <a:ext cx="575865" cy="3210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5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𝑰</m:t>
                        </m:r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76" name="TextBox 1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86322" y="1296251"/>
                  <a:ext cx="575865" cy="32100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 bwMode="auto">
              <a:xfrm>
                <a:off x="3467100" y="4149806"/>
                <a:ext cx="5715000" cy="1438855"/>
              </a:xfrm>
              <a:prstGeom prst="rect">
                <a:avLst/>
              </a:prstGeom>
              <a:noFill/>
              <a:ln w="9525">
                <a:noFill/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Power generated by </a:t>
                </a:r>
                <a:r>
                  <a:rPr lang="en-US" sz="1500" b="1" dirty="0">
                    <a:latin typeface="+mj-lt"/>
                    <a:cs typeface="Times New Roman" panose="02020603050405020304" pitchFamily="18" charset="0"/>
                  </a:rPr>
                  <a:t>battery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:   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𝜀</m:t>
                    </m:r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dissipated by </a:t>
                </a:r>
                <a:r>
                  <a:rPr lang="en-US" sz="1500" b="1" dirty="0">
                    <a:cs typeface="Times New Roman" panose="02020603050405020304" pitchFamily="18" charset="0"/>
                  </a:rPr>
                  <a:t>resistor</a:t>
                </a:r>
                <a:r>
                  <a:rPr lang="en-US" sz="1500" dirty="0">
                    <a:cs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1500">
                        <a:latin typeface="Cambria Math"/>
                        <a:cs typeface="Times New Roman" panose="02020603050405020304" pitchFamily="18" charset="0"/>
                      </a:rPr>
                      <m:t>  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𝑉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𝜀</m:t>
                    </m:r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1500" dirty="0">
                  <a:cs typeface="Times New Roman" panose="02020603050405020304" pitchFamily="18" charset="0"/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(i.e. power generated by battery  = power dissipated by resistor, as required by the principle of conservation of energy)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67100" y="4149806"/>
                <a:ext cx="5715000" cy="1438855"/>
              </a:xfrm>
              <a:prstGeom prst="rect">
                <a:avLst/>
              </a:prstGeom>
              <a:blipFill>
                <a:blip r:embed="rId7"/>
                <a:stretch>
                  <a:fillRect l="-320" t="-1271" r="-107" b="-3814"/>
                </a:stretch>
              </a:blipFill>
              <a:ln w="9525">
                <a:noFill/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 bwMode="auto">
              <a:xfrm>
                <a:off x="4087513" y="1711152"/>
                <a:ext cx="3837289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j-lt"/>
                  </a:rPr>
                  <a:t>Power: 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/</m:t>
                    </m:r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87513" y="1711152"/>
                <a:ext cx="3837289" cy="369332"/>
              </a:xfrm>
              <a:prstGeom prst="rect">
                <a:avLst/>
              </a:prstGeom>
              <a:blipFill>
                <a:blip r:embed="rId8"/>
                <a:stretch>
                  <a:fillRect l="-1268" t="-8065" b="-24194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D5D02-909D-4B9E-9377-5CD0A765F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342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006078"/>
            <a:ext cx="6172200" cy="708422"/>
          </a:xfrm>
        </p:spPr>
        <p:txBody>
          <a:bodyPr/>
          <a:lstStyle/>
          <a:p>
            <a:r>
              <a:rPr lang="en-US" dirty="0"/>
              <a:t>Power: Resistors in Series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920903" y="2071214"/>
            <a:ext cx="2717899" cy="1847257"/>
            <a:chOff x="457200" y="990600"/>
            <a:chExt cx="3623865" cy="2463009"/>
          </a:xfrm>
        </p:grpSpPr>
        <p:grpSp>
          <p:nvGrpSpPr>
            <p:cNvPr id="11" name="Group 10"/>
            <p:cNvGrpSpPr/>
            <p:nvPr/>
          </p:nvGrpSpPr>
          <p:grpSpPr>
            <a:xfrm>
              <a:off x="457200" y="990600"/>
              <a:ext cx="3623865" cy="2463009"/>
              <a:chOff x="457200" y="1219200"/>
              <a:chExt cx="3623865" cy="2463009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457200" y="1219200"/>
                <a:ext cx="3623865" cy="2133600"/>
                <a:chOff x="457200" y="914400"/>
                <a:chExt cx="3623865" cy="2133600"/>
              </a:xfrm>
            </p:grpSpPr>
            <p:grpSp>
              <p:nvGrpSpPr>
                <p:cNvPr id="108" name="Group 107"/>
                <p:cNvGrpSpPr/>
                <p:nvPr/>
              </p:nvGrpSpPr>
              <p:grpSpPr>
                <a:xfrm>
                  <a:off x="457200" y="914400"/>
                  <a:ext cx="3623865" cy="2133600"/>
                  <a:chOff x="838200" y="4419600"/>
                  <a:chExt cx="3623865" cy="2133600"/>
                </a:xfrm>
              </p:grpSpPr>
              <p:grpSp>
                <p:nvGrpSpPr>
                  <p:cNvPr id="109" name="Group 108"/>
                  <p:cNvGrpSpPr/>
                  <p:nvPr/>
                </p:nvGrpSpPr>
                <p:grpSpPr>
                  <a:xfrm>
                    <a:off x="838200" y="4944020"/>
                    <a:ext cx="2966904" cy="1609180"/>
                    <a:chOff x="1176735" y="4648200"/>
                    <a:chExt cx="2966904" cy="1609180"/>
                  </a:xfrm>
                </p:grpSpPr>
                <p:grpSp>
                  <p:nvGrpSpPr>
                    <p:cNvPr id="128" name="Group 127"/>
                    <p:cNvGrpSpPr/>
                    <p:nvPr/>
                  </p:nvGrpSpPr>
                  <p:grpSpPr>
                    <a:xfrm>
                      <a:off x="1600200" y="4648200"/>
                      <a:ext cx="2543439" cy="1609180"/>
                      <a:chOff x="1524000" y="2057400"/>
                      <a:chExt cx="2543439" cy="1335087"/>
                    </a:xfrm>
                  </p:grpSpPr>
                  <p:sp>
                    <p:nvSpPr>
                      <p:cNvPr id="142" name="Freeform 141"/>
                      <p:cNvSpPr/>
                      <p:nvPr/>
                    </p:nvSpPr>
                    <p:spPr>
                      <a:xfrm rot="16200000">
                        <a:off x="3586427" y="2654299"/>
                        <a:ext cx="558800" cy="403225"/>
                      </a:xfrm>
                      <a:custGeom>
                        <a:avLst/>
                        <a:gdLst>
                          <a:gd name="connsiteX0" fmla="*/ 0 w 2395537"/>
                          <a:gd name="connsiteY0" fmla="*/ 307181 h 614362"/>
                          <a:gd name="connsiteX1" fmla="*/ 200025 w 2395537"/>
                          <a:gd name="connsiteY1" fmla="*/ 0 h 614362"/>
                          <a:gd name="connsiteX2" fmla="*/ 600075 w 2395537"/>
                          <a:gd name="connsiteY2" fmla="*/ 609600 h 614362"/>
                          <a:gd name="connsiteX3" fmla="*/ 995362 w 2395537"/>
                          <a:gd name="connsiteY3" fmla="*/ 2381 h 614362"/>
                          <a:gd name="connsiteX4" fmla="*/ 1397793 w 2395537"/>
                          <a:gd name="connsiteY4" fmla="*/ 611981 h 614362"/>
                          <a:gd name="connsiteX5" fmla="*/ 1795462 w 2395537"/>
                          <a:gd name="connsiteY5" fmla="*/ 4762 h 614362"/>
                          <a:gd name="connsiteX6" fmla="*/ 2195512 w 2395537"/>
                          <a:gd name="connsiteY6" fmla="*/ 614362 h 614362"/>
                          <a:gd name="connsiteX7" fmla="*/ 2395537 w 2395537"/>
                          <a:gd name="connsiteY7" fmla="*/ 304800 h 61436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</a:cxnLst>
                        <a:rect l="l" t="t" r="r" b="b"/>
                        <a:pathLst>
                          <a:path w="2395537" h="614362">
                            <a:moveTo>
                              <a:pt x="0" y="307181"/>
                            </a:moveTo>
                            <a:lnTo>
                              <a:pt x="200025" y="0"/>
                            </a:lnTo>
                            <a:lnTo>
                              <a:pt x="600075" y="609600"/>
                            </a:lnTo>
                            <a:lnTo>
                              <a:pt x="995362" y="2381"/>
                            </a:lnTo>
                            <a:lnTo>
                              <a:pt x="1397793" y="611981"/>
                            </a:lnTo>
                            <a:lnTo>
                              <a:pt x="1795462" y="4762"/>
                            </a:lnTo>
                            <a:lnTo>
                              <a:pt x="2195512" y="614362"/>
                            </a:lnTo>
                            <a:lnTo>
                              <a:pt x="2395537" y="304800"/>
                            </a:lnTo>
                          </a:path>
                        </a:pathLst>
                      </a:cu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/>
                      </a:p>
                    </p:txBody>
                  </p:sp>
                  <p:cxnSp>
                    <p:nvCxnSpPr>
                      <p:cNvPr id="150" name="Straight Connector 149"/>
                      <p:cNvCxnSpPr/>
                      <p:nvPr/>
                    </p:nvCxnSpPr>
                    <p:spPr>
                      <a:xfrm flipH="1">
                        <a:off x="1765300" y="3392487"/>
                        <a:ext cx="2092325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7" name="Straight Connector 156"/>
                      <p:cNvCxnSpPr/>
                      <p:nvPr/>
                    </p:nvCxnSpPr>
                    <p:spPr bwMode="auto">
                      <a:xfrm rot="16200000" flipV="1">
                        <a:off x="1527969" y="2488406"/>
                        <a:ext cx="473075" cy="1587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8" name="Straight Connector 157"/>
                      <p:cNvCxnSpPr/>
                      <p:nvPr/>
                    </p:nvCxnSpPr>
                    <p:spPr bwMode="auto">
                      <a:xfrm rot="5400000" flipH="1" flipV="1">
                        <a:off x="1524000" y="3151187"/>
                        <a:ext cx="482600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59" name="Group 3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524000" y="2725737"/>
                        <a:ext cx="500063" cy="184150"/>
                        <a:chOff x="6096008" y="2609145"/>
                        <a:chExt cx="500601" cy="185406"/>
                      </a:xfrm>
                    </p:grpSpPr>
                    <p:cxnSp>
                      <p:nvCxnSpPr>
                        <p:cNvPr id="171" name="Straight Connector 170"/>
                        <p:cNvCxnSpPr/>
                        <p:nvPr/>
                      </p:nvCxnSpPr>
                      <p:spPr bwMode="auto">
                        <a:xfrm>
                          <a:off x="6096008" y="2609145"/>
                          <a:ext cx="500601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2" name="Straight Connector 171"/>
                        <p:cNvCxnSpPr/>
                        <p:nvPr/>
                      </p:nvCxnSpPr>
                      <p:spPr bwMode="auto">
                        <a:xfrm>
                          <a:off x="6262875" y="2794551"/>
                          <a:ext cx="166866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3" name="Straight Connector 172"/>
                        <p:cNvCxnSpPr/>
                        <p:nvPr/>
                      </p:nvCxnSpPr>
                      <p:spPr bwMode="auto">
                        <a:xfrm rot="10800000">
                          <a:off x="6096008" y="2732217"/>
                          <a:ext cx="500601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4" name="Straight Connector 173"/>
                        <p:cNvCxnSpPr/>
                        <p:nvPr/>
                      </p:nvCxnSpPr>
                      <p:spPr bwMode="auto">
                        <a:xfrm rot="10800000">
                          <a:off x="6262875" y="2671480"/>
                          <a:ext cx="166866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61" name="Freeform 160"/>
                      <p:cNvSpPr/>
                      <p:nvPr/>
                    </p:nvSpPr>
                    <p:spPr>
                      <a:xfrm>
                        <a:off x="2063750" y="2057400"/>
                        <a:ext cx="558800" cy="403225"/>
                      </a:xfrm>
                      <a:custGeom>
                        <a:avLst/>
                        <a:gdLst>
                          <a:gd name="connsiteX0" fmla="*/ 0 w 2395537"/>
                          <a:gd name="connsiteY0" fmla="*/ 307181 h 614362"/>
                          <a:gd name="connsiteX1" fmla="*/ 200025 w 2395537"/>
                          <a:gd name="connsiteY1" fmla="*/ 0 h 614362"/>
                          <a:gd name="connsiteX2" fmla="*/ 600075 w 2395537"/>
                          <a:gd name="connsiteY2" fmla="*/ 609600 h 614362"/>
                          <a:gd name="connsiteX3" fmla="*/ 995362 w 2395537"/>
                          <a:gd name="connsiteY3" fmla="*/ 2381 h 614362"/>
                          <a:gd name="connsiteX4" fmla="*/ 1397793 w 2395537"/>
                          <a:gd name="connsiteY4" fmla="*/ 611981 h 614362"/>
                          <a:gd name="connsiteX5" fmla="*/ 1795462 w 2395537"/>
                          <a:gd name="connsiteY5" fmla="*/ 4762 h 614362"/>
                          <a:gd name="connsiteX6" fmla="*/ 2195512 w 2395537"/>
                          <a:gd name="connsiteY6" fmla="*/ 614362 h 614362"/>
                          <a:gd name="connsiteX7" fmla="*/ 2395537 w 2395537"/>
                          <a:gd name="connsiteY7" fmla="*/ 304800 h 61436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</a:cxnLst>
                        <a:rect l="l" t="t" r="r" b="b"/>
                        <a:pathLst>
                          <a:path w="2395537" h="614362">
                            <a:moveTo>
                              <a:pt x="0" y="307181"/>
                            </a:moveTo>
                            <a:lnTo>
                              <a:pt x="200025" y="0"/>
                            </a:lnTo>
                            <a:lnTo>
                              <a:pt x="600075" y="609600"/>
                            </a:lnTo>
                            <a:lnTo>
                              <a:pt x="995362" y="2381"/>
                            </a:lnTo>
                            <a:lnTo>
                              <a:pt x="1397793" y="611981"/>
                            </a:lnTo>
                            <a:lnTo>
                              <a:pt x="1795462" y="4762"/>
                            </a:lnTo>
                            <a:lnTo>
                              <a:pt x="2195512" y="614362"/>
                            </a:lnTo>
                            <a:lnTo>
                              <a:pt x="2395537" y="304800"/>
                            </a:lnTo>
                          </a:path>
                        </a:pathLst>
                      </a:cu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/>
                      </a:p>
                    </p:txBody>
                  </p:sp>
                  <p:cxnSp>
                    <p:nvCxnSpPr>
                      <p:cNvPr id="167" name="Straight Connector 166"/>
                      <p:cNvCxnSpPr/>
                      <p:nvPr/>
                    </p:nvCxnSpPr>
                    <p:spPr>
                      <a:xfrm rot="5400000">
                        <a:off x="3694113" y="2414587"/>
                        <a:ext cx="323850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8" name="Straight Connector 167"/>
                      <p:cNvCxnSpPr/>
                      <p:nvPr/>
                    </p:nvCxnSpPr>
                    <p:spPr>
                      <a:xfrm rot="16200000" flipH="1" flipV="1">
                        <a:off x="3728244" y="3258343"/>
                        <a:ext cx="255588" cy="3175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9" name="Straight Connector 168"/>
                      <p:cNvCxnSpPr/>
                      <p:nvPr/>
                    </p:nvCxnSpPr>
                    <p:spPr>
                      <a:xfrm>
                        <a:off x="1766888" y="2254250"/>
                        <a:ext cx="301625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0" name="Straight Connector 169"/>
                      <p:cNvCxnSpPr/>
                      <p:nvPr/>
                    </p:nvCxnSpPr>
                    <p:spPr>
                      <a:xfrm>
                        <a:off x="2620963" y="2254250"/>
                        <a:ext cx="1235075" cy="3175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4" name="TextBox 133"/>
                        <p:cNvSpPr txBox="1"/>
                        <p:nvPr/>
                      </p:nvSpPr>
                      <p:spPr bwMode="auto">
                        <a:xfrm>
                          <a:off x="1176735" y="5374521"/>
                          <a:ext cx="575865" cy="4924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𝜺</m:t>
                                </m:r>
                              </m:oMath>
                            </m:oMathPara>
                          </a14:m>
                          <a:endParaRPr lang="en-US" b="1" dirty="0"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4" name="TextBox 13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1176735" y="5374521"/>
                          <a:ext cx="575865" cy="492443"/>
                        </a:xfrm>
                        <a:prstGeom prst="rect">
                          <a:avLst/>
                        </a:prstGeom>
                        <a:blipFill>
                          <a:blip r:embed="rId3"/>
                          <a:stretch>
                            <a:fillRect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TextBox 138"/>
                        <p:cNvSpPr txBox="1"/>
                        <p:nvPr/>
                      </p:nvSpPr>
                      <p:spPr bwMode="auto">
                        <a:xfrm>
                          <a:off x="3234135" y="5425979"/>
                          <a:ext cx="575865" cy="4924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dirty="0"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9" name="TextBox 13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3234135" y="5425979"/>
                          <a:ext cx="575865" cy="492443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7042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0" name="TextBox 139"/>
                        <p:cNvSpPr txBox="1"/>
                        <p:nvPr/>
                      </p:nvSpPr>
                      <p:spPr bwMode="auto">
                        <a:xfrm>
                          <a:off x="2167335" y="5105400"/>
                          <a:ext cx="575865" cy="4924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dirty="0"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40" name="TextBox 139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2167335" y="5105400"/>
                          <a:ext cx="575865" cy="492443"/>
                        </a:xfrm>
                        <a:prstGeom prst="rect">
                          <a:avLst/>
                        </a:prstGeom>
                        <a:blipFill>
                          <a:blip r:embed="rId5"/>
                          <a:stretch>
                            <a:fillRect l="-7042" b="-1667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0" name="TextBox 109"/>
                      <p:cNvSpPr txBox="1"/>
                      <p:nvPr/>
                    </p:nvSpPr>
                    <p:spPr bwMode="auto">
                      <a:xfrm>
                        <a:off x="1862535" y="4419600"/>
                        <a:ext cx="575865" cy="4924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b="1" dirty="0">
                          <a:solidFill>
                            <a:schemeClr val="accent1"/>
                          </a:solidFill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10" name="TextBox 109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1862535" y="4419600"/>
                        <a:ext cx="575865" cy="492443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5634" b="-1667"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1" name="TextBox 110"/>
                      <p:cNvSpPr txBox="1"/>
                      <p:nvPr/>
                    </p:nvSpPr>
                    <p:spPr bwMode="auto">
                      <a:xfrm>
                        <a:off x="3886200" y="5650468"/>
                        <a:ext cx="575865" cy="4924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b="1" dirty="0">
                          <a:solidFill>
                            <a:schemeClr val="accent1"/>
                          </a:solidFill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11" name="TextBox 11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3886200" y="5650468"/>
                        <a:ext cx="575865" cy="492443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 l="-5634" b="-1639"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124" name="Right Brace 123"/>
                  <p:cNvSpPr/>
                  <p:nvPr/>
                </p:nvSpPr>
                <p:spPr>
                  <a:xfrm rot="16200000">
                    <a:off x="2011486" y="4550841"/>
                    <a:ext cx="143420" cy="642937"/>
                  </a:xfrm>
                  <a:prstGeom prst="rightBrac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Right Brace 126"/>
                  <p:cNvSpPr/>
                  <p:nvPr/>
                </p:nvSpPr>
                <p:spPr>
                  <a:xfrm>
                    <a:off x="3810000" y="5464467"/>
                    <a:ext cx="143420" cy="797893"/>
                  </a:xfrm>
                  <a:prstGeom prst="rightBrac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75" name="Straight Arrow Connector 174"/>
                <p:cNvCxnSpPr/>
                <p:nvPr/>
              </p:nvCxnSpPr>
              <p:spPr>
                <a:xfrm>
                  <a:off x="2168127" y="1567592"/>
                  <a:ext cx="1058863" cy="0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6" name="TextBox 175"/>
                    <p:cNvSpPr txBox="1"/>
                    <p:nvPr/>
                  </p:nvSpPr>
                  <p:spPr bwMode="auto">
                    <a:xfrm>
                      <a:off x="2372789" y="1154668"/>
                      <a:ext cx="575865" cy="49244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oMath>
                        </m:oMathPara>
                      </a14:m>
                      <a:endParaRPr lang="en-US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6" name="TextBox 17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372789" y="1154668"/>
                      <a:ext cx="575865" cy="492443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77" name="Straight Arrow Connector 176"/>
              <p:cNvCxnSpPr/>
              <p:nvPr/>
            </p:nvCxnSpPr>
            <p:spPr>
              <a:xfrm>
                <a:off x="3352800" y="3193029"/>
                <a:ext cx="0" cy="271137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8" name="TextBox 177"/>
                  <p:cNvSpPr txBox="1"/>
                  <p:nvPr/>
                </p:nvSpPr>
                <p:spPr bwMode="auto">
                  <a:xfrm>
                    <a:off x="3341649" y="3189766"/>
                    <a:ext cx="575865" cy="49244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oMath>
                      </m:oMathPara>
                    </a14:m>
                    <a:endParaRPr lang="en-US" b="1" dirty="0">
                      <a:latin typeface="+mj-lt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78" name="TextBox 1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341649" y="3189766"/>
                    <a:ext cx="575865" cy="492443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81" name="Straight Arrow Connector 180"/>
            <p:cNvCxnSpPr/>
            <p:nvPr/>
          </p:nvCxnSpPr>
          <p:spPr>
            <a:xfrm flipH="1">
              <a:off x="2217737" y="3276600"/>
              <a:ext cx="1058863" cy="0"/>
            </a:xfrm>
            <a:prstGeom prst="straightConnector1">
              <a:avLst/>
            </a:prstGeom>
            <a:ln w="38100">
              <a:solidFill>
                <a:srgbClr val="A67A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 bwMode="auto">
              <a:xfrm>
                <a:off x="3488531" y="4031040"/>
                <a:ext cx="5236370" cy="16055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dissipated by R1 = 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dissipated by R2 = 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generated by battery =  </a:t>
                </a: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𝜀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= 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+  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If R1 &gt; R2: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&gt;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     ⇒     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&gt;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(i.e. for resistors in series, larger R dissipates more P)</a:t>
                </a:r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88531" y="4031040"/>
                <a:ext cx="5236370" cy="1605568"/>
              </a:xfrm>
              <a:prstGeom prst="rect">
                <a:avLst/>
              </a:prstGeom>
              <a:blipFill>
                <a:blip r:embed="rId10"/>
                <a:stretch>
                  <a:fillRect l="-348" t="-376" b="-3008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 bwMode="auto">
              <a:xfrm>
                <a:off x="5912837" y="2405258"/>
                <a:ext cx="4102893" cy="120802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 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is the same through both R1 and R2 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𝐼𝑅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  ,  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𝐼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  </m:t>
                    </m:r>
                  </m:oMath>
                </a14:m>
                <a:endParaRPr lang="en-US" sz="1500" i="1" dirty="0">
                  <a:latin typeface="Cambria Math"/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lang="en-US" sz="1500" dirty="0">
                  <a:latin typeface="+mj-lt"/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Arial" pitchFamily="34" charset="0"/>
                  </a:rPr>
                  <a:t>Higher R =&gt; Higher V drop across resistor</a:t>
                </a:r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12837" y="2405258"/>
                <a:ext cx="4102893" cy="1208023"/>
              </a:xfrm>
              <a:prstGeom prst="rect">
                <a:avLst/>
              </a:prstGeom>
              <a:blipFill>
                <a:blip r:embed="rId11"/>
                <a:stretch>
                  <a:fillRect l="-296" t="-1000" b="-4000"/>
                </a:stretch>
              </a:blipFill>
              <a:ln w="9525">
                <a:solidFill>
                  <a:schemeClr val="accent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 bwMode="auto">
              <a:xfrm>
                <a:off x="4258963" y="1657351"/>
                <a:ext cx="3837289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j-lt"/>
                  </a:rPr>
                  <a:t>Power: 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/</m:t>
                    </m:r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58963" y="1657351"/>
                <a:ext cx="3837289" cy="369332"/>
              </a:xfrm>
              <a:prstGeom prst="rect">
                <a:avLst/>
              </a:prstGeom>
              <a:blipFill>
                <a:blip r:embed="rId12"/>
                <a:stretch>
                  <a:fillRect l="-1268" t="-8065" b="-24194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168CA-3AFB-4624-A143-AC57CAB28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641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2988696" y="748142"/>
            <a:ext cx="6286500" cy="708422"/>
          </a:xfrm>
        </p:spPr>
        <p:txBody>
          <a:bodyPr/>
          <a:lstStyle/>
          <a:p>
            <a:r>
              <a:rPr lang="en-US" dirty="0"/>
              <a:t>Power: Resistors in Parallel</a:t>
            </a:r>
            <a:endParaRPr lang="en-US" sz="3600" dirty="0"/>
          </a:p>
        </p:txBody>
      </p:sp>
      <p:grpSp>
        <p:nvGrpSpPr>
          <p:cNvPr id="9" name="Group 8"/>
          <p:cNvGrpSpPr/>
          <p:nvPr/>
        </p:nvGrpSpPr>
        <p:grpSpPr>
          <a:xfrm>
            <a:off x="2724151" y="2057402"/>
            <a:ext cx="3297916" cy="1949955"/>
            <a:chOff x="671599" y="1219200"/>
            <a:chExt cx="3309370" cy="2068111"/>
          </a:xfrm>
        </p:grpSpPr>
        <p:grpSp>
          <p:nvGrpSpPr>
            <p:cNvPr id="169" name="Group 168"/>
            <p:cNvGrpSpPr/>
            <p:nvPr/>
          </p:nvGrpSpPr>
          <p:grpSpPr>
            <a:xfrm flipH="1">
              <a:off x="1627301" y="1811249"/>
              <a:ext cx="582499" cy="983887"/>
              <a:chOff x="3429000" y="2077585"/>
              <a:chExt cx="582499" cy="79789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0" name="TextBox 169"/>
                  <p:cNvSpPr txBox="1"/>
                  <p:nvPr/>
                </p:nvSpPr>
                <p:spPr bwMode="auto">
                  <a:xfrm>
                    <a:off x="3435634" y="2317161"/>
                    <a:ext cx="575865" cy="31766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n-US" b="1" dirty="0">
                      <a:solidFill>
                        <a:schemeClr val="accent1"/>
                      </a:solidFill>
                      <a:latin typeface="+mj-lt"/>
                      <a:ea typeface="Cambria Math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70" name="TextBox 1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35634" y="2317161"/>
                    <a:ext cx="575865" cy="31766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667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71" name="Right Brace 170"/>
              <p:cNvSpPr/>
              <p:nvPr/>
            </p:nvSpPr>
            <p:spPr>
              <a:xfrm>
                <a:off x="3429000" y="2077585"/>
                <a:ext cx="143420" cy="797893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671599" y="1219200"/>
              <a:ext cx="3309370" cy="2068111"/>
              <a:chOff x="671599" y="1676400"/>
              <a:chExt cx="3309370" cy="2068111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671599" y="1752600"/>
                <a:ext cx="3309370" cy="1869113"/>
                <a:chOff x="671599" y="1752600"/>
                <a:chExt cx="3309370" cy="1869113"/>
              </a:xfrm>
            </p:grpSpPr>
            <p:grpSp>
              <p:nvGrpSpPr>
                <p:cNvPr id="6" name="Group 5"/>
                <p:cNvGrpSpPr/>
                <p:nvPr/>
              </p:nvGrpSpPr>
              <p:grpSpPr>
                <a:xfrm>
                  <a:off x="671599" y="1752600"/>
                  <a:ext cx="3309370" cy="1869113"/>
                  <a:chOff x="671599" y="1712287"/>
                  <a:chExt cx="3309370" cy="1869113"/>
                </a:xfrm>
              </p:grpSpPr>
              <p:grpSp>
                <p:nvGrpSpPr>
                  <p:cNvPr id="12" name="Group 11"/>
                  <p:cNvGrpSpPr/>
                  <p:nvPr/>
                </p:nvGrpSpPr>
                <p:grpSpPr>
                  <a:xfrm>
                    <a:off x="671599" y="1712287"/>
                    <a:ext cx="2564432" cy="1869113"/>
                    <a:chOff x="3925293" y="1447800"/>
                    <a:chExt cx="2500133" cy="1845924"/>
                  </a:xfrm>
                </p:grpSpPr>
                <p:grpSp>
                  <p:nvGrpSpPr>
                    <p:cNvPr id="77" name="Group 76"/>
                    <p:cNvGrpSpPr/>
                    <p:nvPr/>
                  </p:nvGrpSpPr>
                  <p:grpSpPr>
                    <a:xfrm>
                      <a:off x="3925293" y="1447800"/>
                      <a:ext cx="2500133" cy="1845924"/>
                      <a:chOff x="268492" y="3276600"/>
                      <a:chExt cx="2889455" cy="3124205"/>
                    </a:xfrm>
                  </p:grpSpPr>
                  <p:grpSp>
                    <p:nvGrpSpPr>
                      <p:cNvPr id="78" name="Group 77"/>
                      <p:cNvGrpSpPr/>
                      <p:nvPr/>
                    </p:nvGrpSpPr>
                    <p:grpSpPr>
                      <a:xfrm>
                        <a:off x="728546" y="3276600"/>
                        <a:ext cx="2429401" cy="3124205"/>
                        <a:chOff x="990597" y="1738942"/>
                        <a:chExt cx="2429401" cy="1295402"/>
                      </a:xfrm>
                    </p:grpSpPr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97" name="TextBox 96"/>
                            <p:cNvSpPr txBox="1"/>
                            <p:nvPr/>
                          </p:nvSpPr>
                          <p:spPr bwMode="auto">
                            <a:xfrm>
                              <a:off x="2837778" y="2228467"/>
                              <a:ext cx="575865" cy="271478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square">
                              <a:spAutoFit/>
                            </a:bodyPr>
                            <a:lstStyle/>
                            <a:p>
                              <a:pPr algn="ctr" fontAlgn="auto"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defRPr/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b="1" i="1" smtClean="0">
                                            <a:latin typeface="Cambria Math" panose="02040503050406030204" pitchFamily="18" charset="0"/>
                                            <a:ea typeface="Cambria Math"/>
                                            <a:cs typeface="Arial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  <a:ea typeface="Cambria Math"/>
                                            <a:cs typeface="Arial" pitchFamily="34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latin typeface="Cambria Math"/>
                                            <a:ea typeface="Cambria Math"/>
                                            <a:cs typeface="Arial" pitchFamily="34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n-US" b="1" dirty="0">
                                <a:latin typeface="+mj-lt"/>
                                <a:ea typeface="Cambria Math"/>
                                <a:cs typeface="Arial" pitchFamily="34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97" name="TextBox 96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 bwMode="auto">
                            <a:xfrm>
                              <a:off x="2837778" y="2228467"/>
                              <a:ext cx="575865" cy="271478"/>
                            </a:xfrm>
                            <a:prstGeom prst="rect">
                              <a:avLst/>
                            </a:prstGeom>
                            <a:blipFill>
                              <a:blip r:embed="rId4"/>
                              <a:stretch>
                                <a:fillRect b="-1667"/>
                              </a:stretch>
                            </a:blip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grpSp>
                      <p:nvGrpSpPr>
                        <p:cNvPr id="98" name="Group 6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990597" y="1738942"/>
                          <a:ext cx="2429401" cy="1295402"/>
                          <a:chOff x="5400675" y="2969906"/>
                          <a:chExt cx="2010054" cy="781528"/>
                        </a:xfrm>
                      </p:grpSpPr>
                      <p:sp>
                        <p:nvSpPr>
                          <p:cNvPr id="99" name="Freeform 98"/>
                          <p:cNvSpPr/>
                          <p:nvPr/>
                        </p:nvSpPr>
                        <p:spPr>
                          <a:xfrm rot="16200000">
                            <a:off x="7080393" y="3244777"/>
                            <a:ext cx="384410" cy="276263"/>
                          </a:xfrm>
                          <a:custGeom>
                            <a:avLst/>
                            <a:gdLst>
                              <a:gd name="connsiteX0" fmla="*/ 0 w 2395537"/>
                              <a:gd name="connsiteY0" fmla="*/ 307181 h 614362"/>
                              <a:gd name="connsiteX1" fmla="*/ 200025 w 2395537"/>
                              <a:gd name="connsiteY1" fmla="*/ 0 h 614362"/>
                              <a:gd name="connsiteX2" fmla="*/ 600075 w 2395537"/>
                              <a:gd name="connsiteY2" fmla="*/ 609600 h 614362"/>
                              <a:gd name="connsiteX3" fmla="*/ 995362 w 2395537"/>
                              <a:gd name="connsiteY3" fmla="*/ 2381 h 614362"/>
                              <a:gd name="connsiteX4" fmla="*/ 1397793 w 2395537"/>
                              <a:gd name="connsiteY4" fmla="*/ 611981 h 614362"/>
                              <a:gd name="connsiteX5" fmla="*/ 1795462 w 2395537"/>
                              <a:gd name="connsiteY5" fmla="*/ 4762 h 614362"/>
                              <a:gd name="connsiteX6" fmla="*/ 2195512 w 2395537"/>
                              <a:gd name="connsiteY6" fmla="*/ 614362 h 614362"/>
                              <a:gd name="connsiteX7" fmla="*/ 2395537 w 2395537"/>
                              <a:gd name="connsiteY7" fmla="*/ 304800 h 6143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</a:cxnLst>
                            <a:rect l="l" t="t" r="r" b="b"/>
                            <a:pathLst>
                              <a:path w="2395537" h="614362">
                                <a:moveTo>
                                  <a:pt x="0" y="307181"/>
                                </a:moveTo>
                                <a:lnTo>
                                  <a:pt x="200025" y="0"/>
                                </a:lnTo>
                                <a:lnTo>
                                  <a:pt x="600075" y="609600"/>
                                </a:lnTo>
                                <a:lnTo>
                                  <a:pt x="995362" y="2381"/>
                                </a:lnTo>
                                <a:lnTo>
                                  <a:pt x="1397793" y="611981"/>
                                </a:lnTo>
                                <a:lnTo>
                                  <a:pt x="1795462" y="4762"/>
                                </a:lnTo>
                                <a:lnTo>
                                  <a:pt x="2195512" y="614362"/>
                                </a:lnTo>
                                <a:lnTo>
                                  <a:pt x="2395537" y="304800"/>
                                </a:lnTo>
                              </a:path>
                            </a:pathLst>
                          </a:cu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  <p:txBody>
                          <a:bodyPr anchor="ctr"/>
                          <a:lstStyle/>
                          <a:p>
                            <a:pPr algn="ctr" fontAlgn="auto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defRPr/>
                            </a:pPr>
                            <a:endParaRPr lang="en-US" dirty="0"/>
                          </a:p>
                        </p:txBody>
                      </p:sp>
                      <p:cxnSp>
                        <p:nvCxnSpPr>
                          <p:cNvPr id="100" name="Straight Connector 99"/>
                          <p:cNvCxnSpPr/>
                          <p:nvPr/>
                        </p:nvCxnSpPr>
                        <p:spPr>
                          <a:xfrm flipH="1">
                            <a:off x="5565798" y="3751434"/>
                            <a:ext cx="143529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1" name="Straight Connector 100"/>
                          <p:cNvCxnSpPr/>
                          <p:nvPr/>
                        </p:nvCxnSpPr>
                        <p:spPr bwMode="auto">
                          <a:xfrm>
                            <a:off x="5400675" y="3293955"/>
                            <a:ext cx="34294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2" name="Straight Connector 101"/>
                          <p:cNvCxnSpPr/>
                          <p:nvPr/>
                        </p:nvCxnSpPr>
                        <p:spPr bwMode="auto">
                          <a:xfrm>
                            <a:off x="5514991" y="3421032"/>
                            <a:ext cx="114316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3" name="Straight Connector 102"/>
                          <p:cNvCxnSpPr/>
                          <p:nvPr/>
                        </p:nvCxnSpPr>
                        <p:spPr bwMode="auto">
                          <a:xfrm rot="16200000" flipV="1">
                            <a:off x="5402981" y="3131137"/>
                            <a:ext cx="324048" cy="158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4" name="Straight Connector 103"/>
                          <p:cNvCxnSpPr/>
                          <p:nvPr/>
                        </p:nvCxnSpPr>
                        <p:spPr bwMode="auto">
                          <a:xfrm rot="5400000" flipH="1" flipV="1">
                            <a:off x="5400597" y="3586233"/>
                            <a:ext cx="330402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5" name="Straight Connector 104"/>
                          <p:cNvCxnSpPr/>
                          <p:nvPr/>
                        </p:nvCxnSpPr>
                        <p:spPr bwMode="auto">
                          <a:xfrm rot="10800000">
                            <a:off x="5400675" y="3378143"/>
                            <a:ext cx="34294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6" name="Straight Connector 105"/>
                          <p:cNvCxnSpPr/>
                          <p:nvPr/>
                        </p:nvCxnSpPr>
                        <p:spPr bwMode="auto">
                          <a:xfrm rot="10800000">
                            <a:off x="5514991" y="3335255"/>
                            <a:ext cx="114316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7" name="Straight Connector 106"/>
                          <p:cNvCxnSpPr/>
                          <p:nvPr/>
                        </p:nvCxnSpPr>
                        <p:spPr>
                          <a:xfrm rot="5400000">
                            <a:off x="6890696" y="3080305"/>
                            <a:ext cx="22079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2" name="Straight Connector 111"/>
                          <p:cNvCxnSpPr/>
                          <p:nvPr/>
                        </p:nvCxnSpPr>
                        <p:spPr>
                          <a:xfrm rot="16200000" flipH="1" flipV="1">
                            <a:off x="6912141" y="3659303"/>
                            <a:ext cx="176321" cy="158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3" name="Straight Connector 112"/>
                          <p:cNvCxnSpPr/>
                          <p:nvPr/>
                        </p:nvCxnSpPr>
                        <p:spPr>
                          <a:xfrm flipV="1">
                            <a:off x="5562622" y="2971495"/>
                            <a:ext cx="1438472" cy="317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80" name="TextBox 79"/>
                          <p:cNvSpPr txBox="1"/>
                          <p:nvPr/>
                        </p:nvSpPr>
                        <p:spPr bwMode="auto">
                          <a:xfrm>
                            <a:off x="268492" y="4482902"/>
                            <a:ext cx="598219" cy="65474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square">
                            <a:spAutoFit/>
                          </a:bodyPr>
                          <a:lstStyle/>
                          <a:p>
                            <a:pPr algn="ctr" fontAlgn="auto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defRPr/>
                            </a:pPr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𝜺</m:t>
                                  </m:r>
                                </m:oMath>
                              </m:oMathPara>
                            </a14:m>
                            <a:endParaRPr lang="en-US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/>
                              <a:cs typeface="Arial" pitchFamily="34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80" name="TextBox 79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 bwMode="auto">
                          <a:xfrm>
                            <a:off x="268492" y="4482902"/>
                            <a:ext cx="598219" cy="654742"/>
                          </a:xfrm>
                          <a:prstGeom prst="rect">
                            <a:avLst/>
                          </a:prstGeom>
                          <a:blipFill>
                            <a:blip r:embed="rId5"/>
                            <a:stretch>
                              <a:fillRect/>
                            </a:stretch>
                          </a:blip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en-US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4" name="TextBox 113"/>
                        <p:cNvSpPr txBox="1"/>
                        <p:nvPr/>
                      </p:nvSpPr>
                      <p:spPr bwMode="auto">
                        <a:xfrm>
                          <a:off x="5647022" y="2347800"/>
                          <a:ext cx="498273" cy="38685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dirty="0">
                            <a:latin typeface="+mj-lt"/>
                            <a:ea typeface="Cambria Math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4" name="TextBox 11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5647022" y="2347800"/>
                          <a:ext cx="498273" cy="386852"/>
                        </a:xfrm>
                        <a:prstGeom prst="rect">
                          <a:avLst/>
                        </a:prstGeom>
                        <a:blipFill>
                          <a:blip r:embed="rId6"/>
                          <a:stretch>
                            <a:fillRect b="-1639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15" name="Freeform 114"/>
                    <p:cNvSpPr/>
                    <p:nvPr/>
                  </p:nvSpPr>
                  <p:spPr bwMode="auto">
                    <a:xfrm rot="16200000">
                      <a:off x="5253078" y="2281429"/>
                      <a:ext cx="907954" cy="28890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10" name="Straight Connector 9"/>
                    <p:cNvCxnSpPr>
                      <a:stCxn id="115" idx="7"/>
                      <a:endCxn id="99" idx="7"/>
                    </p:cNvCxnSpPr>
                    <p:nvPr/>
                  </p:nvCxnSpPr>
                  <p:spPr>
                    <a:xfrm flipV="1">
                      <a:off x="5705936" y="1969309"/>
                      <a:ext cx="573917" cy="2598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Straight Connector 115"/>
                    <p:cNvCxnSpPr/>
                    <p:nvPr/>
                  </p:nvCxnSpPr>
                  <p:spPr>
                    <a:xfrm flipV="1">
                      <a:off x="5710261" y="2864784"/>
                      <a:ext cx="573917" cy="85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" name="Group 4"/>
                  <p:cNvGrpSpPr/>
                  <p:nvPr/>
                </p:nvGrpSpPr>
                <p:grpSpPr>
                  <a:xfrm>
                    <a:off x="3381728" y="2209800"/>
                    <a:ext cx="599241" cy="983887"/>
                    <a:chOff x="3429000" y="2035467"/>
                    <a:chExt cx="599241" cy="797893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TextBox 138"/>
                        <p:cNvSpPr txBox="1"/>
                        <p:nvPr/>
                      </p:nvSpPr>
                      <p:spPr bwMode="auto">
                        <a:xfrm>
                          <a:off x="3452376" y="2339321"/>
                          <a:ext cx="575865" cy="31766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accent1"/>
                                        </a:solidFill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accent1"/>
                                        </a:solidFill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accent1"/>
                            </a:solidFill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9" name="TextBox 13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3452376" y="2339321"/>
                          <a:ext cx="575865" cy="317662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 b="-1639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42" name="Right Brace 141"/>
                    <p:cNvSpPr/>
                    <p:nvPr/>
                  </p:nvSpPr>
                  <p:spPr>
                    <a:xfrm>
                      <a:off x="3429000" y="2035467"/>
                      <a:ext cx="143420" cy="797893"/>
                    </a:xfrm>
                    <a:prstGeom prst="rightBrac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" name="Group 2"/>
                <p:cNvGrpSpPr/>
                <p:nvPr/>
              </p:nvGrpSpPr>
              <p:grpSpPr>
                <a:xfrm>
                  <a:off x="2014935" y="2667000"/>
                  <a:ext cx="575865" cy="708180"/>
                  <a:chOff x="3099424" y="2794806"/>
                  <a:chExt cx="575865" cy="708180"/>
                </a:xfrm>
              </p:grpSpPr>
              <p:cxnSp>
                <p:nvCxnSpPr>
                  <p:cNvPr id="158" name="Straight Arrow Connector 157"/>
                  <p:cNvCxnSpPr/>
                  <p:nvPr/>
                </p:nvCxnSpPr>
                <p:spPr>
                  <a:xfrm>
                    <a:off x="3352800" y="2794806"/>
                    <a:ext cx="0" cy="271137"/>
                  </a:xfrm>
                  <a:prstGeom prst="straightConnector1">
                    <a:avLst/>
                  </a:prstGeom>
                  <a:ln w="38100">
                    <a:solidFill>
                      <a:srgbClr val="A67A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9" name="TextBox 158"/>
                      <p:cNvSpPr txBox="1"/>
                      <p:nvPr/>
                    </p:nvSpPr>
                    <p:spPr bwMode="auto">
                      <a:xfrm>
                        <a:off x="3099424" y="3111275"/>
                        <a:ext cx="575865" cy="3917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b="1" dirty="0"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59" name="TextBox 15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3099424" y="3111275"/>
                        <a:ext cx="575865" cy="391711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 b="-1667"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61" name="Group 160"/>
                <p:cNvGrpSpPr/>
                <p:nvPr/>
              </p:nvGrpSpPr>
              <p:grpSpPr>
                <a:xfrm>
                  <a:off x="3081735" y="2706820"/>
                  <a:ext cx="575865" cy="656691"/>
                  <a:chOff x="3099424" y="2834626"/>
                  <a:chExt cx="575865" cy="656691"/>
                </a:xfrm>
              </p:grpSpPr>
              <p:cxnSp>
                <p:nvCxnSpPr>
                  <p:cNvPr id="167" name="Straight Arrow Connector 166"/>
                  <p:cNvCxnSpPr/>
                  <p:nvPr/>
                </p:nvCxnSpPr>
                <p:spPr>
                  <a:xfrm>
                    <a:off x="3352800" y="2834626"/>
                    <a:ext cx="0" cy="271137"/>
                  </a:xfrm>
                  <a:prstGeom prst="straightConnector1">
                    <a:avLst/>
                  </a:prstGeom>
                  <a:ln w="38100">
                    <a:solidFill>
                      <a:srgbClr val="A67A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8" name="TextBox 167"/>
                      <p:cNvSpPr txBox="1"/>
                      <p:nvPr/>
                    </p:nvSpPr>
                    <p:spPr bwMode="auto">
                      <a:xfrm>
                        <a:off x="3099424" y="3099606"/>
                        <a:ext cx="575865" cy="39171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b="1" dirty="0"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68" name="TextBox 16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3099424" y="3099606"/>
                        <a:ext cx="575865" cy="391711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 b="-1667"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172" name="Group 171"/>
              <p:cNvGrpSpPr/>
              <p:nvPr/>
            </p:nvGrpSpPr>
            <p:grpSpPr>
              <a:xfrm>
                <a:off x="2743200" y="1676400"/>
                <a:ext cx="575865" cy="397181"/>
                <a:chOff x="3299865" y="2838385"/>
                <a:chExt cx="575865" cy="397181"/>
              </a:xfrm>
            </p:grpSpPr>
            <p:cxnSp>
              <p:nvCxnSpPr>
                <p:cNvPr id="173" name="Straight Arrow Connector 172"/>
                <p:cNvCxnSpPr/>
                <p:nvPr/>
              </p:nvCxnSpPr>
              <p:spPr>
                <a:xfrm>
                  <a:off x="3352800" y="2964429"/>
                  <a:ext cx="0" cy="271137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TextBox 173"/>
                    <p:cNvSpPr txBox="1"/>
                    <p:nvPr/>
                  </p:nvSpPr>
                  <p:spPr bwMode="auto">
                    <a:xfrm>
                      <a:off x="3299865" y="2838385"/>
                      <a:ext cx="575865" cy="39171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n-US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TextBox 17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99865" y="2838385"/>
                      <a:ext cx="575865" cy="39171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1667"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5" name="Group 174"/>
              <p:cNvGrpSpPr/>
              <p:nvPr/>
            </p:nvGrpSpPr>
            <p:grpSpPr>
              <a:xfrm>
                <a:off x="2709523" y="3271344"/>
                <a:ext cx="575865" cy="473167"/>
                <a:chOff x="3254074" y="2964429"/>
                <a:chExt cx="575865" cy="473167"/>
              </a:xfrm>
            </p:grpSpPr>
            <p:cxnSp>
              <p:nvCxnSpPr>
                <p:cNvPr id="176" name="Straight Arrow Connector 175"/>
                <p:cNvCxnSpPr/>
                <p:nvPr/>
              </p:nvCxnSpPr>
              <p:spPr>
                <a:xfrm>
                  <a:off x="3340785" y="2964429"/>
                  <a:ext cx="0" cy="271137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7" name="TextBox 176"/>
                    <p:cNvSpPr txBox="1"/>
                    <p:nvPr/>
                  </p:nvSpPr>
                  <p:spPr bwMode="auto">
                    <a:xfrm>
                      <a:off x="3254074" y="3045885"/>
                      <a:ext cx="575865" cy="39171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n-US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7" name="TextBox 17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54074" y="3045885"/>
                      <a:ext cx="575865" cy="391711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b="-1667"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8" name="TextBox 177"/>
              <p:cNvSpPr txBox="1"/>
              <p:nvPr/>
            </p:nvSpPr>
            <p:spPr bwMode="auto">
              <a:xfrm>
                <a:off x="6131946" y="2308641"/>
                <a:ext cx="3669415" cy="133741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14313" indent="-214313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lang="en-US" sz="1500" b="1" dirty="0">
                  <a:cs typeface="Arial" pitchFamily="34" charset="0"/>
                </a:endParaRPr>
              </a:p>
              <a:p>
                <a:pPr marL="214313" indent="-214313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𝜀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   , 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𝜀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cs typeface="Arial" pitchFamily="34" charset="0"/>
                  </a:rPr>
                  <a:t>  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𝜀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1500" dirty="0"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Arial" pitchFamily="34" charset="0"/>
                  </a:rPr>
                  <a:t>Higher R =&gt; Lower </a:t>
                </a:r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500" dirty="0">
                    <a:cs typeface="Arial" pitchFamily="34" charset="0"/>
                  </a:rPr>
                  <a:t> through resistor</a:t>
                </a:r>
                <a:endParaRPr lang="en-US" sz="1500" b="1" dirty="0"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8" name="TextBox 1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31946" y="2308641"/>
                <a:ext cx="3669415" cy="1337417"/>
              </a:xfrm>
              <a:prstGeom prst="rect">
                <a:avLst/>
              </a:prstGeom>
              <a:blipFill>
                <a:blip r:embed="rId12"/>
                <a:stretch>
                  <a:fillRect l="-331" b="-3620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 bwMode="auto">
              <a:xfrm>
                <a:off x="3676545" y="4154086"/>
                <a:ext cx="5200650" cy="19759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dissipated by R1   =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bSup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  =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𝜀</m:t>
                        </m:r>
                      </m:e>
                      <m:sup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dissipated by R2   =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bSup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cs typeface="Times New Roman" panose="02020603050405020304" pitchFamily="18" charset="0"/>
                  </a:rPr>
                  <a:t>   =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𝜀</m:t>
                        </m:r>
                      </m:e>
                      <m:sup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Power generated by battery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cs typeface="Times New Roman" panose="02020603050405020304" pitchFamily="18" charset="0"/>
                  </a:rPr>
                  <a:t>  =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𝜀</m:t>
                        </m:r>
                      </m:e>
                      <m:sup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If R1 &gt; R2: 	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&lt;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    ⇒     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&lt;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500" dirty="0">
                  <a:cs typeface="Times New Roman" panose="020206030504050203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900"/>
                  </a:spcAft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(i.e. for resistors in parallel, larger R dissipates less P)</a:t>
                </a:r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76545" y="4154086"/>
                <a:ext cx="5200650" cy="1975926"/>
              </a:xfrm>
              <a:prstGeom prst="rect">
                <a:avLst/>
              </a:prstGeom>
              <a:blipFill>
                <a:blip r:embed="rId13"/>
                <a:stretch>
                  <a:fillRect l="-351" b="-2141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 bwMode="auto">
              <a:xfrm>
                <a:off x="4144663" y="1600201"/>
                <a:ext cx="3837289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latin typeface="+mj-lt"/>
                  </a:rPr>
                  <a:t>Power: 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𝑃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𝐼𝑉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/</m:t>
                    </m:r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44663" y="1600201"/>
                <a:ext cx="3837289" cy="369332"/>
              </a:xfrm>
              <a:prstGeom prst="rect">
                <a:avLst/>
              </a:prstGeom>
              <a:blipFill>
                <a:blip r:embed="rId14"/>
                <a:stretch>
                  <a:fillRect l="-1268" t="-8065" b="-22581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FCFA6-BB8A-4260-88A0-52780CE3D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2024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4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006078"/>
            <a:ext cx="6286500" cy="708422"/>
          </a:xfrm>
        </p:spPr>
        <p:txBody>
          <a:bodyPr/>
          <a:lstStyle/>
          <a:p>
            <a:r>
              <a:rPr lang="en-US" sz="3000" dirty="0"/>
              <a:t>Power: Resistors in Parallel </a:t>
            </a:r>
            <a:r>
              <a:rPr lang="en-US" sz="2400" dirty="0"/>
              <a:t>(contd.)</a:t>
            </a:r>
            <a:endParaRPr lang="en-US" sz="2700" b="1" dirty="0"/>
          </a:p>
        </p:txBody>
      </p:sp>
      <p:grpSp>
        <p:nvGrpSpPr>
          <p:cNvPr id="50" name="Group 49"/>
          <p:cNvGrpSpPr/>
          <p:nvPr/>
        </p:nvGrpSpPr>
        <p:grpSpPr>
          <a:xfrm>
            <a:off x="3295651" y="1657350"/>
            <a:ext cx="2466280" cy="1714500"/>
            <a:chOff x="466953" y="4016514"/>
            <a:chExt cx="3288373" cy="1773177"/>
          </a:xfrm>
        </p:grpSpPr>
        <p:grpSp>
          <p:nvGrpSpPr>
            <p:cNvPr id="62" name="Group 61"/>
            <p:cNvGrpSpPr/>
            <p:nvPr/>
          </p:nvGrpSpPr>
          <p:grpSpPr>
            <a:xfrm>
              <a:off x="466953" y="4016514"/>
              <a:ext cx="3190644" cy="1773177"/>
              <a:chOff x="924156" y="4038600"/>
              <a:chExt cx="3190644" cy="1773177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1028700" y="4421127"/>
                <a:ext cx="3086100" cy="1390650"/>
                <a:chOff x="966851" y="4489500"/>
                <a:chExt cx="3086100" cy="1390650"/>
              </a:xfrm>
            </p:grpSpPr>
            <p:grpSp>
              <p:nvGrpSpPr>
                <p:cNvPr id="66" name="Group 113"/>
                <p:cNvGrpSpPr>
                  <a:grpSpLocks/>
                </p:cNvGrpSpPr>
                <p:nvPr/>
              </p:nvGrpSpPr>
              <p:grpSpPr bwMode="auto">
                <a:xfrm>
                  <a:off x="966851" y="4489500"/>
                  <a:ext cx="3086100" cy="1390650"/>
                  <a:chOff x="1219200" y="5257800"/>
                  <a:chExt cx="3086162" cy="1391127"/>
                </a:xfrm>
              </p:grpSpPr>
              <p:grpSp>
                <p:nvGrpSpPr>
                  <p:cNvPr id="69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219200" y="5257800"/>
                    <a:ext cx="3086162" cy="1391127"/>
                    <a:chOff x="2286000" y="2953238"/>
                    <a:chExt cx="1733788" cy="781527"/>
                  </a:xfrm>
                </p:grpSpPr>
                <p:sp>
                  <p:nvSpPr>
                    <p:cNvPr id="72" name="Freeform 71"/>
                    <p:cNvSpPr/>
                    <p:nvPr/>
                  </p:nvSpPr>
                  <p:spPr>
                    <a:xfrm rot="16200000">
                      <a:off x="3689736" y="3228066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73" name="Straight Connector 72"/>
                    <p:cNvCxnSpPr/>
                    <p:nvPr/>
                  </p:nvCxnSpPr>
                  <p:spPr>
                    <a:xfrm flipH="1">
                      <a:off x="2450996" y="3734765"/>
                      <a:ext cx="143590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Straight Connector 73"/>
                    <p:cNvCxnSpPr/>
                    <p:nvPr/>
                  </p:nvCxnSpPr>
                  <p:spPr bwMode="auto">
                    <a:xfrm>
                      <a:off x="2286000" y="3277090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/>
                    <p:cNvCxnSpPr/>
                    <p:nvPr/>
                  </p:nvCxnSpPr>
                  <p:spPr bwMode="auto">
                    <a:xfrm>
                      <a:off x="2400159" y="3403776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/>
                    <p:cNvCxnSpPr/>
                    <p:nvPr/>
                  </p:nvCxnSpPr>
                  <p:spPr bwMode="auto">
                    <a:xfrm rot="16200000" flipV="1">
                      <a:off x="2288623" y="3114718"/>
                      <a:ext cx="323852" cy="8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Straight Connector 78"/>
                    <p:cNvCxnSpPr/>
                    <p:nvPr/>
                  </p:nvCxnSpPr>
                  <p:spPr bwMode="auto">
                    <a:xfrm rot="5400000" flipH="1" flipV="1">
                      <a:off x="2285501" y="3569271"/>
                      <a:ext cx="33098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/>
                    <p:cNvCxnSpPr/>
                    <p:nvPr/>
                  </p:nvCxnSpPr>
                  <p:spPr bwMode="auto">
                    <a:xfrm rot="10800000">
                      <a:off x="2286000" y="3361845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Straight Connector 81"/>
                    <p:cNvCxnSpPr/>
                    <p:nvPr/>
                  </p:nvCxnSpPr>
                  <p:spPr bwMode="auto">
                    <a:xfrm rot="10800000">
                      <a:off x="2400159" y="3319021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3" name="Freeform 82"/>
                    <p:cNvSpPr/>
                    <p:nvPr/>
                  </p:nvSpPr>
                  <p:spPr>
                    <a:xfrm rot="5400000">
                      <a:off x="3118941" y="3303899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84" name="Straight Connector 83"/>
                    <p:cNvCxnSpPr/>
                    <p:nvPr/>
                  </p:nvCxnSpPr>
                  <p:spPr>
                    <a:xfrm rot="5400000">
                      <a:off x="3775381" y="3063865"/>
                      <a:ext cx="221254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/>
                    <p:cNvCxnSpPr/>
                    <p:nvPr/>
                  </p:nvCxnSpPr>
                  <p:spPr>
                    <a:xfrm rot="16200000" flipH="1" flipV="1">
                      <a:off x="3797239" y="3642428"/>
                      <a:ext cx="176647" cy="26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/>
                    <p:cNvCxnSpPr/>
                    <p:nvPr/>
                  </p:nvCxnSpPr>
                  <p:spPr>
                    <a:xfrm flipV="1">
                      <a:off x="2448320" y="2955022"/>
                      <a:ext cx="1437688" cy="26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0" name="Straight Connector 69"/>
                  <p:cNvCxnSpPr/>
                  <p:nvPr/>
                </p:nvCxnSpPr>
                <p:spPr bwMode="auto">
                  <a:xfrm rot="5400000">
                    <a:off x="2941757" y="5696108"/>
                    <a:ext cx="1873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>
                    <a:stCxn id="83" idx="7"/>
                  </p:cNvCxnSpPr>
                  <p:nvPr/>
                </p:nvCxnSpPr>
                <p:spPr>
                  <a:xfrm rot="16200000" flipH="1">
                    <a:off x="2955137" y="6559203"/>
                    <a:ext cx="179449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TextBox 66"/>
                    <p:cNvSpPr txBox="1"/>
                    <p:nvPr/>
                  </p:nvSpPr>
                  <p:spPr bwMode="auto">
                    <a:xfrm>
                      <a:off x="2191442" y="5096951"/>
                      <a:ext cx="575865" cy="3342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7" name="Text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191442" y="5096951"/>
                      <a:ext cx="575865" cy="334225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8" name="TextBox 67"/>
                    <p:cNvSpPr txBox="1"/>
                    <p:nvPr/>
                  </p:nvSpPr>
                  <p:spPr bwMode="auto">
                    <a:xfrm>
                      <a:off x="3334442" y="4978739"/>
                      <a:ext cx="575865" cy="3342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8" name="TextBox 6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334442" y="4978739"/>
                      <a:ext cx="575865" cy="334225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65" name="TextBox 64"/>
              <p:cNvSpPr txBox="1"/>
              <p:nvPr/>
            </p:nvSpPr>
            <p:spPr bwMode="auto">
              <a:xfrm>
                <a:off x="924156" y="4038600"/>
                <a:ext cx="1742847" cy="2864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200" b="1" dirty="0">
                    <a:solidFill>
                      <a:srgbClr val="293F6F"/>
                    </a:solidFill>
                    <a:latin typeface="+mj-lt"/>
                  </a:rPr>
                  <a:t>Closed switch</a:t>
                </a:r>
                <a:endParaRPr lang="en-US" sz="1200" dirty="0">
                  <a:latin typeface="+mj-lt"/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1114189" y="4409860"/>
              <a:ext cx="2641137" cy="1278576"/>
              <a:chOff x="1114189" y="4407725"/>
              <a:chExt cx="2641137" cy="1278576"/>
            </a:xfrm>
          </p:grpSpPr>
          <p:cxnSp>
            <p:nvCxnSpPr>
              <p:cNvPr id="53" name="Straight Connector 52"/>
              <p:cNvCxnSpPr/>
              <p:nvPr/>
            </p:nvCxnSpPr>
            <p:spPr bwMode="auto">
              <a:xfrm flipH="1">
                <a:off x="2397122" y="4407725"/>
                <a:ext cx="5653" cy="32067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4" name="Group 53"/>
              <p:cNvGrpSpPr/>
              <p:nvPr/>
            </p:nvGrpSpPr>
            <p:grpSpPr>
              <a:xfrm>
                <a:off x="1114189" y="4545010"/>
                <a:ext cx="2641137" cy="1141291"/>
                <a:chOff x="593487" y="2234377"/>
                <a:chExt cx="2641137" cy="1141291"/>
              </a:xfrm>
            </p:grpSpPr>
            <p:cxnSp>
              <p:nvCxnSpPr>
                <p:cNvPr id="57" name="Straight Arrow Connector 56"/>
                <p:cNvCxnSpPr/>
                <p:nvPr/>
              </p:nvCxnSpPr>
              <p:spPr>
                <a:xfrm>
                  <a:off x="599312" y="2234377"/>
                  <a:ext cx="1058863" cy="0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Arrow Connector 57"/>
                <p:cNvCxnSpPr/>
                <p:nvPr/>
              </p:nvCxnSpPr>
              <p:spPr>
                <a:xfrm rot="5400000">
                  <a:off x="2852037" y="2793179"/>
                  <a:ext cx="762000" cy="3175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Arrow Connector 58"/>
                <p:cNvCxnSpPr/>
                <p:nvPr/>
              </p:nvCxnSpPr>
              <p:spPr>
                <a:xfrm flipH="1">
                  <a:off x="593487" y="3375667"/>
                  <a:ext cx="921618" cy="1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5" name="Straight Arrow Connector 54"/>
              <p:cNvCxnSpPr/>
              <p:nvPr/>
            </p:nvCxnSpPr>
            <p:spPr>
              <a:xfrm rot="5400000">
                <a:off x="2331912" y="5132513"/>
                <a:ext cx="762000" cy="3175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Group 86"/>
          <p:cNvGrpSpPr/>
          <p:nvPr/>
        </p:nvGrpSpPr>
        <p:grpSpPr>
          <a:xfrm>
            <a:off x="6217722" y="1657352"/>
            <a:ext cx="2564328" cy="1714501"/>
            <a:chOff x="4429496" y="4021366"/>
            <a:chExt cx="3419104" cy="1790409"/>
          </a:xfrm>
        </p:grpSpPr>
        <p:grpSp>
          <p:nvGrpSpPr>
            <p:cNvPr id="88" name="Group 87"/>
            <p:cNvGrpSpPr/>
            <p:nvPr/>
          </p:nvGrpSpPr>
          <p:grpSpPr>
            <a:xfrm>
              <a:off x="4429496" y="4021366"/>
              <a:ext cx="3342904" cy="1790409"/>
              <a:chOff x="771896" y="4021366"/>
              <a:chExt cx="3342904" cy="1790409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1028700" y="4419600"/>
                <a:ext cx="3086100" cy="1392175"/>
                <a:chOff x="966851" y="4487973"/>
                <a:chExt cx="3086100" cy="1392175"/>
              </a:xfrm>
            </p:grpSpPr>
            <p:grpSp>
              <p:nvGrpSpPr>
                <p:cNvPr id="109" name="Group 113"/>
                <p:cNvGrpSpPr>
                  <a:grpSpLocks/>
                </p:cNvGrpSpPr>
                <p:nvPr/>
              </p:nvGrpSpPr>
              <p:grpSpPr bwMode="auto">
                <a:xfrm>
                  <a:off x="966851" y="4487973"/>
                  <a:ext cx="3086100" cy="1392175"/>
                  <a:chOff x="1219200" y="5256274"/>
                  <a:chExt cx="3086162" cy="1392653"/>
                </a:xfrm>
              </p:grpSpPr>
              <p:grpSp>
                <p:nvGrpSpPr>
                  <p:cNvPr id="117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219200" y="5257800"/>
                    <a:ext cx="3086162" cy="1391127"/>
                    <a:chOff x="2286000" y="2953238"/>
                    <a:chExt cx="1733788" cy="781527"/>
                  </a:xfrm>
                </p:grpSpPr>
                <p:sp>
                  <p:nvSpPr>
                    <p:cNvPr id="122" name="Freeform 121"/>
                    <p:cNvSpPr/>
                    <p:nvPr/>
                  </p:nvSpPr>
                  <p:spPr>
                    <a:xfrm rot="16200000">
                      <a:off x="3689736" y="3228066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123" name="Straight Connector 122"/>
                    <p:cNvCxnSpPr/>
                    <p:nvPr/>
                  </p:nvCxnSpPr>
                  <p:spPr>
                    <a:xfrm flipH="1">
                      <a:off x="2450996" y="3734765"/>
                      <a:ext cx="143590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Straight Connector 123"/>
                    <p:cNvCxnSpPr/>
                    <p:nvPr/>
                  </p:nvCxnSpPr>
                  <p:spPr bwMode="auto">
                    <a:xfrm>
                      <a:off x="2286000" y="3277090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5" name="Straight Connector 124"/>
                    <p:cNvCxnSpPr/>
                    <p:nvPr/>
                  </p:nvCxnSpPr>
                  <p:spPr bwMode="auto">
                    <a:xfrm>
                      <a:off x="2400159" y="3403776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/>
                    <p:cNvCxnSpPr/>
                    <p:nvPr/>
                  </p:nvCxnSpPr>
                  <p:spPr bwMode="auto">
                    <a:xfrm rot="16200000" flipV="1">
                      <a:off x="2288623" y="3114718"/>
                      <a:ext cx="323852" cy="8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/>
                    <p:cNvCxnSpPr/>
                    <p:nvPr/>
                  </p:nvCxnSpPr>
                  <p:spPr bwMode="auto">
                    <a:xfrm rot="5400000" flipH="1" flipV="1">
                      <a:off x="2285501" y="3569271"/>
                      <a:ext cx="33098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/>
                    <p:cNvCxnSpPr/>
                    <p:nvPr/>
                  </p:nvCxnSpPr>
                  <p:spPr bwMode="auto">
                    <a:xfrm rot="10800000">
                      <a:off x="2286000" y="3361845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/>
                    <p:nvPr/>
                  </p:nvCxnSpPr>
                  <p:spPr bwMode="auto">
                    <a:xfrm rot="10800000">
                      <a:off x="2400159" y="3319021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0" name="Freeform 129"/>
                    <p:cNvSpPr/>
                    <p:nvPr/>
                  </p:nvSpPr>
                  <p:spPr>
                    <a:xfrm rot="5400000">
                      <a:off x="3118941" y="3303899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131" name="Straight Connector 130"/>
                    <p:cNvCxnSpPr/>
                    <p:nvPr/>
                  </p:nvCxnSpPr>
                  <p:spPr>
                    <a:xfrm rot="5400000">
                      <a:off x="3775381" y="3063865"/>
                      <a:ext cx="221254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2" name="Straight Connector 131"/>
                    <p:cNvCxnSpPr/>
                    <p:nvPr/>
                  </p:nvCxnSpPr>
                  <p:spPr>
                    <a:xfrm rot="16200000" flipH="1" flipV="1">
                      <a:off x="3797239" y="3642428"/>
                      <a:ext cx="176647" cy="26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/>
                    <p:cNvCxnSpPr/>
                    <p:nvPr/>
                  </p:nvCxnSpPr>
                  <p:spPr>
                    <a:xfrm flipV="1">
                      <a:off x="2448320" y="2955022"/>
                      <a:ext cx="1437688" cy="26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8" name="Group 76"/>
                  <p:cNvGrpSpPr>
                    <a:grpSpLocks/>
                  </p:cNvGrpSpPr>
                  <p:nvPr/>
                </p:nvGrpSpPr>
                <p:grpSpPr bwMode="auto">
                  <a:xfrm rot="5400000">
                    <a:off x="2875331" y="5408520"/>
                    <a:ext cx="533528" cy="229035"/>
                    <a:chOff x="4647252" y="1422122"/>
                    <a:chExt cx="2822828" cy="229035"/>
                  </a:xfrm>
                </p:grpSpPr>
                <p:cxnSp>
                  <p:nvCxnSpPr>
                    <p:cNvPr id="120" name="Straight Connector 119"/>
                    <p:cNvCxnSpPr/>
                    <p:nvPr/>
                  </p:nvCxnSpPr>
                  <p:spPr>
                    <a:xfrm>
                      <a:off x="6478625" y="1643283"/>
                      <a:ext cx="99145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1" name="Freeform 120"/>
                    <p:cNvSpPr/>
                    <p:nvPr/>
                  </p:nvSpPr>
                  <p:spPr>
                    <a:xfrm>
                      <a:off x="4647252" y="1422122"/>
                      <a:ext cx="1697232" cy="229035"/>
                    </a:xfrm>
                    <a:custGeom>
                      <a:avLst/>
                      <a:gdLst>
                        <a:gd name="connsiteX0" fmla="*/ 0 w 1697831"/>
                        <a:gd name="connsiteY0" fmla="*/ 457200 h 457200"/>
                        <a:gd name="connsiteX1" fmla="*/ 904875 w 1697831"/>
                        <a:gd name="connsiteY1" fmla="*/ 454819 h 457200"/>
                        <a:gd name="connsiteX2" fmla="*/ 1697831 w 1697831"/>
                        <a:gd name="connsiteY2" fmla="*/ 0 h 4572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697831" h="457200">
                          <a:moveTo>
                            <a:pt x="0" y="457200"/>
                          </a:moveTo>
                          <a:lnTo>
                            <a:pt x="904875" y="454819"/>
                          </a:lnTo>
                          <a:lnTo>
                            <a:pt x="1697831" y="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</p:grpSp>
              <p:cxnSp>
                <p:nvCxnSpPr>
                  <p:cNvPr id="119" name="Straight Connector 118"/>
                  <p:cNvCxnSpPr>
                    <a:stCxn id="130" idx="7"/>
                  </p:cNvCxnSpPr>
                  <p:nvPr/>
                </p:nvCxnSpPr>
                <p:spPr>
                  <a:xfrm rot="16200000" flipH="1">
                    <a:off x="2955137" y="6559203"/>
                    <a:ext cx="179449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TextBox 109"/>
                    <p:cNvSpPr txBox="1"/>
                    <p:nvPr/>
                  </p:nvSpPr>
                  <p:spPr bwMode="auto">
                    <a:xfrm>
                      <a:off x="2105486" y="5089337"/>
                      <a:ext cx="575865" cy="3374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TextBox 10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105486" y="5089337"/>
                      <a:ext cx="575865" cy="337473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1" name="TextBox 110"/>
                    <p:cNvSpPr txBox="1"/>
                    <p:nvPr/>
                  </p:nvSpPr>
                  <p:spPr bwMode="auto">
                    <a:xfrm>
                      <a:off x="3248486" y="4969976"/>
                      <a:ext cx="575865" cy="3374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11" name="TextBox 11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48486" y="4969976"/>
                      <a:ext cx="575865" cy="337473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08" name="TextBox 107"/>
              <p:cNvSpPr txBox="1"/>
              <p:nvPr/>
            </p:nvSpPr>
            <p:spPr bwMode="auto">
              <a:xfrm>
                <a:off x="771896" y="4021366"/>
                <a:ext cx="1514104" cy="2892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200" b="1" dirty="0">
                    <a:solidFill>
                      <a:srgbClr val="293F6F"/>
                    </a:solidFill>
                    <a:latin typeface="+mj-lt"/>
                  </a:rPr>
                  <a:t>Open switch</a:t>
                </a:r>
                <a:endParaRPr lang="en-US" sz="1200" dirty="0">
                  <a:latin typeface="+mj-lt"/>
                </a:endParaRP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5207463" y="4556885"/>
              <a:ext cx="2641137" cy="1141291"/>
              <a:chOff x="593487" y="2234377"/>
              <a:chExt cx="2641137" cy="1141291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>
                <a:off x="599312" y="2234377"/>
                <a:ext cx="1058863" cy="0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rot="5400000">
                <a:off x="2852037" y="2793179"/>
                <a:ext cx="762000" cy="3175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/>
              <p:nvPr/>
            </p:nvCxnSpPr>
            <p:spPr>
              <a:xfrm flipH="1">
                <a:off x="593487" y="3375667"/>
                <a:ext cx="921618" cy="1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 bwMode="auto">
              <a:xfrm>
                <a:off x="3949219" y="2171701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9219" y="2171701"/>
                <a:ext cx="431899" cy="3231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/>
              <p:cNvSpPr txBox="1"/>
              <p:nvPr/>
            </p:nvSpPr>
            <p:spPr bwMode="auto">
              <a:xfrm>
                <a:off x="3949219" y="3077287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5" name="TextBox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9219" y="3077287"/>
                <a:ext cx="431899" cy="3231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 bwMode="auto">
              <a:xfrm>
                <a:off x="4730408" y="2228851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30408" y="2228851"/>
                <a:ext cx="431899" cy="3231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/>
              <p:cNvSpPr txBox="1"/>
              <p:nvPr/>
            </p:nvSpPr>
            <p:spPr bwMode="auto">
              <a:xfrm>
                <a:off x="5492653" y="2171701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7" name="TextBox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2653" y="2171701"/>
                <a:ext cx="431899" cy="3231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/>
              <p:cNvSpPr txBox="1"/>
              <p:nvPr/>
            </p:nvSpPr>
            <p:spPr bwMode="auto">
              <a:xfrm>
                <a:off x="7022669" y="2193110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22669" y="2193110"/>
                <a:ext cx="431899" cy="3231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 bwMode="auto">
              <a:xfrm>
                <a:off x="7022668" y="3098696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22668" y="3098696"/>
                <a:ext cx="431899" cy="3231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/>
              <p:cNvSpPr txBox="1"/>
              <p:nvPr/>
            </p:nvSpPr>
            <p:spPr bwMode="auto">
              <a:xfrm>
                <a:off x="8566103" y="2193110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3" name="TextBox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66103" y="2193110"/>
                <a:ext cx="431899" cy="3231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3173617" y="3770598"/>
            <a:ext cx="6473415" cy="2483372"/>
            <a:chOff x="127015" y="3505200"/>
            <a:chExt cx="8631219" cy="33111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127015" y="3505200"/>
                  <a:ext cx="8631219" cy="331116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57175" indent="-257175" fontAlgn="auto">
                    <a:spcBef>
                      <a:spcPts val="0"/>
                    </a:spcBef>
                    <a:spcAft>
                      <a:spcPts val="45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en-US" sz="1500" b="1" dirty="0">
                      <a:latin typeface="+mj-lt"/>
                      <a:cs typeface="Times New Roman" panose="02020603050405020304" pitchFamily="18" charset="0"/>
                    </a:rPr>
                    <a:t>When switch is opened: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450"/>
                    </a:spcAft>
                    <a:defRPr/>
                  </a:pPr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-  R1 is disconnected (i.e.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500" i="1">
                          <a:latin typeface="Cambria Math"/>
                          <a:cs typeface="Times New Roman" panose="02020603050405020304" pitchFamily="18" charset="0"/>
                        </a:rPr>
                        <m:t>→ </m:t>
                      </m:r>
                      <m:r>
                        <a:rPr lang="en-US" sz="1500" i="1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∞</m:t>
                      </m:r>
                    </m:oMath>
                  </a14:m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)	=&gt;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500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𝜀</m:t>
                              </m:r>
                            </m:e>
                            <m:sup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500" i="1">
                          <a:latin typeface="Cambria Math"/>
                          <a:cs typeface="Times New Roman" panose="02020603050405020304" pitchFamily="18" charset="0"/>
                        </a:rPr>
                        <m:t> →0 </m:t>
                      </m:r>
                    </m:oMath>
                  </a14:m>
                  <a:endParaRPr lang="en-US" sz="1500" dirty="0">
                    <a:latin typeface="+mj-lt"/>
                    <a:cs typeface="Times New Roman" panose="02020603050405020304" pitchFamily="18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450"/>
                    </a:spcAft>
                    <a:defRPr/>
                  </a:pPr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- </a:t>
                  </a:r>
                  <a14:m>
                    <m:oMath xmlns:m="http://schemas.openxmlformats.org/officeDocument/2006/math">
                      <m:r>
                        <a:rPr lang="en-US" sz="1500">
                          <a:latin typeface="Cambria Math"/>
                          <a:cs typeface="Times New Roman" panose="020206030504050203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𝑒𝑞</m:t>
                          </m:r>
                        </m:sub>
                      </m:sSub>
                    </m:oMath>
                  </a14:m>
                  <a:r>
                    <a:rPr lang="en-US" sz="15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500" dirty="0">
                      <a:cs typeface="Times New Roman" panose="02020603050405020304" pitchFamily="18" charset="0"/>
                    </a:rPr>
                    <a:t>increases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5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𝑒𝑞</m:t>
                          </m:r>
                        </m:sub>
                      </m:sSub>
                    </m:oMath>
                  </a14:m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) 		=&gt;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𝑏𝑎𝑡𝑡𝑒𝑟𝑦</m:t>
                          </m:r>
                        </m:sub>
                      </m:sSub>
                      <m:r>
                        <a:rPr lang="en-US" sz="1500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𝜀</m:t>
                              </m:r>
                            </m:e>
                            <m:sup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𝑒𝑞</m:t>
                              </m:r>
                            </m:sub>
                          </m:sSub>
                        </m:den>
                      </m:f>
                      <m:r>
                        <a:rPr lang="en-US" sz="1500" i="1">
                          <a:latin typeface="Cambria Math"/>
                          <a:cs typeface="Times New Roman" panose="02020603050405020304" pitchFamily="18" charset="0"/>
                        </a:rPr>
                        <m:t> </m:t>
                      </m:r>
                    </m:oMath>
                  </a14:m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 decreases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450"/>
                    </a:spcAft>
                    <a:defRPr/>
                  </a:pPr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-</a:t>
                  </a:r>
                  <a:r>
                    <a:rPr lang="en-US" sz="15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15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becomes zero (therefore: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5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) 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450"/>
                    </a:spcAft>
                    <a:defRPr/>
                  </a:pPr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-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1500">
                          <a:latin typeface="Cambria Math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500" dirty="0">
                          <a:cs typeface="Times New Roman" panose="02020603050405020304" pitchFamily="18" charset="0"/>
                        </a:rPr>
                        <m:t>decreases</m:t>
                      </m:r>
                      <m:r>
                        <a:rPr lang="en-US" sz="1500" i="1" dirty="0">
                          <a:latin typeface="Cambria Math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latin typeface="Cambria Math"/>
                                  <a:cs typeface="Arial" pitchFamily="34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1500" i="1">
                                  <a:latin typeface="Cambria Math"/>
                                  <a:cs typeface="Arial" pitchFamily="34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500" i="1"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500" i="1">
                                  <a:latin typeface="Cambria Math"/>
                                  <a:cs typeface="Arial" pitchFamily="34" charset="0"/>
                                </a:rPr>
                                <m:t>𝜀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500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i="1">
                                      <a:latin typeface="Cambria Math"/>
                                      <a:cs typeface="Arial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latin typeface="Cambria Math"/>
                                      <a:cs typeface="Arial" pitchFamily="34" charset="0"/>
                                    </a:rPr>
                                    <m:t>𝑒𝑞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a14:m>
                  <a:endParaRPr lang="en-US" sz="1500" i="1" dirty="0">
                    <a:latin typeface="Cambria Math"/>
                    <a:cs typeface="Times New Roman" panose="02020603050405020304" pitchFamily="18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450"/>
                    </a:spcAft>
                    <a:defRPr/>
                  </a:pPr>
                  <a:r>
                    <a:rPr lang="en-US" sz="1500" dirty="0">
                      <a:cs typeface="Times New Roman" panose="02020603050405020304" pitchFamily="18" charset="0"/>
                    </a:rPr>
                    <a:t>-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sz="15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500" dirty="0">
                      <a:cs typeface="Times New Roman" panose="02020603050405020304" pitchFamily="18" charset="0"/>
                    </a:rPr>
                    <a:t>remains unchanged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latin typeface="Cambria Math"/>
                                  <a:cs typeface="Arial" pitchFamily="34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1500" i="1">
                                  <a:latin typeface="Cambria Math"/>
                                  <a:cs typeface="Arial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500" i="1"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500" i="1">
                                  <a:latin typeface="Cambria Math"/>
                                  <a:cs typeface="Arial" pitchFamily="34" charset="0"/>
                                </a:rPr>
                                <m:t>𝜀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500" i="1">
                                      <a:latin typeface="Cambria Math" panose="02040503050406030204" pitchFamily="18" charset="0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500" i="1">
                                      <a:latin typeface="Cambria Math"/>
                                      <a:cs typeface="Arial" pitchFamily="34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a14:m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	</a:t>
                  </a:r>
                  <a:r>
                    <a:rPr lang="en-US" sz="1500" dirty="0">
                      <a:cs typeface="Times New Roman" panose="02020603050405020304" pitchFamily="18" charset="0"/>
                    </a:rPr>
                    <a:t>=&gt;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500" i="1"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500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5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𝜀</m:t>
                              </m:r>
                            </m:e>
                            <m:sup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15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5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sz="1500" dirty="0">
                      <a:latin typeface="+mj-lt"/>
                      <a:cs typeface="Times New Roman" panose="02020603050405020304" pitchFamily="18" charset="0"/>
                    </a:rPr>
                    <a:t>   unchanged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7015" y="3505200"/>
                  <a:ext cx="8631219" cy="3311163"/>
                </a:xfrm>
                <a:prstGeom prst="rect">
                  <a:avLst/>
                </a:prstGeom>
                <a:blipFill>
                  <a:blip r:embed="rId14"/>
                  <a:stretch>
                    <a:fillRect l="-282" t="-489"/>
                  </a:stretch>
                </a:blipFill>
                <a:ln w="9525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Connector 3"/>
            <p:cNvCxnSpPr>
              <a:cxnSpLocks/>
            </p:cNvCxnSpPr>
            <p:nvPr/>
          </p:nvCxnSpPr>
          <p:spPr>
            <a:xfrm flipH="1">
              <a:off x="4698999" y="3505200"/>
              <a:ext cx="0" cy="329184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B6F786-A033-441F-A5D5-8A3A9DC8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039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006078"/>
            <a:ext cx="6172200" cy="708422"/>
          </a:xfrm>
        </p:spPr>
        <p:txBody>
          <a:bodyPr/>
          <a:lstStyle/>
          <a:p>
            <a:r>
              <a:rPr lang="en-US" sz="3000" dirty="0"/>
              <a:t>Resistors in </a:t>
            </a:r>
            <a:r>
              <a:rPr lang="en-US" sz="3000" b="1" dirty="0"/>
              <a:t>Series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[lecture 16-17 slide 37]</a:t>
            </a:r>
            <a:endParaRPr lang="en-US" sz="3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920903" y="1616927"/>
            <a:ext cx="2717899" cy="1847257"/>
            <a:chOff x="457200" y="990600"/>
            <a:chExt cx="3623865" cy="2463009"/>
          </a:xfrm>
        </p:grpSpPr>
        <p:grpSp>
          <p:nvGrpSpPr>
            <p:cNvPr id="11" name="Group 10"/>
            <p:cNvGrpSpPr/>
            <p:nvPr/>
          </p:nvGrpSpPr>
          <p:grpSpPr>
            <a:xfrm>
              <a:off x="457200" y="990600"/>
              <a:ext cx="3623865" cy="2463009"/>
              <a:chOff x="457200" y="1219200"/>
              <a:chExt cx="3623865" cy="2463009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457200" y="1219200"/>
                <a:ext cx="3623865" cy="2133600"/>
                <a:chOff x="457200" y="914400"/>
                <a:chExt cx="3623865" cy="2133600"/>
              </a:xfrm>
            </p:grpSpPr>
            <p:grpSp>
              <p:nvGrpSpPr>
                <p:cNvPr id="108" name="Group 107"/>
                <p:cNvGrpSpPr/>
                <p:nvPr/>
              </p:nvGrpSpPr>
              <p:grpSpPr>
                <a:xfrm>
                  <a:off x="457200" y="914400"/>
                  <a:ext cx="3623865" cy="2133600"/>
                  <a:chOff x="838200" y="4419600"/>
                  <a:chExt cx="3623865" cy="2133600"/>
                </a:xfrm>
              </p:grpSpPr>
              <p:grpSp>
                <p:nvGrpSpPr>
                  <p:cNvPr id="109" name="Group 108"/>
                  <p:cNvGrpSpPr/>
                  <p:nvPr/>
                </p:nvGrpSpPr>
                <p:grpSpPr>
                  <a:xfrm>
                    <a:off x="838200" y="4944020"/>
                    <a:ext cx="2966904" cy="1609180"/>
                    <a:chOff x="1176735" y="4648200"/>
                    <a:chExt cx="2966904" cy="1609180"/>
                  </a:xfrm>
                </p:grpSpPr>
                <p:grpSp>
                  <p:nvGrpSpPr>
                    <p:cNvPr id="128" name="Group 127"/>
                    <p:cNvGrpSpPr/>
                    <p:nvPr/>
                  </p:nvGrpSpPr>
                  <p:grpSpPr>
                    <a:xfrm>
                      <a:off x="1600200" y="4648200"/>
                      <a:ext cx="2543439" cy="1609180"/>
                      <a:chOff x="1524000" y="2057400"/>
                      <a:chExt cx="2543439" cy="1335087"/>
                    </a:xfrm>
                  </p:grpSpPr>
                  <p:sp>
                    <p:nvSpPr>
                      <p:cNvPr id="142" name="Freeform 141"/>
                      <p:cNvSpPr/>
                      <p:nvPr/>
                    </p:nvSpPr>
                    <p:spPr>
                      <a:xfrm rot="16200000">
                        <a:off x="3586427" y="2654299"/>
                        <a:ext cx="558800" cy="403225"/>
                      </a:xfrm>
                      <a:custGeom>
                        <a:avLst/>
                        <a:gdLst>
                          <a:gd name="connsiteX0" fmla="*/ 0 w 2395537"/>
                          <a:gd name="connsiteY0" fmla="*/ 307181 h 614362"/>
                          <a:gd name="connsiteX1" fmla="*/ 200025 w 2395537"/>
                          <a:gd name="connsiteY1" fmla="*/ 0 h 614362"/>
                          <a:gd name="connsiteX2" fmla="*/ 600075 w 2395537"/>
                          <a:gd name="connsiteY2" fmla="*/ 609600 h 614362"/>
                          <a:gd name="connsiteX3" fmla="*/ 995362 w 2395537"/>
                          <a:gd name="connsiteY3" fmla="*/ 2381 h 614362"/>
                          <a:gd name="connsiteX4" fmla="*/ 1397793 w 2395537"/>
                          <a:gd name="connsiteY4" fmla="*/ 611981 h 614362"/>
                          <a:gd name="connsiteX5" fmla="*/ 1795462 w 2395537"/>
                          <a:gd name="connsiteY5" fmla="*/ 4762 h 614362"/>
                          <a:gd name="connsiteX6" fmla="*/ 2195512 w 2395537"/>
                          <a:gd name="connsiteY6" fmla="*/ 614362 h 614362"/>
                          <a:gd name="connsiteX7" fmla="*/ 2395537 w 2395537"/>
                          <a:gd name="connsiteY7" fmla="*/ 304800 h 61436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</a:cxnLst>
                        <a:rect l="l" t="t" r="r" b="b"/>
                        <a:pathLst>
                          <a:path w="2395537" h="614362">
                            <a:moveTo>
                              <a:pt x="0" y="307181"/>
                            </a:moveTo>
                            <a:lnTo>
                              <a:pt x="200025" y="0"/>
                            </a:lnTo>
                            <a:lnTo>
                              <a:pt x="600075" y="609600"/>
                            </a:lnTo>
                            <a:lnTo>
                              <a:pt x="995362" y="2381"/>
                            </a:lnTo>
                            <a:lnTo>
                              <a:pt x="1397793" y="611981"/>
                            </a:lnTo>
                            <a:lnTo>
                              <a:pt x="1795462" y="4762"/>
                            </a:lnTo>
                            <a:lnTo>
                              <a:pt x="2195512" y="614362"/>
                            </a:lnTo>
                            <a:lnTo>
                              <a:pt x="2395537" y="304800"/>
                            </a:lnTo>
                          </a:path>
                        </a:pathLst>
                      </a:cu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/>
                      </a:p>
                    </p:txBody>
                  </p:sp>
                  <p:cxnSp>
                    <p:nvCxnSpPr>
                      <p:cNvPr id="150" name="Straight Connector 149"/>
                      <p:cNvCxnSpPr/>
                      <p:nvPr/>
                    </p:nvCxnSpPr>
                    <p:spPr>
                      <a:xfrm flipH="1">
                        <a:off x="1765300" y="3392487"/>
                        <a:ext cx="2092325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7" name="Straight Connector 156"/>
                      <p:cNvCxnSpPr/>
                      <p:nvPr/>
                    </p:nvCxnSpPr>
                    <p:spPr bwMode="auto">
                      <a:xfrm rot="16200000" flipV="1">
                        <a:off x="1527969" y="2488406"/>
                        <a:ext cx="473075" cy="1587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58" name="Straight Connector 157"/>
                      <p:cNvCxnSpPr/>
                      <p:nvPr/>
                    </p:nvCxnSpPr>
                    <p:spPr bwMode="auto">
                      <a:xfrm rot="5400000" flipH="1" flipV="1">
                        <a:off x="1524000" y="3151187"/>
                        <a:ext cx="482600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59" name="Group 3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524000" y="2725737"/>
                        <a:ext cx="500063" cy="184150"/>
                        <a:chOff x="6096008" y="2609145"/>
                        <a:chExt cx="500601" cy="185406"/>
                      </a:xfrm>
                    </p:grpSpPr>
                    <p:cxnSp>
                      <p:nvCxnSpPr>
                        <p:cNvPr id="171" name="Straight Connector 170"/>
                        <p:cNvCxnSpPr/>
                        <p:nvPr/>
                      </p:nvCxnSpPr>
                      <p:spPr bwMode="auto">
                        <a:xfrm>
                          <a:off x="6096008" y="2609145"/>
                          <a:ext cx="500601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2" name="Straight Connector 171"/>
                        <p:cNvCxnSpPr/>
                        <p:nvPr/>
                      </p:nvCxnSpPr>
                      <p:spPr bwMode="auto">
                        <a:xfrm>
                          <a:off x="6262875" y="2794551"/>
                          <a:ext cx="166866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3" name="Straight Connector 172"/>
                        <p:cNvCxnSpPr/>
                        <p:nvPr/>
                      </p:nvCxnSpPr>
                      <p:spPr bwMode="auto">
                        <a:xfrm rot="10800000">
                          <a:off x="6096008" y="2732217"/>
                          <a:ext cx="500601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4" name="Straight Connector 173"/>
                        <p:cNvCxnSpPr/>
                        <p:nvPr/>
                      </p:nvCxnSpPr>
                      <p:spPr bwMode="auto">
                        <a:xfrm rot="10800000">
                          <a:off x="6262875" y="2671480"/>
                          <a:ext cx="166866" cy="0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61" name="Freeform 160"/>
                      <p:cNvSpPr/>
                      <p:nvPr/>
                    </p:nvSpPr>
                    <p:spPr>
                      <a:xfrm>
                        <a:off x="2063750" y="2057400"/>
                        <a:ext cx="558800" cy="403225"/>
                      </a:xfrm>
                      <a:custGeom>
                        <a:avLst/>
                        <a:gdLst>
                          <a:gd name="connsiteX0" fmla="*/ 0 w 2395537"/>
                          <a:gd name="connsiteY0" fmla="*/ 307181 h 614362"/>
                          <a:gd name="connsiteX1" fmla="*/ 200025 w 2395537"/>
                          <a:gd name="connsiteY1" fmla="*/ 0 h 614362"/>
                          <a:gd name="connsiteX2" fmla="*/ 600075 w 2395537"/>
                          <a:gd name="connsiteY2" fmla="*/ 609600 h 614362"/>
                          <a:gd name="connsiteX3" fmla="*/ 995362 w 2395537"/>
                          <a:gd name="connsiteY3" fmla="*/ 2381 h 614362"/>
                          <a:gd name="connsiteX4" fmla="*/ 1397793 w 2395537"/>
                          <a:gd name="connsiteY4" fmla="*/ 611981 h 614362"/>
                          <a:gd name="connsiteX5" fmla="*/ 1795462 w 2395537"/>
                          <a:gd name="connsiteY5" fmla="*/ 4762 h 614362"/>
                          <a:gd name="connsiteX6" fmla="*/ 2195512 w 2395537"/>
                          <a:gd name="connsiteY6" fmla="*/ 614362 h 614362"/>
                          <a:gd name="connsiteX7" fmla="*/ 2395537 w 2395537"/>
                          <a:gd name="connsiteY7" fmla="*/ 304800 h 614362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</a:cxnLst>
                        <a:rect l="l" t="t" r="r" b="b"/>
                        <a:pathLst>
                          <a:path w="2395537" h="614362">
                            <a:moveTo>
                              <a:pt x="0" y="307181"/>
                            </a:moveTo>
                            <a:lnTo>
                              <a:pt x="200025" y="0"/>
                            </a:lnTo>
                            <a:lnTo>
                              <a:pt x="600075" y="609600"/>
                            </a:lnTo>
                            <a:lnTo>
                              <a:pt x="995362" y="2381"/>
                            </a:lnTo>
                            <a:lnTo>
                              <a:pt x="1397793" y="611981"/>
                            </a:lnTo>
                            <a:lnTo>
                              <a:pt x="1795462" y="4762"/>
                            </a:lnTo>
                            <a:lnTo>
                              <a:pt x="2195512" y="614362"/>
                            </a:lnTo>
                            <a:lnTo>
                              <a:pt x="2395537" y="304800"/>
                            </a:lnTo>
                          </a:path>
                        </a:pathLst>
                      </a:cu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/>
                      </a:p>
                    </p:txBody>
                  </p:sp>
                  <p:cxnSp>
                    <p:nvCxnSpPr>
                      <p:cNvPr id="167" name="Straight Connector 166"/>
                      <p:cNvCxnSpPr/>
                      <p:nvPr/>
                    </p:nvCxnSpPr>
                    <p:spPr>
                      <a:xfrm rot="5400000">
                        <a:off x="3694113" y="2414587"/>
                        <a:ext cx="323850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8" name="Straight Connector 167"/>
                      <p:cNvCxnSpPr/>
                      <p:nvPr/>
                    </p:nvCxnSpPr>
                    <p:spPr>
                      <a:xfrm rot="16200000" flipH="1" flipV="1">
                        <a:off x="3728244" y="3258343"/>
                        <a:ext cx="255588" cy="3175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69" name="Straight Connector 168"/>
                      <p:cNvCxnSpPr/>
                      <p:nvPr/>
                    </p:nvCxnSpPr>
                    <p:spPr>
                      <a:xfrm>
                        <a:off x="1766888" y="2254250"/>
                        <a:ext cx="301625" cy="0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0" name="Straight Connector 169"/>
                      <p:cNvCxnSpPr/>
                      <p:nvPr/>
                    </p:nvCxnSpPr>
                    <p:spPr>
                      <a:xfrm>
                        <a:off x="2620963" y="2254250"/>
                        <a:ext cx="1235075" cy="3175"/>
                      </a:xfrm>
                      <a:prstGeom prst="lin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4" name="TextBox 133"/>
                        <p:cNvSpPr txBox="1"/>
                        <p:nvPr/>
                      </p:nvSpPr>
                      <p:spPr bwMode="auto">
                        <a:xfrm>
                          <a:off x="1176735" y="5374521"/>
                          <a:ext cx="575865" cy="4924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𝜺</m:t>
                                </m:r>
                              </m:oMath>
                            </m:oMathPara>
                          </a14:m>
                          <a:endParaRPr lang="en-US" b="1" dirty="0"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4" name="TextBox 13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1176735" y="5374521"/>
                          <a:ext cx="575865" cy="492443"/>
                        </a:xfrm>
                        <a:prstGeom prst="rect">
                          <a:avLst/>
                        </a:prstGeom>
                        <a:blipFill>
                          <a:blip r:embed="rId3"/>
                          <a:stretch>
                            <a:fillRect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TextBox 138"/>
                        <p:cNvSpPr txBox="1"/>
                        <p:nvPr/>
                      </p:nvSpPr>
                      <p:spPr bwMode="auto">
                        <a:xfrm>
                          <a:off x="3234135" y="5425979"/>
                          <a:ext cx="575865" cy="4924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dirty="0"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9" name="TextBox 13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3234135" y="5425979"/>
                          <a:ext cx="575865" cy="492443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7042" b="-1639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0" name="TextBox 139"/>
                        <p:cNvSpPr txBox="1"/>
                        <p:nvPr/>
                      </p:nvSpPr>
                      <p:spPr bwMode="auto">
                        <a:xfrm>
                          <a:off x="2167335" y="5105400"/>
                          <a:ext cx="575865" cy="49244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dirty="0"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40" name="TextBox 139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2167335" y="5105400"/>
                          <a:ext cx="575865" cy="492443"/>
                        </a:xfrm>
                        <a:prstGeom prst="rect">
                          <a:avLst/>
                        </a:prstGeom>
                        <a:blipFill>
                          <a:blip r:embed="rId5"/>
                          <a:stretch>
                            <a:fillRect l="-7042" b="-1639"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0" name="TextBox 109"/>
                      <p:cNvSpPr txBox="1"/>
                      <p:nvPr/>
                    </p:nvSpPr>
                    <p:spPr bwMode="auto">
                      <a:xfrm>
                        <a:off x="1862535" y="4419600"/>
                        <a:ext cx="575865" cy="4924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b="1" dirty="0">
                          <a:solidFill>
                            <a:schemeClr val="accent1"/>
                          </a:solidFill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10" name="TextBox 109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1862535" y="4419600"/>
                        <a:ext cx="575865" cy="492443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5634" b="-1639"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1" name="TextBox 110"/>
                      <p:cNvSpPr txBox="1"/>
                      <p:nvPr/>
                    </p:nvSpPr>
                    <p:spPr bwMode="auto">
                      <a:xfrm>
                        <a:off x="3886200" y="5650468"/>
                        <a:ext cx="575865" cy="49244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b="1" dirty="0">
                          <a:solidFill>
                            <a:schemeClr val="accent1"/>
                          </a:solidFill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11" name="TextBox 11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3886200" y="5650468"/>
                        <a:ext cx="575865" cy="492443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 l="-5634" b="-1667"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124" name="Right Brace 123"/>
                  <p:cNvSpPr/>
                  <p:nvPr/>
                </p:nvSpPr>
                <p:spPr>
                  <a:xfrm rot="16200000">
                    <a:off x="2011486" y="4550841"/>
                    <a:ext cx="143420" cy="642937"/>
                  </a:xfrm>
                  <a:prstGeom prst="rightBrac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Right Brace 126"/>
                  <p:cNvSpPr/>
                  <p:nvPr/>
                </p:nvSpPr>
                <p:spPr>
                  <a:xfrm>
                    <a:off x="3810000" y="5464467"/>
                    <a:ext cx="143420" cy="797893"/>
                  </a:xfrm>
                  <a:prstGeom prst="rightBrac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75" name="Straight Arrow Connector 174"/>
                <p:cNvCxnSpPr/>
                <p:nvPr/>
              </p:nvCxnSpPr>
              <p:spPr>
                <a:xfrm>
                  <a:off x="2168127" y="1567592"/>
                  <a:ext cx="1058863" cy="0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6" name="TextBox 175"/>
                    <p:cNvSpPr txBox="1"/>
                    <p:nvPr/>
                  </p:nvSpPr>
                  <p:spPr bwMode="auto">
                    <a:xfrm>
                      <a:off x="2372789" y="1154668"/>
                      <a:ext cx="575865" cy="49244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oMath>
                        </m:oMathPara>
                      </a14:m>
                      <a:endParaRPr lang="en-US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6" name="TextBox 17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372789" y="1154668"/>
                      <a:ext cx="575865" cy="492443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77" name="Straight Arrow Connector 176"/>
              <p:cNvCxnSpPr/>
              <p:nvPr/>
            </p:nvCxnSpPr>
            <p:spPr>
              <a:xfrm>
                <a:off x="3352800" y="3193029"/>
                <a:ext cx="0" cy="271137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8" name="TextBox 177"/>
                  <p:cNvSpPr txBox="1"/>
                  <p:nvPr/>
                </p:nvSpPr>
                <p:spPr bwMode="auto">
                  <a:xfrm>
                    <a:off x="3341649" y="3189766"/>
                    <a:ext cx="575865" cy="49244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oMath>
                      </m:oMathPara>
                    </a14:m>
                    <a:endParaRPr lang="en-US" b="1" dirty="0">
                      <a:latin typeface="+mj-lt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78" name="TextBox 1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341649" y="3189766"/>
                    <a:ext cx="575865" cy="492443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81" name="Straight Arrow Connector 180"/>
            <p:cNvCxnSpPr/>
            <p:nvPr/>
          </p:nvCxnSpPr>
          <p:spPr>
            <a:xfrm flipH="1">
              <a:off x="2217737" y="3276600"/>
              <a:ext cx="1058863" cy="0"/>
            </a:xfrm>
            <a:prstGeom prst="straightConnector1">
              <a:avLst/>
            </a:prstGeom>
            <a:ln w="38100">
              <a:solidFill>
                <a:srgbClr val="A67A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TextBox 182"/>
              <p:cNvSpPr txBox="1"/>
              <p:nvPr/>
            </p:nvSpPr>
            <p:spPr bwMode="auto">
              <a:xfrm>
                <a:off x="5638802" y="1771650"/>
                <a:ext cx="4026693" cy="152073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accent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 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is the same through both R1 and R2 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𝑒𝑞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500" dirty="0">
                  <a:latin typeface="+mj-lt"/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𝐼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 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/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endParaRPr lang="en-US" sz="1500" dirty="0">
                  <a:latin typeface="+mj-lt"/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𝐼𝑅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  ,  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𝐼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  ,  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en-US" sz="15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 dirty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lang="en-US" sz="1500" dirty="0">
                  <a:latin typeface="+mj-lt"/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Arial" pitchFamily="34" charset="0"/>
                  </a:rPr>
                  <a:t>Higher R =&gt; Higher V drop across resistor</a:t>
                </a:r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3" name="TextBox 1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38802" y="1771650"/>
                <a:ext cx="4026693" cy="1520737"/>
              </a:xfrm>
              <a:prstGeom prst="rect">
                <a:avLst/>
              </a:prstGeom>
              <a:blipFill>
                <a:blip r:embed="rId10"/>
                <a:stretch>
                  <a:fillRect l="-302" t="-797" b="-3187"/>
                </a:stretch>
              </a:blipFill>
              <a:ln w="9525">
                <a:solidFill>
                  <a:schemeClr val="accent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 bwMode="auto">
              <a:xfrm>
                <a:off x="3067050" y="3576754"/>
                <a:ext cx="6598439" cy="122578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What happens if R1 is increased (while R2 and </a:t>
                </a:r>
                <a:r>
                  <a:rPr lang="el-GR" sz="1500" dirty="0">
                    <a:latin typeface="+mj-lt"/>
                    <a:cs typeface="Times New Roman" panose="02020603050405020304" pitchFamily="18" charset="0"/>
                  </a:rPr>
                  <a:t>ε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are unchanged):</a:t>
                </a:r>
              </a:p>
              <a:p>
                <a:pPr marL="600075" lvl="1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increases</a:t>
                </a:r>
              </a:p>
              <a:p>
                <a:pPr marL="600075" lvl="1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decreases</a:t>
                </a:r>
              </a:p>
              <a:p>
                <a:pPr marL="600075" lvl="1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V1 increases (and therefore, V2 decreases)</a:t>
                </a: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67050" y="3576754"/>
                <a:ext cx="6598439" cy="1225785"/>
              </a:xfrm>
              <a:prstGeom prst="rect">
                <a:avLst/>
              </a:prstGeom>
              <a:blipFill>
                <a:blip r:embed="rId11"/>
                <a:stretch>
                  <a:fillRect l="-184" t="-985" b="-3941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3398672" y="5137921"/>
            <a:ext cx="5954879" cy="774964"/>
            <a:chOff x="442163" y="5314890"/>
            <a:chExt cx="8701838" cy="10332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374021" y="5878551"/>
              <a:ext cx="111363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Freeform 57"/>
            <p:cNvSpPr/>
            <p:nvPr/>
          </p:nvSpPr>
          <p:spPr bwMode="auto">
            <a:xfrm>
              <a:off x="2491691" y="5750595"/>
              <a:ext cx="1789693" cy="235752"/>
            </a:xfrm>
            <a:custGeom>
              <a:avLst/>
              <a:gdLst>
                <a:gd name="connsiteX0" fmla="*/ 0 w 2395537"/>
                <a:gd name="connsiteY0" fmla="*/ 307181 h 614362"/>
                <a:gd name="connsiteX1" fmla="*/ 200025 w 2395537"/>
                <a:gd name="connsiteY1" fmla="*/ 0 h 614362"/>
                <a:gd name="connsiteX2" fmla="*/ 600075 w 2395537"/>
                <a:gd name="connsiteY2" fmla="*/ 609600 h 614362"/>
                <a:gd name="connsiteX3" fmla="*/ 995362 w 2395537"/>
                <a:gd name="connsiteY3" fmla="*/ 2381 h 614362"/>
                <a:gd name="connsiteX4" fmla="*/ 1397793 w 2395537"/>
                <a:gd name="connsiteY4" fmla="*/ 611981 h 614362"/>
                <a:gd name="connsiteX5" fmla="*/ 1795462 w 2395537"/>
                <a:gd name="connsiteY5" fmla="*/ 4762 h 614362"/>
                <a:gd name="connsiteX6" fmla="*/ 2195512 w 2395537"/>
                <a:gd name="connsiteY6" fmla="*/ 614362 h 614362"/>
                <a:gd name="connsiteX7" fmla="*/ 2395537 w 2395537"/>
                <a:gd name="connsiteY7" fmla="*/ 304800 h 61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5537" h="614362">
                  <a:moveTo>
                    <a:pt x="0" y="307181"/>
                  </a:moveTo>
                  <a:lnTo>
                    <a:pt x="200025" y="0"/>
                  </a:lnTo>
                  <a:lnTo>
                    <a:pt x="600075" y="609600"/>
                  </a:lnTo>
                  <a:lnTo>
                    <a:pt x="995362" y="2381"/>
                  </a:lnTo>
                  <a:lnTo>
                    <a:pt x="1397793" y="611981"/>
                  </a:lnTo>
                  <a:lnTo>
                    <a:pt x="1795462" y="4762"/>
                  </a:lnTo>
                  <a:lnTo>
                    <a:pt x="2195512" y="614362"/>
                  </a:lnTo>
                  <a:lnTo>
                    <a:pt x="2395537" y="30480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914400" y="5754813"/>
              <a:ext cx="445699" cy="292657"/>
              <a:chOff x="3767386" y="6044981"/>
              <a:chExt cx="591631" cy="292657"/>
            </a:xfrm>
          </p:grpSpPr>
          <p:cxnSp>
            <p:nvCxnSpPr>
              <p:cNvPr id="60" name="Straight Connector 59"/>
              <p:cNvCxnSpPr/>
              <p:nvPr/>
            </p:nvCxnSpPr>
            <p:spPr bwMode="auto">
              <a:xfrm rot="5400000">
                <a:off x="4212688" y="6191310"/>
                <a:ext cx="2926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 bwMode="auto">
              <a:xfrm rot="5400000">
                <a:off x="3718609" y="6191310"/>
                <a:ext cx="9755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 bwMode="auto">
              <a:xfrm rot="16200000">
                <a:off x="3820734" y="6191310"/>
                <a:ext cx="2926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 bwMode="auto">
              <a:xfrm rot="16200000">
                <a:off x="4117960" y="6191310"/>
                <a:ext cx="9755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442163" y="5357586"/>
              <a:ext cx="1546167" cy="430886"/>
              <a:chOff x="3483033" y="4572000"/>
              <a:chExt cx="1546167" cy="48955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 bwMode="auto">
                  <a:xfrm>
                    <a:off x="3483033" y="4572000"/>
                    <a:ext cx="326968" cy="48955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𝑽</m:t>
                          </m:r>
                        </m:oMath>
                      </m:oMathPara>
                    </a14:m>
                    <a:endParaRPr lang="en-US" sz="1500" b="1" dirty="0">
                      <a:latin typeface="+mj-lt"/>
                      <a:ea typeface="Cambria Math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83033" y="4572000"/>
                    <a:ext cx="326968" cy="489558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l="-55556" r="-33333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 bwMode="auto">
                  <a:xfrm>
                    <a:off x="4430981" y="4572000"/>
                    <a:ext cx="598219" cy="48955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𝜺</m:t>
                          </m:r>
                        </m:oMath>
                      </m:oMathPara>
                    </a14:m>
                    <a:endParaRPr lang="en-US" sz="1500" b="1" dirty="0">
                      <a:latin typeface="+mj-lt"/>
                      <a:ea typeface="Cambria Math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430981" y="4572000"/>
                    <a:ext cx="598219" cy="489558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1" name="Straight Arrow Connector 50"/>
            <p:cNvCxnSpPr/>
            <p:nvPr/>
          </p:nvCxnSpPr>
          <p:spPr>
            <a:xfrm>
              <a:off x="708170" y="5715000"/>
              <a:ext cx="130030" cy="1933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H="1">
              <a:off x="1456428" y="5692148"/>
              <a:ext cx="108758" cy="1752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4296570" y="5867400"/>
              <a:ext cx="111363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 bwMode="auto">
                <a:xfrm>
                  <a:off x="3048001" y="5779532"/>
                  <a:ext cx="575864" cy="492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048001" y="5779532"/>
                  <a:ext cx="575864" cy="492442"/>
                </a:xfrm>
                <a:prstGeom prst="rect">
                  <a:avLst/>
                </a:prstGeom>
                <a:blipFill>
                  <a:blip r:embed="rId14"/>
                  <a:stretch>
                    <a:fillRect l="-12308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" name="Straight Connector 72"/>
            <p:cNvCxnSpPr/>
            <p:nvPr/>
          </p:nvCxnSpPr>
          <p:spPr>
            <a:xfrm>
              <a:off x="7177076" y="5860647"/>
              <a:ext cx="111363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 bwMode="auto">
            <a:xfrm>
              <a:off x="5398336" y="5754993"/>
              <a:ext cx="1789693" cy="235752"/>
            </a:xfrm>
            <a:custGeom>
              <a:avLst/>
              <a:gdLst>
                <a:gd name="connsiteX0" fmla="*/ 0 w 2395537"/>
                <a:gd name="connsiteY0" fmla="*/ 307181 h 614362"/>
                <a:gd name="connsiteX1" fmla="*/ 200025 w 2395537"/>
                <a:gd name="connsiteY1" fmla="*/ 0 h 614362"/>
                <a:gd name="connsiteX2" fmla="*/ 600075 w 2395537"/>
                <a:gd name="connsiteY2" fmla="*/ 609600 h 614362"/>
                <a:gd name="connsiteX3" fmla="*/ 995362 w 2395537"/>
                <a:gd name="connsiteY3" fmla="*/ 2381 h 614362"/>
                <a:gd name="connsiteX4" fmla="*/ 1397793 w 2395537"/>
                <a:gd name="connsiteY4" fmla="*/ 611981 h 614362"/>
                <a:gd name="connsiteX5" fmla="*/ 1795462 w 2395537"/>
                <a:gd name="connsiteY5" fmla="*/ 4762 h 614362"/>
                <a:gd name="connsiteX6" fmla="*/ 2195512 w 2395537"/>
                <a:gd name="connsiteY6" fmla="*/ 614362 h 614362"/>
                <a:gd name="connsiteX7" fmla="*/ 2395537 w 2395537"/>
                <a:gd name="connsiteY7" fmla="*/ 304800 h 61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5537" h="614362">
                  <a:moveTo>
                    <a:pt x="0" y="307181"/>
                  </a:moveTo>
                  <a:lnTo>
                    <a:pt x="200025" y="0"/>
                  </a:lnTo>
                  <a:lnTo>
                    <a:pt x="600075" y="609600"/>
                  </a:lnTo>
                  <a:lnTo>
                    <a:pt x="995362" y="2381"/>
                  </a:lnTo>
                  <a:lnTo>
                    <a:pt x="1397793" y="611981"/>
                  </a:lnTo>
                  <a:lnTo>
                    <a:pt x="1795462" y="4762"/>
                  </a:lnTo>
                  <a:lnTo>
                    <a:pt x="2195512" y="614362"/>
                  </a:lnTo>
                  <a:lnTo>
                    <a:pt x="2395537" y="30480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 bwMode="auto">
                <a:xfrm>
                  <a:off x="6106255" y="5855732"/>
                  <a:ext cx="575864" cy="492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106255" y="5855732"/>
                  <a:ext cx="575864" cy="492442"/>
                </a:xfrm>
                <a:prstGeom prst="rect">
                  <a:avLst/>
                </a:prstGeom>
                <a:blipFill>
                  <a:blip r:embed="rId15"/>
                  <a:stretch>
                    <a:fillRect l="-12308" b="-163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 bwMode="auto">
                <a:xfrm>
                  <a:off x="4191000" y="5314890"/>
                  <a:ext cx="1096384" cy="4308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5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𝜺</m:t>
                        </m:r>
                        <m:r>
                          <a:rPr lang="en-US" sz="15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ea typeface="Cambria Math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191000" y="5314890"/>
                  <a:ext cx="1096384" cy="430886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Arrow Connector 78"/>
            <p:cNvCxnSpPr/>
            <p:nvPr/>
          </p:nvCxnSpPr>
          <p:spPr>
            <a:xfrm flipH="1">
              <a:off x="4300653" y="5680997"/>
              <a:ext cx="108758" cy="1752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 bwMode="auto">
                <a:xfrm>
                  <a:off x="6889149" y="5334001"/>
                  <a:ext cx="2254852" cy="4308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5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𝜺</m:t>
                        </m:r>
                        <m:r>
                          <a:rPr lang="en-US" sz="15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500" b="1">
                            <a:latin typeface="Cambria Math"/>
                            <a:ea typeface="Cambria Math"/>
                            <a:cs typeface="Arial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en-US" sz="1500" b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500" b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en-US" sz="1500" b="1"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oMath>
                    </m:oMathPara>
                  </a14:m>
                  <a:endParaRPr lang="en-US" sz="1500" b="1" dirty="0">
                    <a:latin typeface="+mj-lt"/>
                    <a:ea typeface="Cambria Math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89149" y="5334001"/>
                  <a:ext cx="2254852" cy="430886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Arrow Connector 80"/>
            <p:cNvCxnSpPr/>
            <p:nvPr/>
          </p:nvCxnSpPr>
          <p:spPr>
            <a:xfrm flipH="1">
              <a:off x="7239000" y="5638800"/>
              <a:ext cx="108758" cy="1752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/>
          <p:cNvSpPr txBox="1"/>
          <p:nvPr/>
        </p:nvSpPr>
        <p:spPr bwMode="auto">
          <a:xfrm>
            <a:off x="3067050" y="4843419"/>
            <a:ext cx="5372100" cy="323165"/>
          </a:xfrm>
          <a:prstGeom prst="rect">
            <a:avLst/>
          </a:prstGeom>
          <a:noFill/>
          <a:ln w="9525">
            <a:noFill/>
            <a:prstDash val="solid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fontAlgn="auto">
              <a:spcBef>
                <a:spcPts val="0"/>
              </a:spcBef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en-US" sz="1500" dirty="0">
                <a:latin typeface="+mj-lt"/>
                <a:cs typeface="Times New Roman" panose="02020603050405020304" pitchFamily="18" charset="0"/>
              </a:rPr>
              <a:t>Potential at Different Locations: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4DD3F-BB9E-44A5-BBD2-A512A354D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813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 animBg="1"/>
      <p:bldP spid="40" grpId="0" animBg="1"/>
      <p:bldP spid="8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2952750" y="493987"/>
            <a:ext cx="6286500" cy="708422"/>
          </a:xfrm>
        </p:spPr>
        <p:txBody>
          <a:bodyPr/>
          <a:lstStyle/>
          <a:p>
            <a:r>
              <a:rPr lang="en-US" sz="3000" dirty="0"/>
              <a:t>Power: R in Parallel and Series [1]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88978" y="1595911"/>
            <a:ext cx="3064173" cy="2976617"/>
            <a:chOff x="336852" y="1249419"/>
            <a:chExt cx="4822825" cy="44822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TextBox 134"/>
                <p:cNvSpPr txBox="1"/>
                <p:nvPr/>
              </p:nvSpPr>
              <p:spPr bwMode="auto">
                <a:xfrm>
                  <a:off x="3162563" y="485769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5" name="TextBox 1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62563" y="4857690"/>
                  <a:ext cx="575865" cy="48663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 bwMode="auto">
                <a:xfrm>
                  <a:off x="719535" y="272409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19535" y="2724090"/>
                  <a:ext cx="575865" cy="48663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/>
                <p:cNvSpPr txBox="1"/>
                <p:nvPr/>
              </p:nvSpPr>
              <p:spPr bwMode="auto">
                <a:xfrm>
                  <a:off x="3938293" y="161266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7" name="TextBox 1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38293" y="1612660"/>
                  <a:ext cx="575865" cy="48663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TextBox 139"/>
                <p:cNvSpPr txBox="1"/>
                <p:nvPr/>
              </p:nvSpPr>
              <p:spPr bwMode="auto">
                <a:xfrm>
                  <a:off x="2319733" y="196209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40" name="TextBox 1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19733" y="1962090"/>
                  <a:ext cx="575865" cy="4866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TextBox 142"/>
                <p:cNvSpPr txBox="1"/>
                <p:nvPr/>
              </p:nvSpPr>
              <p:spPr bwMode="auto">
                <a:xfrm>
                  <a:off x="2151212" y="323522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43" name="TextBox 1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151212" y="3235220"/>
                  <a:ext cx="575865" cy="4866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Group 2"/>
            <p:cNvGrpSpPr/>
            <p:nvPr/>
          </p:nvGrpSpPr>
          <p:grpSpPr>
            <a:xfrm>
              <a:off x="336852" y="1249419"/>
              <a:ext cx="4822825" cy="4482288"/>
              <a:chOff x="381000" y="2070912"/>
              <a:chExt cx="4822825" cy="4482288"/>
            </a:xfrm>
          </p:grpSpPr>
          <p:cxnSp>
            <p:nvCxnSpPr>
              <p:cNvPr id="77" name="Straight Connector 76"/>
              <p:cNvCxnSpPr/>
              <p:nvPr/>
            </p:nvCxnSpPr>
            <p:spPr bwMode="auto">
              <a:xfrm rot="10800000" flipH="1" flipV="1">
                <a:off x="388937" y="4327525"/>
                <a:ext cx="24288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 bwMode="auto">
              <a:xfrm>
                <a:off x="4794250" y="3200400"/>
                <a:ext cx="4032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 bwMode="auto">
              <a:xfrm rot="5400000">
                <a:off x="1026225" y="6172200"/>
                <a:ext cx="76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 bwMode="auto">
              <a:xfrm rot="5400000">
                <a:off x="1006475" y="6172200"/>
                <a:ext cx="25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 bwMode="auto">
              <a:xfrm>
                <a:off x="381000" y="6156325"/>
                <a:ext cx="752475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 bwMode="auto">
              <a:xfrm rot="16200000">
                <a:off x="838200" y="6172200"/>
                <a:ext cx="76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 bwMode="auto">
              <a:xfrm rot="16200000">
                <a:off x="1195387" y="6172200"/>
                <a:ext cx="25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rot="5400000">
                <a:off x="-525463" y="5241925"/>
                <a:ext cx="1828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6200000" flipH="1">
                <a:off x="3711575" y="4686300"/>
                <a:ext cx="2973387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V="1">
                <a:off x="1416050" y="6169025"/>
                <a:ext cx="3787775" cy="31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 bwMode="auto">
              <a:xfrm>
                <a:off x="958548" y="5347588"/>
                <a:ext cx="719445" cy="556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l-GR" dirty="0">
                    <a:latin typeface="+mj-lt"/>
                  </a:rPr>
                  <a:t>ε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102" name="Freeform 101"/>
              <p:cNvSpPr/>
              <p:nvPr/>
            </p:nvSpPr>
            <p:spPr bwMode="auto">
              <a:xfrm>
                <a:off x="623887" y="4079080"/>
                <a:ext cx="906463" cy="495300"/>
              </a:xfrm>
              <a:custGeom>
                <a:avLst/>
                <a:gdLst>
                  <a:gd name="connsiteX0" fmla="*/ 0 w 2395537"/>
                  <a:gd name="connsiteY0" fmla="*/ 307181 h 614362"/>
                  <a:gd name="connsiteX1" fmla="*/ 200025 w 2395537"/>
                  <a:gd name="connsiteY1" fmla="*/ 0 h 614362"/>
                  <a:gd name="connsiteX2" fmla="*/ 600075 w 2395537"/>
                  <a:gd name="connsiteY2" fmla="*/ 609600 h 614362"/>
                  <a:gd name="connsiteX3" fmla="*/ 995362 w 2395537"/>
                  <a:gd name="connsiteY3" fmla="*/ 2381 h 614362"/>
                  <a:gd name="connsiteX4" fmla="*/ 1397793 w 2395537"/>
                  <a:gd name="connsiteY4" fmla="*/ 611981 h 614362"/>
                  <a:gd name="connsiteX5" fmla="*/ 1795462 w 2395537"/>
                  <a:gd name="connsiteY5" fmla="*/ 4762 h 614362"/>
                  <a:gd name="connsiteX6" fmla="*/ 2195512 w 2395537"/>
                  <a:gd name="connsiteY6" fmla="*/ 614362 h 614362"/>
                  <a:gd name="connsiteX7" fmla="*/ 2395537 w 2395537"/>
                  <a:gd name="connsiteY7" fmla="*/ 304800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95537" h="614362">
                    <a:moveTo>
                      <a:pt x="0" y="307181"/>
                    </a:moveTo>
                    <a:lnTo>
                      <a:pt x="200025" y="0"/>
                    </a:lnTo>
                    <a:lnTo>
                      <a:pt x="600075" y="609600"/>
                    </a:lnTo>
                    <a:lnTo>
                      <a:pt x="995362" y="2381"/>
                    </a:lnTo>
                    <a:lnTo>
                      <a:pt x="1397793" y="611981"/>
                    </a:lnTo>
                    <a:lnTo>
                      <a:pt x="1795462" y="4762"/>
                    </a:lnTo>
                    <a:lnTo>
                      <a:pt x="2195512" y="614362"/>
                    </a:lnTo>
                    <a:lnTo>
                      <a:pt x="2395537" y="30480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cxnSp>
            <p:nvCxnSpPr>
              <p:cNvPr id="103" name="Straight Connector 102"/>
              <p:cNvCxnSpPr>
                <a:stCxn id="102" idx="7"/>
              </p:cNvCxnSpPr>
              <p:nvPr/>
            </p:nvCxnSpPr>
            <p:spPr bwMode="auto">
              <a:xfrm flipV="1">
                <a:off x="1530350" y="2784479"/>
                <a:ext cx="32544" cy="15403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 bwMode="auto">
              <a:xfrm rot="10800000" flipH="1" flipV="1">
                <a:off x="388937" y="4322762"/>
                <a:ext cx="24288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" name="Group 70"/>
              <p:cNvGrpSpPr>
                <a:grpSpLocks/>
              </p:cNvGrpSpPr>
              <p:nvPr/>
            </p:nvGrpSpPr>
            <p:grpSpPr bwMode="auto">
              <a:xfrm>
                <a:off x="3817937" y="2937123"/>
                <a:ext cx="1139825" cy="543787"/>
                <a:chOff x="2894205" y="4250733"/>
                <a:chExt cx="1074870" cy="512558"/>
              </a:xfrm>
            </p:grpSpPr>
            <p:sp>
              <p:nvSpPr>
                <p:cNvPr id="106" name="Freeform 105"/>
                <p:cNvSpPr/>
                <p:nvPr/>
              </p:nvSpPr>
              <p:spPr bwMode="auto">
                <a:xfrm>
                  <a:off x="2894205" y="4250733"/>
                  <a:ext cx="853310" cy="512558"/>
                </a:xfrm>
                <a:custGeom>
                  <a:avLst/>
                  <a:gdLst>
                    <a:gd name="connsiteX0" fmla="*/ 0 w 2395537"/>
                    <a:gd name="connsiteY0" fmla="*/ 307181 h 614362"/>
                    <a:gd name="connsiteX1" fmla="*/ 200025 w 2395537"/>
                    <a:gd name="connsiteY1" fmla="*/ 0 h 614362"/>
                    <a:gd name="connsiteX2" fmla="*/ 600075 w 2395537"/>
                    <a:gd name="connsiteY2" fmla="*/ 609600 h 614362"/>
                    <a:gd name="connsiteX3" fmla="*/ 995362 w 2395537"/>
                    <a:gd name="connsiteY3" fmla="*/ 2381 h 614362"/>
                    <a:gd name="connsiteX4" fmla="*/ 1397793 w 2395537"/>
                    <a:gd name="connsiteY4" fmla="*/ 611981 h 614362"/>
                    <a:gd name="connsiteX5" fmla="*/ 1795462 w 2395537"/>
                    <a:gd name="connsiteY5" fmla="*/ 4762 h 614362"/>
                    <a:gd name="connsiteX6" fmla="*/ 2195512 w 2395537"/>
                    <a:gd name="connsiteY6" fmla="*/ 614362 h 614362"/>
                    <a:gd name="connsiteX7" fmla="*/ 2395537 w 2395537"/>
                    <a:gd name="connsiteY7" fmla="*/ 304800 h 614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395537" h="614362">
                      <a:moveTo>
                        <a:pt x="0" y="307181"/>
                      </a:moveTo>
                      <a:lnTo>
                        <a:pt x="200025" y="0"/>
                      </a:lnTo>
                      <a:lnTo>
                        <a:pt x="600075" y="609600"/>
                      </a:lnTo>
                      <a:lnTo>
                        <a:pt x="995362" y="2381"/>
                      </a:lnTo>
                      <a:lnTo>
                        <a:pt x="1397793" y="611981"/>
                      </a:lnTo>
                      <a:lnTo>
                        <a:pt x="1795462" y="4762"/>
                      </a:lnTo>
                      <a:lnTo>
                        <a:pt x="2195512" y="614362"/>
                      </a:lnTo>
                      <a:lnTo>
                        <a:pt x="2395537" y="304800"/>
                      </a:ln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cxnSp>
              <p:nvCxnSpPr>
                <p:cNvPr id="107" name="Straight Connector 106"/>
                <p:cNvCxnSpPr/>
                <p:nvPr/>
              </p:nvCxnSpPr>
              <p:spPr bwMode="auto">
                <a:xfrm rot="10800000" flipH="1" flipV="1">
                  <a:off x="3741526" y="4498895"/>
                  <a:ext cx="22754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/>
              <p:cNvCxnSpPr/>
              <p:nvPr/>
            </p:nvCxnSpPr>
            <p:spPr bwMode="auto">
              <a:xfrm>
                <a:off x="4794250" y="3200400"/>
                <a:ext cx="4032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 bwMode="auto">
              <a:xfrm flipH="1">
                <a:off x="3589337" y="2760729"/>
                <a:ext cx="5478" cy="11765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TextBox 113"/>
              <p:cNvSpPr txBox="1"/>
              <p:nvPr/>
            </p:nvSpPr>
            <p:spPr bwMode="auto">
              <a:xfrm>
                <a:off x="3735410" y="3562730"/>
                <a:ext cx="1143000" cy="556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+mj-lt"/>
                  </a:rPr>
                  <a:t>R2</a:t>
                </a:r>
              </a:p>
            </p:txBody>
          </p:sp>
          <p:sp>
            <p:nvSpPr>
              <p:cNvPr id="115" name="TextBox 114"/>
              <p:cNvSpPr txBox="1"/>
              <p:nvPr/>
            </p:nvSpPr>
            <p:spPr bwMode="auto">
              <a:xfrm>
                <a:off x="465137" y="4631494"/>
                <a:ext cx="1143000" cy="556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+mj-lt"/>
                  </a:rPr>
                  <a:t>R1</a:t>
                </a:r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1439798" y="2070912"/>
                <a:ext cx="2171843" cy="2083575"/>
                <a:chOff x="2728405" y="1927883"/>
                <a:chExt cx="2171843" cy="2083575"/>
              </a:xfrm>
            </p:grpSpPr>
            <p:sp>
              <p:nvSpPr>
                <p:cNvPr id="142" name="Freeform 141"/>
                <p:cNvSpPr/>
                <p:nvPr/>
              </p:nvSpPr>
              <p:spPr bwMode="auto">
                <a:xfrm>
                  <a:off x="3318669" y="3593946"/>
                  <a:ext cx="906462" cy="417512"/>
                </a:xfrm>
                <a:custGeom>
                  <a:avLst/>
                  <a:gdLst>
                    <a:gd name="connsiteX0" fmla="*/ 0 w 2395537"/>
                    <a:gd name="connsiteY0" fmla="*/ 307181 h 614362"/>
                    <a:gd name="connsiteX1" fmla="*/ 200025 w 2395537"/>
                    <a:gd name="connsiteY1" fmla="*/ 0 h 614362"/>
                    <a:gd name="connsiteX2" fmla="*/ 600075 w 2395537"/>
                    <a:gd name="connsiteY2" fmla="*/ 609600 h 614362"/>
                    <a:gd name="connsiteX3" fmla="*/ 995362 w 2395537"/>
                    <a:gd name="connsiteY3" fmla="*/ 2381 h 614362"/>
                    <a:gd name="connsiteX4" fmla="*/ 1397793 w 2395537"/>
                    <a:gd name="connsiteY4" fmla="*/ 611981 h 614362"/>
                    <a:gd name="connsiteX5" fmla="*/ 1795462 w 2395537"/>
                    <a:gd name="connsiteY5" fmla="*/ 4762 h 614362"/>
                    <a:gd name="connsiteX6" fmla="*/ 2195512 w 2395537"/>
                    <a:gd name="connsiteY6" fmla="*/ 614362 h 614362"/>
                    <a:gd name="connsiteX7" fmla="*/ 2395537 w 2395537"/>
                    <a:gd name="connsiteY7" fmla="*/ 304800 h 614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395537" h="614362">
                      <a:moveTo>
                        <a:pt x="0" y="307181"/>
                      </a:moveTo>
                      <a:lnTo>
                        <a:pt x="200025" y="0"/>
                      </a:lnTo>
                      <a:lnTo>
                        <a:pt x="600075" y="609600"/>
                      </a:lnTo>
                      <a:lnTo>
                        <a:pt x="995362" y="2381"/>
                      </a:lnTo>
                      <a:lnTo>
                        <a:pt x="1397793" y="611981"/>
                      </a:lnTo>
                      <a:lnTo>
                        <a:pt x="1795462" y="4762"/>
                      </a:lnTo>
                      <a:lnTo>
                        <a:pt x="2195512" y="614362"/>
                      </a:lnTo>
                      <a:lnTo>
                        <a:pt x="2395537" y="304800"/>
                      </a:ln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grpSp>
              <p:nvGrpSpPr>
                <p:cNvPr id="144" name="Group 70"/>
                <p:cNvGrpSpPr>
                  <a:grpSpLocks/>
                </p:cNvGrpSpPr>
                <p:nvPr/>
              </p:nvGrpSpPr>
              <p:grpSpPr bwMode="auto">
                <a:xfrm>
                  <a:off x="2851499" y="2435111"/>
                  <a:ext cx="1112045" cy="403225"/>
                  <a:chOff x="3178919" y="4306083"/>
                  <a:chExt cx="1048720" cy="379485"/>
                </a:xfrm>
              </p:grpSpPr>
              <p:sp>
                <p:nvSpPr>
                  <p:cNvPr id="151" name="Freeform 150"/>
                  <p:cNvSpPr/>
                  <p:nvPr/>
                </p:nvSpPr>
                <p:spPr bwMode="auto">
                  <a:xfrm>
                    <a:off x="3362897" y="4306083"/>
                    <a:ext cx="643169" cy="379485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/>
                  </a:p>
                </p:txBody>
              </p:sp>
              <p:cxnSp>
                <p:nvCxnSpPr>
                  <p:cNvPr id="152" name="Straight Connector 151"/>
                  <p:cNvCxnSpPr/>
                  <p:nvPr/>
                </p:nvCxnSpPr>
                <p:spPr bwMode="auto">
                  <a:xfrm rot="10800000" flipH="1" flipV="1">
                    <a:off x="3998582" y="4498771"/>
                    <a:ext cx="22905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/>
                  <p:cNvCxnSpPr/>
                  <p:nvPr/>
                </p:nvCxnSpPr>
                <p:spPr bwMode="auto">
                  <a:xfrm>
                    <a:off x="3178919" y="4498775"/>
                    <a:ext cx="18398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5" name="Group 144"/>
                <p:cNvGrpSpPr>
                  <a:grpSpLocks/>
                </p:cNvGrpSpPr>
                <p:nvPr/>
              </p:nvGrpSpPr>
              <p:grpSpPr bwMode="auto">
                <a:xfrm>
                  <a:off x="3951671" y="2474763"/>
                  <a:ext cx="948577" cy="333375"/>
                  <a:chOff x="2922374" y="4343395"/>
                  <a:chExt cx="894690" cy="313747"/>
                </a:xfrm>
              </p:grpSpPr>
              <p:sp>
                <p:nvSpPr>
                  <p:cNvPr id="149" name="Freeform 148"/>
                  <p:cNvSpPr/>
                  <p:nvPr/>
                </p:nvSpPr>
                <p:spPr bwMode="auto">
                  <a:xfrm>
                    <a:off x="2922374" y="4343395"/>
                    <a:ext cx="587023" cy="313747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 bwMode="auto">
                  <a:xfrm flipV="1">
                    <a:off x="3514606" y="4494289"/>
                    <a:ext cx="30245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6" name="TextBox 145"/>
                <p:cNvSpPr txBox="1"/>
                <p:nvPr/>
              </p:nvSpPr>
              <p:spPr bwMode="auto">
                <a:xfrm>
                  <a:off x="2728405" y="1927883"/>
                  <a:ext cx="1143000" cy="5561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latin typeface="+mj-lt"/>
                    </a:rPr>
                    <a:t>R4</a:t>
                  </a:r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 bwMode="auto">
                <a:xfrm>
                  <a:off x="3748997" y="1955077"/>
                  <a:ext cx="1143000" cy="556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latin typeface="+mj-lt"/>
                    </a:rPr>
                    <a:t>R5</a:t>
                  </a:r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 bwMode="auto">
                <a:xfrm>
                  <a:off x="3229652" y="3112673"/>
                  <a:ext cx="1143000" cy="556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latin typeface="+mj-lt"/>
                    </a:rPr>
                    <a:t>R3</a:t>
                  </a:r>
                </a:p>
              </p:txBody>
            </p:sp>
          </p:grpSp>
          <p:cxnSp>
            <p:nvCxnSpPr>
              <p:cNvPr id="154" name="Straight Connector 153"/>
              <p:cNvCxnSpPr/>
              <p:nvPr/>
            </p:nvCxnSpPr>
            <p:spPr>
              <a:xfrm>
                <a:off x="1546622" y="3929293"/>
                <a:ext cx="483440" cy="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>
                <a:stCxn id="142" idx="7"/>
              </p:cNvCxnSpPr>
              <p:nvPr/>
            </p:nvCxnSpPr>
            <p:spPr>
              <a:xfrm>
                <a:off x="2936524" y="3944113"/>
                <a:ext cx="658291" cy="16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3589337" y="3219613"/>
                <a:ext cx="2286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 bwMode="auto">
              <a:xfrm>
                <a:off x="6943376" y="1487749"/>
                <a:ext cx="3552006" cy="435587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b="1" dirty="0">
                    <a:latin typeface="+mj-lt"/>
                    <a:cs typeface="Times New Roman" panose="02020603050405020304" pitchFamily="18" charset="0"/>
                  </a:rPr>
                  <a:t>If R3 is removed: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R3,R4,R5 </a:t>
                </a:r>
                <a:r>
                  <a:rPr lang="en-US" sz="1500" dirty="0">
                    <a:cs typeface="Times New Roman" panose="02020603050405020304" pitchFamily="18" charset="0"/>
                  </a:rPr>
                  <a:t>increases</a:t>
                </a: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(= R4 + R5)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of entire circuit increases</a:t>
                </a: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(= R1 + R2 + R4 + R5)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latin typeface="Cambria Math"/>
                        <a:ea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>
                        <a:latin typeface="Cambria Math"/>
                        <a:ea typeface="Cambria Math"/>
                        <a:cs typeface="Arial" pitchFamily="34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decreases </a:t>
                </a:r>
              </a:p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𝜀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increases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increases</a:t>
                </a:r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43376" y="1487749"/>
                <a:ext cx="3552006" cy="4355872"/>
              </a:xfrm>
              <a:prstGeom prst="rect">
                <a:avLst/>
              </a:prstGeom>
              <a:blipFill>
                <a:blip r:embed="rId7"/>
                <a:stretch>
                  <a:fillRect l="-342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3107532" y="4498450"/>
            <a:ext cx="3331368" cy="1350970"/>
            <a:chOff x="587376" y="4854931"/>
            <a:chExt cx="4441824" cy="18012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 bwMode="auto">
                <a:xfrm>
                  <a:off x="609600" y="5715000"/>
                  <a:ext cx="3856964" cy="4308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 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    ,  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sz="1500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09600" y="5715000"/>
                  <a:ext cx="3856964" cy="43088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TextBox 158"/>
                <p:cNvSpPr txBox="1"/>
                <p:nvPr/>
              </p:nvSpPr>
              <p:spPr bwMode="auto">
                <a:xfrm>
                  <a:off x="626532" y="6201654"/>
                  <a:ext cx="1735668" cy="454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𝜀</m:t>
                        </m:r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</m:oMath>
                    </m:oMathPara>
                  </a14:m>
                  <a:endParaRPr lang="en-US" sz="1500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59" name="TextBox 1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26532" y="6201654"/>
                  <a:ext cx="1735668" cy="454569"/>
                </a:xfrm>
                <a:prstGeom prst="rect">
                  <a:avLst/>
                </a:prstGeom>
                <a:blipFill>
                  <a:blip r:embed="rId9"/>
                  <a:stretch>
                    <a:fillRect b="-5357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/>
                <p:cNvSpPr txBox="1"/>
                <p:nvPr/>
              </p:nvSpPr>
              <p:spPr bwMode="auto">
                <a:xfrm>
                  <a:off x="587376" y="4854931"/>
                  <a:ext cx="4441824" cy="81458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+1/</m:t>
                        </m:r>
                        <m:d>
                          <m:d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1500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500" i="1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3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1500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500" i="1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500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500" i="1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5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oMath>
                    </m:oMathPara>
                  </a14:m>
                  <a:endParaRPr lang="en-US" sz="1500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60" name="TextBox 1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87376" y="4854931"/>
                  <a:ext cx="4441824" cy="81458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4B9EB7-F485-411C-9BC3-8E6F68013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52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120378"/>
            <a:ext cx="6286500" cy="708422"/>
          </a:xfrm>
        </p:spPr>
        <p:txBody>
          <a:bodyPr/>
          <a:lstStyle/>
          <a:p>
            <a:r>
              <a:rPr lang="en-US" sz="3000" dirty="0"/>
              <a:t>Power: R in Parallel and Series [2]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 bwMode="auto">
              <a:xfrm>
                <a:off x="2667000" y="2029370"/>
                <a:ext cx="3435648" cy="3636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b="1" dirty="0">
                    <a:latin typeface="+mj-lt"/>
                    <a:cs typeface="Times New Roman" panose="02020603050405020304" pitchFamily="18" charset="0"/>
                  </a:rPr>
                  <a:t>If R3 is removed: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R3,R4,R5 </a:t>
                </a:r>
                <a:r>
                  <a:rPr lang="en-US" sz="1500" dirty="0">
                    <a:cs typeface="Times New Roman" panose="02020603050405020304" pitchFamily="18" charset="0"/>
                  </a:rPr>
                  <a:t>increases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(= R4 + R5)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of entire circuit increases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(= R1 + R2 + R4 + R5)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latin typeface="Cambria Math"/>
                        <a:ea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>
                        <a:latin typeface="Cambria Math"/>
                        <a:ea typeface="Cambria Math"/>
                        <a:cs typeface="Arial" pitchFamily="34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decreases 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lnSpc>
                    <a:spcPct val="20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𝜀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increases</a:t>
                </a:r>
              </a:p>
              <a:p>
                <a:pPr marL="257175" indent="-257175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increases</a:t>
                </a:r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0" y="2029370"/>
                <a:ext cx="3435648" cy="3636637"/>
              </a:xfrm>
              <a:prstGeom prst="rect">
                <a:avLst/>
              </a:prstGeom>
              <a:blipFill>
                <a:blip r:embed="rId3"/>
                <a:stretch>
                  <a:fillRect l="-531" t="-167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 bwMode="auto">
              <a:xfrm>
                <a:off x="6110878" y="2033666"/>
                <a:ext cx="3185523" cy="364708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1500" i="1" dirty="0">
                  <a:latin typeface="Cambria Math"/>
                  <a:cs typeface="Times New Roman" panose="02020603050405020304" pitchFamily="18" charset="0"/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1500" i="1" dirty="0">
                  <a:latin typeface="Cambria Math"/>
                  <a:cs typeface="Times New Roman" panose="02020603050405020304" pitchFamily="18" charset="0"/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600" i="1" dirty="0">
                  <a:latin typeface="Cambria Math"/>
                  <a:cs typeface="Times New Roman" panose="020206030504050203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⇒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𝑏𝑎𝑡𝑡𝑒𝑟𝑦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𝑒𝑞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 decreases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900"/>
                  </a:spcAft>
                  <a:buFont typeface="Symbol"/>
                  <a:buChar char="Þ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  decrease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⇒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𝜀</m:t>
                            </m:r>
                            <m: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5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500" i="1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cs typeface="Times New Roman" panose="02020603050405020304" pitchFamily="18" charset="0"/>
                  </a:rPr>
                  <a:t>   increases</a:t>
                </a:r>
                <a:endParaRPr lang="en-US" sz="750" dirty="0">
                  <a:latin typeface="+mj-lt"/>
                  <a:cs typeface="Times New Roman" panose="02020603050405020304" pitchFamily="18" charset="0"/>
                </a:endParaRPr>
              </a:p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675" dirty="0">
                  <a:latin typeface="+mj-lt"/>
                  <a:cs typeface="Times New Roman" panose="02020603050405020304" pitchFamily="18" charset="0"/>
                </a:endParaRPr>
              </a:p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675" dirty="0">
                  <a:latin typeface="+mj-lt"/>
                  <a:cs typeface="Times New Roman" panose="02020603050405020304" pitchFamily="18" charset="0"/>
                </a:endParaRPr>
              </a:p>
              <a:p>
                <a:pPr fontAlgn="auto">
                  <a:lnSpc>
                    <a:spcPct val="200000"/>
                  </a:lnSpc>
                  <a:spcBef>
                    <a:spcPts val="0"/>
                  </a:spcBef>
                  <a:spcAft>
                    <a:spcPts val="450"/>
                  </a:spcAft>
                  <a:defRPr/>
                </a:pPr>
                <a:endParaRPr lang="en-US" sz="675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0878" y="2033666"/>
                <a:ext cx="3185523" cy="3647089"/>
              </a:xfrm>
              <a:prstGeom prst="rect">
                <a:avLst/>
              </a:prstGeom>
              <a:blipFill>
                <a:blip r:embed="rId4"/>
                <a:stretch>
                  <a:fillRect l="-571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6D5810-F658-4935-A7B6-7A7BDFF2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82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  <p:extLst mod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3009900" y="822756"/>
            <a:ext cx="6172200" cy="651272"/>
          </a:xfrm>
        </p:spPr>
        <p:txBody>
          <a:bodyPr/>
          <a:lstStyle/>
          <a:p>
            <a:r>
              <a:rPr lang="en-US" dirty="0">
                <a:cs typeface="Arial" charset="0"/>
              </a:rPr>
              <a:t>Power Rating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914400" y="1657351"/>
            <a:ext cx="1066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  <a:cs typeface="Arial" pitchFamily="34" charset="0"/>
              </a:rPr>
              <a:t>A </a:t>
            </a:r>
            <a:r>
              <a:rPr lang="en-US" b="1" dirty="0">
                <a:latin typeface="+mj-lt"/>
                <a:cs typeface="Arial" pitchFamily="34" charset="0"/>
              </a:rPr>
              <a:t>60 W</a:t>
            </a:r>
            <a:r>
              <a:rPr lang="en-US" dirty="0">
                <a:latin typeface="+mj-lt"/>
                <a:cs typeface="Arial" pitchFamily="34" charset="0"/>
              </a:rPr>
              <a:t> rated light bulb and a </a:t>
            </a:r>
            <a:r>
              <a:rPr lang="en-US" b="1" dirty="0">
                <a:latin typeface="+mj-lt"/>
                <a:cs typeface="Arial" pitchFamily="34" charset="0"/>
              </a:rPr>
              <a:t>75 W</a:t>
            </a:r>
            <a:r>
              <a:rPr lang="en-US" dirty="0">
                <a:latin typeface="+mj-lt"/>
                <a:cs typeface="Arial" pitchFamily="34" charset="0"/>
              </a:rPr>
              <a:t> rated light bulb are both designed to work when the potential difference across them is </a:t>
            </a:r>
            <a:r>
              <a:rPr lang="en-US" b="1" dirty="0">
                <a:latin typeface="+mj-lt"/>
                <a:cs typeface="Arial" pitchFamily="34" charset="0"/>
              </a:rPr>
              <a:t>120 V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  <a:r>
              <a:rPr lang="en-US" sz="1650" dirty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(i.e. bulbs consume specified power when connected to a voltage source of 120 V).</a:t>
            </a:r>
            <a:r>
              <a:rPr lang="en-US" sz="1650" dirty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The resistance of the 60 W bulb’s filament is _____ the resistance of the 75 W bulb’s filament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005066" y="3084946"/>
            <a:ext cx="2514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48 </a:t>
            </a:r>
            <a:r>
              <a:rPr lang="en-US" dirty="0">
                <a:latin typeface="Symbol" pitchFamily="18" charset="2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lower than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0.4 </a:t>
            </a:r>
            <a:r>
              <a:rPr lang="en-US" dirty="0">
                <a:latin typeface="Symbol" pitchFamily="18" charset="2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lower than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  <a:cs typeface="Arial" pitchFamily="34" charset="0"/>
              </a:rPr>
              <a:t>equal to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  <a:cs typeface="Arial" pitchFamily="34" charset="0"/>
              </a:rPr>
              <a:t>0.4 </a:t>
            </a:r>
            <a:r>
              <a:rPr lang="en-US" dirty="0">
                <a:latin typeface="Symbol" pitchFamily="18" charset="2"/>
                <a:cs typeface="Arial" pitchFamily="34" charset="0"/>
              </a:rPr>
              <a:t>W</a:t>
            </a:r>
            <a:r>
              <a:rPr lang="en-US" dirty="0">
                <a:latin typeface="+mj-lt"/>
                <a:cs typeface="Arial" pitchFamily="34" charset="0"/>
              </a:rPr>
              <a:t> higher than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48 </a:t>
            </a:r>
            <a:r>
              <a:rPr lang="en-US" dirty="0">
                <a:latin typeface="Symbol" pitchFamily="18" charset="2"/>
                <a:cs typeface="Arial" pitchFamily="34" charset="0"/>
              </a:rPr>
              <a:t>W</a:t>
            </a:r>
            <a:r>
              <a:rPr lang="en-US" dirty="0">
                <a:latin typeface="Arial" pitchFamily="34" charset="0"/>
                <a:cs typeface="Arial" pitchFamily="34" charset="0"/>
              </a:rPr>
              <a:t> higher than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753100" y="3200401"/>
            <a:ext cx="3429000" cy="1241137"/>
            <a:chOff x="3810000" y="3119402"/>
            <a:chExt cx="5029200" cy="16545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 bwMode="auto">
                <a:xfrm>
                  <a:off x="3810000" y="3119402"/>
                  <a:ext cx="5029200" cy="61220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US" sz="1500" i="1" dirty="0">
                      <a:latin typeface="+mj-lt"/>
                      <a:cs typeface="Arial" pitchFamily="34" charset="0"/>
                    </a:rPr>
                    <a:t>Find Resistance of Each Bulb:</a:t>
                  </a:r>
                  <a:r>
                    <a:rPr lang="en-US" sz="1500" dirty="0"/>
                    <a:t>  </a:t>
                  </a:r>
                  <a14:m>
                    <m:oMath xmlns:m="http://schemas.openxmlformats.org/officeDocument/2006/math">
                      <m:r>
                        <a:rPr lang="en-US" sz="15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/>
                        </a:rPr>
                        <m:t>𝑃</m:t>
                      </m:r>
                      <m:r>
                        <a:rPr lang="en-US" sz="1500" i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500" b="1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500" b="1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500" b="1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𝑽</m:t>
                              </m:r>
                            </m:e>
                            <m:sup>
                              <m:r>
                                <a:rPr lang="en-US" sz="1500" b="1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1500" b="1" i="1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𝑹</m:t>
                          </m:r>
                        </m:den>
                      </m:f>
                    </m:oMath>
                  </a14:m>
                  <a:endParaRPr lang="en-US" sz="1500" i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10000" y="3119402"/>
                  <a:ext cx="5029200" cy="612209"/>
                </a:xfrm>
                <a:prstGeom prst="rect">
                  <a:avLst/>
                </a:prstGeom>
                <a:blipFill>
                  <a:blip r:embed="rId3"/>
                  <a:stretch>
                    <a:fillRect b="-2667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 bwMode="auto">
            <a:xfrm>
              <a:off x="4495802" y="3785987"/>
              <a:ext cx="1752601" cy="430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500" dirty="0">
                  <a:latin typeface="+mj-lt"/>
                  <a:cs typeface="Arial" pitchFamily="34" charset="0"/>
                </a:rPr>
                <a:t>60 W bulb:</a:t>
              </a: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4495802" y="4343174"/>
              <a:ext cx="1752601" cy="430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500" dirty="0">
                  <a:latin typeface="+mj-lt"/>
                  <a:cs typeface="Arial" pitchFamily="34" charset="0"/>
                </a:rPr>
                <a:t>75 W bulb:</a:t>
              </a:r>
            </a:p>
          </p:txBody>
        </p:sp>
      </p:grpSp>
      <p:sp>
        <p:nvSpPr>
          <p:cNvPr id="10" name="TextBox 9"/>
          <p:cNvSpPr txBox="1"/>
          <p:nvPr/>
        </p:nvSpPr>
        <p:spPr bwMode="auto">
          <a:xfrm>
            <a:off x="7324725" y="3657601"/>
            <a:ext cx="131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  <a:cs typeface="Arial" pitchFamily="34" charset="0"/>
              </a:rPr>
              <a:t>240 </a:t>
            </a:r>
            <a:r>
              <a:rPr lang="en-US" dirty="0">
                <a:latin typeface="Symbol" pitchFamily="18" charset="2"/>
                <a:cs typeface="Arial" pitchFamily="34" charset="0"/>
              </a:rPr>
              <a:t>W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324725" y="4114801"/>
            <a:ext cx="131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  <a:cs typeface="Arial" pitchFamily="34" charset="0"/>
              </a:rPr>
              <a:t>192 </a:t>
            </a:r>
            <a:r>
              <a:rPr lang="en-US" dirty="0">
                <a:latin typeface="Symbol" pitchFamily="18" charset="2"/>
                <a:cs typeface="Arial" pitchFamily="34" charset="0"/>
              </a:rPr>
              <a:t>W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890766" y="4227946"/>
            <a:ext cx="240030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TextBox 13"/>
          <p:cNvSpPr txBox="1"/>
          <p:nvPr/>
        </p:nvSpPr>
        <p:spPr bwMode="auto">
          <a:xfrm>
            <a:off x="3028950" y="5029880"/>
            <a:ext cx="6115050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  <a:cs typeface="Arial" pitchFamily="34" charset="0"/>
              </a:rPr>
              <a:t>For a given </a:t>
            </a:r>
            <a:r>
              <a:rPr lang="en-US" b="1" dirty="0">
                <a:latin typeface="+mj-lt"/>
                <a:cs typeface="Arial" pitchFamily="34" charset="0"/>
              </a:rPr>
              <a:t>type of bulb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higher power </a:t>
            </a:r>
            <a:r>
              <a:rPr lang="en-US" dirty="0">
                <a:latin typeface="+mj-lt"/>
                <a:cs typeface="Arial" pitchFamily="34" charset="0"/>
              </a:rPr>
              <a:t>means </a:t>
            </a:r>
            <a:r>
              <a:rPr lang="en-US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brighter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514600" y="5354604"/>
            <a:ext cx="6858000" cy="914400"/>
            <a:chOff x="0" y="5638800"/>
            <a:chExt cx="9144000" cy="1219200"/>
          </a:xfrm>
        </p:grpSpPr>
        <p:sp>
          <p:nvSpPr>
            <p:cNvPr id="15" name="TextBox 14"/>
            <p:cNvSpPr txBox="1"/>
            <p:nvPr/>
          </p:nvSpPr>
          <p:spPr bwMode="auto">
            <a:xfrm>
              <a:off x="0" y="5638800"/>
              <a:ext cx="91440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500" dirty="0">
                  <a:solidFill>
                    <a:schemeClr val="bg1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60 W incandescent and 15 W CFL have the </a:t>
              </a:r>
              <a:r>
                <a:rPr lang="en-US" sz="1500" b="1" dirty="0">
                  <a:solidFill>
                    <a:schemeClr val="bg1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same brightness</a:t>
              </a:r>
            </a:p>
          </p:txBody>
        </p:sp>
        <p:pic>
          <p:nvPicPr>
            <p:cNvPr id="57359" name="Picture 5" descr="C:\Documents and Settings\djc321\Local Settings\Temporary Internet Files\Content.IE5\0LQ30LYV\MC900434930[1]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6019914"/>
              <a:ext cx="838086" cy="8380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360" name="Picture 6" descr="C:\Documents and Settings\djc321\Local Settings\Temporary Internet Files\Content.IE5\KXI7OHIF\MP900403722[1]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924" y="6090423"/>
              <a:ext cx="609451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18"/>
            <p:cNvSpPr/>
            <p:nvPr/>
          </p:nvSpPr>
          <p:spPr>
            <a:xfrm>
              <a:off x="4572000" y="6019800"/>
              <a:ext cx="4572000" cy="60811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788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http://energystar.custhelp.com/cgi-bin/energystar.cfg/php/enduser/std_adp.php?p_faqid=2563&amp;p_created=1148315013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2062216" y="3199246"/>
            <a:ext cx="2000250" cy="685800"/>
            <a:chOff x="533400" y="3276600"/>
            <a:chExt cx="2667000" cy="9144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33400" y="3276600"/>
              <a:ext cx="2667000" cy="91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33400" y="3276600"/>
              <a:ext cx="2667000" cy="914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CBC56F3-30C4-4139-A049-193A2F67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349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4" grpId="0" animBg="1"/>
    </p:bldLst>
  </p:timing>
  <p:extLst mod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>
                <a:cs typeface="Arial" charset="0"/>
              </a:rPr>
              <a:t>Conceptual Analysis of Power</a:t>
            </a:r>
            <a:br>
              <a:rPr lang="en-US" sz="3000" dirty="0">
                <a:cs typeface="Arial" charset="0"/>
              </a:rPr>
            </a:br>
            <a:r>
              <a:rPr lang="en-US" sz="27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(similar to resistors in series)</a:t>
            </a:r>
            <a:endParaRPr lang="en-US" sz="3000" dirty="0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1143000" y="1549711"/>
            <a:ext cx="9525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>
                <a:latin typeface="+mj-lt"/>
              </a:rPr>
              <a:t>A certain battery has two (non-ideal) wires connected to it as shown below.  Both wires are made of the same material, </a:t>
            </a:r>
            <a:r>
              <a:rPr lang="en-US" b="1" dirty="0">
                <a:latin typeface="+mj-lt"/>
              </a:rPr>
              <a:t>wire 1</a:t>
            </a:r>
            <a:r>
              <a:rPr lang="en-US" dirty="0">
                <a:latin typeface="+mj-lt"/>
              </a:rPr>
              <a:t> is </a:t>
            </a:r>
            <a:r>
              <a:rPr lang="en-US" b="1" dirty="0">
                <a:latin typeface="+mj-lt"/>
              </a:rPr>
              <a:t>three times </a:t>
            </a:r>
            <a:r>
              <a:rPr lang="en-US" dirty="0">
                <a:latin typeface="+mj-lt"/>
              </a:rPr>
              <a:t>has long as </a:t>
            </a:r>
            <a:r>
              <a:rPr lang="en-US" b="1" dirty="0">
                <a:latin typeface="+mj-lt"/>
              </a:rPr>
              <a:t>wire 2</a:t>
            </a:r>
            <a:r>
              <a:rPr lang="en-US" dirty="0">
                <a:latin typeface="+mj-lt"/>
              </a:rPr>
              <a:t> but has </a:t>
            </a:r>
            <a:r>
              <a:rPr lang="en-US" b="1" dirty="0">
                <a:latin typeface="+mj-lt"/>
              </a:rPr>
              <a:t>one third</a:t>
            </a:r>
            <a:r>
              <a:rPr lang="en-US" dirty="0">
                <a:latin typeface="+mj-lt"/>
              </a:rPr>
              <a:t> the cross-section.  How do the rates at which energy is dissipated from the two wires compare?</a:t>
            </a:r>
          </a:p>
        </p:txBody>
      </p:sp>
      <p:grpSp>
        <p:nvGrpSpPr>
          <p:cNvPr id="58372" name="Group 25"/>
          <p:cNvGrpSpPr>
            <a:grpSpLocks/>
          </p:cNvGrpSpPr>
          <p:nvPr/>
        </p:nvGrpSpPr>
        <p:grpSpPr bwMode="auto">
          <a:xfrm rot="5400000">
            <a:off x="4774407" y="3824289"/>
            <a:ext cx="1357313" cy="885825"/>
            <a:chOff x="1361110" y="5486397"/>
            <a:chExt cx="1810224" cy="1180476"/>
          </a:xfrm>
        </p:grpSpPr>
        <p:sp>
          <p:nvSpPr>
            <p:cNvPr id="13" name="Rectangle 12"/>
            <p:cNvSpPr/>
            <p:nvPr/>
          </p:nvSpPr>
          <p:spPr bwMode="auto">
            <a:xfrm rot="16200000">
              <a:off x="1733148" y="5228688"/>
              <a:ext cx="1180476" cy="169589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Trapezoid 13"/>
            <p:cNvSpPr/>
            <p:nvPr/>
          </p:nvSpPr>
          <p:spPr bwMode="auto">
            <a:xfrm rot="16200000">
              <a:off x="2919009" y="6019470"/>
              <a:ext cx="390319" cy="114330"/>
            </a:xfrm>
            <a:prstGeom prst="trapezoid">
              <a:avLst>
                <a:gd name="adj" fmla="val 25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 rot="16200000" flipV="1">
              <a:off x="2988867" y="6076635"/>
              <a:ext cx="364932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rapezoid 15"/>
            <p:cNvSpPr/>
            <p:nvPr/>
          </p:nvSpPr>
          <p:spPr bwMode="auto">
            <a:xfrm rot="16200000">
              <a:off x="1223115" y="6019470"/>
              <a:ext cx="390319" cy="114330"/>
            </a:xfrm>
            <a:prstGeom prst="trapezoid">
              <a:avLst>
                <a:gd name="adj" fmla="val 25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1446855" y="5830543"/>
              <a:ext cx="304880" cy="492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 bwMode="auto">
            <a:xfrm rot="16200000">
              <a:off x="2759551" y="5851768"/>
              <a:ext cx="312573" cy="4925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–</a:t>
              </a:r>
            </a:p>
          </p:txBody>
        </p:sp>
      </p:grpSp>
      <p:sp>
        <p:nvSpPr>
          <p:cNvPr id="19" name="Freeform 18"/>
          <p:cNvSpPr/>
          <p:nvPr/>
        </p:nvSpPr>
        <p:spPr>
          <a:xfrm>
            <a:off x="5438776" y="3086101"/>
            <a:ext cx="964406" cy="1459706"/>
          </a:xfrm>
          <a:custGeom>
            <a:avLst/>
            <a:gdLst>
              <a:gd name="connsiteX0" fmla="*/ 0 w 1285875"/>
              <a:gd name="connsiteY0" fmla="*/ 669925 h 1946275"/>
              <a:gd name="connsiteX1" fmla="*/ 723900 w 1285875"/>
              <a:gd name="connsiteY1" fmla="*/ 212725 h 1946275"/>
              <a:gd name="connsiteX2" fmla="*/ 1285875 w 1285875"/>
              <a:gd name="connsiteY2" fmla="*/ 1946275 h 194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5875" h="1946275">
                <a:moveTo>
                  <a:pt x="0" y="669925"/>
                </a:moveTo>
                <a:cubicBezTo>
                  <a:pt x="254794" y="334962"/>
                  <a:pt x="509588" y="0"/>
                  <a:pt x="723900" y="212725"/>
                </a:cubicBezTo>
                <a:cubicBezTo>
                  <a:pt x="938212" y="425450"/>
                  <a:pt x="1112043" y="1185862"/>
                  <a:pt x="1285875" y="1946275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5445920" y="4545807"/>
            <a:ext cx="957263" cy="633413"/>
          </a:xfrm>
          <a:custGeom>
            <a:avLst/>
            <a:gdLst>
              <a:gd name="connsiteX0" fmla="*/ 1276350 w 1276350"/>
              <a:gd name="connsiteY0" fmla="*/ 0 h 844550"/>
              <a:gd name="connsiteX1" fmla="*/ 876300 w 1276350"/>
              <a:gd name="connsiteY1" fmla="*/ 771525 h 844550"/>
              <a:gd name="connsiteX2" fmla="*/ 0 w 1276350"/>
              <a:gd name="connsiteY2" fmla="*/ 43815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76350" h="844550">
                <a:moveTo>
                  <a:pt x="1276350" y="0"/>
                </a:moveTo>
                <a:cubicBezTo>
                  <a:pt x="1182687" y="349250"/>
                  <a:pt x="1089025" y="698500"/>
                  <a:pt x="876300" y="771525"/>
                </a:cubicBezTo>
                <a:cubicBezTo>
                  <a:pt x="663575" y="844550"/>
                  <a:pt x="331787" y="641350"/>
                  <a:pt x="0" y="438150"/>
                </a:cubicBezTo>
              </a:path>
            </a:pathLst>
          </a:custGeom>
          <a:ln w="76200">
            <a:solidFill>
              <a:srgbClr val="293F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 bwMode="auto">
          <a:xfrm>
            <a:off x="6096000" y="3281363"/>
            <a:ext cx="285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+mj-lt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6153150" y="4938713"/>
            <a:ext cx="285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+mj-lt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6652022" y="2775957"/>
            <a:ext cx="2457450" cy="32316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solidFill>
                  <a:srgbClr val="FF0000"/>
                </a:solidFill>
                <a:latin typeface="+mj-lt"/>
              </a:rPr>
              <a:t>current in 1 =</a:t>
            </a:r>
            <a:r>
              <a:rPr lang="en-US" sz="1500" dirty="0">
                <a:latin typeface="+mj-lt"/>
              </a:rPr>
              <a:t> current in </a:t>
            </a:r>
            <a:r>
              <a:rPr lang="en-US" sz="1500" dirty="0">
                <a:solidFill>
                  <a:srgbClr val="293F6F"/>
                </a:solidFill>
                <a:latin typeface="+mj-lt"/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6561892" y="3208977"/>
            <a:ext cx="2514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Use this version of power: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845550" y="3185893"/>
            <a:ext cx="1314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958865"/>
              </p:ext>
            </p:extLst>
          </p:nvPr>
        </p:nvGraphicFramePr>
        <p:xfrm>
          <a:off x="7304580" y="4531402"/>
          <a:ext cx="873919" cy="645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48" name="Equation" r:id="rId4" imgW="583947" imgH="431613" progId="Equation.3">
                  <p:embed/>
                </p:oleObj>
              </mc:Choice>
              <mc:Fallback>
                <p:oleObj name="Equation" r:id="rId4" imgW="583947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580" y="4531402"/>
                        <a:ext cx="873919" cy="645319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216423"/>
              </p:ext>
            </p:extLst>
          </p:nvPr>
        </p:nvGraphicFramePr>
        <p:xfrm>
          <a:off x="8845550" y="4501743"/>
          <a:ext cx="1744265" cy="645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49" name="Equation" r:id="rId6" imgW="1167893" imgH="431613" progId="Equation.3">
                  <p:embed/>
                </p:oleObj>
              </mc:Choice>
              <mc:Fallback>
                <p:oleObj name="Equation" r:id="rId6" imgW="1167893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5550" y="4501743"/>
                        <a:ext cx="1744265" cy="645319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2B3F6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198612" y="4158735"/>
            <a:ext cx="11811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145585" y="4129075"/>
            <a:ext cx="1143000" cy="369332"/>
          </a:xfrm>
          <a:prstGeom prst="rect">
            <a:avLst/>
          </a:prstGeom>
          <a:noFill/>
          <a:ln w="9525">
            <a:solidFill>
              <a:srgbClr val="293F6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945560" y="5176826"/>
            <a:ext cx="1543050" cy="369332"/>
          </a:xfrm>
          <a:prstGeom prst="rect">
            <a:avLst/>
          </a:prstGeom>
          <a:noFill/>
          <a:ln w="9525">
            <a:solidFill>
              <a:srgbClr val="293F6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/ 9)</a:t>
            </a:r>
          </a:p>
        </p:txBody>
      </p:sp>
      <p:sp>
        <p:nvSpPr>
          <p:cNvPr id="58385" name="TextBox 31"/>
          <p:cNvSpPr txBox="1">
            <a:spLocks noChangeArrowheads="1"/>
          </p:cNvSpPr>
          <p:nvPr/>
        </p:nvSpPr>
        <p:spPr bwMode="auto">
          <a:xfrm>
            <a:off x="2197380" y="3157527"/>
            <a:ext cx="1485900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500" dirty="0"/>
              <a:t>a.  </a:t>
            </a:r>
            <a:r>
              <a:rPr lang="en-US" sz="1500" i="1" dirty="0"/>
              <a:t>P</a:t>
            </a:r>
            <a:r>
              <a:rPr lang="en-US" sz="1500" baseline="-25000" dirty="0"/>
              <a:t>1</a:t>
            </a:r>
            <a:r>
              <a:rPr lang="en-US" sz="1500" dirty="0"/>
              <a:t> = </a:t>
            </a:r>
            <a:r>
              <a:rPr lang="en-US" sz="1500" i="1" dirty="0"/>
              <a:t>P</a:t>
            </a:r>
            <a:r>
              <a:rPr lang="en-US" sz="1500" baseline="-25000" dirty="0"/>
              <a:t>2</a:t>
            </a:r>
            <a:r>
              <a:rPr lang="en-US" sz="1500" dirty="0"/>
              <a:t> / 3</a:t>
            </a:r>
          </a:p>
          <a:p>
            <a:pPr eaLnBrk="1" hangingPunct="1"/>
            <a:r>
              <a:rPr lang="en-US" sz="1500" dirty="0"/>
              <a:t>b.  </a:t>
            </a:r>
            <a:r>
              <a:rPr lang="en-US" sz="1500" i="1" dirty="0"/>
              <a:t>P</a:t>
            </a:r>
            <a:r>
              <a:rPr lang="en-US" sz="1500" baseline="-25000" dirty="0"/>
              <a:t>1</a:t>
            </a:r>
            <a:r>
              <a:rPr lang="en-US" sz="1500" dirty="0"/>
              <a:t> = 3 </a:t>
            </a:r>
            <a:r>
              <a:rPr lang="en-US" sz="1500" i="1" dirty="0"/>
              <a:t>P</a:t>
            </a:r>
            <a:r>
              <a:rPr lang="en-US" sz="1500" baseline="-25000" dirty="0"/>
              <a:t>2</a:t>
            </a:r>
            <a:endParaRPr lang="en-US" sz="1500" dirty="0"/>
          </a:p>
          <a:p>
            <a:pPr eaLnBrk="1" hangingPunct="1"/>
            <a:r>
              <a:rPr lang="en-US" sz="1500" dirty="0"/>
              <a:t>c.  </a:t>
            </a:r>
            <a:r>
              <a:rPr lang="en-US" sz="1500" i="1" dirty="0"/>
              <a:t>P</a:t>
            </a:r>
            <a:r>
              <a:rPr lang="en-US" sz="1500" baseline="-25000" dirty="0"/>
              <a:t>1</a:t>
            </a:r>
            <a:r>
              <a:rPr lang="en-US" sz="1500" dirty="0"/>
              <a:t> = </a:t>
            </a:r>
            <a:r>
              <a:rPr lang="en-US" sz="1500" i="1" dirty="0"/>
              <a:t>P</a:t>
            </a:r>
            <a:r>
              <a:rPr lang="en-US" sz="1500" baseline="-25000" dirty="0"/>
              <a:t>2</a:t>
            </a:r>
            <a:r>
              <a:rPr lang="en-US" sz="1500" dirty="0"/>
              <a:t> / 9</a:t>
            </a:r>
          </a:p>
          <a:p>
            <a:pPr eaLnBrk="1" hangingPunct="1"/>
            <a:r>
              <a:rPr lang="en-US" sz="1500" dirty="0"/>
              <a:t>d.  </a:t>
            </a:r>
            <a:r>
              <a:rPr lang="en-US" sz="1500" i="1" dirty="0"/>
              <a:t>P</a:t>
            </a:r>
            <a:r>
              <a:rPr lang="en-US" sz="1500" baseline="-25000" dirty="0"/>
              <a:t>1</a:t>
            </a:r>
            <a:r>
              <a:rPr lang="en-US" sz="1500" dirty="0"/>
              <a:t> = </a:t>
            </a:r>
            <a:r>
              <a:rPr lang="en-US" sz="1500" i="1" dirty="0"/>
              <a:t>P</a:t>
            </a:r>
            <a:r>
              <a:rPr lang="en-US" sz="1500" baseline="-25000" dirty="0"/>
              <a:t>2</a:t>
            </a:r>
          </a:p>
          <a:p>
            <a:pPr eaLnBrk="1" hangingPunct="1"/>
            <a:r>
              <a:rPr lang="en-US" sz="1500" dirty="0"/>
              <a:t>e.  </a:t>
            </a:r>
            <a:r>
              <a:rPr lang="en-US" sz="1500" i="1" dirty="0"/>
              <a:t>P</a:t>
            </a:r>
            <a:r>
              <a:rPr lang="en-US" sz="1500" baseline="-25000" dirty="0"/>
              <a:t>1</a:t>
            </a:r>
            <a:r>
              <a:rPr lang="en-US" sz="1500" dirty="0"/>
              <a:t> = 9 </a:t>
            </a:r>
            <a:r>
              <a:rPr lang="en-US" sz="1500" i="1" dirty="0"/>
              <a:t>P</a:t>
            </a:r>
            <a:r>
              <a:rPr lang="en-US" sz="1500" baseline="-25000" dirty="0"/>
              <a:t>2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9046763" y="5551873"/>
            <a:ext cx="1257300" cy="369332"/>
          </a:xfrm>
          <a:prstGeom prst="rect">
            <a:avLst/>
          </a:prstGeom>
          <a:noFill/>
          <a:ln w="9525">
            <a:solidFill>
              <a:srgbClr val="293F6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/ 9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197380" y="4129075"/>
            <a:ext cx="1257300" cy="2286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8D74D0-BB95-4C41-89EC-52AC701F8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6129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/>
      <p:bldP spid="28" grpId="0" animBg="1"/>
      <p:bldP spid="29" grpId="0" animBg="1"/>
      <p:bldP spid="31" grpId="0" animBg="1"/>
      <p:bldP spid="33" grpId="0" animBg="1"/>
      <p:bldP spid="3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Conceptual Analysis with Power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667000" y="1591244"/>
            <a:ext cx="6572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  <a:cs typeface="Arial" pitchFamily="34" charset="0"/>
              </a:rPr>
              <a:t>Which of the following resistors will increase its thermal energy at the highest rate?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838450" y="3028950"/>
            <a:ext cx="46291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i="1" dirty="0">
                <a:latin typeface="+mj-lt"/>
                <a:cs typeface="Arial" pitchFamily="34" charset="0"/>
              </a:rPr>
              <a:t>      	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dirty="0">
                <a:latin typeface="+mj-lt"/>
                <a:cs typeface="Arial" pitchFamily="34" charset="0"/>
              </a:rPr>
              <a:t>	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>
              <a:latin typeface="+mj-lt"/>
              <a:cs typeface="Arial" pitchFamily="34" charset="0"/>
            </a:endParaRP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  <a:cs typeface="Arial" pitchFamily="34" charset="0"/>
              </a:rPr>
              <a:t>	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2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dirty="0">
                <a:latin typeface="Arial" pitchFamily="34" charset="0"/>
                <a:cs typeface="Arial" pitchFamily="34" charset="0"/>
              </a:rPr>
              <a:t>	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lphaLcPeriod"/>
              <a:defRPr/>
            </a:pP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>
                <a:latin typeface="+mj-lt"/>
                <a:cs typeface="Arial" pitchFamily="34" charset="0"/>
              </a:rPr>
              <a:t>  	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 /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  <a:cs typeface="Arial" pitchFamily="34" charset="0"/>
              </a:rPr>
              <a:t>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/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 	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  <a:cs typeface="Arial" pitchFamily="34" charset="0"/>
              </a:rPr>
              <a:t>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I </a:t>
            </a:r>
            <a:endParaRPr lang="en-US" dirty="0">
              <a:latin typeface="+mj-lt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067050" y="2655095"/>
            <a:ext cx="131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  <a:cs typeface="Arial" pitchFamily="34" charset="0"/>
              </a:rPr>
              <a:t>Resistance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466035" y="2692004"/>
            <a:ext cx="131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  <a:cs typeface="Arial" pitchFamily="34" charset="0"/>
              </a:rPr>
              <a:t>Current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38450" y="4171950"/>
            <a:ext cx="325755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249762"/>
              </p:ext>
            </p:extLst>
          </p:nvPr>
        </p:nvGraphicFramePr>
        <p:xfrm>
          <a:off x="8534400" y="3087797"/>
          <a:ext cx="12001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6" name="Equation" r:id="rId4" imgW="533169" imgH="190417" progId="Equation.3">
                  <p:embed/>
                </p:oleObj>
              </mc:Choice>
              <mc:Fallback>
                <p:oleObj name="Equation" r:id="rId4" imgW="533169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3087797"/>
                        <a:ext cx="12001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 bwMode="auto">
          <a:xfrm>
            <a:off x="6733794" y="3189275"/>
            <a:ext cx="2628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  <a:cs typeface="Arial" pitchFamily="34" charset="0"/>
              </a:rPr>
              <a:t>Use</a:t>
            </a:r>
            <a:endParaRPr lang="en-US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9297A1-C800-4D4C-BEFA-4A3179C70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9733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Brighter in Series?</a:t>
            </a:r>
          </a:p>
        </p:txBody>
      </p:sp>
      <p:sp>
        <p:nvSpPr>
          <p:cNvPr id="78851" name="TextBox 3"/>
          <p:cNvSpPr txBox="1">
            <a:spLocks noChangeArrowheads="1"/>
          </p:cNvSpPr>
          <p:nvPr/>
        </p:nvSpPr>
        <p:spPr bwMode="auto">
          <a:xfrm>
            <a:off x="3152775" y="2308623"/>
            <a:ext cx="5886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These two bulbs are connected in </a:t>
            </a:r>
            <a:r>
              <a:rPr lang="en-US" b="1" i="1" dirty="0"/>
              <a:t>series</a:t>
            </a:r>
            <a:r>
              <a:rPr lang="en-US" dirty="0"/>
              <a:t>, the one with the higher resistance will be …..</a:t>
            </a:r>
          </a:p>
        </p:txBody>
      </p:sp>
      <p:sp>
        <p:nvSpPr>
          <p:cNvPr id="78852" name="TextBox 4"/>
          <p:cNvSpPr txBox="1">
            <a:spLocks noChangeArrowheads="1"/>
          </p:cNvSpPr>
          <p:nvPr/>
        </p:nvSpPr>
        <p:spPr bwMode="auto">
          <a:xfrm>
            <a:off x="3886200" y="3227786"/>
            <a:ext cx="16002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500" dirty="0"/>
              <a:t>Brighter </a:t>
            </a:r>
          </a:p>
        </p:txBody>
      </p:sp>
      <p:sp>
        <p:nvSpPr>
          <p:cNvPr id="78853" name="TextBox 5"/>
          <p:cNvSpPr txBox="1">
            <a:spLocks noChangeArrowheads="1"/>
          </p:cNvSpPr>
          <p:nvPr/>
        </p:nvSpPr>
        <p:spPr bwMode="auto">
          <a:xfrm>
            <a:off x="5486400" y="3227786"/>
            <a:ext cx="28194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500" dirty="0"/>
              <a:t>or                 Dimmer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86250" y="3226595"/>
            <a:ext cx="800100" cy="30122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692379" y="4581527"/>
          <a:ext cx="808434" cy="288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123" name="Equation" r:id="rId4" imgW="533169" imgH="190417" progId="Equation.3">
                  <p:embed/>
                </p:oleObj>
              </mc:Choice>
              <mc:Fallback>
                <p:oleObj name="Equation" r:id="rId4" imgW="533169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379" y="4581527"/>
                        <a:ext cx="808434" cy="2881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38575" y="3915967"/>
            <a:ext cx="4514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In series, current is the same, and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38575" y="5257801"/>
            <a:ext cx="4514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Brighter bulb (higher power) must have higher resistance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FBAAED-DA16-46BC-B1E2-7604D638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0991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is Brighter in Parallel?</a:t>
            </a:r>
          </a:p>
        </p:txBody>
      </p:sp>
      <p:sp>
        <p:nvSpPr>
          <p:cNvPr id="82947" name="TextBox 3"/>
          <p:cNvSpPr txBox="1">
            <a:spLocks noChangeArrowheads="1"/>
          </p:cNvSpPr>
          <p:nvPr/>
        </p:nvSpPr>
        <p:spPr bwMode="auto">
          <a:xfrm>
            <a:off x="3152775" y="2308623"/>
            <a:ext cx="5886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These two bulbs are connected in </a:t>
            </a:r>
            <a:r>
              <a:rPr lang="en-US" b="1" i="1" dirty="0"/>
              <a:t>parallel</a:t>
            </a:r>
            <a:r>
              <a:rPr lang="en-US" dirty="0"/>
              <a:t>, the one with the higher resistance will be …..</a:t>
            </a:r>
          </a:p>
        </p:txBody>
      </p:sp>
      <p:sp>
        <p:nvSpPr>
          <p:cNvPr id="82948" name="TextBox 4"/>
          <p:cNvSpPr txBox="1">
            <a:spLocks noChangeArrowheads="1"/>
          </p:cNvSpPr>
          <p:nvPr/>
        </p:nvSpPr>
        <p:spPr bwMode="auto">
          <a:xfrm>
            <a:off x="3524250" y="3227785"/>
            <a:ext cx="26098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500" dirty="0"/>
              <a:t>Brighter		or </a:t>
            </a:r>
          </a:p>
        </p:txBody>
      </p:sp>
      <p:sp>
        <p:nvSpPr>
          <p:cNvPr id="82949" name="TextBox 5"/>
          <p:cNvSpPr txBox="1">
            <a:spLocks noChangeArrowheads="1"/>
          </p:cNvSpPr>
          <p:nvPr/>
        </p:nvSpPr>
        <p:spPr bwMode="auto">
          <a:xfrm>
            <a:off x="6705600" y="3227786"/>
            <a:ext cx="16002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500" dirty="0"/>
              <a:t>Dimmer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05650" y="3226595"/>
            <a:ext cx="800100" cy="30122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635230" y="4408886"/>
          <a:ext cx="92392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6" name="Equation" r:id="rId4" imgW="609600" imgH="419100" progId="Equation.3">
                  <p:embed/>
                </p:oleObj>
              </mc:Choice>
              <mc:Fallback>
                <p:oleObj name="Equation" r:id="rId4" imgW="6096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230" y="4408886"/>
                        <a:ext cx="923925" cy="633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432175" y="3931803"/>
            <a:ext cx="53054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In parallel, potential difference is the same, and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38575" y="5257801"/>
            <a:ext cx="4514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Brighter bulb (higher power) must have lower resistance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BF76A1-DE01-4ECD-B493-DA0936DA1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Comparing Four Identical Bulbs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138489" y="1943101"/>
            <a:ext cx="59150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One set of these bulbs is in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series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with power supply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224214" y="2380060"/>
            <a:ext cx="5743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One set of these bulbs is in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parallel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with power supply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3438525" y="2837260"/>
            <a:ext cx="5314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Which is which?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429000" y="3370176"/>
            <a:ext cx="2914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Set of brighter bulbs: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05650" y="3370176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Parallel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2738" y="4280451"/>
            <a:ext cx="1395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Analysis 1: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8151" y="3954711"/>
            <a:ext cx="145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itchFamily="18" charset="2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 Parallel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Symbol" pitchFamily="18" charset="2"/>
              </a:rPr>
              <a:t>e</a:t>
            </a:r>
            <a:endParaRPr lang="en-US" dirty="0">
              <a:latin typeface="Symbol" pitchFamily="18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48150" y="4613279"/>
            <a:ext cx="177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itchFamily="18" charset="2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 Series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Symbol" pitchFamily="18" charset="2"/>
              </a:rPr>
              <a:t>e</a:t>
            </a:r>
            <a:r>
              <a:rPr lang="en-US" dirty="0">
                <a:latin typeface="Symbol" pitchFamily="18" charset="2"/>
              </a:rPr>
              <a:t> / 2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153150" y="4217677"/>
            <a:ext cx="952500" cy="47179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330706"/>
              </p:ext>
            </p:extLst>
          </p:nvPr>
        </p:nvGraphicFramePr>
        <p:xfrm>
          <a:off x="7343776" y="3892124"/>
          <a:ext cx="914085" cy="471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43" name="Equation" r:id="rId4" imgW="812520" imgH="419040" progId="Equation.3">
                  <p:embed/>
                </p:oleObj>
              </mc:Choice>
              <mc:Fallback>
                <p:oleObj name="Equation" r:id="rId4" imgW="8125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43776" y="3892124"/>
                        <a:ext cx="914085" cy="4714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019865"/>
              </p:ext>
            </p:extLst>
          </p:nvPr>
        </p:nvGraphicFramePr>
        <p:xfrm>
          <a:off x="7343775" y="4543606"/>
          <a:ext cx="1099980" cy="485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44" name="Equation" r:id="rId6" imgW="977760" imgH="431640" progId="Equation.3">
                  <p:embed/>
                </p:oleObj>
              </mc:Choice>
              <mc:Fallback>
                <p:oleObj name="Equation" r:id="rId6" imgW="977760" imgH="431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3775" y="4543606"/>
                        <a:ext cx="1099980" cy="4855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090823"/>
              </p:ext>
            </p:extLst>
          </p:nvPr>
        </p:nvGraphicFramePr>
        <p:xfrm>
          <a:off x="7505700" y="5457826"/>
          <a:ext cx="14859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45" name="Equation" r:id="rId8" imgW="1320480" imgH="482400" progId="Equation.3">
                  <p:embed/>
                </p:oleObj>
              </mc:Choice>
              <mc:Fallback>
                <p:oleObj name="Equation" r:id="rId8" imgW="1320480" imgH="4824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5457826"/>
                        <a:ext cx="14859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852738" y="5556164"/>
            <a:ext cx="1395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Analysis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48150" y="5556164"/>
            <a:ext cx="1962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Symbol" pitchFamily="18" charset="2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 Series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Symbol" pitchFamily="18" charset="2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 Parallel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/2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6362700" y="5493391"/>
            <a:ext cx="952500" cy="471799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99FAF5D-7F41-4FF9-A031-7BEB35941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2376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3" grpId="0"/>
      <p:bldP spid="9" grpId="0"/>
      <p:bldP spid="11" grpId="0"/>
      <p:bldP spid="12" grpId="0" animBg="1"/>
      <p:bldP spid="18" grpId="0"/>
      <p:bldP spid="20" grpId="0"/>
      <p:bldP spid="2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Removing Circuit Elements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224214" y="2005653"/>
            <a:ext cx="5743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If a single bulb is removed, what happens to the other?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111500" y="3760702"/>
            <a:ext cx="3409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Bulbs are connected in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series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009900" y="4572002"/>
            <a:ext cx="351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Bulbs are connected in </a:t>
            </a:r>
            <a:r>
              <a:rPr lang="en-US" b="1" dirty="0">
                <a:solidFill>
                  <a:srgbClr val="FF0000"/>
                </a:solidFill>
              </a:rPr>
              <a:t>parallel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00901" y="3760702"/>
            <a:ext cx="164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goes out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65951" y="3082752"/>
            <a:ext cx="2114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Remaining bulb: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58051" y="4572001"/>
            <a:ext cx="1530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stays 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78A223-E66D-44AA-AA29-7F018CE4A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852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Conceptual </a:t>
            </a:r>
            <a:r>
              <a:rPr lang="en-US"/>
              <a:t>Analysis for Power</a:t>
            </a:r>
            <a:endParaRPr lang="en-US" dirty="0"/>
          </a:p>
        </p:txBody>
      </p:sp>
      <p:sp>
        <p:nvSpPr>
          <p:cNvPr id="105475" name="TextBox 3"/>
          <p:cNvSpPr txBox="1">
            <a:spLocks noChangeArrowheads="1"/>
          </p:cNvSpPr>
          <p:nvPr/>
        </p:nvSpPr>
        <p:spPr bwMode="auto">
          <a:xfrm>
            <a:off x="2367933" y="1263349"/>
            <a:ext cx="78231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Rank the power dissipated by these four resistors.  A, B, &amp; C are identical; D has twice the resistance of the others.</a:t>
            </a:r>
          </a:p>
        </p:txBody>
      </p:sp>
      <p:grpSp>
        <p:nvGrpSpPr>
          <p:cNvPr id="105476" name="Group 38"/>
          <p:cNvGrpSpPr>
            <a:grpSpLocks/>
          </p:cNvGrpSpPr>
          <p:nvPr/>
        </p:nvGrpSpPr>
        <p:grpSpPr bwMode="auto">
          <a:xfrm>
            <a:off x="767734" y="2591911"/>
            <a:ext cx="3563541" cy="2764631"/>
            <a:chOff x="-228601" y="2209799"/>
            <a:chExt cx="4751737" cy="3685853"/>
          </a:xfrm>
        </p:grpSpPr>
        <p:sp>
          <p:nvSpPr>
            <p:cNvPr id="105497" name="Freeform 2"/>
            <p:cNvSpPr>
              <a:spLocks/>
            </p:cNvSpPr>
            <p:nvPr/>
          </p:nvSpPr>
          <p:spPr bwMode="auto">
            <a:xfrm>
              <a:off x="1207638" y="5541264"/>
              <a:ext cx="1325880" cy="354388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498" name="Freeform 2"/>
            <p:cNvSpPr>
              <a:spLocks/>
            </p:cNvSpPr>
            <p:nvPr/>
          </p:nvSpPr>
          <p:spPr bwMode="auto">
            <a:xfrm rot="16200000" flipH="1">
              <a:off x="2848445" y="3784862"/>
              <a:ext cx="1328223" cy="358717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2946723" y="5157529"/>
              <a:ext cx="11302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2949104" y="2772519"/>
              <a:ext cx="11254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501" name="Freeform 2"/>
            <p:cNvSpPr>
              <a:spLocks/>
            </p:cNvSpPr>
            <p:nvPr/>
          </p:nvSpPr>
          <p:spPr bwMode="auto">
            <a:xfrm rot="5400000" flipH="1">
              <a:off x="3679665" y="3025196"/>
              <a:ext cx="1328223" cy="358717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502" name="Freeform 3"/>
            <p:cNvSpPr>
              <a:spLocks/>
            </p:cNvSpPr>
            <p:nvPr/>
          </p:nvSpPr>
          <p:spPr bwMode="auto">
            <a:xfrm rot="5400000" flipH="1">
              <a:off x="3073724" y="1422077"/>
              <a:ext cx="484753" cy="2060201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503" name="Freeform 2"/>
            <p:cNvSpPr>
              <a:spLocks/>
            </p:cNvSpPr>
            <p:nvPr/>
          </p:nvSpPr>
          <p:spPr bwMode="auto">
            <a:xfrm rot="5400000" flipH="1">
              <a:off x="3679666" y="4549578"/>
              <a:ext cx="1328223" cy="358717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6200000" flipH="1">
              <a:off x="4161982" y="3915419"/>
              <a:ext cx="36350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505" name="Freeform 3"/>
            <p:cNvSpPr>
              <a:spLocks/>
            </p:cNvSpPr>
            <p:nvPr/>
          </p:nvSpPr>
          <p:spPr bwMode="auto">
            <a:xfrm rot="-5400000" flipH="1" flipV="1">
              <a:off x="3149923" y="4522364"/>
              <a:ext cx="484753" cy="1907801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506" name="Freeform 3"/>
            <p:cNvSpPr>
              <a:spLocks/>
            </p:cNvSpPr>
            <p:nvPr/>
          </p:nvSpPr>
          <p:spPr bwMode="auto">
            <a:xfrm rot="-5400000">
              <a:off x="476435" y="1961964"/>
              <a:ext cx="1564532" cy="2060201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5507" name="Freeform 3"/>
            <p:cNvSpPr>
              <a:spLocks/>
            </p:cNvSpPr>
            <p:nvPr/>
          </p:nvSpPr>
          <p:spPr bwMode="auto">
            <a:xfrm rot="5400000" flipV="1">
              <a:off x="-68292" y="4431149"/>
              <a:ext cx="1584386" cy="990600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05508" name="Group 31"/>
            <p:cNvGrpSpPr>
              <a:grpSpLocks noChangeAspect="1"/>
            </p:cNvGrpSpPr>
            <p:nvPr/>
          </p:nvGrpSpPr>
          <p:grpSpPr bwMode="auto">
            <a:xfrm rot="-5400000">
              <a:off x="59054" y="3507020"/>
              <a:ext cx="339090" cy="914400"/>
              <a:chOff x="4783138" y="5751513"/>
              <a:chExt cx="282575" cy="762000"/>
            </a:xfrm>
          </p:grpSpPr>
          <p:cxnSp>
            <p:nvCxnSpPr>
              <p:cNvPr id="28" name="Straight Connector 27"/>
              <p:cNvCxnSpPr/>
              <p:nvPr/>
            </p:nvCxnSpPr>
            <p:spPr bwMode="auto">
              <a:xfrm rot="5400000">
                <a:off x="4685260" y="6132541"/>
                <a:ext cx="76205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auto">
              <a:xfrm rot="5400000">
                <a:off x="4656199" y="6132541"/>
                <a:ext cx="25401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auto">
              <a:xfrm rot="16200000">
                <a:off x="4496099" y="6132541"/>
                <a:ext cx="76205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auto">
              <a:xfrm rot="16200000">
                <a:off x="4845359" y="6132541"/>
                <a:ext cx="25401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5477" name="TextBox 39"/>
          <p:cNvSpPr txBox="1">
            <a:spLocks noChangeArrowheads="1"/>
          </p:cNvSpPr>
          <p:nvPr/>
        </p:nvSpPr>
        <p:spPr bwMode="auto">
          <a:xfrm>
            <a:off x="2196483" y="475502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5478" name="TextBox 40"/>
          <p:cNvSpPr txBox="1">
            <a:spLocks noChangeArrowheads="1"/>
          </p:cNvSpPr>
          <p:nvPr/>
        </p:nvSpPr>
        <p:spPr bwMode="auto">
          <a:xfrm>
            <a:off x="3110883" y="3734909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5479" name="TextBox 41"/>
          <p:cNvSpPr txBox="1">
            <a:spLocks noChangeArrowheads="1"/>
          </p:cNvSpPr>
          <p:nvPr/>
        </p:nvSpPr>
        <p:spPr bwMode="auto">
          <a:xfrm>
            <a:off x="4311033" y="3163409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105480" name="TextBox 42"/>
          <p:cNvSpPr txBox="1">
            <a:spLocks noChangeArrowheads="1"/>
          </p:cNvSpPr>
          <p:nvPr/>
        </p:nvSpPr>
        <p:spPr bwMode="auto">
          <a:xfrm>
            <a:off x="4311033" y="4420709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105481" name="TextBox 43"/>
          <p:cNvSpPr txBox="1">
            <a:spLocks noChangeArrowheads="1"/>
          </p:cNvSpPr>
          <p:nvPr/>
        </p:nvSpPr>
        <p:spPr bwMode="auto">
          <a:xfrm>
            <a:off x="8778172" y="4335893"/>
            <a:ext cx="21717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A = B = C = D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A &gt; B &gt; C = D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D &gt; B &gt; C &gt; A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A &gt; B &gt; D &gt; 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A &gt; D &gt; B &gt; C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8778171" y="5209032"/>
            <a:ext cx="1966029" cy="24341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9" name="Straight Connector 48"/>
          <p:cNvCxnSpPr>
            <a:cxnSpLocks/>
          </p:cNvCxnSpPr>
          <p:nvPr/>
        </p:nvCxnSpPr>
        <p:spPr bwMode="auto">
          <a:xfrm>
            <a:off x="8881574" y="5085136"/>
            <a:ext cx="1747489" cy="0"/>
          </a:xfrm>
          <a:prstGeom prst="line">
            <a:avLst/>
          </a:prstGeom>
          <a:ln w="25400">
            <a:solidFill>
              <a:srgbClr val="A67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2825133" y="4705225"/>
            <a:ext cx="1366250" cy="999687"/>
            <a:chOff x="2895600" y="5026760"/>
            <a:chExt cx="1821666" cy="1333179"/>
          </a:xfrm>
        </p:grpSpPr>
        <p:grpSp>
          <p:nvGrpSpPr>
            <p:cNvPr id="105486" name="Group 60"/>
            <p:cNvGrpSpPr>
              <a:grpSpLocks/>
            </p:cNvGrpSpPr>
            <p:nvPr/>
          </p:nvGrpSpPr>
          <p:grpSpPr bwMode="auto">
            <a:xfrm>
              <a:off x="3200400" y="5029994"/>
              <a:ext cx="622300" cy="503414"/>
              <a:chOff x="3200400" y="5029994"/>
              <a:chExt cx="622300" cy="503414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rot="5400000">
                <a:off x="3587705" y="5252289"/>
                <a:ext cx="457290" cy="12700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494" name="TextBox 54"/>
              <p:cNvSpPr txBox="1">
                <a:spLocks noChangeArrowheads="1"/>
              </p:cNvSpPr>
              <p:nvPr/>
            </p:nvSpPr>
            <p:spPr bwMode="auto">
              <a:xfrm>
                <a:off x="3200400" y="5040868"/>
                <a:ext cx="609599" cy="492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5487" name="Group 61"/>
            <p:cNvGrpSpPr>
              <a:grpSpLocks/>
            </p:cNvGrpSpPr>
            <p:nvPr/>
          </p:nvGrpSpPr>
          <p:grpSpPr bwMode="auto">
            <a:xfrm>
              <a:off x="3895317" y="5026760"/>
              <a:ext cx="821949" cy="536739"/>
              <a:chOff x="3895317" y="5026760"/>
              <a:chExt cx="821949" cy="536739"/>
            </a:xfrm>
          </p:grpSpPr>
          <p:cxnSp>
            <p:nvCxnSpPr>
              <p:cNvPr id="53" name="Straight Arrow Connector 52"/>
              <p:cNvCxnSpPr/>
              <p:nvPr/>
            </p:nvCxnSpPr>
            <p:spPr>
              <a:xfrm flipH="1">
                <a:off x="4038600" y="5561911"/>
                <a:ext cx="457200" cy="158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492" name="TextBox 55"/>
              <p:cNvSpPr txBox="1">
                <a:spLocks noChangeArrowheads="1"/>
              </p:cNvSpPr>
              <p:nvPr/>
            </p:nvSpPr>
            <p:spPr bwMode="auto">
              <a:xfrm>
                <a:off x="3895317" y="5026760"/>
                <a:ext cx="821949" cy="492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right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5488" name="Group 62"/>
            <p:cNvGrpSpPr>
              <a:grpSpLocks/>
            </p:cNvGrpSpPr>
            <p:nvPr/>
          </p:nvGrpSpPr>
          <p:grpSpPr bwMode="auto">
            <a:xfrm>
              <a:off x="2895600" y="5857244"/>
              <a:ext cx="914400" cy="502695"/>
              <a:chOff x="2895600" y="5857244"/>
              <a:chExt cx="914400" cy="502695"/>
            </a:xfrm>
          </p:grpSpPr>
          <p:cxnSp>
            <p:nvCxnSpPr>
              <p:cNvPr id="54" name="Straight Arrow Connector 53"/>
              <p:cNvCxnSpPr/>
              <p:nvPr/>
            </p:nvCxnSpPr>
            <p:spPr>
              <a:xfrm flipH="1">
                <a:off x="2895600" y="5857244"/>
                <a:ext cx="914400" cy="158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490" name="TextBox 56"/>
              <p:cNvSpPr txBox="1">
                <a:spLocks noChangeArrowheads="1"/>
              </p:cNvSpPr>
              <p:nvPr/>
            </p:nvSpPr>
            <p:spPr bwMode="auto">
              <a:xfrm>
                <a:off x="3048000" y="5867400"/>
                <a:ext cx="609600" cy="4925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8845530" y="4517560"/>
            <a:ext cx="1747489" cy="293164"/>
            <a:chOff x="5867400" y="2554288"/>
            <a:chExt cx="1828800" cy="274637"/>
          </a:xfrm>
        </p:grpSpPr>
        <p:cxnSp>
          <p:nvCxnSpPr>
            <p:cNvPr id="48" name="Straight Connector 47"/>
            <p:cNvCxnSpPr/>
            <p:nvPr/>
          </p:nvCxnSpPr>
          <p:spPr bwMode="auto">
            <a:xfrm rot="10800000" flipH="1" flipV="1">
              <a:off x="5867400" y="2805113"/>
              <a:ext cx="1828800" cy="23812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0800000" flipH="1" flipV="1">
              <a:off x="5867400" y="2554288"/>
              <a:ext cx="1828800" cy="23812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4966770" y="2160120"/>
            <a:ext cx="1545038" cy="1704569"/>
          </a:xfrm>
          <a:prstGeom prst="rect">
            <a:avLst/>
          </a:prstGeom>
          <a:noFill/>
          <a:ln>
            <a:solidFill>
              <a:srgbClr val="293F6F"/>
            </a:solidFill>
          </a:ln>
        </p:spPr>
        <p:txBody>
          <a:bodyPr wrap="square" rtlCol="0">
            <a:spAutoFit/>
          </a:bodyPr>
          <a:lstStyle/>
          <a:p>
            <a:pPr marL="347663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marL="347663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marL="347663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R</a:t>
            </a:r>
          </a:p>
          <a:p>
            <a:pPr marL="347663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i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785270" y="2160120"/>
            <a:ext cx="1992901" cy="1704569"/>
          </a:xfrm>
          <a:prstGeom prst="rect">
            <a:avLst/>
          </a:prstGeom>
          <a:noFill/>
          <a:ln>
            <a:solidFill>
              <a:srgbClr val="A67A00"/>
            </a:solidFill>
          </a:ln>
        </p:spPr>
        <p:txBody>
          <a:bodyPr wrap="square" rtlCol="0">
            <a:spAutoFit/>
          </a:bodyPr>
          <a:lstStyle/>
          <a:p>
            <a:pPr marL="45878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right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  <a:p>
            <a:pPr marL="45878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marL="45878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R</a:t>
            </a:r>
          </a:p>
          <a:p>
            <a:pPr marL="45878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930457" y="4046475"/>
                <a:ext cx="2842279" cy="222355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Symbol" pitchFamily="18" charset="2"/>
                    <a:cs typeface="Times New Roman" pitchFamily="18" charset="0"/>
                  </a:rPr>
                  <a:t>D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i="1" baseline="-25000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dirty="0">
                    <a:latin typeface="Symbol" pitchFamily="18" charset="2"/>
                    <a:cs typeface="Times New Roman" pitchFamily="18" charset="0"/>
                  </a:rPr>
                  <a:t>D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right</a:t>
                </a:r>
                <a:endParaRPr lang="en-US" i="1" baseline="-25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284163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⇒  </m:t>
                    </m:r>
                  </m:oMath>
                </a14:m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i="1" baseline="-25000" dirty="0">
                    <a:latin typeface="Times New Roman" pitchFamily="18" charset="0"/>
                    <a:cs typeface="Times New Roman" pitchFamily="18" charset="0"/>
                  </a:rPr>
                  <a:t>B 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right</a:t>
                </a:r>
                <a:r>
                  <a:rPr lang="en-US" i="1" baseline="-25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R</a:t>
                </a:r>
              </a:p>
              <a:p>
                <a:pPr marL="284163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Times New Roman" pitchFamily="18" charset="0"/>
                      </a:rPr>
                      <m:t>⇒ </m:t>
                    </m:r>
                  </m:oMath>
                </a14:m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right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i="1" baseline="-25000" dirty="0">
                    <a:latin typeface="Times New Roman" pitchFamily="18" charset="0"/>
                    <a:cs typeface="Times New Roman" pitchFamily="18" charset="0"/>
                  </a:rPr>
                  <a:t>B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/ 3</a:t>
                </a:r>
                <a:endParaRPr lang="en-US" i="1" baseline="-25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 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i="1" baseline="-250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𝐼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𝑅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9</m:t>
                        </m:r>
                      </m:den>
                    </m:f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457" y="4046475"/>
                <a:ext cx="2842279" cy="2223557"/>
              </a:xfrm>
              <a:prstGeom prst="rect">
                <a:avLst/>
              </a:prstGeom>
              <a:blipFill>
                <a:blip r:embed="rId3"/>
                <a:stretch>
                  <a:fillRect l="-1282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66070-9442-4DBC-B62D-198367BE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269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3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006078"/>
            <a:ext cx="6286500" cy="708422"/>
          </a:xfrm>
        </p:spPr>
        <p:txBody>
          <a:bodyPr/>
          <a:lstStyle/>
          <a:p>
            <a:r>
              <a:rPr lang="en-US" sz="3000" dirty="0"/>
              <a:t>Resistors in </a:t>
            </a:r>
            <a:r>
              <a:rPr lang="en-US" sz="3000" b="1" dirty="0"/>
              <a:t>Parallel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[lecture 16-17 slide 39]</a:t>
            </a:r>
            <a:endParaRPr lang="en-US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2724151" y="1714502"/>
            <a:ext cx="3297916" cy="1919177"/>
            <a:chOff x="671599" y="1219200"/>
            <a:chExt cx="3309370" cy="2035468"/>
          </a:xfrm>
        </p:grpSpPr>
        <p:grpSp>
          <p:nvGrpSpPr>
            <p:cNvPr id="169" name="Group 168"/>
            <p:cNvGrpSpPr/>
            <p:nvPr/>
          </p:nvGrpSpPr>
          <p:grpSpPr>
            <a:xfrm flipH="1">
              <a:off x="1627301" y="1811249"/>
              <a:ext cx="582499" cy="983887"/>
              <a:chOff x="3429000" y="2077585"/>
              <a:chExt cx="582499" cy="79789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0" name="TextBox 169"/>
                  <p:cNvSpPr txBox="1"/>
                  <p:nvPr/>
                </p:nvSpPr>
                <p:spPr bwMode="auto">
                  <a:xfrm>
                    <a:off x="3435634" y="2317161"/>
                    <a:ext cx="575865" cy="29119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n-US" sz="1600" b="1" dirty="0">
                      <a:solidFill>
                        <a:schemeClr val="accent1"/>
                      </a:solidFill>
                      <a:latin typeface="+mj-lt"/>
                      <a:ea typeface="Cambria Math"/>
                      <a:cs typeface="Arial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70" name="TextBox 1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435634" y="2317161"/>
                    <a:ext cx="575865" cy="29119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71" name="Right Brace 170"/>
              <p:cNvSpPr/>
              <p:nvPr/>
            </p:nvSpPr>
            <p:spPr>
              <a:xfrm>
                <a:off x="3429000" y="2077585"/>
                <a:ext cx="143420" cy="797893"/>
              </a:xfrm>
              <a:prstGeom prst="righ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671599" y="1219200"/>
              <a:ext cx="3309370" cy="2035468"/>
              <a:chOff x="671599" y="1676400"/>
              <a:chExt cx="3309370" cy="2035468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671599" y="1752600"/>
                <a:ext cx="3309370" cy="1869113"/>
                <a:chOff x="671599" y="1752600"/>
                <a:chExt cx="3309370" cy="1869113"/>
              </a:xfrm>
            </p:grpSpPr>
            <p:grpSp>
              <p:nvGrpSpPr>
                <p:cNvPr id="6" name="Group 5"/>
                <p:cNvGrpSpPr/>
                <p:nvPr/>
              </p:nvGrpSpPr>
              <p:grpSpPr>
                <a:xfrm>
                  <a:off x="671599" y="1752600"/>
                  <a:ext cx="3309370" cy="1869113"/>
                  <a:chOff x="671599" y="1712287"/>
                  <a:chExt cx="3309370" cy="1869113"/>
                </a:xfrm>
              </p:grpSpPr>
              <p:grpSp>
                <p:nvGrpSpPr>
                  <p:cNvPr id="12" name="Group 11"/>
                  <p:cNvGrpSpPr/>
                  <p:nvPr/>
                </p:nvGrpSpPr>
                <p:grpSpPr>
                  <a:xfrm>
                    <a:off x="671599" y="1712287"/>
                    <a:ext cx="2564432" cy="1869113"/>
                    <a:chOff x="3925293" y="1447800"/>
                    <a:chExt cx="2500133" cy="1845924"/>
                  </a:xfrm>
                </p:grpSpPr>
                <p:grpSp>
                  <p:nvGrpSpPr>
                    <p:cNvPr id="77" name="Group 76"/>
                    <p:cNvGrpSpPr/>
                    <p:nvPr/>
                  </p:nvGrpSpPr>
                  <p:grpSpPr>
                    <a:xfrm>
                      <a:off x="3925293" y="1447800"/>
                      <a:ext cx="2500133" cy="1845924"/>
                      <a:chOff x="268492" y="3276600"/>
                      <a:chExt cx="2889455" cy="3124205"/>
                    </a:xfrm>
                  </p:grpSpPr>
                  <p:grpSp>
                    <p:nvGrpSpPr>
                      <p:cNvPr id="78" name="Group 77"/>
                      <p:cNvGrpSpPr/>
                      <p:nvPr/>
                    </p:nvGrpSpPr>
                    <p:grpSpPr>
                      <a:xfrm>
                        <a:off x="728546" y="3276600"/>
                        <a:ext cx="2429401" cy="3124205"/>
                        <a:chOff x="990597" y="1738942"/>
                        <a:chExt cx="2429401" cy="1295402"/>
                      </a:xfrm>
                    </p:grpSpPr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97" name="TextBox 96"/>
                            <p:cNvSpPr txBox="1"/>
                            <p:nvPr/>
                          </p:nvSpPr>
                          <p:spPr bwMode="auto">
                            <a:xfrm>
                              <a:off x="2837778" y="2228467"/>
                              <a:ext cx="575865" cy="248855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wrap="square">
                              <a:spAutoFit/>
                            </a:bodyPr>
                            <a:lstStyle/>
                            <a:p>
                              <a:pPr algn="ctr" fontAlgn="auto"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defRPr/>
                              </a:pPr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latin typeface="Cambria Math" panose="02040503050406030204" pitchFamily="18" charset="0"/>
                                            <a:ea typeface="Cambria Math"/>
                                            <a:cs typeface="Arial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latin typeface="Cambria Math"/>
                                            <a:ea typeface="Cambria Math"/>
                                            <a:cs typeface="Arial" pitchFamily="34" charset="0"/>
                                          </a:rPr>
                                          <m:t>𝑹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latin typeface="Cambria Math"/>
                                            <a:ea typeface="Cambria Math"/>
                                            <a:cs typeface="Arial" pitchFamily="34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n-US" sz="1600" b="1" dirty="0">
                                <a:latin typeface="+mj-lt"/>
                                <a:ea typeface="Cambria Math"/>
                                <a:cs typeface="Arial" pitchFamily="34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97" name="TextBox 96"/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 bwMode="auto">
                            <a:xfrm>
                              <a:off x="2837778" y="2228467"/>
                              <a:ext cx="575865" cy="248855"/>
                            </a:xfrm>
                            <a:prstGeom prst="rect">
                              <a:avLst/>
                            </a:prstGeom>
                            <a:blipFill>
                              <a:blip r:embed="rId4"/>
                              <a:stretch>
                                <a:fillRect/>
                              </a:stretch>
                            </a:blipFill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U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grpSp>
                      <p:nvGrpSpPr>
                        <p:cNvPr id="98" name="Group 6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990597" y="1738942"/>
                          <a:ext cx="2429401" cy="1295402"/>
                          <a:chOff x="5400675" y="2969906"/>
                          <a:chExt cx="2010054" cy="781528"/>
                        </a:xfrm>
                      </p:grpSpPr>
                      <p:sp>
                        <p:nvSpPr>
                          <p:cNvPr id="99" name="Freeform 98"/>
                          <p:cNvSpPr/>
                          <p:nvPr/>
                        </p:nvSpPr>
                        <p:spPr>
                          <a:xfrm rot="16200000">
                            <a:off x="7080393" y="3244777"/>
                            <a:ext cx="384410" cy="276263"/>
                          </a:xfrm>
                          <a:custGeom>
                            <a:avLst/>
                            <a:gdLst>
                              <a:gd name="connsiteX0" fmla="*/ 0 w 2395537"/>
                              <a:gd name="connsiteY0" fmla="*/ 307181 h 614362"/>
                              <a:gd name="connsiteX1" fmla="*/ 200025 w 2395537"/>
                              <a:gd name="connsiteY1" fmla="*/ 0 h 614362"/>
                              <a:gd name="connsiteX2" fmla="*/ 600075 w 2395537"/>
                              <a:gd name="connsiteY2" fmla="*/ 609600 h 614362"/>
                              <a:gd name="connsiteX3" fmla="*/ 995362 w 2395537"/>
                              <a:gd name="connsiteY3" fmla="*/ 2381 h 614362"/>
                              <a:gd name="connsiteX4" fmla="*/ 1397793 w 2395537"/>
                              <a:gd name="connsiteY4" fmla="*/ 611981 h 614362"/>
                              <a:gd name="connsiteX5" fmla="*/ 1795462 w 2395537"/>
                              <a:gd name="connsiteY5" fmla="*/ 4762 h 614362"/>
                              <a:gd name="connsiteX6" fmla="*/ 2195512 w 2395537"/>
                              <a:gd name="connsiteY6" fmla="*/ 614362 h 614362"/>
                              <a:gd name="connsiteX7" fmla="*/ 2395537 w 2395537"/>
                              <a:gd name="connsiteY7" fmla="*/ 304800 h 614362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</a:cxnLst>
                            <a:rect l="l" t="t" r="r" b="b"/>
                            <a:pathLst>
                              <a:path w="2395537" h="614362">
                                <a:moveTo>
                                  <a:pt x="0" y="307181"/>
                                </a:moveTo>
                                <a:lnTo>
                                  <a:pt x="200025" y="0"/>
                                </a:lnTo>
                                <a:lnTo>
                                  <a:pt x="600075" y="609600"/>
                                </a:lnTo>
                                <a:lnTo>
                                  <a:pt x="995362" y="2381"/>
                                </a:lnTo>
                                <a:lnTo>
                                  <a:pt x="1397793" y="611981"/>
                                </a:lnTo>
                                <a:lnTo>
                                  <a:pt x="1795462" y="4762"/>
                                </a:lnTo>
                                <a:lnTo>
                                  <a:pt x="2195512" y="614362"/>
                                </a:lnTo>
                                <a:lnTo>
                                  <a:pt x="2395537" y="304800"/>
                                </a:lnTo>
                              </a:path>
                            </a:pathLst>
                          </a:cu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  <p:txBody>
                          <a:bodyPr anchor="ctr"/>
                          <a:lstStyle/>
                          <a:p>
                            <a:pPr algn="ctr" fontAlgn="auto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defRPr/>
                            </a:pPr>
                            <a:endParaRPr lang="en-US" dirty="0"/>
                          </a:p>
                        </p:txBody>
                      </p:sp>
                      <p:cxnSp>
                        <p:nvCxnSpPr>
                          <p:cNvPr id="100" name="Straight Connector 99"/>
                          <p:cNvCxnSpPr/>
                          <p:nvPr/>
                        </p:nvCxnSpPr>
                        <p:spPr>
                          <a:xfrm flipH="1">
                            <a:off x="5565798" y="3751434"/>
                            <a:ext cx="143529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1" name="Straight Connector 100"/>
                          <p:cNvCxnSpPr/>
                          <p:nvPr/>
                        </p:nvCxnSpPr>
                        <p:spPr bwMode="auto">
                          <a:xfrm>
                            <a:off x="5400675" y="3293955"/>
                            <a:ext cx="34294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2" name="Straight Connector 101"/>
                          <p:cNvCxnSpPr/>
                          <p:nvPr/>
                        </p:nvCxnSpPr>
                        <p:spPr bwMode="auto">
                          <a:xfrm>
                            <a:off x="5514991" y="3421032"/>
                            <a:ext cx="114316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3" name="Straight Connector 102"/>
                          <p:cNvCxnSpPr/>
                          <p:nvPr/>
                        </p:nvCxnSpPr>
                        <p:spPr bwMode="auto">
                          <a:xfrm rot="16200000" flipV="1">
                            <a:off x="5402981" y="3131137"/>
                            <a:ext cx="324048" cy="158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4" name="Straight Connector 103"/>
                          <p:cNvCxnSpPr/>
                          <p:nvPr/>
                        </p:nvCxnSpPr>
                        <p:spPr bwMode="auto">
                          <a:xfrm rot="5400000" flipH="1" flipV="1">
                            <a:off x="5400597" y="3586233"/>
                            <a:ext cx="330402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5" name="Straight Connector 104"/>
                          <p:cNvCxnSpPr/>
                          <p:nvPr/>
                        </p:nvCxnSpPr>
                        <p:spPr bwMode="auto">
                          <a:xfrm rot="10800000">
                            <a:off x="5400675" y="3378143"/>
                            <a:ext cx="34294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6" name="Straight Connector 105"/>
                          <p:cNvCxnSpPr/>
                          <p:nvPr/>
                        </p:nvCxnSpPr>
                        <p:spPr bwMode="auto">
                          <a:xfrm rot="10800000">
                            <a:off x="5514991" y="3335255"/>
                            <a:ext cx="114316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7" name="Straight Connector 106"/>
                          <p:cNvCxnSpPr/>
                          <p:nvPr/>
                        </p:nvCxnSpPr>
                        <p:spPr>
                          <a:xfrm rot="5400000">
                            <a:off x="6890696" y="3080305"/>
                            <a:ext cx="220797" cy="0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2" name="Straight Connector 111"/>
                          <p:cNvCxnSpPr/>
                          <p:nvPr/>
                        </p:nvCxnSpPr>
                        <p:spPr>
                          <a:xfrm rot="16200000" flipH="1" flipV="1">
                            <a:off x="6912141" y="3659303"/>
                            <a:ext cx="176321" cy="158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3" name="Straight Connector 112"/>
                          <p:cNvCxnSpPr/>
                          <p:nvPr/>
                        </p:nvCxnSpPr>
                        <p:spPr>
                          <a:xfrm flipV="1">
                            <a:off x="5562622" y="2971495"/>
                            <a:ext cx="1438472" cy="3177"/>
                          </a:xfrm>
                          <a:prstGeom prst="line">
                            <a:avLst/>
                          </a:prstGeom>
                          <a:ln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80" name="TextBox 79"/>
                          <p:cNvSpPr txBox="1"/>
                          <p:nvPr/>
                        </p:nvSpPr>
                        <p:spPr bwMode="auto">
                          <a:xfrm>
                            <a:off x="268492" y="4482902"/>
                            <a:ext cx="598219" cy="65474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square">
                            <a:spAutoFit/>
                          </a:bodyPr>
                          <a:lstStyle/>
                          <a:p>
                            <a:pPr algn="ctr" fontAlgn="auto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defRPr/>
                            </a:pPr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𝜺</m:t>
                                  </m:r>
                                </m:oMath>
                              </m:oMathPara>
                            </a14:m>
                            <a:endParaRPr lang="en-US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/>
                              <a:cs typeface="Arial" pitchFamily="34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80" name="TextBox 79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 bwMode="auto">
                          <a:xfrm>
                            <a:off x="268492" y="4482902"/>
                            <a:ext cx="598219" cy="654742"/>
                          </a:xfrm>
                          <a:prstGeom prst="rect">
                            <a:avLst/>
                          </a:prstGeom>
                          <a:blipFill>
                            <a:blip r:embed="rId5"/>
                            <a:stretch>
                              <a:fillRect/>
                            </a:stretch>
                          </a:blipFill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en-US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14" name="TextBox 113"/>
                        <p:cNvSpPr txBox="1"/>
                        <p:nvPr/>
                      </p:nvSpPr>
                      <p:spPr bwMode="auto">
                        <a:xfrm>
                          <a:off x="5647022" y="2347800"/>
                          <a:ext cx="498273" cy="35461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 smtClean="0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b="1" dirty="0">
                            <a:latin typeface="+mj-lt"/>
                            <a:ea typeface="Cambria Math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14" name="TextBox 11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5647022" y="2347800"/>
                          <a:ext cx="498273" cy="354614"/>
                        </a:xfrm>
                        <a:prstGeom prst="rect">
                          <a:avLst/>
                        </a:prstGeom>
                        <a:blipFill>
                          <a:blip r:embed="rId6"/>
                          <a:stretch>
                            <a:fillRect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15" name="Freeform 114"/>
                    <p:cNvSpPr/>
                    <p:nvPr/>
                  </p:nvSpPr>
                  <p:spPr bwMode="auto">
                    <a:xfrm rot="16200000">
                      <a:off x="5253078" y="2281429"/>
                      <a:ext cx="907954" cy="28890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10" name="Straight Connector 9"/>
                    <p:cNvCxnSpPr>
                      <a:stCxn id="115" idx="7"/>
                      <a:endCxn id="99" idx="7"/>
                    </p:cNvCxnSpPr>
                    <p:nvPr/>
                  </p:nvCxnSpPr>
                  <p:spPr>
                    <a:xfrm flipV="1">
                      <a:off x="5705936" y="1969309"/>
                      <a:ext cx="573917" cy="2598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Straight Connector 115"/>
                    <p:cNvCxnSpPr/>
                    <p:nvPr/>
                  </p:nvCxnSpPr>
                  <p:spPr>
                    <a:xfrm flipV="1">
                      <a:off x="5710261" y="2864784"/>
                      <a:ext cx="573917" cy="8514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" name="Group 4"/>
                  <p:cNvGrpSpPr/>
                  <p:nvPr/>
                </p:nvGrpSpPr>
                <p:grpSpPr>
                  <a:xfrm>
                    <a:off x="3381728" y="2209800"/>
                    <a:ext cx="599241" cy="983887"/>
                    <a:chOff x="3429000" y="2035467"/>
                    <a:chExt cx="599241" cy="797893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9" name="TextBox 138"/>
                        <p:cNvSpPr txBox="1"/>
                        <p:nvPr/>
                      </p:nvSpPr>
                      <p:spPr bwMode="auto">
                        <a:xfrm>
                          <a:off x="3452376" y="2339321"/>
                          <a:ext cx="575865" cy="29119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600" b="1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 smtClean="0">
                                        <a:solidFill>
                                          <a:schemeClr val="accent1"/>
                                        </a:solidFill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n-US" sz="1600" b="1" i="1" smtClean="0">
                                        <a:solidFill>
                                          <a:schemeClr val="accent1"/>
                                        </a:solidFill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600" b="1" dirty="0">
                            <a:solidFill>
                              <a:schemeClr val="accent1"/>
                            </a:solidFill>
                            <a:latin typeface="+mj-lt"/>
                            <a:cs typeface="Arial" pitchFamily="34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39" name="TextBox 13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 bwMode="auto">
                        <a:xfrm>
                          <a:off x="3452376" y="2339321"/>
                          <a:ext cx="575865" cy="291190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/>
                          </a:stretch>
                        </a:blipFill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42" name="Right Brace 141"/>
                    <p:cNvSpPr/>
                    <p:nvPr/>
                  </p:nvSpPr>
                  <p:spPr>
                    <a:xfrm>
                      <a:off x="3429000" y="2035467"/>
                      <a:ext cx="143420" cy="797893"/>
                    </a:xfrm>
                    <a:prstGeom prst="rightBrac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" name="Group 2"/>
                <p:cNvGrpSpPr/>
                <p:nvPr/>
              </p:nvGrpSpPr>
              <p:grpSpPr>
                <a:xfrm>
                  <a:off x="2014935" y="2667000"/>
                  <a:ext cx="575865" cy="675537"/>
                  <a:chOff x="3099424" y="2794806"/>
                  <a:chExt cx="575865" cy="675537"/>
                </a:xfrm>
              </p:grpSpPr>
              <p:cxnSp>
                <p:nvCxnSpPr>
                  <p:cNvPr id="158" name="Straight Arrow Connector 157"/>
                  <p:cNvCxnSpPr/>
                  <p:nvPr/>
                </p:nvCxnSpPr>
                <p:spPr>
                  <a:xfrm>
                    <a:off x="3352800" y="2794806"/>
                    <a:ext cx="0" cy="271137"/>
                  </a:xfrm>
                  <a:prstGeom prst="straightConnector1">
                    <a:avLst/>
                  </a:prstGeom>
                  <a:ln w="38100">
                    <a:solidFill>
                      <a:srgbClr val="A67A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9" name="TextBox 158"/>
                      <p:cNvSpPr txBox="1"/>
                      <p:nvPr/>
                    </p:nvSpPr>
                    <p:spPr bwMode="auto">
                      <a:xfrm>
                        <a:off x="3099424" y="3111275"/>
                        <a:ext cx="575865" cy="35906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sz="1600" b="1" i="0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1600" b="1" dirty="0"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59" name="TextBox 15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3099424" y="3111275"/>
                        <a:ext cx="575865" cy="359068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61" name="Group 160"/>
                <p:cNvGrpSpPr/>
                <p:nvPr/>
              </p:nvGrpSpPr>
              <p:grpSpPr>
                <a:xfrm>
                  <a:off x="3081735" y="2706820"/>
                  <a:ext cx="575865" cy="624048"/>
                  <a:chOff x="3099424" y="2834626"/>
                  <a:chExt cx="575865" cy="624048"/>
                </a:xfrm>
              </p:grpSpPr>
              <p:cxnSp>
                <p:nvCxnSpPr>
                  <p:cNvPr id="167" name="Straight Arrow Connector 166"/>
                  <p:cNvCxnSpPr/>
                  <p:nvPr/>
                </p:nvCxnSpPr>
                <p:spPr>
                  <a:xfrm>
                    <a:off x="3352800" y="2834626"/>
                    <a:ext cx="0" cy="271137"/>
                  </a:xfrm>
                  <a:prstGeom prst="straightConnector1">
                    <a:avLst/>
                  </a:prstGeom>
                  <a:ln w="38100">
                    <a:solidFill>
                      <a:srgbClr val="A67A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8" name="TextBox 167"/>
                      <p:cNvSpPr txBox="1"/>
                      <p:nvPr/>
                    </p:nvSpPr>
                    <p:spPr bwMode="auto">
                      <a:xfrm>
                        <a:off x="3099424" y="3099606"/>
                        <a:ext cx="575865" cy="35906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latin typeface="Cambria Math" panose="02040503050406030204" pitchFamily="18" charset="0"/>
                                      <a:ea typeface="Cambria Math"/>
                                      <a:cs typeface="Arial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𝑰</m:t>
                                  </m:r>
                                </m:e>
                                <m:sub>
                                  <m:r>
                                    <a:rPr lang="en-US" sz="1600" b="1" i="0" smtClean="0">
                                      <a:latin typeface="Cambria Math"/>
                                      <a:ea typeface="Cambria Math"/>
                                      <a:cs typeface="Arial" pitchFamily="34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1600" b="1" dirty="0">
                          <a:latin typeface="+mj-lt"/>
                          <a:cs typeface="Arial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68" name="TextBox 16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 bwMode="auto">
                      <a:xfrm>
                        <a:off x="3099424" y="3099606"/>
                        <a:ext cx="575865" cy="359068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172" name="Group 171"/>
              <p:cNvGrpSpPr/>
              <p:nvPr/>
            </p:nvGrpSpPr>
            <p:grpSpPr>
              <a:xfrm>
                <a:off x="2743200" y="1676400"/>
                <a:ext cx="575865" cy="397181"/>
                <a:chOff x="3299865" y="2838385"/>
                <a:chExt cx="575865" cy="397181"/>
              </a:xfrm>
            </p:grpSpPr>
            <p:cxnSp>
              <p:nvCxnSpPr>
                <p:cNvPr id="173" name="Straight Arrow Connector 172"/>
                <p:cNvCxnSpPr/>
                <p:nvPr/>
              </p:nvCxnSpPr>
              <p:spPr>
                <a:xfrm>
                  <a:off x="3352800" y="2964429"/>
                  <a:ext cx="0" cy="271137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4" name="TextBox 173"/>
                    <p:cNvSpPr txBox="1"/>
                    <p:nvPr/>
                  </p:nvSpPr>
                  <p:spPr bwMode="auto">
                    <a:xfrm>
                      <a:off x="3299865" y="2838385"/>
                      <a:ext cx="575865" cy="35906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1600" b="1" i="0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6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4" name="TextBox 17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99865" y="2838385"/>
                      <a:ext cx="575865" cy="359069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5" name="Group 174"/>
              <p:cNvGrpSpPr/>
              <p:nvPr/>
            </p:nvGrpSpPr>
            <p:grpSpPr>
              <a:xfrm>
                <a:off x="2709523" y="3271344"/>
                <a:ext cx="575865" cy="440524"/>
                <a:chOff x="3254074" y="2964429"/>
                <a:chExt cx="575865" cy="440524"/>
              </a:xfrm>
            </p:grpSpPr>
            <p:cxnSp>
              <p:nvCxnSpPr>
                <p:cNvPr id="176" name="Straight Arrow Connector 175"/>
                <p:cNvCxnSpPr/>
                <p:nvPr/>
              </p:nvCxnSpPr>
              <p:spPr>
                <a:xfrm>
                  <a:off x="3340785" y="2964429"/>
                  <a:ext cx="0" cy="271137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7" name="TextBox 176"/>
                    <p:cNvSpPr txBox="1"/>
                    <p:nvPr/>
                  </p:nvSpPr>
                  <p:spPr bwMode="auto">
                    <a:xfrm>
                      <a:off x="3254074" y="3045885"/>
                      <a:ext cx="575865" cy="3590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1600" b="1" i="0" smtClean="0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6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7" name="TextBox 17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54074" y="3045885"/>
                      <a:ext cx="575865" cy="359068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8" name="TextBox 177"/>
              <p:cNvSpPr txBox="1"/>
              <p:nvPr/>
            </p:nvSpPr>
            <p:spPr bwMode="auto">
              <a:xfrm>
                <a:off x="6225644" y="1782515"/>
                <a:ext cx="3543291" cy="178003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14313" indent="-214313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+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lang="en-US" sz="1500" b="1" dirty="0">
                  <a:cs typeface="Arial" pitchFamily="34" charset="0"/>
                </a:endParaRPr>
              </a:p>
              <a:p>
                <a:pPr marL="214313" indent="-214313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1500" b="1" dirty="0">
                  <a:cs typeface="Arial" pitchFamily="34" charset="0"/>
                </a:endParaRPr>
              </a:p>
              <a:p>
                <a:pPr marL="214313" indent="-214313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𝜀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</m:den>
                    </m:f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   , 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𝜀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cs typeface="Arial" pitchFamily="34" charset="0"/>
                  </a:rPr>
                  <a:t>  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𝜀</m:t>
                        </m:r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1500" dirty="0">
                  <a:cs typeface="Arial" pitchFamily="34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cs typeface="Arial" pitchFamily="34" charset="0"/>
                  </a:rPr>
                  <a:t>Higher R =&gt; Lower </a:t>
                </a:r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500" dirty="0">
                    <a:cs typeface="Arial" pitchFamily="34" charset="0"/>
                  </a:rPr>
                  <a:t> through resistor</a:t>
                </a:r>
                <a:endParaRPr lang="en-US" sz="1500" b="1" dirty="0"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8" name="TextBox 1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25644" y="1782515"/>
                <a:ext cx="3543291" cy="1780039"/>
              </a:xfrm>
              <a:prstGeom prst="rect">
                <a:avLst/>
              </a:prstGeom>
              <a:blipFill>
                <a:blip r:embed="rId12"/>
                <a:stretch>
                  <a:fillRect l="-342" b="-2721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 bwMode="auto">
              <a:xfrm>
                <a:off x="3400576" y="3825922"/>
                <a:ext cx="6336345" cy="21284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is always smaller than both R1 and R2 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   	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 (i.e. connecting resistors in parallel reduces resistance)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Branch with larger R has smaller </a:t>
                </a:r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	(If R1 &gt; R2  :   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1 &lt; 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2 , and vice-verse)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If R1 increases </a:t>
                </a:r>
                <a:r>
                  <a:rPr lang="en-US" sz="1500" dirty="0">
                    <a:cs typeface="Times New Roman" panose="02020603050405020304" pitchFamily="18" charset="0"/>
                  </a:rPr>
                  <a:t>(while R2 and </a:t>
                </a:r>
                <a:r>
                  <a:rPr lang="el-GR" sz="1500" dirty="0">
                    <a:cs typeface="Times New Roman" panose="02020603050405020304" pitchFamily="18" charset="0"/>
                  </a:rPr>
                  <a:t>ε</a:t>
                </a:r>
                <a:r>
                  <a:rPr lang="en-US" sz="1500" dirty="0">
                    <a:cs typeface="Times New Roman" panose="02020603050405020304" pitchFamily="18" charset="0"/>
                  </a:rPr>
                  <a:t> remain unchanged):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	-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cs typeface="Times New Roman" panose="02020603050405020304" pitchFamily="18" charset="0"/>
                  </a:rPr>
                  <a:t>increases</a:t>
                </a:r>
              </a:p>
              <a:p>
                <a:pPr lvl="1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- </a:t>
                </a:r>
                <a14:m>
                  <m:oMath xmlns:m="http://schemas.openxmlformats.org/officeDocument/2006/math">
                    <m:r>
                      <a:rPr lang="en-US" sz="150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500" dirty="0">
                    <a:cs typeface="Times New Roman" panose="02020603050405020304" pitchFamily="18" charset="0"/>
                  </a:rPr>
                  <a:t> decreases,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cs typeface="Times New Roman" panose="02020603050405020304" pitchFamily="18" charset="0"/>
                  </a:rPr>
                  <a:t> remains unchanged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00576" y="3825922"/>
                <a:ext cx="6336345" cy="2128403"/>
              </a:xfrm>
              <a:prstGeom prst="rect">
                <a:avLst/>
              </a:prstGeom>
              <a:blipFill>
                <a:blip r:embed="rId13"/>
                <a:stretch>
                  <a:fillRect l="-192" t="-570" b="-1994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E2632F-C746-41A7-BAF2-B617902B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821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9900" y="1006078"/>
            <a:ext cx="6286500" cy="708422"/>
          </a:xfrm>
        </p:spPr>
        <p:txBody>
          <a:bodyPr/>
          <a:lstStyle/>
          <a:p>
            <a:r>
              <a:rPr lang="en-US" dirty="0"/>
              <a:t>Resistors in </a:t>
            </a:r>
            <a:r>
              <a:rPr lang="en-US" b="1" dirty="0"/>
              <a:t>Parallel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(contd.)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 bwMode="auto">
              <a:xfrm>
                <a:off x="3747621" y="3925132"/>
                <a:ext cx="4940201" cy="2143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When switch is opened: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-  R1 is disconnected (i.e.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→ </m:t>
                    </m:r>
                    <m:r>
                      <a:rPr lang="en-US" sz="15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)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- </a:t>
                </a:r>
                <a14:m>
                  <m:oMath xmlns:m="http://schemas.openxmlformats.org/officeDocument/2006/math">
                    <m:r>
                      <a:rPr lang="en-US" sz="150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cs typeface="Times New Roman" panose="02020603050405020304" pitchFamily="18" charset="0"/>
                  </a:rPr>
                  <a:t>increases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) 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-</a:t>
                </a:r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becomes zero (therefore: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) 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-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150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500" dirty="0">
                        <a:cs typeface="Times New Roman" panose="02020603050405020304" pitchFamily="18" charset="0"/>
                      </a:rPr>
                      <m:t>decreases</m:t>
                    </m:r>
                    <m:r>
                      <a:rPr lang="en-US" sz="1500" i="1" dirty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𝜀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i="1"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1500" i="1">
                                    <a:latin typeface="Cambria Math"/>
                                    <a:cs typeface="Arial" pitchFamily="34" charset="0"/>
                                  </a:rPr>
                                  <m:t>𝑒𝑞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sz="1500" i="1" dirty="0">
                  <a:latin typeface="Cambria Math"/>
                  <a:cs typeface="Times New Roman" panose="020206030504050203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cs typeface="Times New Roman" panose="02020603050405020304" pitchFamily="18" charset="0"/>
                  </a:rPr>
                  <a:t>	-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cs typeface="Times New Roman" panose="02020603050405020304" pitchFamily="18" charset="0"/>
                  </a:rPr>
                  <a:t>remains unchanged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Arial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fPr>
                          <m:num>
                            <m:r>
                              <a:rPr lang="en-US" sz="1500" i="1">
                                <a:latin typeface="Cambria Math"/>
                                <a:cs typeface="Arial" pitchFamily="34" charset="0"/>
                              </a:rPr>
                              <m:t>𝜀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i="1">
                                    <a:latin typeface="Cambria Math"/>
                                    <a:cs typeface="Arial" pitchFamily="34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1500" i="1">
                                    <a:latin typeface="Cambria Math"/>
                                    <a:cs typeface="Arial" pitchFamily="34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47621" y="3925132"/>
                <a:ext cx="4940201" cy="2143600"/>
              </a:xfrm>
              <a:prstGeom prst="rect">
                <a:avLst/>
              </a:prstGeom>
              <a:blipFill>
                <a:blip r:embed="rId3"/>
                <a:stretch>
                  <a:fillRect l="-246" t="-282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Group 49"/>
          <p:cNvGrpSpPr/>
          <p:nvPr/>
        </p:nvGrpSpPr>
        <p:grpSpPr>
          <a:xfrm>
            <a:off x="3295651" y="1771650"/>
            <a:ext cx="2466280" cy="1714500"/>
            <a:chOff x="466953" y="4016514"/>
            <a:chExt cx="3288373" cy="1773177"/>
          </a:xfrm>
        </p:grpSpPr>
        <p:grpSp>
          <p:nvGrpSpPr>
            <p:cNvPr id="62" name="Group 61"/>
            <p:cNvGrpSpPr/>
            <p:nvPr/>
          </p:nvGrpSpPr>
          <p:grpSpPr>
            <a:xfrm>
              <a:off x="466953" y="4016514"/>
              <a:ext cx="3190644" cy="1773177"/>
              <a:chOff x="924156" y="4038600"/>
              <a:chExt cx="3190644" cy="1773177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1028700" y="4421127"/>
                <a:ext cx="3086100" cy="1390650"/>
                <a:chOff x="966851" y="4489500"/>
                <a:chExt cx="3086100" cy="1390650"/>
              </a:xfrm>
            </p:grpSpPr>
            <p:grpSp>
              <p:nvGrpSpPr>
                <p:cNvPr id="66" name="Group 113"/>
                <p:cNvGrpSpPr>
                  <a:grpSpLocks/>
                </p:cNvGrpSpPr>
                <p:nvPr/>
              </p:nvGrpSpPr>
              <p:grpSpPr bwMode="auto">
                <a:xfrm>
                  <a:off x="966851" y="4489500"/>
                  <a:ext cx="3086100" cy="1390650"/>
                  <a:chOff x="1219200" y="5257800"/>
                  <a:chExt cx="3086162" cy="1391127"/>
                </a:xfrm>
              </p:grpSpPr>
              <p:grpSp>
                <p:nvGrpSpPr>
                  <p:cNvPr id="69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219200" y="5257800"/>
                    <a:ext cx="3086162" cy="1391127"/>
                    <a:chOff x="2286000" y="2953238"/>
                    <a:chExt cx="1733788" cy="781527"/>
                  </a:xfrm>
                </p:grpSpPr>
                <p:sp>
                  <p:nvSpPr>
                    <p:cNvPr id="72" name="Freeform 71"/>
                    <p:cNvSpPr/>
                    <p:nvPr/>
                  </p:nvSpPr>
                  <p:spPr>
                    <a:xfrm rot="16200000">
                      <a:off x="3689736" y="3228066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73" name="Straight Connector 72"/>
                    <p:cNvCxnSpPr/>
                    <p:nvPr/>
                  </p:nvCxnSpPr>
                  <p:spPr>
                    <a:xfrm flipH="1">
                      <a:off x="2450996" y="3734765"/>
                      <a:ext cx="143590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Straight Connector 73"/>
                    <p:cNvCxnSpPr/>
                    <p:nvPr/>
                  </p:nvCxnSpPr>
                  <p:spPr bwMode="auto">
                    <a:xfrm>
                      <a:off x="2286000" y="3277090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/>
                    <p:cNvCxnSpPr/>
                    <p:nvPr/>
                  </p:nvCxnSpPr>
                  <p:spPr bwMode="auto">
                    <a:xfrm>
                      <a:off x="2400159" y="3403776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/>
                    <p:cNvCxnSpPr/>
                    <p:nvPr/>
                  </p:nvCxnSpPr>
                  <p:spPr bwMode="auto">
                    <a:xfrm rot="16200000" flipV="1">
                      <a:off x="2288623" y="3114718"/>
                      <a:ext cx="323852" cy="8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" name="Straight Connector 78"/>
                    <p:cNvCxnSpPr/>
                    <p:nvPr/>
                  </p:nvCxnSpPr>
                  <p:spPr bwMode="auto">
                    <a:xfrm rot="5400000" flipH="1" flipV="1">
                      <a:off x="2285501" y="3569271"/>
                      <a:ext cx="33098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/>
                    <p:cNvCxnSpPr/>
                    <p:nvPr/>
                  </p:nvCxnSpPr>
                  <p:spPr bwMode="auto">
                    <a:xfrm rot="10800000">
                      <a:off x="2286000" y="3361845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Straight Connector 81"/>
                    <p:cNvCxnSpPr/>
                    <p:nvPr/>
                  </p:nvCxnSpPr>
                  <p:spPr bwMode="auto">
                    <a:xfrm rot="10800000">
                      <a:off x="2400159" y="3319021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83" name="Freeform 82"/>
                    <p:cNvSpPr/>
                    <p:nvPr/>
                  </p:nvSpPr>
                  <p:spPr>
                    <a:xfrm rot="5400000">
                      <a:off x="3118941" y="3303899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84" name="Straight Connector 83"/>
                    <p:cNvCxnSpPr/>
                    <p:nvPr/>
                  </p:nvCxnSpPr>
                  <p:spPr>
                    <a:xfrm rot="5400000">
                      <a:off x="3775381" y="3063865"/>
                      <a:ext cx="221254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/>
                    <p:cNvCxnSpPr/>
                    <p:nvPr/>
                  </p:nvCxnSpPr>
                  <p:spPr>
                    <a:xfrm rot="16200000" flipH="1" flipV="1">
                      <a:off x="3797239" y="3642428"/>
                      <a:ext cx="176647" cy="26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/>
                    <p:cNvCxnSpPr/>
                    <p:nvPr/>
                  </p:nvCxnSpPr>
                  <p:spPr>
                    <a:xfrm flipV="1">
                      <a:off x="2448320" y="2955022"/>
                      <a:ext cx="1437688" cy="26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0" name="Straight Connector 69"/>
                  <p:cNvCxnSpPr/>
                  <p:nvPr/>
                </p:nvCxnSpPr>
                <p:spPr bwMode="auto">
                  <a:xfrm rot="5400000">
                    <a:off x="2941757" y="5696108"/>
                    <a:ext cx="1873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/>
                  <p:cNvCxnSpPr>
                    <a:stCxn id="83" idx="7"/>
                  </p:cNvCxnSpPr>
                  <p:nvPr/>
                </p:nvCxnSpPr>
                <p:spPr>
                  <a:xfrm rot="16200000" flipH="1">
                    <a:off x="2955137" y="6559203"/>
                    <a:ext cx="179449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7" name="TextBox 66"/>
                    <p:cNvSpPr txBox="1"/>
                    <p:nvPr/>
                  </p:nvSpPr>
                  <p:spPr bwMode="auto">
                    <a:xfrm>
                      <a:off x="2191442" y="5096951"/>
                      <a:ext cx="575865" cy="3342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7" name="TextBox 6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191442" y="5096951"/>
                      <a:ext cx="575865" cy="334225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8" name="TextBox 67"/>
                    <p:cNvSpPr txBox="1"/>
                    <p:nvPr/>
                  </p:nvSpPr>
                  <p:spPr bwMode="auto">
                    <a:xfrm>
                      <a:off x="3334442" y="4978739"/>
                      <a:ext cx="575865" cy="3342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8" name="TextBox 6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334442" y="4978739"/>
                      <a:ext cx="575865" cy="334225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65" name="TextBox 64"/>
              <p:cNvSpPr txBox="1"/>
              <p:nvPr/>
            </p:nvSpPr>
            <p:spPr bwMode="auto">
              <a:xfrm>
                <a:off x="924156" y="4038600"/>
                <a:ext cx="1742847" cy="2864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200" b="1" dirty="0">
                    <a:solidFill>
                      <a:srgbClr val="293F6F"/>
                    </a:solidFill>
                    <a:latin typeface="+mj-lt"/>
                  </a:rPr>
                  <a:t>Closed switch</a:t>
                </a:r>
                <a:endParaRPr lang="en-US" sz="1200" dirty="0">
                  <a:latin typeface="+mj-lt"/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1114189" y="4409860"/>
              <a:ext cx="2641137" cy="1278576"/>
              <a:chOff x="1114189" y="4407725"/>
              <a:chExt cx="2641137" cy="1278576"/>
            </a:xfrm>
          </p:grpSpPr>
          <p:cxnSp>
            <p:nvCxnSpPr>
              <p:cNvPr id="53" name="Straight Connector 52"/>
              <p:cNvCxnSpPr/>
              <p:nvPr/>
            </p:nvCxnSpPr>
            <p:spPr bwMode="auto">
              <a:xfrm flipH="1">
                <a:off x="2397122" y="4407725"/>
                <a:ext cx="5653" cy="32067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4" name="Group 53"/>
              <p:cNvGrpSpPr/>
              <p:nvPr/>
            </p:nvGrpSpPr>
            <p:grpSpPr>
              <a:xfrm>
                <a:off x="1114189" y="4545010"/>
                <a:ext cx="2641137" cy="1141291"/>
                <a:chOff x="593487" y="2234377"/>
                <a:chExt cx="2641137" cy="1141291"/>
              </a:xfrm>
            </p:grpSpPr>
            <p:cxnSp>
              <p:nvCxnSpPr>
                <p:cNvPr id="57" name="Straight Arrow Connector 56"/>
                <p:cNvCxnSpPr/>
                <p:nvPr/>
              </p:nvCxnSpPr>
              <p:spPr>
                <a:xfrm>
                  <a:off x="599312" y="2234377"/>
                  <a:ext cx="1058863" cy="0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Arrow Connector 57"/>
                <p:cNvCxnSpPr/>
                <p:nvPr/>
              </p:nvCxnSpPr>
              <p:spPr>
                <a:xfrm rot="5400000">
                  <a:off x="2852037" y="2793179"/>
                  <a:ext cx="762000" cy="3175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Arrow Connector 58"/>
                <p:cNvCxnSpPr/>
                <p:nvPr/>
              </p:nvCxnSpPr>
              <p:spPr>
                <a:xfrm flipH="1">
                  <a:off x="593487" y="3375667"/>
                  <a:ext cx="921618" cy="1"/>
                </a:xfrm>
                <a:prstGeom prst="straightConnector1">
                  <a:avLst/>
                </a:prstGeom>
                <a:ln w="38100">
                  <a:solidFill>
                    <a:srgbClr val="A67A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5" name="Straight Arrow Connector 54"/>
              <p:cNvCxnSpPr/>
              <p:nvPr/>
            </p:nvCxnSpPr>
            <p:spPr>
              <a:xfrm rot="5400000">
                <a:off x="2331912" y="5132513"/>
                <a:ext cx="762000" cy="3175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Group 86"/>
          <p:cNvGrpSpPr/>
          <p:nvPr/>
        </p:nvGrpSpPr>
        <p:grpSpPr>
          <a:xfrm>
            <a:off x="6217722" y="1771652"/>
            <a:ext cx="2564328" cy="1714501"/>
            <a:chOff x="4429496" y="4021366"/>
            <a:chExt cx="3419104" cy="1790409"/>
          </a:xfrm>
        </p:grpSpPr>
        <p:grpSp>
          <p:nvGrpSpPr>
            <p:cNvPr id="88" name="Group 87"/>
            <p:cNvGrpSpPr/>
            <p:nvPr/>
          </p:nvGrpSpPr>
          <p:grpSpPr>
            <a:xfrm>
              <a:off x="4429496" y="4021366"/>
              <a:ext cx="3342904" cy="1790409"/>
              <a:chOff x="771896" y="4021366"/>
              <a:chExt cx="3342904" cy="1790409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1028700" y="4419600"/>
                <a:ext cx="3086100" cy="1392175"/>
                <a:chOff x="966851" y="4487973"/>
                <a:chExt cx="3086100" cy="1392175"/>
              </a:xfrm>
            </p:grpSpPr>
            <p:grpSp>
              <p:nvGrpSpPr>
                <p:cNvPr id="109" name="Group 113"/>
                <p:cNvGrpSpPr>
                  <a:grpSpLocks/>
                </p:cNvGrpSpPr>
                <p:nvPr/>
              </p:nvGrpSpPr>
              <p:grpSpPr bwMode="auto">
                <a:xfrm>
                  <a:off x="966851" y="4487973"/>
                  <a:ext cx="3086100" cy="1392175"/>
                  <a:chOff x="1219200" y="5256274"/>
                  <a:chExt cx="3086162" cy="1392653"/>
                </a:xfrm>
              </p:grpSpPr>
              <p:grpSp>
                <p:nvGrpSpPr>
                  <p:cNvPr id="117" name="Group 62"/>
                  <p:cNvGrpSpPr>
                    <a:grpSpLocks/>
                  </p:cNvGrpSpPr>
                  <p:nvPr/>
                </p:nvGrpSpPr>
                <p:grpSpPr bwMode="auto">
                  <a:xfrm>
                    <a:off x="1219200" y="5257800"/>
                    <a:ext cx="3086162" cy="1391127"/>
                    <a:chOff x="2286000" y="2953238"/>
                    <a:chExt cx="1733788" cy="781527"/>
                  </a:xfrm>
                </p:grpSpPr>
                <p:sp>
                  <p:nvSpPr>
                    <p:cNvPr id="122" name="Freeform 121"/>
                    <p:cNvSpPr/>
                    <p:nvPr/>
                  </p:nvSpPr>
                  <p:spPr>
                    <a:xfrm rot="16200000">
                      <a:off x="3689736" y="3228066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123" name="Straight Connector 122"/>
                    <p:cNvCxnSpPr/>
                    <p:nvPr/>
                  </p:nvCxnSpPr>
                  <p:spPr>
                    <a:xfrm flipH="1">
                      <a:off x="2450996" y="3734765"/>
                      <a:ext cx="143590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Straight Connector 123"/>
                    <p:cNvCxnSpPr/>
                    <p:nvPr/>
                  </p:nvCxnSpPr>
                  <p:spPr bwMode="auto">
                    <a:xfrm>
                      <a:off x="2286000" y="3277090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5" name="Straight Connector 124"/>
                    <p:cNvCxnSpPr/>
                    <p:nvPr/>
                  </p:nvCxnSpPr>
                  <p:spPr bwMode="auto">
                    <a:xfrm>
                      <a:off x="2400159" y="3403776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6" name="Straight Connector 125"/>
                    <p:cNvCxnSpPr/>
                    <p:nvPr/>
                  </p:nvCxnSpPr>
                  <p:spPr bwMode="auto">
                    <a:xfrm rot="16200000" flipV="1">
                      <a:off x="2288623" y="3114718"/>
                      <a:ext cx="323852" cy="8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7" name="Straight Connector 126"/>
                    <p:cNvCxnSpPr/>
                    <p:nvPr/>
                  </p:nvCxnSpPr>
                  <p:spPr bwMode="auto">
                    <a:xfrm rot="5400000" flipH="1" flipV="1">
                      <a:off x="2285501" y="3569271"/>
                      <a:ext cx="33098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/>
                    <p:cNvCxnSpPr/>
                    <p:nvPr/>
                  </p:nvCxnSpPr>
                  <p:spPr bwMode="auto">
                    <a:xfrm rot="10800000">
                      <a:off x="2286000" y="3361845"/>
                      <a:ext cx="343369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/>
                    <p:nvPr/>
                  </p:nvCxnSpPr>
                  <p:spPr bwMode="auto">
                    <a:xfrm rot="10800000">
                      <a:off x="2400159" y="3319021"/>
                      <a:ext cx="1150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0" name="Freeform 129"/>
                    <p:cNvSpPr/>
                    <p:nvPr/>
                  </p:nvSpPr>
                  <p:spPr>
                    <a:xfrm rot="5400000">
                      <a:off x="3118941" y="3303899"/>
                      <a:ext cx="383626" cy="276479"/>
                    </a:xfrm>
                    <a:custGeom>
                      <a:avLst/>
                      <a:gdLst>
                        <a:gd name="connsiteX0" fmla="*/ 0 w 2395537"/>
                        <a:gd name="connsiteY0" fmla="*/ 307181 h 614362"/>
                        <a:gd name="connsiteX1" fmla="*/ 200025 w 2395537"/>
                        <a:gd name="connsiteY1" fmla="*/ 0 h 614362"/>
                        <a:gd name="connsiteX2" fmla="*/ 600075 w 2395537"/>
                        <a:gd name="connsiteY2" fmla="*/ 609600 h 614362"/>
                        <a:gd name="connsiteX3" fmla="*/ 995362 w 2395537"/>
                        <a:gd name="connsiteY3" fmla="*/ 2381 h 614362"/>
                        <a:gd name="connsiteX4" fmla="*/ 1397793 w 2395537"/>
                        <a:gd name="connsiteY4" fmla="*/ 611981 h 614362"/>
                        <a:gd name="connsiteX5" fmla="*/ 1795462 w 2395537"/>
                        <a:gd name="connsiteY5" fmla="*/ 4762 h 614362"/>
                        <a:gd name="connsiteX6" fmla="*/ 2195512 w 2395537"/>
                        <a:gd name="connsiteY6" fmla="*/ 614362 h 614362"/>
                        <a:gd name="connsiteX7" fmla="*/ 2395537 w 2395537"/>
                        <a:gd name="connsiteY7" fmla="*/ 304800 h 61436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395537" h="614362">
                          <a:moveTo>
                            <a:pt x="0" y="307181"/>
                          </a:moveTo>
                          <a:lnTo>
                            <a:pt x="200025" y="0"/>
                          </a:lnTo>
                          <a:lnTo>
                            <a:pt x="600075" y="609600"/>
                          </a:lnTo>
                          <a:lnTo>
                            <a:pt x="995362" y="2381"/>
                          </a:lnTo>
                          <a:lnTo>
                            <a:pt x="1397793" y="611981"/>
                          </a:lnTo>
                          <a:lnTo>
                            <a:pt x="1795462" y="4762"/>
                          </a:lnTo>
                          <a:lnTo>
                            <a:pt x="2195512" y="614362"/>
                          </a:lnTo>
                          <a:lnTo>
                            <a:pt x="2395537" y="30480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  <p:cxnSp>
                  <p:nvCxnSpPr>
                    <p:cNvPr id="131" name="Straight Connector 130"/>
                    <p:cNvCxnSpPr/>
                    <p:nvPr/>
                  </p:nvCxnSpPr>
                  <p:spPr>
                    <a:xfrm rot="5400000">
                      <a:off x="3775381" y="3063865"/>
                      <a:ext cx="221254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2" name="Straight Connector 131"/>
                    <p:cNvCxnSpPr/>
                    <p:nvPr/>
                  </p:nvCxnSpPr>
                  <p:spPr>
                    <a:xfrm rot="16200000" flipH="1" flipV="1">
                      <a:off x="3797239" y="3642428"/>
                      <a:ext cx="176647" cy="267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Straight Connector 132"/>
                    <p:cNvCxnSpPr/>
                    <p:nvPr/>
                  </p:nvCxnSpPr>
                  <p:spPr>
                    <a:xfrm flipV="1">
                      <a:off x="2448320" y="2955022"/>
                      <a:ext cx="1437688" cy="2677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8" name="Group 76"/>
                  <p:cNvGrpSpPr>
                    <a:grpSpLocks/>
                  </p:cNvGrpSpPr>
                  <p:nvPr/>
                </p:nvGrpSpPr>
                <p:grpSpPr bwMode="auto">
                  <a:xfrm rot="5400000">
                    <a:off x="2875331" y="5408520"/>
                    <a:ext cx="533528" cy="229035"/>
                    <a:chOff x="4647252" y="1422122"/>
                    <a:chExt cx="2822828" cy="229035"/>
                  </a:xfrm>
                </p:grpSpPr>
                <p:cxnSp>
                  <p:nvCxnSpPr>
                    <p:cNvPr id="120" name="Straight Connector 119"/>
                    <p:cNvCxnSpPr/>
                    <p:nvPr/>
                  </p:nvCxnSpPr>
                  <p:spPr>
                    <a:xfrm>
                      <a:off x="6478625" y="1643283"/>
                      <a:ext cx="99145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1" name="Freeform 120"/>
                    <p:cNvSpPr/>
                    <p:nvPr/>
                  </p:nvSpPr>
                  <p:spPr>
                    <a:xfrm>
                      <a:off x="4647252" y="1422122"/>
                      <a:ext cx="1697232" cy="229035"/>
                    </a:xfrm>
                    <a:custGeom>
                      <a:avLst/>
                      <a:gdLst>
                        <a:gd name="connsiteX0" fmla="*/ 0 w 1697831"/>
                        <a:gd name="connsiteY0" fmla="*/ 457200 h 457200"/>
                        <a:gd name="connsiteX1" fmla="*/ 904875 w 1697831"/>
                        <a:gd name="connsiteY1" fmla="*/ 454819 h 457200"/>
                        <a:gd name="connsiteX2" fmla="*/ 1697831 w 1697831"/>
                        <a:gd name="connsiteY2" fmla="*/ 0 h 4572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697831" h="457200">
                          <a:moveTo>
                            <a:pt x="0" y="457200"/>
                          </a:moveTo>
                          <a:lnTo>
                            <a:pt x="904875" y="454819"/>
                          </a:lnTo>
                          <a:lnTo>
                            <a:pt x="1697831" y="0"/>
                          </a:lnTo>
                        </a:path>
                      </a:pathLst>
                    </a:cu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/>
                    </a:p>
                  </p:txBody>
                </p:sp>
              </p:grpSp>
              <p:cxnSp>
                <p:nvCxnSpPr>
                  <p:cNvPr id="119" name="Straight Connector 118"/>
                  <p:cNvCxnSpPr>
                    <a:stCxn id="130" idx="7"/>
                  </p:cNvCxnSpPr>
                  <p:nvPr/>
                </p:nvCxnSpPr>
                <p:spPr>
                  <a:xfrm rot="16200000" flipH="1">
                    <a:off x="2955137" y="6559203"/>
                    <a:ext cx="179449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TextBox 109"/>
                    <p:cNvSpPr txBox="1"/>
                    <p:nvPr/>
                  </p:nvSpPr>
                  <p:spPr bwMode="auto">
                    <a:xfrm>
                      <a:off x="2105486" y="5024735"/>
                      <a:ext cx="575865" cy="3374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TextBox 10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105486" y="5024735"/>
                      <a:ext cx="575865" cy="337473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1" name="TextBox 110"/>
                    <p:cNvSpPr txBox="1"/>
                    <p:nvPr/>
                  </p:nvSpPr>
                  <p:spPr bwMode="auto">
                    <a:xfrm>
                      <a:off x="3248486" y="4969976"/>
                      <a:ext cx="575865" cy="3374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500" b="1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1500" b="1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11" name="TextBox 11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3248486" y="4969976"/>
                      <a:ext cx="575865" cy="337473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08" name="TextBox 107"/>
              <p:cNvSpPr txBox="1"/>
              <p:nvPr/>
            </p:nvSpPr>
            <p:spPr bwMode="auto">
              <a:xfrm>
                <a:off x="771896" y="4021366"/>
                <a:ext cx="1514104" cy="2892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1200" b="1" dirty="0">
                    <a:solidFill>
                      <a:srgbClr val="293F6F"/>
                    </a:solidFill>
                    <a:latin typeface="+mj-lt"/>
                  </a:rPr>
                  <a:t>Open switch</a:t>
                </a:r>
                <a:endParaRPr lang="en-US" sz="1200" dirty="0">
                  <a:latin typeface="+mj-lt"/>
                </a:endParaRP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5207463" y="4556885"/>
              <a:ext cx="2641137" cy="1141291"/>
              <a:chOff x="593487" y="2234377"/>
              <a:chExt cx="2641137" cy="1141291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>
                <a:off x="599312" y="2234377"/>
                <a:ext cx="1058863" cy="0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rot="5400000">
                <a:off x="2852037" y="2793179"/>
                <a:ext cx="762000" cy="3175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/>
              <p:nvPr/>
            </p:nvCxnSpPr>
            <p:spPr>
              <a:xfrm flipH="1">
                <a:off x="593487" y="3375667"/>
                <a:ext cx="921618" cy="1"/>
              </a:xfrm>
              <a:prstGeom prst="straightConnector1">
                <a:avLst/>
              </a:prstGeom>
              <a:ln w="38100">
                <a:solidFill>
                  <a:srgbClr val="A67A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 bwMode="auto">
              <a:xfrm>
                <a:off x="3949219" y="2262733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9219" y="2262733"/>
                <a:ext cx="431899" cy="3231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/>
              <p:cNvSpPr txBox="1"/>
              <p:nvPr/>
            </p:nvSpPr>
            <p:spPr bwMode="auto">
              <a:xfrm>
                <a:off x="3949219" y="3077287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5" name="TextBox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9219" y="3077287"/>
                <a:ext cx="431899" cy="3231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 bwMode="auto">
              <a:xfrm>
                <a:off x="4730408" y="2228851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30408" y="2228851"/>
                <a:ext cx="431899" cy="3231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/>
              <p:cNvSpPr txBox="1"/>
              <p:nvPr/>
            </p:nvSpPr>
            <p:spPr bwMode="auto">
              <a:xfrm>
                <a:off x="5492653" y="2171701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7" name="TextBox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2653" y="2171701"/>
                <a:ext cx="431899" cy="3231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/>
              <p:cNvSpPr txBox="1"/>
              <p:nvPr/>
            </p:nvSpPr>
            <p:spPr bwMode="auto">
              <a:xfrm>
                <a:off x="7022669" y="2284142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22669" y="2284142"/>
                <a:ext cx="431899" cy="3231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 bwMode="auto">
              <a:xfrm>
                <a:off x="7022668" y="3098696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22668" y="3098696"/>
                <a:ext cx="431899" cy="3231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/>
              <p:cNvSpPr txBox="1"/>
              <p:nvPr/>
            </p:nvSpPr>
            <p:spPr bwMode="auto">
              <a:xfrm>
                <a:off x="8566103" y="2193110"/>
                <a:ext cx="431899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b="1" i="1"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𝑰</m:t>
                          </m:r>
                        </m:e>
                        <m:sub>
                          <m:r>
                            <a:rPr lang="en-US" sz="1500" b="1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500" b="1" dirty="0">
                  <a:latin typeface="+mj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3" name="TextBox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66103" y="2193110"/>
                <a:ext cx="431899" cy="3231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22006A-6B21-4C1D-957A-D9670A5A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47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3005865" y="739239"/>
            <a:ext cx="6286500" cy="708422"/>
          </a:xfrm>
        </p:spPr>
        <p:txBody>
          <a:bodyPr/>
          <a:lstStyle/>
          <a:p>
            <a:r>
              <a:rPr lang="en-US" dirty="0"/>
              <a:t>Resistors in </a:t>
            </a:r>
            <a:r>
              <a:rPr lang="en-US" b="1" dirty="0"/>
              <a:t>Parallel </a:t>
            </a:r>
            <a:r>
              <a:rPr lang="en-US" dirty="0"/>
              <a:t>and</a:t>
            </a:r>
            <a:r>
              <a:rPr lang="en-US" b="1" dirty="0"/>
              <a:t> Series</a:t>
            </a:r>
            <a:endParaRPr lang="en-US" sz="36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3088978" y="1642990"/>
            <a:ext cx="3064173" cy="2929538"/>
            <a:chOff x="336852" y="1320312"/>
            <a:chExt cx="4822825" cy="44113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TextBox 134"/>
                <p:cNvSpPr txBox="1"/>
                <p:nvPr/>
              </p:nvSpPr>
              <p:spPr bwMode="auto">
                <a:xfrm>
                  <a:off x="3162563" y="485769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5" name="TextBox 1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62563" y="4857690"/>
                  <a:ext cx="575865" cy="48663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 bwMode="auto">
                <a:xfrm>
                  <a:off x="719535" y="272409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19535" y="2724090"/>
                  <a:ext cx="575865" cy="48663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/>
                <p:cNvSpPr txBox="1"/>
                <p:nvPr/>
              </p:nvSpPr>
              <p:spPr bwMode="auto">
                <a:xfrm>
                  <a:off x="3938293" y="161266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37" name="TextBox 1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38293" y="1612660"/>
                  <a:ext cx="575865" cy="4866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TextBox 139"/>
                <p:cNvSpPr txBox="1"/>
                <p:nvPr/>
              </p:nvSpPr>
              <p:spPr bwMode="auto">
                <a:xfrm>
                  <a:off x="2319733" y="196209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40" name="TextBox 1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19733" y="1962090"/>
                  <a:ext cx="575865" cy="4866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TextBox 142"/>
                <p:cNvSpPr txBox="1"/>
                <p:nvPr/>
              </p:nvSpPr>
              <p:spPr bwMode="auto">
                <a:xfrm>
                  <a:off x="2151212" y="3235220"/>
                  <a:ext cx="575865" cy="486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b="1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1500" b="1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n-US" sz="1500" b="1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43" name="TextBox 1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151212" y="3235220"/>
                  <a:ext cx="575865" cy="4866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Group 2"/>
            <p:cNvGrpSpPr/>
            <p:nvPr/>
          </p:nvGrpSpPr>
          <p:grpSpPr>
            <a:xfrm>
              <a:off x="336852" y="1320312"/>
              <a:ext cx="4822825" cy="4411395"/>
              <a:chOff x="381000" y="2141805"/>
              <a:chExt cx="4822825" cy="4411395"/>
            </a:xfrm>
          </p:grpSpPr>
          <p:cxnSp>
            <p:nvCxnSpPr>
              <p:cNvPr id="77" name="Straight Connector 76"/>
              <p:cNvCxnSpPr/>
              <p:nvPr/>
            </p:nvCxnSpPr>
            <p:spPr bwMode="auto">
              <a:xfrm rot="10800000" flipH="1" flipV="1">
                <a:off x="388937" y="4327525"/>
                <a:ext cx="24288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 bwMode="auto">
              <a:xfrm>
                <a:off x="4794250" y="3200400"/>
                <a:ext cx="4032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 bwMode="auto">
              <a:xfrm rot="5400000">
                <a:off x="1026225" y="6172200"/>
                <a:ext cx="76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 bwMode="auto">
              <a:xfrm rot="5400000">
                <a:off x="1006475" y="6172200"/>
                <a:ext cx="25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 bwMode="auto">
              <a:xfrm>
                <a:off x="381000" y="6156325"/>
                <a:ext cx="752475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 bwMode="auto">
              <a:xfrm rot="16200000">
                <a:off x="838200" y="6172200"/>
                <a:ext cx="762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 bwMode="auto">
              <a:xfrm rot="16200000">
                <a:off x="1195387" y="6172200"/>
                <a:ext cx="25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rot="5400000">
                <a:off x="-525463" y="5241925"/>
                <a:ext cx="1828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6200000" flipH="1">
                <a:off x="3711575" y="4686300"/>
                <a:ext cx="2973387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V="1">
                <a:off x="1416050" y="6169025"/>
                <a:ext cx="3787775" cy="31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 bwMode="auto">
              <a:xfrm>
                <a:off x="958548" y="5347588"/>
                <a:ext cx="719445" cy="556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l-GR" dirty="0">
                    <a:latin typeface="+mj-lt"/>
                  </a:rPr>
                  <a:t>ε</a:t>
                </a:r>
                <a:endParaRPr lang="en-US" dirty="0">
                  <a:latin typeface="+mj-lt"/>
                </a:endParaRPr>
              </a:p>
            </p:txBody>
          </p:sp>
          <p:sp>
            <p:nvSpPr>
              <p:cNvPr id="102" name="Freeform 101"/>
              <p:cNvSpPr/>
              <p:nvPr/>
            </p:nvSpPr>
            <p:spPr bwMode="auto">
              <a:xfrm>
                <a:off x="623887" y="4079080"/>
                <a:ext cx="906463" cy="495300"/>
              </a:xfrm>
              <a:custGeom>
                <a:avLst/>
                <a:gdLst>
                  <a:gd name="connsiteX0" fmla="*/ 0 w 2395537"/>
                  <a:gd name="connsiteY0" fmla="*/ 307181 h 614362"/>
                  <a:gd name="connsiteX1" fmla="*/ 200025 w 2395537"/>
                  <a:gd name="connsiteY1" fmla="*/ 0 h 614362"/>
                  <a:gd name="connsiteX2" fmla="*/ 600075 w 2395537"/>
                  <a:gd name="connsiteY2" fmla="*/ 609600 h 614362"/>
                  <a:gd name="connsiteX3" fmla="*/ 995362 w 2395537"/>
                  <a:gd name="connsiteY3" fmla="*/ 2381 h 614362"/>
                  <a:gd name="connsiteX4" fmla="*/ 1397793 w 2395537"/>
                  <a:gd name="connsiteY4" fmla="*/ 611981 h 614362"/>
                  <a:gd name="connsiteX5" fmla="*/ 1795462 w 2395537"/>
                  <a:gd name="connsiteY5" fmla="*/ 4762 h 614362"/>
                  <a:gd name="connsiteX6" fmla="*/ 2195512 w 2395537"/>
                  <a:gd name="connsiteY6" fmla="*/ 614362 h 614362"/>
                  <a:gd name="connsiteX7" fmla="*/ 2395537 w 2395537"/>
                  <a:gd name="connsiteY7" fmla="*/ 304800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95537" h="614362">
                    <a:moveTo>
                      <a:pt x="0" y="307181"/>
                    </a:moveTo>
                    <a:lnTo>
                      <a:pt x="200025" y="0"/>
                    </a:lnTo>
                    <a:lnTo>
                      <a:pt x="600075" y="609600"/>
                    </a:lnTo>
                    <a:lnTo>
                      <a:pt x="995362" y="2381"/>
                    </a:lnTo>
                    <a:lnTo>
                      <a:pt x="1397793" y="611981"/>
                    </a:lnTo>
                    <a:lnTo>
                      <a:pt x="1795462" y="4762"/>
                    </a:lnTo>
                    <a:lnTo>
                      <a:pt x="2195512" y="614362"/>
                    </a:lnTo>
                    <a:lnTo>
                      <a:pt x="2395537" y="30480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cxnSp>
            <p:nvCxnSpPr>
              <p:cNvPr id="103" name="Straight Connector 102"/>
              <p:cNvCxnSpPr>
                <a:stCxn id="102" idx="7"/>
              </p:cNvCxnSpPr>
              <p:nvPr/>
            </p:nvCxnSpPr>
            <p:spPr bwMode="auto">
              <a:xfrm flipV="1">
                <a:off x="1530350" y="2784479"/>
                <a:ext cx="32544" cy="15403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 bwMode="auto">
              <a:xfrm rot="10800000" flipH="1" flipV="1">
                <a:off x="388937" y="4322762"/>
                <a:ext cx="24288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" name="Group 70"/>
              <p:cNvGrpSpPr>
                <a:grpSpLocks/>
              </p:cNvGrpSpPr>
              <p:nvPr/>
            </p:nvGrpSpPr>
            <p:grpSpPr bwMode="auto">
              <a:xfrm>
                <a:off x="3817937" y="2937123"/>
                <a:ext cx="1139825" cy="543787"/>
                <a:chOff x="2894205" y="4250733"/>
                <a:chExt cx="1074870" cy="512558"/>
              </a:xfrm>
            </p:grpSpPr>
            <p:sp>
              <p:nvSpPr>
                <p:cNvPr id="106" name="Freeform 105"/>
                <p:cNvSpPr/>
                <p:nvPr/>
              </p:nvSpPr>
              <p:spPr bwMode="auto">
                <a:xfrm>
                  <a:off x="2894205" y="4250733"/>
                  <a:ext cx="853310" cy="512558"/>
                </a:xfrm>
                <a:custGeom>
                  <a:avLst/>
                  <a:gdLst>
                    <a:gd name="connsiteX0" fmla="*/ 0 w 2395537"/>
                    <a:gd name="connsiteY0" fmla="*/ 307181 h 614362"/>
                    <a:gd name="connsiteX1" fmla="*/ 200025 w 2395537"/>
                    <a:gd name="connsiteY1" fmla="*/ 0 h 614362"/>
                    <a:gd name="connsiteX2" fmla="*/ 600075 w 2395537"/>
                    <a:gd name="connsiteY2" fmla="*/ 609600 h 614362"/>
                    <a:gd name="connsiteX3" fmla="*/ 995362 w 2395537"/>
                    <a:gd name="connsiteY3" fmla="*/ 2381 h 614362"/>
                    <a:gd name="connsiteX4" fmla="*/ 1397793 w 2395537"/>
                    <a:gd name="connsiteY4" fmla="*/ 611981 h 614362"/>
                    <a:gd name="connsiteX5" fmla="*/ 1795462 w 2395537"/>
                    <a:gd name="connsiteY5" fmla="*/ 4762 h 614362"/>
                    <a:gd name="connsiteX6" fmla="*/ 2195512 w 2395537"/>
                    <a:gd name="connsiteY6" fmla="*/ 614362 h 614362"/>
                    <a:gd name="connsiteX7" fmla="*/ 2395537 w 2395537"/>
                    <a:gd name="connsiteY7" fmla="*/ 304800 h 614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395537" h="614362">
                      <a:moveTo>
                        <a:pt x="0" y="307181"/>
                      </a:moveTo>
                      <a:lnTo>
                        <a:pt x="200025" y="0"/>
                      </a:lnTo>
                      <a:lnTo>
                        <a:pt x="600075" y="609600"/>
                      </a:lnTo>
                      <a:lnTo>
                        <a:pt x="995362" y="2381"/>
                      </a:lnTo>
                      <a:lnTo>
                        <a:pt x="1397793" y="611981"/>
                      </a:lnTo>
                      <a:lnTo>
                        <a:pt x="1795462" y="4762"/>
                      </a:lnTo>
                      <a:lnTo>
                        <a:pt x="2195512" y="614362"/>
                      </a:lnTo>
                      <a:lnTo>
                        <a:pt x="2395537" y="304800"/>
                      </a:ln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cxnSp>
              <p:nvCxnSpPr>
                <p:cNvPr id="107" name="Straight Connector 106"/>
                <p:cNvCxnSpPr/>
                <p:nvPr/>
              </p:nvCxnSpPr>
              <p:spPr bwMode="auto">
                <a:xfrm rot="10800000" flipH="1" flipV="1">
                  <a:off x="3741526" y="4498895"/>
                  <a:ext cx="22754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/>
              <p:cNvCxnSpPr/>
              <p:nvPr/>
            </p:nvCxnSpPr>
            <p:spPr bwMode="auto">
              <a:xfrm>
                <a:off x="4794250" y="3200400"/>
                <a:ext cx="4032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 bwMode="auto">
              <a:xfrm flipH="1">
                <a:off x="3589337" y="2760729"/>
                <a:ext cx="5478" cy="117651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TextBox 113"/>
              <p:cNvSpPr txBox="1"/>
              <p:nvPr/>
            </p:nvSpPr>
            <p:spPr bwMode="auto">
              <a:xfrm>
                <a:off x="3735410" y="3562730"/>
                <a:ext cx="1143000" cy="556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+mj-lt"/>
                  </a:rPr>
                  <a:t>R2</a:t>
                </a:r>
              </a:p>
            </p:txBody>
          </p:sp>
          <p:sp>
            <p:nvSpPr>
              <p:cNvPr id="115" name="TextBox 114"/>
              <p:cNvSpPr txBox="1"/>
              <p:nvPr/>
            </p:nvSpPr>
            <p:spPr bwMode="auto">
              <a:xfrm>
                <a:off x="465137" y="4631494"/>
                <a:ext cx="1143000" cy="556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+mj-lt"/>
                  </a:rPr>
                  <a:t>R1</a:t>
                </a:r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1458561" y="2141805"/>
                <a:ext cx="2153080" cy="2012682"/>
                <a:chOff x="2747168" y="1998776"/>
                <a:chExt cx="2153080" cy="2012682"/>
              </a:xfrm>
            </p:grpSpPr>
            <p:sp>
              <p:nvSpPr>
                <p:cNvPr id="142" name="Freeform 141"/>
                <p:cNvSpPr/>
                <p:nvPr/>
              </p:nvSpPr>
              <p:spPr bwMode="auto">
                <a:xfrm>
                  <a:off x="3318669" y="3593946"/>
                  <a:ext cx="906462" cy="417512"/>
                </a:xfrm>
                <a:custGeom>
                  <a:avLst/>
                  <a:gdLst>
                    <a:gd name="connsiteX0" fmla="*/ 0 w 2395537"/>
                    <a:gd name="connsiteY0" fmla="*/ 307181 h 614362"/>
                    <a:gd name="connsiteX1" fmla="*/ 200025 w 2395537"/>
                    <a:gd name="connsiteY1" fmla="*/ 0 h 614362"/>
                    <a:gd name="connsiteX2" fmla="*/ 600075 w 2395537"/>
                    <a:gd name="connsiteY2" fmla="*/ 609600 h 614362"/>
                    <a:gd name="connsiteX3" fmla="*/ 995362 w 2395537"/>
                    <a:gd name="connsiteY3" fmla="*/ 2381 h 614362"/>
                    <a:gd name="connsiteX4" fmla="*/ 1397793 w 2395537"/>
                    <a:gd name="connsiteY4" fmla="*/ 611981 h 614362"/>
                    <a:gd name="connsiteX5" fmla="*/ 1795462 w 2395537"/>
                    <a:gd name="connsiteY5" fmla="*/ 4762 h 614362"/>
                    <a:gd name="connsiteX6" fmla="*/ 2195512 w 2395537"/>
                    <a:gd name="connsiteY6" fmla="*/ 614362 h 614362"/>
                    <a:gd name="connsiteX7" fmla="*/ 2395537 w 2395537"/>
                    <a:gd name="connsiteY7" fmla="*/ 304800 h 614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395537" h="614362">
                      <a:moveTo>
                        <a:pt x="0" y="307181"/>
                      </a:moveTo>
                      <a:lnTo>
                        <a:pt x="200025" y="0"/>
                      </a:lnTo>
                      <a:lnTo>
                        <a:pt x="600075" y="609600"/>
                      </a:lnTo>
                      <a:lnTo>
                        <a:pt x="995362" y="2381"/>
                      </a:lnTo>
                      <a:lnTo>
                        <a:pt x="1397793" y="611981"/>
                      </a:lnTo>
                      <a:lnTo>
                        <a:pt x="1795462" y="4762"/>
                      </a:lnTo>
                      <a:lnTo>
                        <a:pt x="2195512" y="614362"/>
                      </a:lnTo>
                      <a:lnTo>
                        <a:pt x="2395537" y="304800"/>
                      </a:lnTo>
                    </a:path>
                  </a:pathLst>
                </a:cu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grpSp>
              <p:nvGrpSpPr>
                <p:cNvPr id="144" name="Group 70"/>
                <p:cNvGrpSpPr>
                  <a:grpSpLocks/>
                </p:cNvGrpSpPr>
                <p:nvPr/>
              </p:nvGrpSpPr>
              <p:grpSpPr bwMode="auto">
                <a:xfrm>
                  <a:off x="2851499" y="2435111"/>
                  <a:ext cx="1112045" cy="403225"/>
                  <a:chOff x="3178919" y="4306083"/>
                  <a:chExt cx="1048720" cy="379485"/>
                </a:xfrm>
              </p:grpSpPr>
              <p:sp>
                <p:nvSpPr>
                  <p:cNvPr id="151" name="Freeform 150"/>
                  <p:cNvSpPr/>
                  <p:nvPr/>
                </p:nvSpPr>
                <p:spPr bwMode="auto">
                  <a:xfrm>
                    <a:off x="3362897" y="4306083"/>
                    <a:ext cx="643169" cy="379485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/>
                  </a:p>
                </p:txBody>
              </p:sp>
              <p:cxnSp>
                <p:nvCxnSpPr>
                  <p:cNvPr id="152" name="Straight Connector 151"/>
                  <p:cNvCxnSpPr/>
                  <p:nvPr/>
                </p:nvCxnSpPr>
                <p:spPr bwMode="auto">
                  <a:xfrm rot="10800000" flipH="1" flipV="1">
                    <a:off x="3998582" y="4498771"/>
                    <a:ext cx="22905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/>
                  <p:cNvCxnSpPr/>
                  <p:nvPr/>
                </p:nvCxnSpPr>
                <p:spPr bwMode="auto">
                  <a:xfrm>
                    <a:off x="3178919" y="4498775"/>
                    <a:ext cx="18398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5" name="Group 144"/>
                <p:cNvGrpSpPr>
                  <a:grpSpLocks/>
                </p:cNvGrpSpPr>
                <p:nvPr/>
              </p:nvGrpSpPr>
              <p:grpSpPr bwMode="auto">
                <a:xfrm>
                  <a:off x="3951671" y="2474763"/>
                  <a:ext cx="948577" cy="333375"/>
                  <a:chOff x="2922374" y="4343395"/>
                  <a:chExt cx="894690" cy="313747"/>
                </a:xfrm>
              </p:grpSpPr>
              <p:sp>
                <p:nvSpPr>
                  <p:cNvPr id="149" name="Freeform 148"/>
                  <p:cNvSpPr/>
                  <p:nvPr/>
                </p:nvSpPr>
                <p:spPr bwMode="auto">
                  <a:xfrm>
                    <a:off x="2922374" y="4343395"/>
                    <a:ext cx="587023" cy="313747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 bwMode="auto">
                  <a:xfrm flipV="1">
                    <a:off x="3514606" y="4494289"/>
                    <a:ext cx="30245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6" name="TextBox 145"/>
                <p:cNvSpPr txBox="1"/>
                <p:nvPr/>
              </p:nvSpPr>
              <p:spPr bwMode="auto">
                <a:xfrm>
                  <a:off x="2747168" y="2000804"/>
                  <a:ext cx="1143000" cy="5561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latin typeface="+mj-lt"/>
                    </a:rPr>
                    <a:t>R4</a:t>
                  </a:r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 bwMode="auto">
                <a:xfrm>
                  <a:off x="3748999" y="1998776"/>
                  <a:ext cx="1143000" cy="556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latin typeface="+mj-lt"/>
                    </a:rPr>
                    <a:t>R5</a:t>
                  </a:r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 bwMode="auto">
                <a:xfrm>
                  <a:off x="3222412" y="3168849"/>
                  <a:ext cx="1143000" cy="556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dirty="0">
                      <a:latin typeface="+mj-lt"/>
                    </a:rPr>
                    <a:t>R3</a:t>
                  </a:r>
                </a:p>
              </p:txBody>
            </p:sp>
          </p:grpSp>
          <p:cxnSp>
            <p:nvCxnSpPr>
              <p:cNvPr id="154" name="Straight Connector 153"/>
              <p:cNvCxnSpPr/>
              <p:nvPr/>
            </p:nvCxnSpPr>
            <p:spPr>
              <a:xfrm>
                <a:off x="1546622" y="3929293"/>
                <a:ext cx="483440" cy="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>
                <a:stCxn id="142" idx="7"/>
              </p:cNvCxnSpPr>
              <p:nvPr/>
            </p:nvCxnSpPr>
            <p:spPr>
              <a:xfrm>
                <a:off x="2936524" y="3944113"/>
                <a:ext cx="658291" cy="16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3589337" y="3219613"/>
                <a:ext cx="2286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/>
              <p:cNvSpPr txBox="1"/>
              <p:nvPr/>
            </p:nvSpPr>
            <p:spPr bwMode="auto">
              <a:xfrm>
                <a:off x="6489402" y="2029370"/>
                <a:ext cx="2864148" cy="384919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sz="1500" b="1" dirty="0">
                    <a:latin typeface="+mj-lt"/>
                    <a:cs typeface="Times New Roman" panose="02020603050405020304" pitchFamily="18" charset="0"/>
                  </a:rPr>
                  <a:t>If R3 is removed: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R3,R4,R5 </a:t>
                </a:r>
                <a:r>
                  <a:rPr lang="en-US" sz="1500" dirty="0">
                    <a:cs typeface="Times New Roman" panose="02020603050405020304" pitchFamily="18" charset="0"/>
                  </a:rPr>
                  <a:t>increases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cs typeface="Times New Roman" panose="02020603050405020304" pitchFamily="18" charset="0"/>
                  </a:rPr>
                  <a:t>(= R4 + R5)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of entire circuit increases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(= R1 + R2 + R4 + R5)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latin typeface="Cambria Math"/>
                        <a:ea typeface="Cambria Math"/>
                        <a:cs typeface="Arial" pitchFamily="34" charset="0"/>
                      </a:rPr>
                      <m:t>𝜀</m:t>
                    </m:r>
                    <m:r>
                      <a:rPr lang="en-US" sz="1500" i="1">
                        <a:latin typeface="Cambria Math"/>
                        <a:ea typeface="Cambria Math"/>
                        <a:cs typeface="Arial" pitchFamily="34" charset="0"/>
                      </a:rPr>
                      <m:t>/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decreases </a:t>
                </a:r>
              </a:p>
              <a:p>
                <a:pPr fontAlgn="auto">
                  <a:spcBef>
                    <a:spcPts val="0"/>
                  </a:spcBef>
                  <a:spcAft>
                    <a:spcPts val="450"/>
                  </a:spcAft>
                  <a:defRPr/>
                </a:pPr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	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sz="1500" dirty="0">
                  <a:latin typeface="+mj-lt"/>
                  <a:cs typeface="Times New Roman" panose="02020603050405020304" pitchFamily="18" charset="0"/>
                </a:endParaRP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decrease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𝜀</m:t>
                    </m:r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increases</a:t>
                </a:r>
              </a:p>
              <a:p>
                <a:pPr marL="257175" indent="-257175" fontAlgn="auto">
                  <a:spcBef>
                    <a:spcPts val="0"/>
                  </a:spcBef>
                  <a:spcAft>
                    <a:spcPts val="45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sz="1500" i="1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cs typeface="Times New Roman" panose="02020603050405020304" pitchFamily="18" charset="0"/>
                              </a:rPr>
                              <m:t>5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500" dirty="0">
                    <a:latin typeface="+mj-lt"/>
                    <a:cs typeface="Times New Roman" panose="02020603050405020304" pitchFamily="18" charset="0"/>
                  </a:rPr>
                  <a:t> increases</a:t>
                </a:r>
              </a:p>
            </p:txBody>
          </p:sp>
        </mc:Choice>
        <mc:Fallback xmlns=""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89402" y="2029370"/>
                <a:ext cx="2864148" cy="3849195"/>
              </a:xfrm>
              <a:prstGeom prst="rect">
                <a:avLst/>
              </a:prstGeom>
              <a:blipFill>
                <a:blip r:embed="rId8"/>
                <a:stretch>
                  <a:fillRect l="-637" t="-158"/>
                </a:stretch>
              </a:blipFill>
              <a:ln w="9525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3107532" y="4498450"/>
            <a:ext cx="3331368" cy="1350970"/>
            <a:chOff x="587376" y="4854931"/>
            <a:chExt cx="4441824" cy="18012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 bwMode="auto">
                <a:xfrm>
                  <a:off x="609600" y="5715000"/>
                  <a:ext cx="3856964" cy="4308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 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    ,  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sz="1500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09600" y="5715000"/>
                  <a:ext cx="3856964" cy="43088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TextBox 158"/>
                <p:cNvSpPr txBox="1"/>
                <p:nvPr/>
              </p:nvSpPr>
              <p:spPr bwMode="auto">
                <a:xfrm>
                  <a:off x="626532" y="6201654"/>
                  <a:ext cx="1735668" cy="454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𝜀</m:t>
                        </m:r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</m:oMath>
                    </m:oMathPara>
                  </a14:m>
                  <a:endParaRPr lang="en-US" sz="1500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59" name="TextBox 1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26532" y="6201654"/>
                  <a:ext cx="1735668" cy="454569"/>
                </a:xfrm>
                <a:prstGeom prst="rect">
                  <a:avLst/>
                </a:prstGeom>
                <a:blipFill>
                  <a:blip r:embed="rId10"/>
                  <a:stretch>
                    <a:fillRect b="-5357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/>
                <p:cNvSpPr txBox="1"/>
                <p:nvPr/>
              </p:nvSpPr>
              <p:spPr bwMode="auto">
                <a:xfrm>
                  <a:off x="587376" y="4854931"/>
                  <a:ext cx="4441824" cy="81458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𝑒𝑞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500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+1/</m:t>
                        </m:r>
                        <m:d>
                          <m:dPr>
                            <m:ctrlPr>
                              <a:rPr lang="en-US" sz="1500" i="1"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1500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500" i="1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3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1500" i="1"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500" i="1">
                                    <a:latin typeface="Cambria Math" panose="02040503050406030204" pitchFamily="18" charset="0"/>
                                    <a:ea typeface="Cambria Math"/>
                                    <a:cs typeface="Arial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1500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500" i="1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500" i="1">
                                    <a:latin typeface="Cambria Math"/>
                                    <a:ea typeface="Cambria Math"/>
                                    <a:cs typeface="Arial" pitchFamily="34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500" i="1">
                                        <a:latin typeface="Cambria Math" panose="02040503050406030204" pitchFamily="18" charset="0"/>
                                        <a:ea typeface="Cambria Math"/>
                                        <a:cs typeface="Arial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500" i="1">
                                        <a:latin typeface="Cambria Math"/>
                                        <a:ea typeface="Cambria Math"/>
                                        <a:cs typeface="Arial" pitchFamily="34" charset="0"/>
                                      </a:rPr>
                                      <m:t>5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oMath>
                    </m:oMathPara>
                  </a14:m>
                  <a:endParaRPr lang="en-US" sz="1500" dirty="0">
                    <a:latin typeface="+mj-lt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60" name="TextBox 1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87376" y="4854931"/>
                  <a:ext cx="4441824" cy="814581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E1B3B-DA18-4A20-928F-4FC6C7CB0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01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Conceptual Analysis for Current</a:t>
            </a:r>
          </a:p>
        </p:txBody>
      </p:sp>
      <p:sp>
        <p:nvSpPr>
          <p:cNvPr id="106499" name="TextBox 3"/>
          <p:cNvSpPr txBox="1">
            <a:spLocks noChangeArrowheads="1"/>
          </p:cNvSpPr>
          <p:nvPr/>
        </p:nvSpPr>
        <p:spPr bwMode="auto">
          <a:xfrm>
            <a:off x="3009900" y="1885951"/>
            <a:ext cx="617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Rank the currents through these four identical resistors:</a:t>
            </a:r>
          </a:p>
        </p:txBody>
      </p:sp>
      <p:grpSp>
        <p:nvGrpSpPr>
          <p:cNvPr id="106500" name="Group 38"/>
          <p:cNvGrpSpPr>
            <a:grpSpLocks/>
          </p:cNvGrpSpPr>
          <p:nvPr/>
        </p:nvGrpSpPr>
        <p:grpSpPr bwMode="auto">
          <a:xfrm>
            <a:off x="1795466" y="2566792"/>
            <a:ext cx="3563541" cy="2575099"/>
            <a:chOff x="-228601" y="2209799"/>
            <a:chExt cx="4751737" cy="3685853"/>
          </a:xfrm>
        </p:grpSpPr>
        <p:sp>
          <p:nvSpPr>
            <p:cNvPr id="106524" name="Freeform 2"/>
            <p:cNvSpPr>
              <a:spLocks/>
            </p:cNvSpPr>
            <p:nvPr/>
          </p:nvSpPr>
          <p:spPr bwMode="auto">
            <a:xfrm>
              <a:off x="1207638" y="5541264"/>
              <a:ext cx="1325880" cy="354388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525" name="Freeform 2"/>
            <p:cNvSpPr>
              <a:spLocks/>
            </p:cNvSpPr>
            <p:nvPr/>
          </p:nvSpPr>
          <p:spPr bwMode="auto">
            <a:xfrm rot="16200000" flipH="1">
              <a:off x="2848445" y="3784862"/>
              <a:ext cx="1328223" cy="358717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2946723" y="5157529"/>
              <a:ext cx="11302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2949104" y="2772519"/>
              <a:ext cx="11254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528" name="Freeform 2"/>
            <p:cNvSpPr>
              <a:spLocks/>
            </p:cNvSpPr>
            <p:nvPr/>
          </p:nvSpPr>
          <p:spPr bwMode="auto">
            <a:xfrm rot="5400000" flipH="1">
              <a:off x="3679665" y="3025196"/>
              <a:ext cx="1328223" cy="358717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529" name="Freeform 3"/>
            <p:cNvSpPr>
              <a:spLocks/>
            </p:cNvSpPr>
            <p:nvPr/>
          </p:nvSpPr>
          <p:spPr bwMode="auto">
            <a:xfrm rot="5400000" flipH="1">
              <a:off x="3073724" y="1422077"/>
              <a:ext cx="484753" cy="2060201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530" name="Freeform 2"/>
            <p:cNvSpPr>
              <a:spLocks/>
            </p:cNvSpPr>
            <p:nvPr/>
          </p:nvSpPr>
          <p:spPr bwMode="auto">
            <a:xfrm rot="5400000" flipH="1">
              <a:off x="3679666" y="4549578"/>
              <a:ext cx="1328223" cy="358717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6200000" flipH="1">
              <a:off x="4161982" y="3915419"/>
              <a:ext cx="36350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532" name="Freeform 3"/>
            <p:cNvSpPr>
              <a:spLocks/>
            </p:cNvSpPr>
            <p:nvPr/>
          </p:nvSpPr>
          <p:spPr bwMode="auto">
            <a:xfrm rot="-5400000" flipH="1" flipV="1">
              <a:off x="3149923" y="4522364"/>
              <a:ext cx="484753" cy="1907801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533" name="Freeform 3"/>
            <p:cNvSpPr>
              <a:spLocks/>
            </p:cNvSpPr>
            <p:nvPr/>
          </p:nvSpPr>
          <p:spPr bwMode="auto">
            <a:xfrm rot="-5400000">
              <a:off x="476435" y="1961964"/>
              <a:ext cx="1564532" cy="2060201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534" name="Freeform 3"/>
            <p:cNvSpPr>
              <a:spLocks/>
            </p:cNvSpPr>
            <p:nvPr/>
          </p:nvSpPr>
          <p:spPr bwMode="auto">
            <a:xfrm rot="5400000" flipV="1">
              <a:off x="-68292" y="4431149"/>
              <a:ext cx="1584386" cy="990600"/>
            </a:xfrm>
            <a:custGeom>
              <a:avLst/>
              <a:gdLst>
                <a:gd name="T0" fmla="*/ 0 w 1260"/>
                <a:gd name="T1" fmla="*/ 0 h 1080"/>
                <a:gd name="T2" fmla="*/ 2147483647 w 1260"/>
                <a:gd name="T3" fmla="*/ 0 h 1080"/>
                <a:gd name="T4" fmla="*/ 2147483647 w 1260"/>
                <a:gd name="T5" fmla="*/ 2147483647 h 1080"/>
                <a:gd name="T6" fmla="*/ 0 60000 65536"/>
                <a:gd name="T7" fmla="*/ 0 60000 65536"/>
                <a:gd name="T8" fmla="*/ 0 60000 65536"/>
                <a:gd name="T9" fmla="*/ 0 w 1260"/>
                <a:gd name="T10" fmla="*/ 0 h 1080"/>
                <a:gd name="T11" fmla="*/ 1260 w 126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0" h="1080">
                  <a:moveTo>
                    <a:pt x="0" y="0"/>
                  </a:moveTo>
                  <a:lnTo>
                    <a:pt x="1260" y="0"/>
                  </a:lnTo>
                  <a:lnTo>
                    <a:pt x="1260" y="108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06535" name="Group 31"/>
            <p:cNvGrpSpPr>
              <a:grpSpLocks noChangeAspect="1"/>
            </p:cNvGrpSpPr>
            <p:nvPr/>
          </p:nvGrpSpPr>
          <p:grpSpPr bwMode="auto">
            <a:xfrm rot="-5400000">
              <a:off x="59054" y="3507020"/>
              <a:ext cx="339090" cy="914400"/>
              <a:chOff x="4783138" y="5751513"/>
              <a:chExt cx="282575" cy="762000"/>
            </a:xfrm>
          </p:grpSpPr>
          <p:cxnSp>
            <p:nvCxnSpPr>
              <p:cNvPr id="28" name="Straight Connector 27"/>
              <p:cNvCxnSpPr/>
              <p:nvPr/>
            </p:nvCxnSpPr>
            <p:spPr bwMode="auto">
              <a:xfrm rot="5400000">
                <a:off x="4685260" y="6132541"/>
                <a:ext cx="76205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auto">
              <a:xfrm rot="5400000">
                <a:off x="4656199" y="6132541"/>
                <a:ext cx="25401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auto">
              <a:xfrm rot="16200000">
                <a:off x="4496099" y="6132541"/>
                <a:ext cx="76205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auto">
              <a:xfrm rot="16200000">
                <a:off x="4845359" y="6132541"/>
                <a:ext cx="25401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6501" name="TextBox 39"/>
          <p:cNvSpPr txBox="1">
            <a:spLocks noChangeArrowheads="1"/>
          </p:cNvSpPr>
          <p:nvPr/>
        </p:nvSpPr>
        <p:spPr bwMode="auto">
          <a:xfrm>
            <a:off x="3224215" y="462419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A</a:t>
            </a:r>
          </a:p>
        </p:txBody>
      </p:sp>
      <p:sp>
        <p:nvSpPr>
          <p:cNvPr id="106502" name="TextBox 40"/>
          <p:cNvSpPr txBox="1">
            <a:spLocks noChangeArrowheads="1"/>
          </p:cNvSpPr>
          <p:nvPr/>
        </p:nvSpPr>
        <p:spPr bwMode="auto">
          <a:xfrm>
            <a:off x="4138615" y="370979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B</a:t>
            </a:r>
          </a:p>
        </p:txBody>
      </p:sp>
      <p:sp>
        <p:nvSpPr>
          <p:cNvPr id="106503" name="TextBox 41"/>
          <p:cNvSpPr txBox="1">
            <a:spLocks noChangeArrowheads="1"/>
          </p:cNvSpPr>
          <p:nvPr/>
        </p:nvSpPr>
        <p:spPr bwMode="auto">
          <a:xfrm>
            <a:off x="5338765" y="313829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C</a:t>
            </a:r>
          </a:p>
        </p:txBody>
      </p:sp>
      <p:sp>
        <p:nvSpPr>
          <p:cNvPr id="106504" name="TextBox 42"/>
          <p:cNvSpPr txBox="1">
            <a:spLocks noChangeArrowheads="1"/>
          </p:cNvSpPr>
          <p:nvPr/>
        </p:nvSpPr>
        <p:spPr bwMode="auto">
          <a:xfrm>
            <a:off x="5338765" y="4395590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D</a:t>
            </a:r>
          </a:p>
        </p:txBody>
      </p:sp>
      <p:sp>
        <p:nvSpPr>
          <p:cNvPr id="106505" name="TextBox 43"/>
          <p:cNvSpPr txBox="1">
            <a:spLocks noChangeArrowheads="1"/>
          </p:cNvSpPr>
          <p:nvPr/>
        </p:nvSpPr>
        <p:spPr bwMode="auto">
          <a:xfrm>
            <a:off x="7010400" y="2396205"/>
            <a:ext cx="21717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A = B = C = D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A &gt; B &gt; C = D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C &gt; B &gt; D &gt; A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A &gt; B &gt; C &gt; D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A &gt; C = D &gt; B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044632" y="2733483"/>
            <a:ext cx="1845121" cy="25523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5930442" y="4021297"/>
            <a:ext cx="4746754" cy="36933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dirty="0"/>
              <a:t>C &amp; D in series (i.e. same current)</a:t>
            </a:r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7085410" y="3124602"/>
            <a:ext cx="1753790" cy="304398"/>
            <a:chOff x="5867400" y="3100864"/>
            <a:chExt cx="1876425" cy="305752"/>
          </a:xfrm>
        </p:grpSpPr>
        <p:cxnSp>
          <p:nvCxnSpPr>
            <p:cNvPr id="48" name="Straight Connector 47"/>
            <p:cNvCxnSpPr/>
            <p:nvPr/>
          </p:nvCxnSpPr>
          <p:spPr>
            <a:xfrm rot="10800000" flipH="1" flipV="1">
              <a:off x="5867400" y="3100864"/>
              <a:ext cx="1828800" cy="2376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0800000" flipH="1" flipV="1">
              <a:off x="5915025" y="3382853"/>
              <a:ext cx="1828800" cy="2376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910579" y="4470956"/>
            <a:ext cx="40589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dirty="0"/>
              <a:t>From junction rule: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 dirty="0" err="1">
                <a:latin typeface="Times New Roman" pitchFamily="18" charset="0"/>
                <a:cs typeface="Times New Roman" pitchFamily="18" charset="0"/>
              </a:rPr>
              <a:t>left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3795715" y="4509888"/>
            <a:ext cx="1471612" cy="948450"/>
            <a:chOff x="2895600" y="5029994"/>
            <a:chExt cx="1962150" cy="1264851"/>
          </a:xfrm>
        </p:grpSpPr>
        <p:grpSp>
          <p:nvGrpSpPr>
            <p:cNvPr id="106513" name="Group 60"/>
            <p:cNvGrpSpPr>
              <a:grpSpLocks/>
            </p:cNvGrpSpPr>
            <p:nvPr/>
          </p:nvGrpSpPr>
          <p:grpSpPr bwMode="auto">
            <a:xfrm>
              <a:off x="3094915" y="5029994"/>
              <a:ext cx="727785" cy="503414"/>
              <a:chOff x="3094915" y="5029994"/>
              <a:chExt cx="727785" cy="503414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rot="5400000">
                <a:off x="3587705" y="5252289"/>
                <a:ext cx="457290" cy="12700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521" name="TextBox 54"/>
              <p:cNvSpPr txBox="1">
                <a:spLocks noChangeArrowheads="1"/>
              </p:cNvSpPr>
              <p:nvPr/>
            </p:nvSpPr>
            <p:spPr bwMode="auto">
              <a:xfrm>
                <a:off x="3094915" y="5040868"/>
                <a:ext cx="715084" cy="492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left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6514" name="Group 61"/>
            <p:cNvGrpSpPr>
              <a:grpSpLocks/>
            </p:cNvGrpSpPr>
            <p:nvPr/>
          </p:nvGrpSpPr>
          <p:grpSpPr bwMode="auto">
            <a:xfrm>
              <a:off x="4013098" y="5040124"/>
              <a:ext cx="844652" cy="523375"/>
              <a:chOff x="4013098" y="5040124"/>
              <a:chExt cx="844652" cy="523375"/>
            </a:xfrm>
          </p:grpSpPr>
          <p:cxnSp>
            <p:nvCxnSpPr>
              <p:cNvPr id="53" name="Straight Arrow Connector 52"/>
              <p:cNvCxnSpPr/>
              <p:nvPr/>
            </p:nvCxnSpPr>
            <p:spPr>
              <a:xfrm flipH="1">
                <a:off x="4038600" y="5561911"/>
                <a:ext cx="457200" cy="158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519" name="TextBox 55"/>
              <p:cNvSpPr txBox="1">
                <a:spLocks noChangeArrowheads="1"/>
              </p:cNvSpPr>
              <p:nvPr/>
            </p:nvSpPr>
            <p:spPr bwMode="auto">
              <a:xfrm>
                <a:off x="4013098" y="5040124"/>
                <a:ext cx="844652" cy="4925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right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6515" name="Group 62"/>
            <p:cNvGrpSpPr>
              <a:grpSpLocks/>
            </p:cNvGrpSpPr>
            <p:nvPr/>
          </p:nvGrpSpPr>
          <p:grpSpPr bwMode="auto">
            <a:xfrm>
              <a:off x="2895600" y="5802304"/>
              <a:ext cx="1000195" cy="492541"/>
              <a:chOff x="2895600" y="5802304"/>
              <a:chExt cx="1000195" cy="492541"/>
            </a:xfrm>
          </p:grpSpPr>
          <p:cxnSp>
            <p:nvCxnSpPr>
              <p:cNvPr id="54" name="Straight Arrow Connector 53"/>
              <p:cNvCxnSpPr/>
              <p:nvPr/>
            </p:nvCxnSpPr>
            <p:spPr>
              <a:xfrm flipH="1">
                <a:off x="2895600" y="5857244"/>
                <a:ext cx="914400" cy="1588"/>
              </a:xfrm>
              <a:prstGeom prst="straightConnector1">
                <a:avLst/>
              </a:prstGeom>
              <a:ln w="254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517" name="TextBox 56"/>
              <p:cNvSpPr txBox="1">
                <a:spLocks noChangeArrowheads="1"/>
              </p:cNvSpPr>
              <p:nvPr/>
            </p:nvSpPr>
            <p:spPr bwMode="auto">
              <a:xfrm>
                <a:off x="3048000" y="5802304"/>
                <a:ext cx="847795" cy="4925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total</a:t>
                </a:r>
                <a:endParaRPr lang="en-US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7047680" y="2583491"/>
            <a:ext cx="1791520" cy="276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900700" y="4983171"/>
            <a:ext cx="4462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Right &amp; Left Branches are in parallel (have same </a:t>
            </a:r>
            <a:r>
              <a:rPr lang="en-US" dirty="0">
                <a:latin typeface="Symbol" pitchFamily="18" charset="2"/>
              </a:rPr>
              <a:t>D</a:t>
            </a:r>
            <a:r>
              <a:rPr lang="en-US" dirty="0"/>
              <a:t>V</a:t>
            </a:r>
            <a:r>
              <a:rPr lang="en-US" baseline="-25000" dirty="0"/>
              <a:t>branch</a:t>
            </a:r>
            <a:r>
              <a:rPr lang="en-US" dirty="0"/>
              <a:t>), but different </a:t>
            </a:r>
            <a:r>
              <a:rPr lang="en-US" i="1" dirty="0"/>
              <a:t>R</a:t>
            </a:r>
            <a:r>
              <a:rPr lang="en-US" i="1" baseline="-25000" dirty="0"/>
              <a:t>eq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896694" y="6029621"/>
            <a:ext cx="4136764" cy="457200"/>
            <a:chOff x="4317102" y="6424613"/>
            <a:chExt cx="5480145" cy="393700"/>
          </a:xfrm>
        </p:grpSpPr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8118338" y="6480693"/>
              <a:ext cx="1678909" cy="318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baseline="-250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&gt; </a:t>
              </a:r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baseline="-25000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 , I</a:t>
              </a:r>
              <a:r>
                <a:rPr lang="en-US" baseline="-25000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6482585"/>
                </p:ext>
              </p:extLst>
            </p:nvPr>
          </p:nvGraphicFramePr>
          <p:xfrm>
            <a:off x="4317102" y="6424613"/>
            <a:ext cx="1190288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836" name="Equation" r:id="rId5" imgW="812520" imgH="393480" progId="Equation.3">
                    <p:embed/>
                  </p:oleObj>
                </mc:Choice>
                <mc:Fallback>
                  <p:oleObj name="Equation" r:id="rId5" imgW="812520" imgH="3934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317102" y="6424613"/>
                          <a:ext cx="1190288" cy="39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56269248"/>
                </p:ext>
              </p:extLst>
            </p:nvPr>
          </p:nvGraphicFramePr>
          <p:xfrm>
            <a:off x="6025081" y="6424613"/>
            <a:ext cx="1468279" cy="39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8837" name="Equation" r:id="rId7" imgW="1130040" imgH="393480" progId="Equation.3">
                    <p:embed/>
                  </p:oleObj>
                </mc:Choice>
                <mc:Fallback>
                  <p:oleObj name="Equation" r:id="rId7" imgW="1130040" imgH="3934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25081" y="6424613"/>
                          <a:ext cx="1468279" cy="393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5579521" y="6481361"/>
              <a:ext cx="361949" cy="318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&amp;</a:t>
              </a: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7602143" y="6497170"/>
              <a:ext cx="502218" cy="248762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09ED245-C9E2-4AC6-B86E-32A3E4AF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A8C839-0B57-4C7D-9E16-403211463B5C}"/>
              </a:ext>
            </a:extLst>
          </p:cNvPr>
          <p:cNvSpPr/>
          <p:nvPr/>
        </p:nvSpPr>
        <p:spPr>
          <a:xfrm>
            <a:off x="2112367" y="6068015"/>
            <a:ext cx="1770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use Ohm’s Law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50" grpId="0"/>
      <p:bldP spid="2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Remove Resistor in Parallel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rot="10800000" flipH="1" flipV="1">
            <a:off x="3352800" y="3943350"/>
            <a:ext cx="34290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596" name="Group 71"/>
          <p:cNvGrpSpPr>
            <a:grpSpLocks noChangeAspect="1"/>
          </p:cNvGrpSpPr>
          <p:nvPr/>
        </p:nvGrpSpPr>
        <p:grpSpPr bwMode="auto">
          <a:xfrm>
            <a:off x="3255169" y="2797971"/>
            <a:ext cx="1733550" cy="1940719"/>
            <a:chOff x="742950" y="2587625"/>
            <a:chExt cx="3081338" cy="3449638"/>
          </a:xfrm>
        </p:grpSpPr>
        <p:grpSp>
          <p:nvGrpSpPr>
            <p:cNvPr id="110628" name="Group 7"/>
            <p:cNvGrpSpPr>
              <a:grpSpLocks/>
            </p:cNvGrpSpPr>
            <p:nvPr/>
          </p:nvGrpSpPr>
          <p:grpSpPr bwMode="auto">
            <a:xfrm rot="-5400000">
              <a:off x="2020094" y="4247357"/>
              <a:ext cx="762000" cy="2817812"/>
              <a:chOff x="5105399" y="4343401"/>
              <a:chExt cx="2057401" cy="2817016"/>
            </a:xfrm>
          </p:grpSpPr>
          <p:cxnSp>
            <p:nvCxnSpPr>
              <p:cNvPr id="5" name="Straight Connector 4"/>
              <p:cNvCxnSpPr/>
              <p:nvPr/>
            </p:nvCxnSpPr>
            <p:spPr bwMode="auto">
              <a:xfrm>
                <a:off x="5105399" y="5334036"/>
                <a:ext cx="20570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 bwMode="auto">
              <a:xfrm>
                <a:off x="5791094" y="5714863"/>
                <a:ext cx="68569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 bwMode="auto">
              <a:xfrm rot="5400000" flipH="1" flipV="1">
                <a:off x="5598865" y="4838961"/>
                <a:ext cx="9901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 bwMode="auto">
              <a:xfrm rot="16200000">
                <a:off x="5371427" y="6437377"/>
                <a:ext cx="144502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 bwMode="auto">
              <a:xfrm rot="10800000">
                <a:off x="5105399" y="5587921"/>
                <a:ext cx="20570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 bwMode="auto">
              <a:xfrm rot="10800000">
                <a:off x="5791094" y="5460979"/>
                <a:ext cx="68569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Freeform 10"/>
            <p:cNvSpPr/>
            <p:nvPr/>
          </p:nvSpPr>
          <p:spPr bwMode="auto">
            <a:xfrm>
              <a:off x="2101617" y="2587625"/>
              <a:ext cx="852871" cy="613739"/>
            </a:xfrm>
            <a:custGeom>
              <a:avLst/>
              <a:gdLst>
                <a:gd name="connsiteX0" fmla="*/ 0 w 2395537"/>
                <a:gd name="connsiteY0" fmla="*/ 307181 h 614362"/>
                <a:gd name="connsiteX1" fmla="*/ 200025 w 2395537"/>
                <a:gd name="connsiteY1" fmla="*/ 0 h 614362"/>
                <a:gd name="connsiteX2" fmla="*/ 600075 w 2395537"/>
                <a:gd name="connsiteY2" fmla="*/ 609600 h 614362"/>
                <a:gd name="connsiteX3" fmla="*/ 995362 w 2395537"/>
                <a:gd name="connsiteY3" fmla="*/ 2381 h 614362"/>
                <a:gd name="connsiteX4" fmla="*/ 1397793 w 2395537"/>
                <a:gd name="connsiteY4" fmla="*/ 611981 h 614362"/>
                <a:gd name="connsiteX5" fmla="*/ 1795462 w 2395537"/>
                <a:gd name="connsiteY5" fmla="*/ 4762 h 614362"/>
                <a:gd name="connsiteX6" fmla="*/ 2195512 w 2395537"/>
                <a:gd name="connsiteY6" fmla="*/ 614362 h 614362"/>
                <a:gd name="connsiteX7" fmla="*/ 2395537 w 2395537"/>
                <a:gd name="connsiteY7" fmla="*/ 304800 h 61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5537" h="614362">
                  <a:moveTo>
                    <a:pt x="0" y="307181"/>
                  </a:moveTo>
                  <a:lnTo>
                    <a:pt x="200025" y="0"/>
                  </a:lnTo>
                  <a:lnTo>
                    <a:pt x="600075" y="609600"/>
                  </a:lnTo>
                  <a:lnTo>
                    <a:pt x="995362" y="2381"/>
                  </a:lnTo>
                  <a:lnTo>
                    <a:pt x="1397793" y="611981"/>
                  </a:lnTo>
                  <a:lnTo>
                    <a:pt x="1795462" y="4762"/>
                  </a:lnTo>
                  <a:lnTo>
                    <a:pt x="2195512" y="614362"/>
                  </a:lnTo>
                  <a:lnTo>
                    <a:pt x="2395537" y="30480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2948138" y="2896611"/>
              <a:ext cx="8613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747183" y="4752644"/>
              <a:ext cx="734358" cy="918493"/>
            </a:xfrm>
            <a:custGeom>
              <a:avLst/>
              <a:gdLst>
                <a:gd name="connsiteX0" fmla="*/ 735806 w 735806"/>
                <a:gd name="connsiteY0" fmla="*/ 892968 h 892968"/>
                <a:gd name="connsiteX1" fmla="*/ 0 w 735806"/>
                <a:gd name="connsiteY1" fmla="*/ 892968 h 892968"/>
                <a:gd name="connsiteX2" fmla="*/ 0 w 735806"/>
                <a:gd name="connsiteY2" fmla="*/ 0 h 892968"/>
                <a:gd name="connsiteX3" fmla="*/ 0 w 735806"/>
                <a:gd name="connsiteY3" fmla="*/ 0 h 892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806" h="892968">
                  <a:moveTo>
                    <a:pt x="735806" y="892968"/>
                  </a:moveTo>
                  <a:lnTo>
                    <a:pt x="0" y="89296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745067" y="2890263"/>
              <a:ext cx="1358667" cy="1987245"/>
            </a:xfrm>
            <a:custGeom>
              <a:avLst/>
              <a:gdLst>
                <a:gd name="connsiteX0" fmla="*/ 0 w 1357313"/>
                <a:gd name="connsiteY0" fmla="*/ 1009650 h 1009650"/>
                <a:gd name="connsiteX1" fmla="*/ 4763 w 1357313"/>
                <a:gd name="connsiteY1" fmla="*/ 0 h 1009650"/>
                <a:gd name="connsiteX2" fmla="*/ 1357313 w 1357313"/>
                <a:gd name="connsiteY2" fmla="*/ 0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57313" h="1009650">
                  <a:moveTo>
                    <a:pt x="0" y="1009650"/>
                  </a:moveTo>
                  <a:cubicBezTo>
                    <a:pt x="1588" y="673100"/>
                    <a:pt x="3175" y="336550"/>
                    <a:pt x="4763" y="0"/>
                  </a:cubicBezTo>
                  <a:lnTo>
                    <a:pt x="1357313" y="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>
              <a:off x="2423270" y="4282816"/>
              <a:ext cx="277240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 bwMode="auto">
            <a:xfrm>
              <a:off x="2105850" y="3347393"/>
              <a:ext cx="852871" cy="615855"/>
            </a:xfrm>
            <a:custGeom>
              <a:avLst/>
              <a:gdLst>
                <a:gd name="connsiteX0" fmla="*/ 0 w 2395537"/>
                <a:gd name="connsiteY0" fmla="*/ 307181 h 614362"/>
                <a:gd name="connsiteX1" fmla="*/ 200025 w 2395537"/>
                <a:gd name="connsiteY1" fmla="*/ 0 h 614362"/>
                <a:gd name="connsiteX2" fmla="*/ 600075 w 2395537"/>
                <a:gd name="connsiteY2" fmla="*/ 609600 h 614362"/>
                <a:gd name="connsiteX3" fmla="*/ 995362 w 2395537"/>
                <a:gd name="connsiteY3" fmla="*/ 2381 h 614362"/>
                <a:gd name="connsiteX4" fmla="*/ 1397793 w 2395537"/>
                <a:gd name="connsiteY4" fmla="*/ 611981 h 614362"/>
                <a:gd name="connsiteX5" fmla="*/ 1795462 w 2395537"/>
                <a:gd name="connsiteY5" fmla="*/ 4762 h 614362"/>
                <a:gd name="connsiteX6" fmla="*/ 2195512 w 2395537"/>
                <a:gd name="connsiteY6" fmla="*/ 614362 h 614362"/>
                <a:gd name="connsiteX7" fmla="*/ 2395537 w 2395537"/>
                <a:gd name="connsiteY7" fmla="*/ 304800 h 61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5537" h="614362">
                  <a:moveTo>
                    <a:pt x="0" y="307181"/>
                  </a:moveTo>
                  <a:lnTo>
                    <a:pt x="200025" y="0"/>
                  </a:lnTo>
                  <a:lnTo>
                    <a:pt x="600075" y="609600"/>
                  </a:lnTo>
                  <a:lnTo>
                    <a:pt x="995362" y="2381"/>
                  </a:lnTo>
                  <a:lnTo>
                    <a:pt x="1397793" y="611981"/>
                  </a:lnTo>
                  <a:lnTo>
                    <a:pt x="1795462" y="4762"/>
                  </a:lnTo>
                  <a:lnTo>
                    <a:pt x="2195512" y="614362"/>
                  </a:lnTo>
                  <a:lnTo>
                    <a:pt x="2395537" y="30480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952371" y="3656379"/>
              <a:ext cx="8613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42950" y="3652146"/>
              <a:ext cx="1367132" cy="63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637" name="Group 28"/>
            <p:cNvGrpSpPr>
              <a:grpSpLocks/>
            </p:cNvGrpSpPr>
            <p:nvPr/>
          </p:nvGrpSpPr>
          <p:grpSpPr bwMode="auto">
            <a:xfrm flipH="1" flipV="1">
              <a:off x="752475" y="4518025"/>
              <a:ext cx="3071813" cy="614363"/>
              <a:chOff x="895350" y="3500437"/>
              <a:chExt cx="3071532" cy="614363"/>
            </a:xfrm>
          </p:grpSpPr>
          <p:sp>
            <p:nvSpPr>
              <p:cNvPr id="26" name="Freeform 25"/>
              <p:cNvSpPr/>
              <p:nvPr/>
            </p:nvSpPr>
            <p:spPr bwMode="auto">
              <a:xfrm>
                <a:off x="2258125" y="3501357"/>
                <a:ext cx="852792" cy="613739"/>
              </a:xfrm>
              <a:custGeom>
                <a:avLst/>
                <a:gdLst>
                  <a:gd name="connsiteX0" fmla="*/ 0 w 2395537"/>
                  <a:gd name="connsiteY0" fmla="*/ 307181 h 614362"/>
                  <a:gd name="connsiteX1" fmla="*/ 200025 w 2395537"/>
                  <a:gd name="connsiteY1" fmla="*/ 0 h 614362"/>
                  <a:gd name="connsiteX2" fmla="*/ 600075 w 2395537"/>
                  <a:gd name="connsiteY2" fmla="*/ 609600 h 614362"/>
                  <a:gd name="connsiteX3" fmla="*/ 995362 w 2395537"/>
                  <a:gd name="connsiteY3" fmla="*/ 2381 h 614362"/>
                  <a:gd name="connsiteX4" fmla="*/ 1397793 w 2395537"/>
                  <a:gd name="connsiteY4" fmla="*/ 611981 h 614362"/>
                  <a:gd name="connsiteX5" fmla="*/ 1795462 w 2395537"/>
                  <a:gd name="connsiteY5" fmla="*/ 4762 h 614362"/>
                  <a:gd name="connsiteX6" fmla="*/ 2195512 w 2395537"/>
                  <a:gd name="connsiteY6" fmla="*/ 614362 h 614362"/>
                  <a:gd name="connsiteX7" fmla="*/ 2395537 w 2395537"/>
                  <a:gd name="connsiteY7" fmla="*/ 304800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95537" h="614362">
                    <a:moveTo>
                      <a:pt x="0" y="307181"/>
                    </a:moveTo>
                    <a:lnTo>
                      <a:pt x="200025" y="0"/>
                    </a:lnTo>
                    <a:lnTo>
                      <a:pt x="600075" y="609600"/>
                    </a:lnTo>
                    <a:lnTo>
                      <a:pt x="995362" y="2381"/>
                    </a:lnTo>
                    <a:lnTo>
                      <a:pt x="1397793" y="611981"/>
                    </a:lnTo>
                    <a:lnTo>
                      <a:pt x="1795462" y="4762"/>
                    </a:lnTo>
                    <a:lnTo>
                      <a:pt x="2195512" y="614362"/>
                    </a:lnTo>
                    <a:lnTo>
                      <a:pt x="2395537" y="30480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3104569" y="3808226"/>
                <a:ext cx="8612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895350" y="3806110"/>
                <a:ext cx="1367007" cy="42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/>
          <p:cNvSpPr txBox="1"/>
          <p:nvPr/>
        </p:nvSpPr>
        <p:spPr bwMode="auto">
          <a:xfrm>
            <a:off x="3124200" y="1885952"/>
            <a:ext cx="5886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happens to a circuit if you remove a resistor that was in parallel with other elements?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3667126" y="4857751"/>
            <a:ext cx="51149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i="1" dirty="0">
                <a:latin typeface="+mj-lt"/>
              </a:rPr>
              <a:t>Current still passes through the other branches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7696200" y="5255420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No</a:t>
            </a:r>
            <a:endParaRPr lang="en-US" dirty="0">
              <a:latin typeface="+mj-lt"/>
            </a:endParaRPr>
          </a:p>
        </p:txBody>
      </p:sp>
      <p:sp>
        <p:nvSpPr>
          <p:cNvPr id="32" name="Right Arrow 31"/>
          <p:cNvSpPr/>
          <p:nvPr/>
        </p:nvSpPr>
        <p:spPr bwMode="auto">
          <a:xfrm>
            <a:off x="5576889" y="3314700"/>
            <a:ext cx="1038225" cy="51435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15" name="Group 72"/>
          <p:cNvGrpSpPr>
            <a:grpSpLocks noChangeAspect="1"/>
          </p:cNvGrpSpPr>
          <p:nvPr/>
        </p:nvGrpSpPr>
        <p:grpSpPr bwMode="auto">
          <a:xfrm>
            <a:off x="7203281" y="2684862"/>
            <a:ext cx="1733550" cy="1940719"/>
            <a:chOff x="5486400" y="2436812"/>
            <a:chExt cx="3081338" cy="3449638"/>
          </a:xfrm>
        </p:grpSpPr>
        <p:grpSp>
          <p:nvGrpSpPr>
            <p:cNvPr id="110610" name="Group 7"/>
            <p:cNvGrpSpPr>
              <a:grpSpLocks/>
            </p:cNvGrpSpPr>
            <p:nvPr/>
          </p:nvGrpSpPr>
          <p:grpSpPr bwMode="auto">
            <a:xfrm rot="-5400000">
              <a:off x="6763544" y="4096544"/>
              <a:ext cx="762000" cy="2817812"/>
              <a:chOff x="5105399" y="4343401"/>
              <a:chExt cx="2057401" cy="2817016"/>
            </a:xfrm>
          </p:grpSpPr>
          <p:cxnSp>
            <p:nvCxnSpPr>
              <p:cNvPr id="52" name="Straight Connector 51"/>
              <p:cNvCxnSpPr/>
              <p:nvPr/>
            </p:nvCxnSpPr>
            <p:spPr bwMode="auto">
              <a:xfrm>
                <a:off x="5105399" y="5334036"/>
                <a:ext cx="20570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auto">
              <a:xfrm>
                <a:off x="5791094" y="5714863"/>
                <a:ext cx="68569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auto">
              <a:xfrm rot="5400000" flipH="1" flipV="1">
                <a:off x="5598869" y="4838961"/>
                <a:ext cx="9901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 bwMode="auto">
              <a:xfrm rot="16200000">
                <a:off x="5371430" y="6437377"/>
                <a:ext cx="144502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 bwMode="auto">
              <a:xfrm rot="10800000">
                <a:off x="5105399" y="5587921"/>
                <a:ext cx="20570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 bwMode="auto">
              <a:xfrm rot="10800000">
                <a:off x="5791094" y="5460979"/>
                <a:ext cx="68569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Freeform 57"/>
            <p:cNvSpPr/>
            <p:nvPr/>
          </p:nvSpPr>
          <p:spPr bwMode="auto">
            <a:xfrm>
              <a:off x="6845067" y="2436812"/>
              <a:ext cx="852871" cy="613739"/>
            </a:xfrm>
            <a:custGeom>
              <a:avLst/>
              <a:gdLst>
                <a:gd name="connsiteX0" fmla="*/ 0 w 2395537"/>
                <a:gd name="connsiteY0" fmla="*/ 307181 h 614362"/>
                <a:gd name="connsiteX1" fmla="*/ 200025 w 2395537"/>
                <a:gd name="connsiteY1" fmla="*/ 0 h 614362"/>
                <a:gd name="connsiteX2" fmla="*/ 600075 w 2395537"/>
                <a:gd name="connsiteY2" fmla="*/ 609600 h 614362"/>
                <a:gd name="connsiteX3" fmla="*/ 995362 w 2395537"/>
                <a:gd name="connsiteY3" fmla="*/ 2381 h 614362"/>
                <a:gd name="connsiteX4" fmla="*/ 1397793 w 2395537"/>
                <a:gd name="connsiteY4" fmla="*/ 611981 h 614362"/>
                <a:gd name="connsiteX5" fmla="*/ 1795462 w 2395537"/>
                <a:gd name="connsiteY5" fmla="*/ 4762 h 614362"/>
                <a:gd name="connsiteX6" fmla="*/ 2195512 w 2395537"/>
                <a:gd name="connsiteY6" fmla="*/ 614362 h 614362"/>
                <a:gd name="connsiteX7" fmla="*/ 2395537 w 2395537"/>
                <a:gd name="connsiteY7" fmla="*/ 304800 h 61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5537" h="614362">
                  <a:moveTo>
                    <a:pt x="0" y="307181"/>
                  </a:moveTo>
                  <a:lnTo>
                    <a:pt x="200025" y="0"/>
                  </a:lnTo>
                  <a:lnTo>
                    <a:pt x="600075" y="609600"/>
                  </a:lnTo>
                  <a:lnTo>
                    <a:pt x="995362" y="2381"/>
                  </a:lnTo>
                  <a:lnTo>
                    <a:pt x="1397793" y="611981"/>
                  </a:lnTo>
                  <a:lnTo>
                    <a:pt x="1795462" y="4762"/>
                  </a:lnTo>
                  <a:lnTo>
                    <a:pt x="2195512" y="614362"/>
                  </a:lnTo>
                  <a:lnTo>
                    <a:pt x="2395537" y="30480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691588" y="2745798"/>
              <a:ext cx="8613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Freeform 59"/>
            <p:cNvSpPr/>
            <p:nvPr/>
          </p:nvSpPr>
          <p:spPr>
            <a:xfrm>
              <a:off x="5490633" y="4601830"/>
              <a:ext cx="734358" cy="918493"/>
            </a:xfrm>
            <a:custGeom>
              <a:avLst/>
              <a:gdLst>
                <a:gd name="connsiteX0" fmla="*/ 735806 w 735806"/>
                <a:gd name="connsiteY0" fmla="*/ 892968 h 892968"/>
                <a:gd name="connsiteX1" fmla="*/ 0 w 735806"/>
                <a:gd name="connsiteY1" fmla="*/ 892968 h 892968"/>
                <a:gd name="connsiteX2" fmla="*/ 0 w 735806"/>
                <a:gd name="connsiteY2" fmla="*/ 0 h 892968"/>
                <a:gd name="connsiteX3" fmla="*/ 0 w 735806"/>
                <a:gd name="connsiteY3" fmla="*/ 0 h 892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806" h="892968">
                  <a:moveTo>
                    <a:pt x="735806" y="892968"/>
                  </a:moveTo>
                  <a:lnTo>
                    <a:pt x="0" y="89296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88517" y="2739448"/>
              <a:ext cx="1358667" cy="1987246"/>
            </a:xfrm>
            <a:custGeom>
              <a:avLst/>
              <a:gdLst>
                <a:gd name="connsiteX0" fmla="*/ 0 w 1357313"/>
                <a:gd name="connsiteY0" fmla="*/ 1009650 h 1009650"/>
                <a:gd name="connsiteX1" fmla="*/ 4763 w 1357313"/>
                <a:gd name="connsiteY1" fmla="*/ 0 h 1009650"/>
                <a:gd name="connsiteX2" fmla="*/ 1357313 w 1357313"/>
                <a:gd name="connsiteY2" fmla="*/ 0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57313" h="1009650">
                  <a:moveTo>
                    <a:pt x="0" y="1009650"/>
                  </a:moveTo>
                  <a:cubicBezTo>
                    <a:pt x="1588" y="673100"/>
                    <a:pt x="3175" y="336550"/>
                    <a:pt x="4763" y="0"/>
                  </a:cubicBezTo>
                  <a:lnTo>
                    <a:pt x="1357313" y="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 rot="5400000">
              <a:off x="7166720" y="4132003"/>
              <a:ext cx="277240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695821" y="3505564"/>
              <a:ext cx="8613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486400" y="3501332"/>
              <a:ext cx="1367132" cy="63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618" name="Group 28"/>
            <p:cNvGrpSpPr>
              <a:grpSpLocks/>
            </p:cNvGrpSpPr>
            <p:nvPr/>
          </p:nvGrpSpPr>
          <p:grpSpPr bwMode="auto">
            <a:xfrm flipH="1" flipV="1">
              <a:off x="5495925" y="4367212"/>
              <a:ext cx="3071813" cy="614363"/>
              <a:chOff x="895350" y="3500437"/>
              <a:chExt cx="3071532" cy="614363"/>
            </a:xfrm>
          </p:grpSpPr>
          <p:sp>
            <p:nvSpPr>
              <p:cNvPr id="67" name="Freeform 66"/>
              <p:cNvSpPr/>
              <p:nvPr/>
            </p:nvSpPr>
            <p:spPr bwMode="auto">
              <a:xfrm>
                <a:off x="2258125" y="3501357"/>
                <a:ext cx="852792" cy="613739"/>
              </a:xfrm>
              <a:custGeom>
                <a:avLst/>
                <a:gdLst>
                  <a:gd name="connsiteX0" fmla="*/ 0 w 2395537"/>
                  <a:gd name="connsiteY0" fmla="*/ 307181 h 614362"/>
                  <a:gd name="connsiteX1" fmla="*/ 200025 w 2395537"/>
                  <a:gd name="connsiteY1" fmla="*/ 0 h 614362"/>
                  <a:gd name="connsiteX2" fmla="*/ 600075 w 2395537"/>
                  <a:gd name="connsiteY2" fmla="*/ 609600 h 614362"/>
                  <a:gd name="connsiteX3" fmla="*/ 995362 w 2395537"/>
                  <a:gd name="connsiteY3" fmla="*/ 2381 h 614362"/>
                  <a:gd name="connsiteX4" fmla="*/ 1397793 w 2395537"/>
                  <a:gd name="connsiteY4" fmla="*/ 611981 h 614362"/>
                  <a:gd name="connsiteX5" fmla="*/ 1795462 w 2395537"/>
                  <a:gd name="connsiteY5" fmla="*/ 4762 h 614362"/>
                  <a:gd name="connsiteX6" fmla="*/ 2195512 w 2395537"/>
                  <a:gd name="connsiteY6" fmla="*/ 614362 h 614362"/>
                  <a:gd name="connsiteX7" fmla="*/ 2395537 w 2395537"/>
                  <a:gd name="connsiteY7" fmla="*/ 304800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95537" h="614362">
                    <a:moveTo>
                      <a:pt x="0" y="307181"/>
                    </a:moveTo>
                    <a:lnTo>
                      <a:pt x="200025" y="0"/>
                    </a:lnTo>
                    <a:lnTo>
                      <a:pt x="600075" y="609600"/>
                    </a:lnTo>
                    <a:lnTo>
                      <a:pt x="995362" y="2381"/>
                    </a:lnTo>
                    <a:lnTo>
                      <a:pt x="1397793" y="611981"/>
                    </a:lnTo>
                    <a:lnTo>
                      <a:pt x="1795462" y="4762"/>
                    </a:lnTo>
                    <a:lnTo>
                      <a:pt x="2195512" y="614362"/>
                    </a:lnTo>
                    <a:lnTo>
                      <a:pt x="2395537" y="304800"/>
                    </a:ln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>
                <a:off x="3104569" y="3808227"/>
                <a:ext cx="8612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895350" y="3806110"/>
                <a:ext cx="1367007" cy="42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TextBox 69"/>
          <p:cNvSpPr txBox="1"/>
          <p:nvPr/>
        </p:nvSpPr>
        <p:spPr bwMode="auto">
          <a:xfrm>
            <a:off x="2895600" y="5256611"/>
            <a:ext cx="4972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Do the currents on the other branches change?</a:t>
            </a:r>
          </a:p>
        </p:txBody>
      </p:sp>
      <p:cxnSp>
        <p:nvCxnSpPr>
          <p:cNvPr id="74" name="Straight Arrow Connector 73"/>
          <p:cNvCxnSpPr/>
          <p:nvPr/>
        </p:nvCxnSpPr>
        <p:spPr bwMode="auto">
          <a:xfrm rot="10800000" flipH="1" flipV="1">
            <a:off x="3352800" y="2857500"/>
            <a:ext cx="34290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 bwMode="auto">
          <a:xfrm rot="10800000" flipH="1" flipV="1">
            <a:off x="3352800" y="3314700"/>
            <a:ext cx="34290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80"/>
          <p:cNvGrpSpPr>
            <a:grpSpLocks/>
          </p:cNvGrpSpPr>
          <p:nvPr/>
        </p:nvGrpSpPr>
        <p:grpSpPr bwMode="auto">
          <a:xfrm>
            <a:off x="7296150" y="2743200"/>
            <a:ext cx="342900" cy="1085850"/>
            <a:chOff x="6172199" y="2514600"/>
            <a:chExt cx="457201" cy="1447800"/>
          </a:xfrm>
        </p:grpSpPr>
        <p:cxnSp>
          <p:nvCxnSpPr>
            <p:cNvPr id="76" name="Straight Arrow Connector 75"/>
            <p:cNvCxnSpPr/>
            <p:nvPr/>
          </p:nvCxnSpPr>
          <p:spPr bwMode="auto">
            <a:xfrm rot="10800000" flipH="1" flipV="1">
              <a:off x="6172199" y="2514600"/>
              <a:ext cx="457201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 bwMode="auto">
            <a:xfrm rot="10800000" flipH="1" flipV="1">
              <a:off x="6172199" y="3962400"/>
              <a:ext cx="457201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 bwMode="auto">
          <a:xfrm>
            <a:off x="6781800" y="5654279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Decreases</a:t>
            </a:r>
            <a:endParaRPr lang="en-US" dirty="0">
              <a:latin typeface="+mj-lt"/>
            </a:endParaRPr>
          </a:p>
        </p:txBody>
      </p:sp>
      <p:sp>
        <p:nvSpPr>
          <p:cNvPr id="80" name="TextBox 79"/>
          <p:cNvSpPr txBox="1"/>
          <p:nvPr/>
        </p:nvSpPr>
        <p:spPr bwMode="auto">
          <a:xfrm>
            <a:off x="2895600" y="5654279"/>
            <a:ext cx="4972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Does the total current change?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FE3302-2320-46F7-80A9-93D010E5E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70" grpId="0"/>
      <p:bldP spid="79" grpId="0"/>
      <p:bldP spid="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Wire in Parallel with Resistor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5495925" y="2731848"/>
            <a:ext cx="4743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potential difference </a:t>
            </a:r>
            <a:r>
              <a:rPr lang="en-US" dirty="0">
                <a:latin typeface="+mj-lt"/>
              </a:rPr>
              <a:t>across it?</a:t>
            </a:r>
          </a:p>
        </p:txBody>
      </p:sp>
      <p:grpSp>
        <p:nvGrpSpPr>
          <p:cNvPr id="111620" name="Group 7"/>
          <p:cNvGrpSpPr>
            <a:grpSpLocks/>
          </p:cNvGrpSpPr>
          <p:nvPr/>
        </p:nvGrpSpPr>
        <p:grpSpPr bwMode="auto">
          <a:xfrm>
            <a:off x="2667001" y="2899172"/>
            <a:ext cx="428625" cy="1328738"/>
            <a:chOff x="5105399" y="4343401"/>
            <a:chExt cx="2057401" cy="2362199"/>
          </a:xfrm>
        </p:grpSpPr>
        <p:cxnSp>
          <p:nvCxnSpPr>
            <p:cNvPr id="43" name="Straight Connector 42"/>
            <p:cNvCxnSpPr/>
            <p:nvPr/>
          </p:nvCxnSpPr>
          <p:spPr bwMode="auto">
            <a:xfrm>
              <a:off x="5105399" y="5334001"/>
              <a:ext cx="20574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 bwMode="auto">
            <a:xfrm>
              <a:off x="5791199" y="5715000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 bwMode="auto">
            <a:xfrm rot="5400000" flipH="1" flipV="1">
              <a:off x="5598796" y="4838701"/>
              <a:ext cx="990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 bwMode="auto">
            <a:xfrm rot="5400000" flipH="1" flipV="1">
              <a:off x="5598796" y="6210300"/>
              <a:ext cx="990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9"/>
            <p:cNvCxnSpPr/>
            <p:nvPr/>
          </p:nvCxnSpPr>
          <p:spPr bwMode="auto">
            <a:xfrm rot="10800000">
              <a:off x="5105399" y="5588000"/>
              <a:ext cx="20574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 bwMode="auto">
            <a:xfrm rot="10800000">
              <a:off x="5791199" y="5461001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Freeform 30"/>
          <p:cNvSpPr/>
          <p:nvPr/>
        </p:nvSpPr>
        <p:spPr bwMode="auto">
          <a:xfrm>
            <a:off x="3636171" y="2571752"/>
            <a:ext cx="478631" cy="345281"/>
          </a:xfrm>
          <a:custGeom>
            <a:avLst/>
            <a:gdLst>
              <a:gd name="connsiteX0" fmla="*/ 0 w 2395537"/>
              <a:gd name="connsiteY0" fmla="*/ 307181 h 614362"/>
              <a:gd name="connsiteX1" fmla="*/ 200025 w 2395537"/>
              <a:gd name="connsiteY1" fmla="*/ 0 h 614362"/>
              <a:gd name="connsiteX2" fmla="*/ 600075 w 2395537"/>
              <a:gd name="connsiteY2" fmla="*/ 609600 h 614362"/>
              <a:gd name="connsiteX3" fmla="*/ 995362 w 2395537"/>
              <a:gd name="connsiteY3" fmla="*/ 2381 h 614362"/>
              <a:gd name="connsiteX4" fmla="*/ 1397793 w 2395537"/>
              <a:gd name="connsiteY4" fmla="*/ 611981 h 614362"/>
              <a:gd name="connsiteX5" fmla="*/ 1795462 w 2395537"/>
              <a:gd name="connsiteY5" fmla="*/ 4762 h 614362"/>
              <a:gd name="connsiteX6" fmla="*/ 2195512 w 2395537"/>
              <a:gd name="connsiteY6" fmla="*/ 614362 h 614362"/>
              <a:gd name="connsiteX7" fmla="*/ 2395537 w 2395537"/>
              <a:gd name="connsiteY7" fmla="*/ 304800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95537" h="614362">
                <a:moveTo>
                  <a:pt x="0" y="307181"/>
                </a:moveTo>
                <a:lnTo>
                  <a:pt x="200025" y="0"/>
                </a:lnTo>
                <a:lnTo>
                  <a:pt x="600075" y="609600"/>
                </a:lnTo>
                <a:lnTo>
                  <a:pt x="995362" y="2381"/>
                </a:lnTo>
                <a:lnTo>
                  <a:pt x="1397793" y="611981"/>
                </a:lnTo>
                <a:lnTo>
                  <a:pt x="1795462" y="4762"/>
                </a:lnTo>
                <a:lnTo>
                  <a:pt x="2195512" y="614362"/>
                </a:lnTo>
                <a:lnTo>
                  <a:pt x="2395537" y="3048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4111230" y="2744391"/>
            <a:ext cx="4857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>
            <a:off x="2872978" y="3789762"/>
            <a:ext cx="414338" cy="516731"/>
          </a:xfrm>
          <a:custGeom>
            <a:avLst/>
            <a:gdLst>
              <a:gd name="connsiteX0" fmla="*/ 735806 w 735806"/>
              <a:gd name="connsiteY0" fmla="*/ 892968 h 892968"/>
              <a:gd name="connsiteX1" fmla="*/ 0 w 735806"/>
              <a:gd name="connsiteY1" fmla="*/ 892968 h 892968"/>
              <a:gd name="connsiteX2" fmla="*/ 0 w 735806"/>
              <a:gd name="connsiteY2" fmla="*/ 0 h 892968"/>
              <a:gd name="connsiteX3" fmla="*/ 0 w 735806"/>
              <a:gd name="connsiteY3" fmla="*/ 0 h 892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5806" h="892968">
                <a:moveTo>
                  <a:pt x="735806" y="892968"/>
                </a:moveTo>
                <a:lnTo>
                  <a:pt x="0" y="89296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rot="10800000">
            <a:off x="3053954" y="4306491"/>
            <a:ext cx="15430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 bwMode="auto">
          <a:xfrm rot="5400000">
            <a:off x="4353523" y="3578425"/>
            <a:ext cx="478631" cy="346472"/>
          </a:xfrm>
          <a:custGeom>
            <a:avLst/>
            <a:gdLst>
              <a:gd name="connsiteX0" fmla="*/ 0 w 2395537"/>
              <a:gd name="connsiteY0" fmla="*/ 307181 h 614362"/>
              <a:gd name="connsiteX1" fmla="*/ 200025 w 2395537"/>
              <a:gd name="connsiteY1" fmla="*/ 0 h 614362"/>
              <a:gd name="connsiteX2" fmla="*/ 600075 w 2395537"/>
              <a:gd name="connsiteY2" fmla="*/ 609600 h 614362"/>
              <a:gd name="connsiteX3" fmla="*/ 995362 w 2395537"/>
              <a:gd name="connsiteY3" fmla="*/ 2381 h 614362"/>
              <a:gd name="connsiteX4" fmla="*/ 1397793 w 2395537"/>
              <a:gd name="connsiteY4" fmla="*/ 611981 h 614362"/>
              <a:gd name="connsiteX5" fmla="*/ 1795462 w 2395537"/>
              <a:gd name="connsiteY5" fmla="*/ 4762 h 614362"/>
              <a:gd name="connsiteX6" fmla="*/ 2195512 w 2395537"/>
              <a:gd name="connsiteY6" fmla="*/ 614362 h 614362"/>
              <a:gd name="connsiteX7" fmla="*/ 2395537 w 2395537"/>
              <a:gd name="connsiteY7" fmla="*/ 304800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95537" h="614362">
                <a:moveTo>
                  <a:pt x="0" y="307181"/>
                </a:moveTo>
                <a:lnTo>
                  <a:pt x="200025" y="0"/>
                </a:lnTo>
                <a:lnTo>
                  <a:pt x="600075" y="609600"/>
                </a:lnTo>
                <a:lnTo>
                  <a:pt x="995362" y="2381"/>
                </a:lnTo>
                <a:lnTo>
                  <a:pt x="1397793" y="611981"/>
                </a:lnTo>
                <a:lnTo>
                  <a:pt x="1795462" y="4762"/>
                </a:lnTo>
                <a:lnTo>
                  <a:pt x="2195512" y="614362"/>
                </a:lnTo>
                <a:lnTo>
                  <a:pt x="2395537" y="3048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 bwMode="auto">
          <a:xfrm rot="16200000" flipH="1">
            <a:off x="4435079" y="4145757"/>
            <a:ext cx="317897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627" name="Group 50"/>
          <p:cNvGrpSpPr>
            <a:grpSpLocks/>
          </p:cNvGrpSpPr>
          <p:nvPr/>
        </p:nvGrpSpPr>
        <p:grpSpPr bwMode="auto">
          <a:xfrm>
            <a:off x="2872979" y="2742011"/>
            <a:ext cx="1719263" cy="773906"/>
            <a:chOff x="3641725" y="3502025"/>
            <a:chExt cx="3057525" cy="1377949"/>
          </a:xfrm>
        </p:grpSpPr>
        <p:sp>
          <p:nvSpPr>
            <p:cNvPr id="34" name="Freeform 33"/>
            <p:cNvSpPr/>
            <p:nvPr/>
          </p:nvSpPr>
          <p:spPr>
            <a:xfrm>
              <a:off x="3641725" y="3502025"/>
              <a:ext cx="1359371" cy="1009083"/>
            </a:xfrm>
            <a:custGeom>
              <a:avLst/>
              <a:gdLst>
                <a:gd name="connsiteX0" fmla="*/ 0 w 1357313"/>
                <a:gd name="connsiteY0" fmla="*/ 1009650 h 1009650"/>
                <a:gd name="connsiteX1" fmla="*/ 4763 w 1357313"/>
                <a:gd name="connsiteY1" fmla="*/ 0 h 1009650"/>
                <a:gd name="connsiteX2" fmla="*/ 1357313 w 1357313"/>
                <a:gd name="connsiteY2" fmla="*/ 0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57313" h="1009650">
                  <a:moveTo>
                    <a:pt x="0" y="1009650"/>
                  </a:moveTo>
                  <a:cubicBezTo>
                    <a:pt x="1588" y="673100"/>
                    <a:pt x="3175" y="336550"/>
                    <a:pt x="4763" y="0"/>
                  </a:cubicBezTo>
                  <a:lnTo>
                    <a:pt x="1357313" y="0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 rot="5400000">
              <a:off x="6011335" y="4192059"/>
              <a:ext cx="13758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3395662" y="1642686"/>
            <a:ext cx="5881688" cy="1357690"/>
            <a:chOff x="971550" y="1047247"/>
            <a:chExt cx="7842250" cy="1810253"/>
          </a:xfrm>
        </p:grpSpPr>
        <p:sp>
          <p:nvSpPr>
            <p:cNvPr id="27" name="TextBox 26"/>
            <p:cNvSpPr txBox="1"/>
            <p:nvPr/>
          </p:nvSpPr>
          <p:spPr bwMode="auto">
            <a:xfrm>
              <a:off x="2032001" y="1047247"/>
              <a:ext cx="6781799" cy="86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What is the </a:t>
              </a: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current</a:t>
              </a:r>
              <a:r>
                <a:rPr lang="en-US" dirty="0">
                  <a:latin typeface="+mj-lt"/>
                </a:rPr>
                <a:t> through the circled resistor?</a:t>
              </a:r>
            </a:p>
            <a:p>
              <a:pPr algn="ctr">
                <a:defRPr/>
              </a:pPr>
              <a:r>
                <a:rPr lang="en-US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(note: wire has zero resistance)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971550" y="2286000"/>
              <a:ext cx="1200150" cy="5715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cxnSp>
        <p:nvCxnSpPr>
          <p:cNvPr id="53" name="Straight Connector 52"/>
          <p:cNvCxnSpPr/>
          <p:nvPr/>
        </p:nvCxnSpPr>
        <p:spPr>
          <a:xfrm>
            <a:off x="2872981" y="3086100"/>
            <a:ext cx="17168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667000" y="2802732"/>
            <a:ext cx="8915400" cy="661873"/>
            <a:chOff x="0" y="2590800"/>
            <a:chExt cx="11887200" cy="882498"/>
          </a:xfrm>
        </p:grpSpPr>
        <p:sp>
          <p:nvSpPr>
            <p:cNvPr id="56" name="TextBox 55"/>
            <p:cNvSpPr txBox="1"/>
            <p:nvPr/>
          </p:nvSpPr>
          <p:spPr bwMode="auto">
            <a:xfrm>
              <a:off x="5562600" y="2980855"/>
              <a:ext cx="6324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(must be the same as between A and B)</a:t>
              </a:r>
            </a:p>
          </p:txBody>
        </p:sp>
        <p:sp>
          <p:nvSpPr>
            <p:cNvPr id="58" name="TextBox 57"/>
            <p:cNvSpPr txBox="1"/>
            <p:nvPr/>
          </p:nvSpPr>
          <p:spPr bwMode="auto">
            <a:xfrm>
              <a:off x="0" y="2590800"/>
              <a:ext cx="228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A</a:t>
              </a:r>
            </a:p>
          </p:txBody>
        </p:sp>
        <p:sp>
          <p:nvSpPr>
            <p:cNvPr id="59" name="TextBox 58"/>
            <p:cNvSpPr txBox="1"/>
            <p:nvPr/>
          </p:nvSpPr>
          <p:spPr bwMode="auto">
            <a:xfrm>
              <a:off x="2590800" y="2590800"/>
              <a:ext cx="228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B</a:t>
              </a:r>
            </a:p>
          </p:txBody>
        </p:sp>
      </p:grpSp>
      <p:sp>
        <p:nvSpPr>
          <p:cNvPr id="60" name="TextBox 59"/>
          <p:cNvSpPr txBox="1"/>
          <p:nvPr/>
        </p:nvSpPr>
        <p:spPr bwMode="auto">
          <a:xfrm>
            <a:off x="4781550" y="3600451"/>
            <a:ext cx="4743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For an ideal wire this is: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8267700" y="3593334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0 V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4477940" y="4332685"/>
            <a:ext cx="2914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Ohm’s Law:</a:t>
            </a:r>
          </a:p>
        </p:txBody>
      </p:sp>
      <p:graphicFrame>
        <p:nvGraphicFramePr>
          <p:cNvPr id="6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727630"/>
              </p:ext>
            </p:extLst>
          </p:nvPr>
        </p:nvGraphicFramePr>
        <p:xfrm>
          <a:off x="6878241" y="4211241"/>
          <a:ext cx="760810" cy="58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52" name="Equation" r:id="rId4" imgW="507780" imgH="393529" progId="Equation.3">
                  <p:embed/>
                </p:oleObj>
              </mc:Choice>
              <mc:Fallback>
                <p:oleObj name="Equation" r:id="rId4" imgW="50778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241" y="4211241"/>
                        <a:ext cx="760810" cy="589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 bwMode="auto">
          <a:xfrm>
            <a:off x="4552950" y="4911329"/>
            <a:ext cx="462915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Current in circled resistor must be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0 A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8450000" y="714526"/>
            <a:ext cx="2686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(“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Short Circuit</a:t>
            </a:r>
            <a:r>
              <a:rPr lang="en-US" dirty="0">
                <a:latin typeface="+mj-lt"/>
              </a:rPr>
              <a:t>”)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3238500" y="5486401"/>
            <a:ext cx="462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happened to current in other resistor?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753350" y="5486401"/>
            <a:ext cx="137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Increased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9A2A06-BBA4-469B-A9C5-AF08D4980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4" grpId="0" animBg="1"/>
      <p:bldP spid="36" grpId="0"/>
      <p:bldP spid="37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>
          <a:xfrm>
            <a:off x="2859881" y="459369"/>
            <a:ext cx="6472238" cy="857250"/>
          </a:xfrm>
        </p:spPr>
        <p:txBody>
          <a:bodyPr/>
          <a:lstStyle/>
          <a:p>
            <a:r>
              <a:rPr lang="en-US" sz="2700" dirty="0">
                <a:cs typeface="Arial" charset="0"/>
              </a:rPr>
              <a:t>Resistances of Voltmeters and Ammeters</a:t>
            </a:r>
            <a:br>
              <a:rPr lang="en-US" sz="2700" dirty="0">
                <a:cs typeface="Arial" charset="0"/>
              </a:rPr>
            </a:br>
            <a:r>
              <a:rPr lang="en-US" sz="21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(lecture 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16-17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, slides 50,51)</a:t>
            </a:r>
            <a:endParaRPr lang="en-US" sz="2700" dirty="0"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 bwMode="auto">
              <a:xfrm>
                <a:off x="7635429" y="2642574"/>
                <a:ext cx="3200400" cy="84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Large Resistance</a:t>
                </a:r>
              </a:p>
              <a:p>
                <a:pPr algn="ctr">
                  <a:defRPr/>
                </a:pPr>
                <a:r>
                  <a:rPr lang="en-US" sz="1500" dirty="0">
                    <a:latin typeface="+mj-lt"/>
                  </a:rPr>
                  <a:t>(so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</a:rPr>
                  <a:t> of voltmeter and R0 is almost equal to R0) 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35429" y="2642574"/>
                <a:ext cx="3200400" cy="848758"/>
              </a:xfrm>
              <a:prstGeom prst="rect">
                <a:avLst/>
              </a:prstGeom>
              <a:blipFill>
                <a:blip r:embed="rId3"/>
                <a:stretch>
                  <a:fillRect t="-2817" b="-6338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1211617" y="2475267"/>
            <a:ext cx="2686050" cy="1039547"/>
            <a:chOff x="4191000" y="2138154"/>
            <a:chExt cx="4876800" cy="1798977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4191000" y="3724066"/>
              <a:ext cx="4876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2"/>
            <p:cNvGrpSpPr/>
            <p:nvPr/>
          </p:nvGrpSpPr>
          <p:grpSpPr>
            <a:xfrm>
              <a:off x="4800600" y="2138154"/>
              <a:ext cx="3657600" cy="1798977"/>
              <a:chOff x="4800600" y="2138154"/>
              <a:chExt cx="3657600" cy="1798977"/>
            </a:xfrm>
          </p:grpSpPr>
          <p:sp>
            <p:nvSpPr>
              <p:cNvPr id="51" name="TextBox 50"/>
              <p:cNvSpPr txBox="1"/>
              <p:nvPr/>
            </p:nvSpPr>
            <p:spPr bwMode="auto">
              <a:xfrm>
                <a:off x="5625441" y="3377881"/>
                <a:ext cx="1752601" cy="55925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500" dirty="0">
                    <a:latin typeface="+mj-lt"/>
                  </a:rPr>
                  <a:t>R0</a:t>
                </a:r>
                <a:endParaRPr lang="en-US" dirty="0">
                  <a:latin typeface="+mj-lt"/>
                </a:endParaRPr>
              </a:p>
            </p:txBody>
          </p:sp>
          <p:grpSp>
            <p:nvGrpSpPr>
              <p:cNvPr id="57" name="Group 20"/>
              <p:cNvGrpSpPr>
                <a:grpSpLocks/>
              </p:cNvGrpSpPr>
              <p:nvPr/>
            </p:nvGrpSpPr>
            <p:grpSpPr bwMode="auto">
              <a:xfrm>
                <a:off x="4800600" y="2138154"/>
                <a:ext cx="3657600" cy="1595437"/>
                <a:chOff x="1752600" y="4433888"/>
                <a:chExt cx="3657600" cy="1595348"/>
              </a:xfrm>
            </p:grpSpPr>
            <p:grpSp>
              <p:nvGrpSpPr>
                <p:cNvPr id="65" name="Group 18"/>
                <p:cNvGrpSpPr>
                  <a:grpSpLocks/>
                </p:cNvGrpSpPr>
                <p:nvPr/>
              </p:nvGrpSpPr>
              <p:grpSpPr bwMode="auto">
                <a:xfrm>
                  <a:off x="1752600" y="4886236"/>
                  <a:ext cx="3657600" cy="1143000"/>
                  <a:chOff x="1600200" y="4886236"/>
                  <a:chExt cx="3657600" cy="1143000"/>
                </a:xfrm>
              </p:grpSpPr>
              <p:cxnSp>
                <p:nvCxnSpPr>
                  <p:cNvPr id="69" name="Straight Connector 68"/>
                  <p:cNvCxnSpPr/>
                  <p:nvPr/>
                </p:nvCxnSpPr>
                <p:spPr>
                  <a:xfrm rot="5400000" flipH="1" flipV="1">
                    <a:off x="1028732" y="5457768"/>
                    <a:ext cx="114293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 rot="5400000" flipH="1" flipV="1">
                    <a:off x="4686332" y="5457768"/>
                    <a:ext cx="114293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19"/>
                <p:cNvGrpSpPr>
                  <a:grpSpLocks/>
                </p:cNvGrpSpPr>
                <p:nvPr/>
              </p:nvGrpSpPr>
              <p:grpSpPr bwMode="auto">
                <a:xfrm>
                  <a:off x="1752600" y="4433888"/>
                  <a:ext cx="3657600" cy="914400"/>
                  <a:chOff x="1447800" y="4114800"/>
                  <a:chExt cx="3657600" cy="914400"/>
                </a:xfrm>
              </p:grpSpPr>
              <p:cxnSp>
                <p:nvCxnSpPr>
                  <p:cNvPr id="67" name="Straight Connector 66"/>
                  <p:cNvCxnSpPr/>
                  <p:nvPr/>
                </p:nvCxnSpPr>
                <p:spPr>
                  <a:xfrm>
                    <a:off x="1447800" y="4571975"/>
                    <a:ext cx="3657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Oval 67"/>
                  <p:cNvSpPr/>
                  <p:nvPr/>
                </p:nvSpPr>
                <p:spPr>
                  <a:xfrm>
                    <a:off x="2819400" y="4114800"/>
                    <a:ext cx="914400" cy="914349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US" sz="2100" dirty="0">
                        <a:solidFill>
                          <a:schemeClr val="tx1"/>
                        </a:solidFill>
                        <a:latin typeface="+mj-lt"/>
                        <a:cs typeface="Times New Roman" pitchFamily="18" charset="0"/>
                      </a:rPr>
                      <a:t>V</a:t>
                    </a:r>
                  </a:p>
                </p:txBody>
              </p:sp>
            </p:grpSp>
          </p:grpSp>
        </p:grpSp>
      </p:grpSp>
      <p:sp>
        <p:nvSpPr>
          <p:cNvPr id="71" name="TextBox 70"/>
          <p:cNvSpPr txBox="1"/>
          <p:nvPr/>
        </p:nvSpPr>
        <p:spPr bwMode="auto">
          <a:xfrm>
            <a:off x="1396840" y="1691323"/>
            <a:ext cx="634365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+mj-lt"/>
              </a:rPr>
              <a:t>Voltmeter:</a:t>
            </a:r>
            <a:r>
              <a:rPr lang="en-US" dirty="0">
                <a:latin typeface="+mj-lt"/>
              </a:rPr>
              <a:t> needs to be connected in </a:t>
            </a:r>
            <a:r>
              <a:rPr lang="en-US" b="1" dirty="0">
                <a:latin typeface="+mj-lt"/>
              </a:rPr>
              <a:t>parallel</a:t>
            </a:r>
            <a:r>
              <a:rPr lang="en-US" dirty="0">
                <a:latin typeface="+mj-lt"/>
              </a:rPr>
              <a:t> with resistor</a:t>
            </a:r>
          </a:p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(so that it has the same V across it as does the resistor)</a:t>
            </a:r>
          </a:p>
        </p:txBody>
      </p:sp>
      <p:sp>
        <p:nvSpPr>
          <p:cNvPr id="72" name="TextBox 71"/>
          <p:cNvSpPr txBox="1"/>
          <p:nvPr/>
        </p:nvSpPr>
        <p:spPr bwMode="auto">
          <a:xfrm>
            <a:off x="4317361" y="2605288"/>
            <a:ext cx="2914650" cy="92333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Should voltmeter itself have large or small resistance?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 bwMode="auto">
              <a:xfrm>
                <a:off x="7659843" y="4974340"/>
                <a:ext cx="3200400" cy="84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Small Resistance</a:t>
                </a:r>
              </a:p>
              <a:p>
                <a:pPr algn="ctr">
                  <a:defRPr/>
                </a:pPr>
                <a:r>
                  <a:rPr lang="en-US" sz="1500" dirty="0">
                    <a:latin typeface="+mj-lt"/>
                  </a:rPr>
                  <a:t>(so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5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1500" i="1">
                            <a:latin typeface="Cambria Math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1500" dirty="0">
                    <a:latin typeface="+mj-lt"/>
                  </a:rPr>
                  <a:t> of ammeter and R0 is almost equal to R0)  </a:t>
                </a: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59843" y="4974340"/>
                <a:ext cx="3200400" cy="848758"/>
              </a:xfrm>
              <a:prstGeom prst="rect">
                <a:avLst/>
              </a:prstGeom>
              <a:blipFill>
                <a:blip r:embed="rId4"/>
                <a:stretch>
                  <a:fillRect t="-2837" b="-6383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 bwMode="auto">
          <a:xfrm>
            <a:off x="1423473" y="4156220"/>
            <a:ext cx="621195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+mj-lt"/>
              </a:rPr>
              <a:t>Ammeter:</a:t>
            </a:r>
            <a:r>
              <a:rPr lang="en-US" dirty="0">
                <a:latin typeface="+mj-lt"/>
              </a:rPr>
              <a:t> needs to be connected in </a:t>
            </a:r>
            <a:r>
              <a:rPr lang="en-US" b="1" dirty="0">
                <a:latin typeface="+mj-lt"/>
              </a:rPr>
              <a:t>series</a:t>
            </a:r>
            <a:r>
              <a:rPr lang="en-US" dirty="0">
                <a:latin typeface="+mj-lt"/>
              </a:rPr>
              <a:t> with resistor</a:t>
            </a:r>
          </a:p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(so that it has the same 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through it as does the resistor)</a:t>
            </a:r>
          </a:p>
        </p:txBody>
      </p:sp>
      <p:sp>
        <p:nvSpPr>
          <p:cNvPr id="75" name="TextBox 74"/>
          <p:cNvSpPr txBox="1"/>
          <p:nvPr/>
        </p:nvSpPr>
        <p:spPr bwMode="auto">
          <a:xfrm>
            <a:off x="4410075" y="4955173"/>
            <a:ext cx="2914650" cy="92333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Should ammeter itself have large or small resistance?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463435" y="5131088"/>
            <a:ext cx="2686050" cy="517699"/>
            <a:chOff x="685800" y="5181600"/>
            <a:chExt cx="3581400" cy="690265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5562600"/>
              <a:ext cx="3581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 bwMode="auto">
            <a:xfrm>
              <a:off x="2209800" y="5329535"/>
              <a:ext cx="1752600" cy="4924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R0</a:t>
              </a:r>
            </a:p>
          </p:txBody>
        </p:sp>
        <p:sp>
          <p:nvSpPr>
            <p:cNvPr id="80" name="Oval 79"/>
            <p:cNvSpPr/>
            <p:nvPr/>
          </p:nvSpPr>
          <p:spPr>
            <a:xfrm>
              <a:off x="986135" y="5181600"/>
              <a:ext cx="690265" cy="6902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100" dirty="0">
                  <a:solidFill>
                    <a:schemeClr val="tx1"/>
                  </a:solidFill>
                  <a:latin typeface="+mj-lt"/>
                  <a:cs typeface="Times New Roman" pitchFamily="18" charset="0"/>
                </a:rPr>
                <a:t>A</a:t>
              </a: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7460A-5541-4610-B56D-A4FD08416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037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71" grpId="0"/>
      <p:bldP spid="72" grpId="0" animBg="1"/>
      <p:bldP spid="73" grpId="0" animBg="1"/>
      <p:bldP spid="74" grpId="0"/>
      <p:bldP spid="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46.7|7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27|1.5|9.6|1.5|10.2|1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9.1|33.2|3.4|2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|37.6|12.9|109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1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5|26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1|37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1.1|34.3|64.2|17.2|1.2|4.6|3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3|68.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8.5|8|3.2|12.3|4|12.3|11.5|76.1|1|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65.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1|0.8|15.4|5.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11.5|22.8|4.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4|25.2|15.5|2|28.4|0.5|3.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3|42.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1|32.9|2.3|4.5|34.5|1.9|12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16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1.2|2.3|1.9|1.5|6.7|2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8.6|92.5|2.5|15.2|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1|16.1|5.9|69|60.6|23.3|1.3|0.7|1.2|0.4|21.5|35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1|98.5|10.2|49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|16.9|7.1|13.5|41.2|10"/>
</p:tagLst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2C76DF9BD8349B0CA3C9A1AA4C548" ma:contentTypeVersion="112" ma:contentTypeDescription="Create a new document." ma:contentTypeScope="" ma:versionID="3ba740bbfea08ad42b5fb892d4577724">
  <xsd:schema xmlns:xsd="http://www.w3.org/2001/XMLSchema" xmlns:xs="http://www.w3.org/2001/XMLSchema" xmlns:p="http://schemas.microsoft.com/office/2006/metadata/properties" xmlns:ns3="http://schemas.microsoft.com/sharepoint/v4" xmlns:ns4="9fff0862-dda6-4fd7-9437-296e7a0fcd45" xmlns:ns5="7dcc4a76-b6f0-4a5c-8242-557922f7abb0" targetNamespace="http://schemas.microsoft.com/office/2006/metadata/properties" ma:root="true" ma:fieldsID="f7fd287cc537a47f0d39eda5b7439aef" ns3:_="" ns4:_="" ns5:_="">
    <xsd:import namespace="http://schemas.microsoft.com/sharepoint/v4"/>
    <xsd:import namespace="9fff0862-dda6-4fd7-9437-296e7a0fcd45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3:IconOverlay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5:SharedWithUsers" minOccurs="0"/>
                <xsd:element ref="ns5:SharedWithDetail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f0862-dda6-4fd7-9437-296e7a0fc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75B6344C-E897-46EB-9FE4-B3F23F543242}"/>
</file>

<file path=customXml/itemProps2.xml><?xml version="1.0" encoding="utf-8"?>
<ds:datastoreItem xmlns:ds="http://schemas.openxmlformats.org/officeDocument/2006/customXml" ds:itemID="{4CA7491F-99E7-4D62-B31E-2DB96D97AB2A}"/>
</file>

<file path=customXml/itemProps3.xml><?xml version="1.0" encoding="utf-8"?>
<ds:datastoreItem xmlns:ds="http://schemas.openxmlformats.org/officeDocument/2006/customXml" ds:itemID="{F5F87433-CE18-4983-A538-7EB89A40910B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13742</TotalTime>
  <Words>1497</Words>
  <Application>Microsoft Office PowerPoint</Application>
  <PresentationFormat>Widescreen</PresentationFormat>
  <Paragraphs>450</Paragraphs>
  <Slides>29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 Math</vt:lpstr>
      <vt:lpstr>Symbol</vt:lpstr>
      <vt:lpstr>Times New Roman</vt:lpstr>
      <vt:lpstr>Default Theme</vt:lpstr>
      <vt:lpstr>Equation</vt:lpstr>
      <vt:lpstr>Circuits (contd.)</vt:lpstr>
      <vt:lpstr>Resistors in Series [lecture 16-17 slide 37]</vt:lpstr>
      <vt:lpstr>Resistors in Parallel [lecture 16-17 slide 39]</vt:lpstr>
      <vt:lpstr>Resistors in Parallel (contd.)</vt:lpstr>
      <vt:lpstr>Resistors in Parallel and Series</vt:lpstr>
      <vt:lpstr>Conceptual Analysis for Current</vt:lpstr>
      <vt:lpstr>Remove Resistor in Parallel</vt:lpstr>
      <vt:lpstr>Wire in Parallel with Resistor</vt:lpstr>
      <vt:lpstr>Resistances of Voltmeters and Ammeters (lecture 16-17, slides 50,51)</vt:lpstr>
      <vt:lpstr>Energy and Power in Circuits</vt:lpstr>
      <vt:lpstr>Battery’s Energy Transfer</vt:lpstr>
      <vt:lpstr>Resistor’s Energy Transfer</vt:lpstr>
      <vt:lpstr>Why Wires (and Resistors) Heat Up</vt:lpstr>
      <vt:lpstr>Electric Energy and Power</vt:lpstr>
      <vt:lpstr>Electric Energy and Power (contd.)</vt:lpstr>
      <vt:lpstr>Power: Single Resistor</vt:lpstr>
      <vt:lpstr>Power: Resistors in Series</vt:lpstr>
      <vt:lpstr>Power: Resistors in Parallel</vt:lpstr>
      <vt:lpstr>Power: Resistors in Parallel (contd.)</vt:lpstr>
      <vt:lpstr>Power: R in Parallel and Series [1]</vt:lpstr>
      <vt:lpstr>Power: R in Parallel and Series [2]</vt:lpstr>
      <vt:lpstr>Power Rating</vt:lpstr>
      <vt:lpstr>Conceptual Analysis of Power (similar to resistors in series)</vt:lpstr>
      <vt:lpstr>Conceptual Analysis with Power</vt:lpstr>
      <vt:lpstr>Which is Brighter in Series?</vt:lpstr>
      <vt:lpstr>Which is Brighter in Parallel?</vt:lpstr>
      <vt:lpstr>Comparing Four Identical Bulbs</vt:lpstr>
      <vt:lpstr>Removing Circuit Elements</vt:lpstr>
      <vt:lpstr>Conceptual Analysis for Power</vt:lpstr>
    </vt:vector>
  </TitlesOfParts>
  <Company>Penn State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Field from Point Charge</dc:title>
  <dc:creator>djc321</dc:creator>
  <cp:lastModifiedBy>S M</cp:lastModifiedBy>
  <cp:revision>414</cp:revision>
  <cp:lastPrinted>2011-10-21T18:21:20Z</cp:lastPrinted>
  <dcterms:created xsi:type="dcterms:W3CDTF">2011-02-25T14:30:02Z</dcterms:created>
  <dcterms:modified xsi:type="dcterms:W3CDTF">2021-08-02T15:49:07Z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0x0101007222C76DF9BD8349B0CA3C9A1AA4C548</vt:lpwstr>
  </property>
</Properties>
</file>