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ink/ink3.xml" ContentType="application/inkml+xml"/>
  <Override PartName="/ppt/ink/ink2.xml" ContentType="application/inkml+xml"/>
  <Override PartName="/ppt/theme/theme1.xml" ContentType="application/vnd.openxmlformats-officedocument.theme+xml"/>
  <Override PartName="/ppt/ink/ink1.xml" ContentType="application/inkml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3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20.xml" ContentType="application/vnd.openxmlformats-officedocument.presentationml.tags+xml"/>
  <Override PartName="/ppt/tags/tag12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3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6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11.xml" ContentType="application/vnd.openxmlformats-officedocument.presentationml.tags+xml"/>
  <Override PartName="/ppt/tags/tag26.xml" ContentType="application/vnd.openxmlformats-officedocument.presentationml.tags+xml"/>
  <Override PartName="/ppt/tags/tag24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8.xml" ContentType="application/vnd.openxmlformats-officedocument.presentationml.tags+xml"/>
  <Override PartName="/ppt/tags/tag25.xml" ContentType="application/vnd.openxmlformats-officedocument.presentationml.tags+xml"/>
  <Override PartName="/ppt/tags/tag21.xml" ContentType="application/vnd.openxmlformats-officedocument.presentationml.tags+xml"/>
  <Override PartName="/ppt/tags/tag35.xml" ContentType="application/vnd.openxmlformats-officedocument.presentationml.tags+xml"/>
  <Override PartName="/ppt/tags/tag19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8" r:id="rId40"/>
    <p:sldId id="29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26T19:25:59.05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23248 10742 0,'0'18'141,"0"-1"-125,0 1-1,0 35 1,0 35 15,0-53-15,0 71 15,-18-53 0,18 18 0,0-36-15,0 18 15,0 0-15,0 17 15,0-34-15,0-19-1,0 36 1,0 18 15,18-54-15,-18 36 15,18-17-15,-1 17-1,1-1 1,0 19 0,-1-36-1,1 18 1,0-18 0,17 18-1,-18-35-15,-17 35 16,18 0-1,-18-18 1,18 36 0,-18-18 15,17-18-15,1 18-1,0 35 1,-18-53-1,17 18 1,-17 35 0,0-17-1,0-1 1,0-17 0,0 0-1,0 0 1,0 0-1,0-35 1,0 35 15,18-18-31,-18 0 16,18 36 15,-18-36-15,0 0-1,0 54 1,0-54 0,0 0-1,17 36 1,-17-18 0,0 17-1,18-17 1,-18 0-1,0 35 1,0-53 0,0 54-1,17-1 17,-17 0-17,0-17 1,18-18-1,-18 17 1,0 124 0,-18-53-1,-17 18 1,18-36 0,-19 54-1,19-160 1,17 107-1,0-71 1,0 0 0,0-18 15,0 18-15,0-18-1,0 1 1,0-1-1,0-18 1,0 1 0,0 0 46,17-18-46,1 0-1</inkml:trace>
  <inkml:trace contextRef="#ctx0" brushRef="#br0" timeOffset="9528.328">24818 10989 0,'0'18'157,"0"-1"-142,0 1 1,0 0-1,0 17-15,0 0 16,0 18 0,0 0-1,0 0 1,0-18 0,0 0-1,0 1 1,0-1-1,0-17 1,0 35 0,0-36-1,0 54 1,0 17 15,-18-17-15,18-1-1,0 1 1,-17-1 0,-1-17-1,18-35 1,0 17 0,0 0-1,-18 18 1,18-35-1,0 52 1,0-17 0,0-35-1,-17 17 1,17-17 0,-18 35 15,18-18-16,0 0 1,0-17 0,0 53-1,0-36 1,0 71 0,0-53-1,0-18 1,18 35-1,-18-34 1,0 34 0,17-34-1,1 34 1,0-17 15,-1 0-15,-17 0-1,0-18 1,18 36 0,17-1-1,-17 1 1,-1-18 0,-17 17-1,18-17 1,-18 0-1,18 0 1,-18-18 0,0 18-1,0 0 1,0 18 15,0-1-15,0 1-1,0 17 1,0 0 0,0-35-1,0 35 1,0-35 0,0 0-1,0 0 1,0 0-1,0 35 1,0-53 0,17 36-1,-17-18 1,18-18 15,-18 18-15,0-35-1,18-1 1,-18 1 0,0 0-1,0-1 17,0 1-17,0 0 1,17-1-1,-17 1 32,0-1 16,0 1-48,-17-18 17,-19 0-17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26T20:05:57.52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8220 11906 0,'0'18'94,"17"-18"-63,1 0 1,0 0 14,-18 18-30,17-18 0,1 0-1,-18 17 17,18-17-17,-1 0 1,1 18-1,-18-1 1,17 1 0,-17 0-1,0 17 1,0-17 0,0 17-1,0 0 1,0 18 15,0-35-15,0 17-16,0-17 15,0 17 1,-17 18 0,17-36-1,-18 1 1,18 0-1,0 17 17,-17-17-1,-1 17 0,0 0 16,18-17-16,-17 0 1,17 17-1,-36-18 0,19 1 0,17 17 1,-18-35 14,18 18-14,-18-18-1,18 18 78,-17-18-77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28T19:21:17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13018 8731 0,'17'0'31,"1"0"0,-1 0 1,1 0-1,0 0 0,-1 0-15,1 0-1,-18-17 1,18 17 0,17 0-1,-17 0-15,-1 0 16,1-18-1,-1 18 1,1 0 0,0 0-16,-1 0 15,1 0 1,17 0 0,-35-18-1,18 18-15,0 0 16,-1 0-1,1 0 1,-1 0 15,1 0-15,0 0 0,-1 0-1,1 0 16,0 0-15,17 0 0,-17 0-1,-1 0-15,1 0 16,-1 0 0,1 0-16,0 0 15,-1 0 1,1 0-1,0 0-15,-1 0 16,1 0 0,-18 18-16,18-18 15,-1 0-15,1 0 16,17 18-16,-17-18 16,-1 0 15,1 0-31,0 0 15,-1 0 1,-17 17 0,18-17-1,0 0-15,-1 0 16,19 0 0,-36 18-1,17-18 1,1 0-1,-1 0 1,1 0 0,0 18-1,-1-1 1,1-17 0,0 0-16,-1 0 15,1 0 1,0 0-1,-1 0-15,1 0 16,0 0 0,-1 0-16,1 0 15,-1 0 1,1 0 0,0 0-1,-1 0 1,1 0-1,0 0-15,-1-17 16,1 17 0,17 0-1,-17 0 1,-1 0 0,1 0-1,0-18-15,-1 18 16,1 0-1,0 0 1,-1 0-16,1 0 16,17 0-1,-17 0 1,-1 0-16,1 0 16,0 0-16,-1 0 15,19 0-15,-19 0 16,1 0-1,0 0 1,-1 0-16,1 18 16,-1-18-16,1 0 15,17 0 1,-17 0-16,0 17 16,17-17-16,-17 0 15,-1 0-15,1 0 16,0 0-1,17 0-15,-18 0 16,19 0 0,-19 0-1,-17 18 1,36-18 0,-19 0-16,19 0 15,-19 0 1,1 0-1,-1 0-15,1 0 16,0 0 0,-1 0-16,1 0 15,17 0-15,-17 0 16,17 0-16,-17 0 16,0 0-1,-1 0-15,1 0 16,-1 0-1,19 0 1,-19 0 0,1 0-16,0 0 15,-1 0-15,1 0 47,0 0-31,-18 17-16,-36 1 140,-52-18-124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0F8C4-AA02-4731-8041-5063614F110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374D8-6284-42A4-8FA8-77384CC9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5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AF3430-1EAA-4DD6-B26F-42808A015037}" type="slidenum">
              <a:rPr lang="en-US" smtClean="0">
                <a:latin typeface="Calibri" pitchFamily="34" charset="0"/>
              </a:rPr>
              <a:pPr eaLnBrk="1" hangingPunct="1"/>
              <a:t>14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AF3430-1EAA-4DD6-B26F-42808A015037}" type="slidenum">
              <a:rPr lang="en-US" smtClean="0">
                <a:latin typeface="Calibri" pitchFamily="34" charset="0"/>
              </a:rPr>
              <a:pPr eaLnBrk="1" hangingPunct="1"/>
              <a:t>15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AF3430-1EAA-4DD6-B26F-42808A015037}" type="slidenum">
              <a:rPr lang="en-US" smtClean="0">
                <a:latin typeface="Calibri" pitchFamily="34" charset="0"/>
              </a:rPr>
              <a:pPr eaLnBrk="1" hangingPunct="1"/>
              <a:t>17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Powers for listed </a:t>
            </a:r>
            <a:r>
              <a:rPr lang="en-US" dirty="0" err="1"/>
              <a:t>u.f.p</a:t>
            </a:r>
            <a:r>
              <a:rPr lang="en-US" dirty="0"/>
              <a:t>.:</a:t>
            </a:r>
            <a:r>
              <a:rPr lang="en-US" baseline="0" dirty="0"/>
              <a:t>  Consider -0.01 D; Strongly consider -0.1 D; Definitely use -0.25 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B0686E-D0C6-4576-96EC-43AB67CEECB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43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Powers for listed </a:t>
            </a:r>
            <a:r>
              <a:rPr lang="en-US" dirty="0" err="1"/>
              <a:t>u.n.p</a:t>
            </a:r>
            <a:r>
              <a:rPr lang="en-US" dirty="0"/>
              <a:t>.:</a:t>
            </a:r>
            <a:r>
              <a:rPr lang="en-US" baseline="0" dirty="0"/>
              <a:t>  Consider +0.67 D; Strongly consider +1.5 D; Definitely use +2 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B0686E-D0C6-4576-96EC-43AB67CEECB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374D8-6284-42A4-8FA8-77384CC98D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B23E-4C83-4ECB-BCD3-9CFC5562AC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76-07CE-4A95-AA6D-FF714B0FB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B23E-4C83-4ECB-BCD3-9CFC5562AC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76-07CE-4A95-AA6D-FF714B0FB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B23E-4C83-4ECB-BCD3-9CFC5562AC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76-07CE-4A95-AA6D-FF714B0FB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B23E-4C83-4ECB-BCD3-9CFC5562AC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76-07CE-4A95-AA6D-FF714B0FB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B23E-4C83-4ECB-BCD3-9CFC5562AC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76-07CE-4A95-AA6D-FF714B0FB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B23E-4C83-4ECB-BCD3-9CFC5562AC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76-07CE-4A95-AA6D-FF714B0FB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B23E-4C83-4ECB-BCD3-9CFC5562AC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76-07CE-4A95-AA6D-FF714B0FB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B23E-4C83-4ECB-BCD3-9CFC5562AC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76-07CE-4A95-AA6D-FF714B0FB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B23E-4C83-4ECB-BCD3-9CFC5562AC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76-07CE-4A95-AA6D-FF714B0FB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B23E-4C83-4ECB-BCD3-9CFC5562AC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76-07CE-4A95-AA6D-FF714B0FB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B23E-4C83-4ECB-BCD3-9CFC5562AC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76-07CE-4A95-AA6D-FF714B0FB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0B23E-4C83-4ECB-BCD3-9CFC5562AC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E2B76-07CE-4A95-AA6D-FF714B0FB3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UVdFQJTcl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3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6.bin"/><Relationship Id="rId2" Type="http://schemas.openxmlformats.org/officeDocument/2006/relationships/tags" Target="../tags/tag3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wmf"/><Relationship Id="rId2" Type="http://schemas.openxmlformats.org/officeDocument/2006/relationships/tags" Target="../tags/tag3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Cameras</a:t>
            </a:r>
          </a:p>
        </p:txBody>
      </p:sp>
      <p:sp>
        <p:nvSpPr>
          <p:cNvPr id="10342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cs typeface="Arial" charset="0"/>
              </a:rPr>
              <a:t>OpenStax</a:t>
            </a:r>
            <a:r>
              <a:rPr lang="en-US" dirty="0">
                <a:latin typeface="Arial" charset="0"/>
                <a:cs typeface="Arial" charset="0"/>
              </a:rPr>
              <a:t> Chapter 25.6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Lens Cameras:  focus image on </a:t>
            </a:r>
            <a:r>
              <a:rPr lang="en-US" dirty="0" smtClean="0">
                <a:latin typeface="Arial" charset="0"/>
                <a:cs typeface="Arial" charset="0"/>
              </a:rPr>
              <a:t>film/CCD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" charset="0"/>
                <a:cs typeface="Arial" charset="0"/>
              </a:rPr>
              <a:t>Youtube</a:t>
            </a:r>
            <a:r>
              <a:rPr lang="en-US">
                <a:latin typeface="Arial" charset="0"/>
                <a:cs typeface="Arial" charset="0"/>
              </a:rPr>
              <a:t>: </a:t>
            </a:r>
            <a:r>
              <a:rPr lang="en-US">
                <a:latin typeface="Arial" charset="0"/>
                <a:cs typeface="Arial" charset="0"/>
                <a:hlinkClick r:id="rId2"/>
              </a:rPr>
              <a:t>https</a:t>
            </a:r>
            <a:r>
              <a:rPr lang="en-US">
                <a:latin typeface="Arial" charset="0"/>
                <a:cs typeface="Arial" charset="0"/>
                <a:hlinkClick r:id="rId2"/>
              </a:rPr>
              <a:t>://</a:t>
            </a:r>
            <a:r>
              <a:rPr lang="en-US" smtClean="0">
                <a:latin typeface="Arial" charset="0"/>
                <a:cs typeface="Arial" charset="0"/>
                <a:hlinkClick r:id="rId2"/>
              </a:rPr>
              <a:t>youtu.be/pUVdFQJTclM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Human Eye</a:t>
            </a:r>
          </a:p>
        </p:txBody>
      </p:sp>
      <p:sp>
        <p:nvSpPr>
          <p:cNvPr id="112643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>
                <a:latin typeface="Arial" charset="0"/>
                <a:cs typeface="Arial" charset="0"/>
              </a:rPr>
              <a:t>OpenStax</a:t>
            </a:r>
            <a:r>
              <a:rPr lang="en-US" dirty="0">
                <a:latin typeface="Arial" charset="0"/>
                <a:cs typeface="Arial" charset="0"/>
              </a:rPr>
              <a:t> Chapter 26.1-26.2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Eyesight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Near point:  closest point eyes focus on (</a:t>
            </a:r>
            <a:r>
              <a:rPr lang="en-US" dirty="0" err="1">
                <a:latin typeface="Arial" charset="0"/>
                <a:cs typeface="Arial" charset="0"/>
              </a:rPr>
              <a:t>ciliary</a:t>
            </a:r>
            <a:r>
              <a:rPr lang="en-US" dirty="0">
                <a:latin typeface="Arial" charset="0"/>
                <a:cs typeface="Arial" charset="0"/>
              </a:rPr>
              <a:t> muscles fully contracted)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Far point:  farthest point eyes focus on (</a:t>
            </a:r>
            <a:r>
              <a:rPr lang="en-US" dirty="0" err="1">
                <a:latin typeface="Arial" charset="0"/>
                <a:cs typeface="Arial" charset="0"/>
              </a:rPr>
              <a:t>ciliary</a:t>
            </a:r>
            <a:r>
              <a:rPr lang="en-US" dirty="0">
                <a:latin typeface="Arial" charset="0"/>
                <a:cs typeface="Arial" charset="0"/>
              </a:rPr>
              <a:t> muscles fully relaxed)</a:t>
            </a:r>
          </a:p>
          <a:p>
            <a:r>
              <a:rPr lang="en-US" dirty="0">
                <a:latin typeface="Arial" charset="0"/>
                <a:cs typeface="Arial" charset="0"/>
              </a:rPr>
              <a:t>Corrective Optics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Put object at the corrected ____point (near/far point of normal adult)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Corrective lens puts </a:t>
            </a:r>
            <a:r>
              <a:rPr lang="en-US" b="1" dirty="0">
                <a:latin typeface="Arial" charset="0"/>
                <a:cs typeface="Arial" charset="0"/>
              </a:rPr>
              <a:t>virtual</a:t>
            </a:r>
            <a:r>
              <a:rPr lang="en-US" dirty="0">
                <a:latin typeface="Arial" charset="0"/>
                <a:cs typeface="Arial" charset="0"/>
              </a:rPr>
              <a:t> image at natural _____point (near/far point of patient)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Myopia / Nearsightedness</a:t>
            </a:r>
          </a:p>
          <a:p>
            <a:pPr lvl="2"/>
            <a:r>
              <a:rPr lang="en-US" dirty="0">
                <a:latin typeface="Arial" charset="0"/>
                <a:cs typeface="Arial" charset="0"/>
              </a:rPr>
              <a:t>Far point needs correction (it’s too near / small)</a:t>
            </a:r>
          </a:p>
          <a:p>
            <a:pPr lvl="2"/>
            <a:r>
              <a:rPr lang="en-US" dirty="0">
                <a:latin typeface="Arial" charset="0"/>
                <a:cs typeface="Arial" charset="0"/>
              </a:rPr>
              <a:t>Corrected far point should approach </a:t>
            </a:r>
            <a:r>
              <a:rPr lang="en-US" b="1" dirty="0">
                <a:latin typeface="Arial" charset="0"/>
                <a:cs typeface="Arial" charset="0"/>
              </a:rPr>
              <a:t>∞</a:t>
            </a:r>
            <a:r>
              <a:rPr lang="en-US" dirty="0">
                <a:latin typeface="Arial" charset="0"/>
                <a:cs typeface="Arial" charset="0"/>
              </a:rPr>
              <a:t> (very far away)</a:t>
            </a:r>
          </a:p>
          <a:p>
            <a:pPr lvl="2"/>
            <a:r>
              <a:rPr lang="en-US" dirty="0">
                <a:latin typeface="Arial" charset="0"/>
                <a:cs typeface="Arial" charset="0"/>
              </a:rPr>
              <a:t>Use diverging lens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Hyperopia / Farsightedness</a:t>
            </a:r>
          </a:p>
          <a:p>
            <a:pPr lvl="2"/>
            <a:r>
              <a:rPr lang="en-US" dirty="0">
                <a:latin typeface="Arial" charset="0"/>
                <a:cs typeface="Arial" charset="0"/>
              </a:rPr>
              <a:t>Near point needs correction (it’s too far / big)</a:t>
            </a:r>
          </a:p>
          <a:p>
            <a:pPr lvl="2"/>
            <a:r>
              <a:rPr lang="en-US" dirty="0">
                <a:latin typeface="Arial" charset="0"/>
                <a:cs typeface="Arial" charset="0"/>
              </a:rPr>
              <a:t>Corrected near point can vary, should be about 25 cm</a:t>
            </a:r>
          </a:p>
          <a:p>
            <a:pPr lvl="2"/>
            <a:r>
              <a:rPr lang="en-US" dirty="0">
                <a:latin typeface="Arial" charset="0"/>
                <a:cs typeface="Arial" charset="0"/>
              </a:rPr>
              <a:t>Use converging lens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Human Eye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077076" y="1219200"/>
            <a:ext cx="3590925" cy="5638800"/>
            <a:chOff x="5553302" y="1219200"/>
            <a:chExt cx="3590698" cy="5638800"/>
          </a:xfrm>
        </p:grpSpPr>
        <p:pic>
          <p:nvPicPr>
            <p:cNvPr id="11368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302" y="1219200"/>
              <a:ext cx="3590698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 bwMode="auto">
            <a:xfrm>
              <a:off x="5562826" y="6427788"/>
              <a:ext cx="3581174" cy="430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latin typeface="+mj-lt"/>
                </a:rPr>
                <a:t>Copyright © 2007, Pearson Education, Inc., publishing as Pearson Addison-Wesley.</a:t>
              </a:r>
            </a:p>
          </p:txBody>
        </p:sp>
      </p:grpSp>
      <p:sp>
        <p:nvSpPr>
          <p:cNvPr id="7" name="TextBox 6"/>
          <p:cNvSpPr txBox="1"/>
          <p:nvPr/>
        </p:nvSpPr>
        <p:spPr bwMode="auto">
          <a:xfrm>
            <a:off x="1714500" y="1600201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Works by generating a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real</a:t>
            </a:r>
            <a:r>
              <a:rPr lang="en-US" sz="2400" dirty="0">
                <a:latin typeface="+mj-lt"/>
              </a:rPr>
              <a:t> image on the retina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714500" y="1600201"/>
            <a:ext cx="45720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Works by generating a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real</a:t>
            </a:r>
            <a:r>
              <a:rPr lang="en-US" sz="2400" dirty="0">
                <a:latin typeface="+mj-lt"/>
              </a:rPr>
              <a:t> image on the retina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714500" y="2566988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Incoming rays are refracted by different parts of the eye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714500" y="4572000"/>
            <a:ext cx="506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Indices of Refraction for Different  Parts: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828800" y="5043548"/>
            <a:ext cx="4267200" cy="1757362"/>
            <a:chOff x="0" y="5100935"/>
            <a:chExt cx="4267200" cy="1757065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0" y="5100935"/>
              <a:ext cx="4114800" cy="1376129"/>
              <a:chOff x="0" y="5100935"/>
              <a:chExt cx="4114800" cy="1376129"/>
            </a:xfrm>
          </p:grpSpPr>
          <p:sp>
            <p:nvSpPr>
              <p:cNvPr id="11" name="TextBox 10"/>
              <p:cNvSpPr txBox="1"/>
              <p:nvPr/>
            </p:nvSpPr>
            <p:spPr bwMode="auto">
              <a:xfrm>
                <a:off x="0" y="5100935"/>
                <a:ext cx="2438400" cy="46188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Aqueous humor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 bwMode="auto">
              <a:xfrm>
                <a:off x="2514600" y="5100935"/>
                <a:ext cx="1600200" cy="46188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1.33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 bwMode="auto">
              <a:xfrm>
                <a:off x="0" y="5558058"/>
                <a:ext cx="2438400" cy="46188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Lens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2514600" y="5558058"/>
                <a:ext cx="1600200" cy="46188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1.42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>
                <a:off x="0" y="6015180"/>
                <a:ext cx="2438400" cy="46188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Vitreous humor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2514600" y="6015180"/>
                <a:ext cx="1600200" cy="46188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1.33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 bwMode="auto">
            <a:xfrm>
              <a:off x="685800" y="6442145"/>
              <a:ext cx="3581400" cy="4158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latin typeface="+mj-lt"/>
                </a:rPr>
                <a:t>From:  </a:t>
              </a:r>
              <a:r>
                <a:rPr lang="en-US" sz="1050" i="1" dirty="0">
                  <a:latin typeface="+mj-lt"/>
                </a:rPr>
                <a:t>Intermediate Physics for Medicine and Biology 3</a:t>
              </a:r>
              <a:r>
                <a:rPr lang="en-US" sz="1050" i="1" baseline="30000" dirty="0">
                  <a:latin typeface="+mj-lt"/>
                </a:rPr>
                <a:t>rd</a:t>
              </a:r>
              <a:r>
                <a:rPr lang="en-US" sz="1050" i="1" dirty="0">
                  <a:latin typeface="+mj-lt"/>
                </a:rPr>
                <a:t> Edition</a:t>
              </a:r>
              <a:r>
                <a:rPr lang="en-US" sz="1050" dirty="0">
                  <a:latin typeface="+mj-lt"/>
                </a:rPr>
                <a:t> By R. K. </a:t>
              </a:r>
              <a:r>
                <a:rPr lang="en-US" sz="1050" dirty="0" err="1">
                  <a:latin typeface="+mj-lt"/>
                </a:rPr>
                <a:t>Hobbie</a:t>
              </a:r>
              <a:r>
                <a:rPr lang="en-US" sz="1050" dirty="0">
                  <a:latin typeface="+mj-lt"/>
                </a:rPr>
                <a:t> (© 1997 Springer-</a:t>
              </a:r>
              <a:r>
                <a:rPr lang="en-US" sz="1050" dirty="0" err="1">
                  <a:latin typeface="+mj-lt"/>
                </a:rPr>
                <a:t>Verlag</a:t>
              </a:r>
              <a:r>
                <a:rPr lang="en-US" sz="1050" dirty="0">
                  <a:latin typeface="+mj-lt"/>
                </a:rPr>
                <a:t>)</a:t>
              </a:r>
            </a:p>
          </p:txBody>
        </p:sp>
      </p:grpSp>
      <p:sp>
        <p:nvSpPr>
          <p:cNvPr id="20" name="TextBox 19"/>
          <p:cNvSpPr txBox="1"/>
          <p:nvPr/>
        </p:nvSpPr>
        <p:spPr bwMode="auto">
          <a:xfrm>
            <a:off x="1638300" y="3535363"/>
            <a:ext cx="472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(eye acts like a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converging</a:t>
            </a:r>
            <a:r>
              <a:rPr lang="en-US" sz="2400" dirty="0">
                <a:latin typeface="+mj-lt"/>
              </a:rPr>
              <a:t> lens)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638300" y="3535363"/>
            <a:ext cx="472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(eye acts like a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converging</a:t>
            </a:r>
            <a:r>
              <a:rPr lang="en-US" sz="2400" dirty="0">
                <a:latin typeface="+mj-lt"/>
              </a:rPr>
              <a:t> lens)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20" grpId="0"/>
      <p:bldP spid="22" grpId="0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90700" y="2733974"/>
            <a:ext cx="4572000" cy="923627"/>
            <a:chOff x="266700" y="2733973"/>
            <a:chExt cx="4572000" cy="923627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266700" y="3195638"/>
              <a:ext cx="45720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atin typeface="+mj-lt"/>
                </a:rPr>
                <a:t>Change lens’ 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focal length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TextBox 1"/>
            <p:cNvSpPr txBox="1"/>
            <p:nvPr/>
          </p:nvSpPr>
          <p:spPr bwMode="auto">
            <a:xfrm>
              <a:off x="304800" y="2733973"/>
              <a:ext cx="3962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Reptiles, Birds, Mammals:</a:t>
              </a:r>
            </a:p>
          </p:txBody>
        </p:sp>
      </p:grpSp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Focusing the Eye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077076" y="1219200"/>
            <a:ext cx="3590925" cy="5638800"/>
            <a:chOff x="5553302" y="1219200"/>
            <a:chExt cx="3590698" cy="5638800"/>
          </a:xfrm>
        </p:grpSpPr>
        <p:pic>
          <p:nvPicPr>
            <p:cNvPr id="11469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302" y="1219200"/>
              <a:ext cx="3590698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5562826" y="6427788"/>
              <a:ext cx="3581174" cy="430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latin typeface="+mj-lt"/>
                </a:rPr>
                <a:t>Copyright © 2007, Pearson Education, Inc., publishing as Pearson Addison-Wesley.</a:t>
              </a:r>
            </a:p>
          </p:txBody>
        </p:sp>
      </p:grpSp>
      <p:sp>
        <p:nvSpPr>
          <p:cNvPr id="20" name="TextBox 19"/>
          <p:cNvSpPr txBox="1"/>
          <p:nvPr/>
        </p:nvSpPr>
        <p:spPr bwMode="auto">
          <a:xfrm>
            <a:off x="1714500" y="5253038"/>
            <a:ext cx="472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Accommodation:  </a:t>
            </a:r>
            <a:r>
              <a:rPr lang="en-US" sz="2400" dirty="0" err="1">
                <a:latin typeface="+mj-lt"/>
              </a:rPr>
              <a:t>ciliary</a:t>
            </a:r>
            <a:r>
              <a:rPr lang="en-US" sz="2400" dirty="0">
                <a:latin typeface="+mj-lt"/>
              </a:rPr>
              <a:t> muscles contract / relax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981200" y="3195638"/>
            <a:ext cx="4572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Change lens’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focal length…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14500" y="3581401"/>
            <a:ext cx="4724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…by changing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lens’ shape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524000" y="1447801"/>
            <a:ext cx="45720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To focus, place image at</a:t>
            </a:r>
            <a:br>
              <a:rPr lang="en-US" sz="2400" dirty="0">
                <a:latin typeface="+mj-lt"/>
              </a:rPr>
            </a:br>
            <a:r>
              <a:rPr lang="en-US" sz="2400" b="1" dirty="0">
                <a:solidFill>
                  <a:srgbClr val="FF0000"/>
                </a:solidFill>
                <a:latin typeface="+mj-lt"/>
              </a:rPr>
              <a:t>retina (detector)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  <p:bldP spid="11" grpId="0" animBg="1"/>
      <p:bldP spid="12" grpId="0" animBg="1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Changing Lens’ Shape</a:t>
            </a:r>
            <a:br>
              <a:rPr lang="en-US" dirty="0">
                <a:cs typeface="Arial" charset="0"/>
              </a:rPr>
            </a:br>
            <a:r>
              <a:rPr lang="en-US" sz="3600" dirty="0">
                <a:cs typeface="Arial" charset="0"/>
              </a:rPr>
              <a:t>For object getting closer and staying in focus</a:t>
            </a:r>
            <a:endParaRPr lang="en-US" dirty="0">
              <a:cs typeface="Arial" charset="0"/>
            </a:endParaRPr>
          </a:p>
        </p:txBody>
      </p:sp>
      <p:sp>
        <p:nvSpPr>
          <p:cNvPr id="115715" name="TextBox 5"/>
          <p:cNvSpPr txBox="1">
            <a:spLocks noChangeArrowheads="1"/>
          </p:cNvSpPr>
          <p:nvPr/>
        </p:nvSpPr>
        <p:spPr bwMode="auto">
          <a:xfrm>
            <a:off x="3352800" y="18288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/>
              <a:t>Thin lens equation</a:t>
            </a:r>
          </a:p>
        </p:txBody>
      </p:sp>
      <p:graphicFrame>
        <p:nvGraphicFramePr>
          <p:cNvPr id="115716" name="Object 2"/>
          <p:cNvGraphicFramePr>
            <a:graphicFrameLocks noChangeAspect="1"/>
          </p:cNvGraphicFramePr>
          <p:nvPr/>
        </p:nvGraphicFramePr>
        <p:xfrm>
          <a:off x="6400800" y="1712913"/>
          <a:ext cx="13525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4" imgW="672808" imgH="418918" progId="Equation.3">
                  <p:embed/>
                </p:oleObj>
              </mc:Choice>
              <mc:Fallback>
                <p:oleObj name="Equation" r:id="rId4" imgW="672808" imgH="41891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712913"/>
                        <a:ext cx="1352550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934200" y="1600200"/>
            <a:ext cx="381000" cy="1066800"/>
          </a:xfrm>
          <a:prstGeom prst="ellipse">
            <a:avLst/>
          </a:prstGeom>
          <a:noFill/>
          <a:ln w="50800">
            <a:solidFill>
              <a:srgbClr val="A6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91400" y="1600200"/>
            <a:ext cx="381000" cy="1066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0800" y="1600200"/>
            <a:ext cx="381000" cy="1066800"/>
          </a:xfrm>
          <a:prstGeom prst="ellipse">
            <a:avLst/>
          </a:prstGeom>
          <a:noFill/>
          <a:ln w="50800">
            <a:solidFill>
              <a:srgbClr val="293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7772400" y="1524000"/>
            <a:ext cx="2743200" cy="1016000"/>
            <a:chOff x="6248400" y="1524000"/>
            <a:chExt cx="2743200" cy="1015326"/>
          </a:xfrm>
        </p:grpSpPr>
        <p:cxnSp>
          <p:nvCxnSpPr>
            <p:cNvPr id="12" name="Straight Connector 11"/>
            <p:cNvCxnSpPr>
              <a:stCxn id="9" idx="6"/>
              <a:endCxn id="115749" idx="1"/>
            </p:cNvCxnSpPr>
            <p:nvPr/>
          </p:nvCxnSpPr>
          <p:spPr>
            <a:xfrm flipV="1">
              <a:off x="6248400" y="2031663"/>
              <a:ext cx="457200" cy="1015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749" name="TextBox 12"/>
            <p:cNvSpPr txBox="1">
              <a:spLocks noChangeArrowheads="1"/>
            </p:cNvSpPr>
            <p:nvPr/>
          </p:nvSpPr>
          <p:spPr bwMode="auto">
            <a:xfrm>
              <a:off x="6705600" y="1524000"/>
              <a:ext cx="2286000" cy="101532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rgbClr val="FF0000"/>
                  </a:solidFill>
                </a:rPr>
                <a:t>constant</a:t>
              </a:r>
              <a:r>
                <a:rPr lang="en-US" sz="2000" b="1" dirty="0"/>
                <a:t/>
              </a:r>
              <a:br>
                <a:rPr lang="en-US" sz="2000" b="1" dirty="0"/>
              </a:br>
              <a:r>
                <a:rPr lang="en-US" sz="2000" dirty="0"/>
                <a:t>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'</a:t>
              </a:r>
              <a:r>
                <a:rPr lang="en-US" sz="2000" dirty="0"/>
                <a:t> = distance from lens to retina)</a:t>
              </a:r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7124700" y="2667000"/>
            <a:ext cx="2705100" cy="1244600"/>
            <a:chOff x="5600700" y="2667000"/>
            <a:chExt cx="2705100" cy="1244263"/>
          </a:xfrm>
        </p:grpSpPr>
        <p:cxnSp>
          <p:nvCxnSpPr>
            <p:cNvPr id="15" name="Straight Connector 14"/>
            <p:cNvCxnSpPr>
              <a:stCxn id="8" idx="4"/>
              <a:endCxn id="115747" idx="1"/>
            </p:cNvCxnSpPr>
            <p:nvPr/>
          </p:nvCxnSpPr>
          <p:spPr>
            <a:xfrm rot="16200000" flipH="1">
              <a:off x="5556350" y="2711350"/>
              <a:ext cx="736401" cy="647700"/>
            </a:xfrm>
            <a:prstGeom prst="line">
              <a:avLst/>
            </a:prstGeom>
            <a:ln>
              <a:solidFill>
                <a:srgbClr val="A67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747" name="TextBox 15"/>
            <p:cNvSpPr txBox="1">
              <a:spLocks noChangeArrowheads="1"/>
            </p:cNvSpPr>
            <p:nvPr/>
          </p:nvSpPr>
          <p:spPr bwMode="auto">
            <a:xfrm>
              <a:off x="6248400" y="2895600"/>
              <a:ext cx="2057400" cy="1015663"/>
            </a:xfrm>
            <a:prstGeom prst="rect">
              <a:avLst/>
            </a:prstGeom>
            <a:noFill/>
            <a:ln w="9525">
              <a:solidFill>
                <a:srgbClr val="A67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A67A00"/>
                  </a:solidFill>
                </a:rPr>
                <a:t>Increasing</a:t>
              </a:r>
            </a:p>
            <a:p>
              <a:pPr algn="ctr" eaLnBrk="1" hangingPunct="1"/>
              <a:r>
                <a:rPr lang="en-US" sz="2000"/>
                <a:t>(dividing by smaller number)</a:t>
              </a: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038600" y="2133601"/>
            <a:ext cx="2362200" cy="1012825"/>
            <a:chOff x="2514600" y="2133599"/>
            <a:chExt cx="2362200" cy="1012687"/>
          </a:xfrm>
        </p:grpSpPr>
        <p:cxnSp>
          <p:nvCxnSpPr>
            <p:cNvPr id="19" name="Straight Connector 18"/>
            <p:cNvCxnSpPr>
              <a:stCxn id="10" idx="2"/>
              <a:endCxn id="115745" idx="3"/>
            </p:cNvCxnSpPr>
            <p:nvPr/>
          </p:nvCxnSpPr>
          <p:spPr>
            <a:xfrm rot="10800000" flipV="1">
              <a:off x="4572000" y="2133599"/>
              <a:ext cx="304800" cy="658723"/>
            </a:xfrm>
            <a:prstGeom prst="line">
              <a:avLst/>
            </a:prstGeom>
            <a:ln>
              <a:solidFill>
                <a:srgbClr val="293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745" name="TextBox 19"/>
            <p:cNvSpPr txBox="1">
              <a:spLocks noChangeArrowheads="1"/>
            </p:cNvSpPr>
            <p:nvPr/>
          </p:nvSpPr>
          <p:spPr bwMode="auto">
            <a:xfrm>
              <a:off x="2514600" y="2438400"/>
              <a:ext cx="2057400" cy="707886"/>
            </a:xfrm>
            <a:prstGeom prst="rect">
              <a:avLst/>
            </a:prstGeom>
            <a:noFill/>
            <a:ln w="9525">
              <a:solidFill>
                <a:srgbClr val="293F6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Has to </a:t>
              </a:r>
              <a:r>
                <a:rPr lang="en-US" sz="2000" b="1">
                  <a:solidFill>
                    <a:srgbClr val="293F6F"/>
                  </a:solidFill>
                </a:rPr>
                <a:t>increase</a:t>
              </a:r>
            </a:p>
            <a:p>
              <a:pPr algn="ctr" eaLnBrk="1" hangingPunct="1"/>
              <a:r>
                <a:rPr lang="en-US" sz="2000"/>
                <a:t>as well</a:t>
              </a: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76600" y="3352800"/>
            <a:ext cx="3276600" cy="400050"/>
          </a:xfrm>
          <a:prstGeom prst="rect">
            <a:avLst/>
          </a:prstGeom>
          <a:noFill/>
          <a:ln w="9525">
            <a:solidFill>
              <a:srgbClr val="293F6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This means </a:t>
            </a:r>
            <a:r>
              <a:rPr lang="en-US" sz="2000" b="1" i="1">
                <a:solidFill>
                  <a:srgbClr val="293F6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>
                <a:solidFill>
                  <a:srgbClr val="293F6F"/>
                </a:solidFill>
              </a:rPr>
              <a:t> gets smaller</a:t>
            </a:r>
            <a:endParaRPr lang="en-US" sz="2000" b="1"/>
          </a:p>
        </p:txBody>
      </p:sp>
      <p:sp>
        <p:nvSpPr>
          <p:cNvPr id="115724" name="TextBox 27"/>
          <p:cNvSpPr txBox="1">
            <a:spLocks noChangeArrowheads="1"/>
          </p:cNvSpPr>
          <p:nvPr/>
        </p:nvSpPr>
        <p:spPr bwMode="auto">
          <a:xfrm>
            <a:off x="1676400" y="3886200"/>
            <a:ext cx="518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Lens shape becomes thinner or thicker?</a:t>
            </a: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3352801" y="4419601"/>
            <a:ext cx="68263" cy="15144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726" name="TextBox 34"/>
          <p:cNvSpPr txBox="1">
            <a:spLocks noChangeArrowheads="1"/>
          </p:cNvSpPr>
          <p:nvPr/>
        </p:nvSpPr>
        <p:spPr bwMode="auto">
          <a:xfrm>
            <a:off x="3462338" y="4976813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vs.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781800" y="5486400"/>
            <a:ext cx="838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113463" y="5595939"/>
            <a:ext cx="1066800" cy="15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180264" y="5586414"/>
            <a:ext cx="896937" cy="1603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5867400" y="4267200"/>
            <a:ext cx="4648200" cy="2332038"/>
            <a:chOff x="4343400" y="4267200"/>
            <a:chExt cx="4648200" cy="2332463"/>
          </a:xfrm>
        </p:grpSpPr>
        <p:sp>
          <p:nvSpPr>
            <p:cNvPr id="115740" name="TextBox 35"/>
            <p:cNvSpPr txBox="1">
              <a:spLocks noChangeArrowheads="1"/>
            </p:cNvSpPr>
            <p:nvPr/>
          </p:nvSpPr>
          <p:spPr bwMode="auto">
            <a:xfrm>
              <a:off x="4343400" y="4267200"/>
              <a:ext cx="4038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Zoom in to first surface:</a:t>
              </a:r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5486400" y="4495800"/>
              <a:ext cx="3505200" cy="2103863"/>
              <a:chOff x="5486400" y="4495800"/>
              <a:chExt cx="3505200" cy="2103863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5486400" y="4495842"/>
                <a:ext cx="769938" cy="2103821"/>
              </a:xfrm>
              <a:custGeom>
                <a:avLst/>
                <a:gdLst>
                  <a:gd name="connsiteX0" fmla="*/ 0 w 769434"/>
                  <a:gd name="connsiteY0" fmla="*/ 2103863 h 2103863"/>
                  <a:gd name="connsiteX1" fmla="*/ 367990 w 769434"/>
                  <a:gd name="connsiteY1" fmla="*/ 275063 h 2103863"/>
                  <a:gd name="connsiteX2" fmla="*/ 769434 w 769434"/>
                  <a:gd name="connsiteY2" fmla="*/ 453483 h 210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9434" h="2103863">
                    <a:moveTo>
                      <a:pt x="0" y="2103863"/>
                    </a:moveTo>
                    <a:cubicBezTo>
                      <a:pt x="119875" y="1326994"/>
                      <a:pt x="239751" y="550126"/>
                      <a:pt x="367990" y="275063"/>
                    </a:cubicBezTo>
                    <a:cubicBezTo>
                      <a:pt x="496229" y="0"/>
                      <a:pt x="632831" y="226741"/>
                      <a:pt x="769434" y="453483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7631113" y="4876911"/>
                <a:ext cx="1360487" cy="1182903"/>
              </a:xfrm>
              <a:custGeom>
                <a:avLst/>
                <a:gdLst>
                  <a:gd name="connsiteX0" fmla="*/ 0 w 769434"/>
                  <a:gd name="connsiteY0" fmla="*/ 2103863 h 2103863"/>
                  <a:gd name="connsiteX1" fmla="*/ 367990 w 769434"/>
                  <a:gd name="connsiteY1" fmla="*/ 275063 h 2103863"/>
                  <a:gd name="connsiteX2" fmla="*/ 769434 w 769434"/>
                  <a:gd name="connsiteY2" fmla="*/ 453483 h 210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9434" h="2103863">
                    <a:moveTo>
                      <a:pt x="0" y="2103863"/>
                    </a:moveTo>
                    <a:cubicBezTo>
                      <a:pt x="119875" y="1326994"/>
                      <a:pt x="239751" y="550126"/>
                      <a:pt x="367990" y="275063"/>
                    </a:cubicBezTo>
                    <a:cubicBezTo>
                      <a:pt x="496229" y="0"/>
                      <a:pt x="632831" y="226741"/>
                      <a:pt x="769434" y="453483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cxnSp>
        <p:nvCxnSpPr>
          <p:cNvPr id="50" name="Straight Arrow Connector 49"/>
          <p:cNvCxnSpPr/>
          <p:nvPr/>
        </p:nvCxnSpPr>
        <p:spPr>
          <a:xfrm>
            <a:off x="8316913" y="5595939"/>
            <a:ext cx="1066800" cy="15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017000" y="5418138"/>
            <a:ext cx="82073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9353550" y="5592763"/>
            <a:ext cx="896938" cy="2921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34" name="TextBox 59"/>
          <p:cNvSpPr txBox="1">
            <a:spLocks noChangeArrowheads="1"/>
          </p:cNvSpPr>
          <p:nvPr/>
        </p:nvSpPr>
        <p:spPr bwMode="auto">
          <a:xfrm>
            <a:off x="1676400" y="61722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524000" y="6149976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Ciliary muscles contract to reduce focal length</a:t>
            </a:r>
          </a:p>
          <a:p>
            <a:pPr algn="ctr" eaLnBrk="1" hangingPunct="1"/>
            <a:r>
              <a:rPr lang="en-US" sz="2000"/>
              <a:t>(“harder” to focus on near than far)</a:t>
            </a:r>
          </a:p>
        </p:txBody>
      </p:sp>
      <p:sp>
        <p:nvSpPr>
          <p:cNvPr id="30" name="Oval 29"/>
          <p:cNvSpPr>
            <a:spLocks/>
          </p:cNvSpPr>
          <p:nvPr/>
        </p:nvSpPr>
        <p:spPr bwMode="auto">
          <a:xfrm>
            <a:off x="4492625" y="4751388"/>
            <a:ext cx="120650" cy="850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4267200" y="3930650"/>
            <a:ext cx="2133600" cy="1817688"/>
            <a:chOff x="2743200" y="3929991"/>
            <a:chExt cx="2133602" cy="1818346"/>
          </a:xfrm>
        </p:grpSpPr>
        <p:sp>
          <p:nvSpPr>
            <p:cNvPr id="63" name="Rounded Rectangle 62"/>
            <p:cNvSpPr/>
            <p:nvPr/>
          </p:nvSpPr>
          <p:spPr>
            <a:xfrm>
              <a:off x="2743200" y="4604923"/>
              <a:ext cx="571501" cy="11434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 rot="16200000">
              <a:off x="4290954" y="3680814"/>
              <a:ext cx="336672" cy="83502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7" grpId="0" animBg="1"/>
      <p:bldP spid="61" grpId="0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Range of Vision 1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681164" y="762001"/>
            <a:ext cx="882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Limit to how much </a:t>
            </a:r>
            <a:r>
              <a:rPr lang="en-US" sz="2400" dirty="0" err="1">
                <a:latin typeface="+mj-lt"/>
              </a:rPr>
              <a:t>ciliary</a:t>
            </a:r>
            <a:r>
              <a:rPr lang="en-US" sz="2400" dirty="0">
                <a:latin typeface="+mj-lt"/>
              </a:rPr>
              <a:t> muscles can change the lens’s shape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048001" y="5081702"/>
            <a:ext cx="6096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/>
              <a:t> for this situation is called the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Near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Point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24000" y="12192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For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+mj-lt"/>
              </a:rPr>
              <a:t> to be as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short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as possible and image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still be on retina</a:t>
            </a:r>
            <a:r>
              <a:rPr lang="en-US" sz="2400" dirty="0">
                <a:latin typeface="+mj-lt"/>
              </a:rPr>
              <a:t> need: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680936" y="6396336"/>
            <a:ext cx="4830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About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25 cm </a:t>
            </a:r>
            <a:r>
              <a:rPr lang="en-US" sz="2400" dirty="0">
                <a:latin typeface="+mj-lt"/>
              </a:rPr>
              <a:t>for “normal” adults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590800" y="5739019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(cannot focus on objects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nearer to eye</a:t>
            </a:r>
            <a:r>
              <a:rPr lang="en-US" sz="2400" dirty="0"/>
              <a:t>)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8009" name="Rectangle 128008"/>
          <p:cNvSpPr/>
          <p:nvPr/>
        </p:nvSpPr>
        <p:spPr>
          <a:xfrm>
            <a:off x="1931899" y="2971800"/>
            <a:ext cx="1542368" cy="1773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3207322" y="3261048"/>
            <a:ext cx="532952" cy="11954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Lens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0" y="3858767"/>
            <a:ext cx="407899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 flipV="1">
            <a:off x="4362298" y="3492298"/>
            <a:ext cx="261311" cy="36753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8000" name="Straight Connector 127999"/>
          <p:cNvCxnSpPr/>
          <p:nvPr/>
        </p:nvCxnSpPr>
        <p:spPr>
          <a:xfrm>
            <a:off x="3476393" y="3492297"/>
            <a:ext cx="1015499" cy="0"/>
          </a:xfrm>
          <a:prstGeom prst="line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 noChangeAspect="1"/>
          </p:cNvCxnSpPr>
          <p:nvPr/>
        </p:nvCxnSpPr>
        <p:spPr>
          <a:xfrm flipV="1">
            <a:off x="1524000" y="3492297"/>
            <a:ext cx="1947672" cy="1169676"/>
          </a:xfrm>
          <a:prstGeom prst="line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12" name="Straight Connector 128011"/>
          <p:cNvCxnSpPr>
            <a:cxnSpLocks noChangeAspect="1"/>
          </p:cNvCxnSpPr>
          <p:nvPr/>
        </p:nvCxnSpPr>
        <p:spPr>
          <a:xfrm flipH="1">
            <a:off x="3474268" y="3492298"/>
            <a:ext cx="1015499" cy="924145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24000" y="4416442"/>
            <a:ext cx="1947672" cy="0"/>
          </a:xfrm>
          <a:prstGeom prst="line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wn Arrow 54"/>
          <p:cNvSpPr>
            <a:spLocks noChangeAspect="1"/>
          </p:cNvSpPr>
          <p:nvPr/>
        </p:nvSpPr>
        <p:spPr>
          <a:xfrm>
            <a:off x="1730075" y="3859830"/>
            <a:ext cx="403650" cy="56298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021" name="TextBox 128020"/>
          <p:cNvSpPr txBox="1"/>
          <p:nvPr/>
        </p:nvSpPr>
        <p:spPr bwMode="auto">
          <a:xfrm>
            <a:off x="1872027" y="4745736"/>
            <a:ext cx="1662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(Not to scale)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6078098" y="1679575"/>
            <a:ext cx="410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Lens as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thick </a:t>
            </a:r>
            <a:r>
              <a:rPr lang="en-US" sz="2400" dirty="0">
                <a:latin typeface="+mj-lt"/>
              </a:rPr>
              <a:t>as possible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34282" y="1679575"/>
            <a:ext cx="3654425" cy="2197481"/>
            <a:chOff x="410281" y="1679574"/>
            <a:chExt cx="3654425" cy="2197481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1312926" y="3840479"/>
              <a:ext cx="36577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536623" y="3840479"/>
              <a:ext cx="36577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410281" y="1679574"/>
              <a:ext cx="36544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Char char="•"/>
                <a:defRPr/>
              </a:pP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en-US" sz="2400" dirty="0"/>
                <a:t> as 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short </a:t>
              </a:r>
              <a:r>
                <a:rPr lang="en-US" sz="2400" dirty="0">
                  <a:latin typeface="+mj-lt"/>
                </a:rPr>
                <a:t>as possible</a:t>
              </a:r>
            </a:p>
          </p:txBody>
        </p:sp>
      </p:grpSp>
      <p:sp>
        <p:nvSpPr>
          <p:cNvPr id="45" name="TextBox 44"/>
          <p:cNvSpPr txBox="1"/>
          <p:nvPr/>
        </p:nvSpPr>
        <p:spPr bwMode="auto">
          <a:xfrm>
            <a:off x="5998988" y="2738736"/>
            <a:ext cx="425873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/>
              <a:t>Ciliary</a:t>
            </a:r>
            <a:r>
              <a:rPr lang="en-US" sz="2400" dirty="0"/>
              <a:t> muscles fully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contract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55" grpId="0" animBg="1"/>
      <p:bldP spid="42" grpId="0"/>
      <p:bldP spid="45" grpId="0" animBg="1"/>
    </p:bld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Range of Vision 2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681164" y="762001"/>
            <a:ext cx="882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Limit to how much </a:t>
            </a:r>
            <a:r>
              <a:rPr lang="en-US" sz="2400" dirty="0" err="1">
                <a:latin typeface="+mj-lt"/>
              </a:rPr>
              <a:t>ciliary</a:t>
            </a:r>
            <a:r>
              <a:rPr lang="en-US" sz="2400" dirty="0">
                <a:latin typeface="+mj-lt"/>
              </a:rPr>
              <a:t> muscles can change the lens’s shape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048001" y="5084065"/>
            <a:ext cx="6096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/>
              <a:t> for this situation is called the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Far </a:t>
            </a:r>
            <a:r>
              <a:rPr lang="en-US" sz="2400" dirty="0">
                <a:latin typeface="+mj-lt"/>
              </a:rPr>
              <a:t>Point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771108" y="6273226"/>
            <a:ext cx="4649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Use </a:t>
            </a:r>
            <a:r>
              <a:rPr lang="en-US" sz="3200" b="1" dirty="0">
                <a:solidFill>
                  <a:srgbClr val="008000"/>
                </a:solidFill>
                <a:latin typeface="+mj-lt"/>
              </a:rPr>
              <a:t>∞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for “normal” adults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590800" y="5678646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(cannot focus on objects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farther from eye</a:t>
            </a:r>
            <a:r>
              <a:rPr lang="en-US" sz="2400" dirty="0"/>
              <a:t>)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30777" y="2971800"/>
            <a:ext cx="1538124" cy="1769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3346401" y="3259414"/>
            <a:ext cx="244066" cy="11921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Lens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3918826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wn Arrow 32"/>
          <p:cNvSpPr>
            <a:spLocks/>
          </p:cNvSpPr>
          <p:nvPr/>
        </p:nvSpPr>
        <p:spPr>
          <a:xfrm flipV="1">
            <a:off x="9216740" y="3429424"/>
            <a:ext cx="341098" cy="489402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468901" y="3429424"/>
            <a:ext cx="5917330" cy="0"/>
          </a:xfrm>
          <a:prstGeom prst="line">
            <a:avLst/>
          </a:prstGeom>
          <a:ln w="25400">
            <a:solidFill>
              <a:srgbClr val="008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1524000" y="3429425"/>
            <a:ext cx="1947672" cy="780677"/>
          </a:xfrm>
          <a:prstGeom prst="line">
            <a:avLst/>
          </a:prstGeom>
          <a:ln w="25400">
            <a:solidFill>
              <a:srgbClr val="008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 noChangeAspect="1"/>
          </p:cNvCxnSpPr>
          <p:nvPr/>
        </p:nvCxnSpPr>
        <p:spPr>
          <a:xfrm flipV="1">
            <a:off x="3468901" y="3429424"/>
            <a:ext cx="5917330" cy="616520"/>
          </a:xfrm>
          <a:prstGeom prst="line">
            <a:avLst/>
          </a:prstGeom>
          <a:ln w="25400">
            <a:solidFill>
              <a:srgbClr val="008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24001" y="4045944"/>
            <a:ext cx="1944901" cy="0"/>
          </a:xfrm>
          <a:prstGeom prst="line">
            <a:avLst/>
          </a:prstGeom>
          <a:ln w="25400">
            <a:solidFill>
              <a:srgbClr val="008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>
            <a:spLocks noChangeAspect="1"/>
          </p:cNvSpPr>
          <p:nvPr/>
        </p:nvSpPr>
        <p:spPr>
          <a:xfrm>
            <a:off x="1883998" y="3911708"/>
            <a:ext cx="93559" cy="134236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TextBox 38"/>
          <p:cNvSpPr txBox="1"/>
          <p:nvPr/>
        </p:nvSpPr>
        <p:spPr bwMode="auto">
          <a:xfrm>
            <a:off x="1524000" y="12192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For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+mj-lt"/>
              </a:rPr>
              <a:t> to be as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long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as possible and image </a:t>
            </a:r>
            <a:r>
              <a:rPr lang="en-US" sz="2400" i="1" dirty="0">
                <a:solidFill>
                  <a:srgbClr val="008000"/>
                </a:solidFill>
                <a:latin typeface="+mj-lt"/>
              </a:rPr>
              <a:t>still be on retina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need: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6078098" y="1679575"/>
            <a:ext cx="410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Lens as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thin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as possible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34282" y="1679575"/>
            <a:ext cx="3654425" cy="2250405"/>
            <a:chOff x="410281" y="1679574"/>
            <a:chExt cx="3654425" cy="2250405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699147" y="389340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139807" y="389340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410281" y="1679574"/>
              <a:ext cx="36544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Char char="•"/>
                <a:defRPr/>
              </a:pP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en-US" sz="2400" dirty="0"/>
                <a:t> as </a:t>
              </a:r>
              <a:r>
                <a:rPr lang="en-US" sz="2400" b="1" dirty="0">
                  <a:solidFill>
                    <a:srgbClr val="008000"/>
                  </a:solidFill>
                  <a:latin typeface="+mj-lt"/>
                </a:rPr>
                <a:t>long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400" dirty="0">
                  <a:latin typeface="+mj-lt"/>
                </a:rPr>
                <a:t>as possible</a:t>
              </a:r>
            </a:p>
          </p:txBody>
        </p:sp>
      </p:grpSp>
      <p:sp>
        <p:nvSpPr>
          <p:cNvPr id="48" name="TextBox 47"/>
          <p:cNvSpPr txBox="1"/>
          <p:nvPr/>
        </p:nvSpPr>
        <p:spPr bwMode="auto">
          <a:xfrm>
            <a:off x="6019801" y="2362201"/>
            <a:ext cx="425873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/>
              <a:t>Ciliary</a:t>
            </a:r>
            <a:r>
              <a:rPr lang="en-US" sz="2400" dirty="0"/>
              <a:t> muscles fully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relax</a:t>
            </a:r>
            <a:endParaRPr lang="en-US" sz="24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1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38" grpId="0" animBg="1"/>
      <p:bldP spid="41" grpId="0"/>
      <p:bldP spid="48" grpId="0" animBg="1"/>
    </p:bld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Near Point and Far Point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362200" y="1143001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There’s a limit to how much the </a:t>
            </a:r>
            <a:r>
              <a:rPr lang="en-US" sz="2400" dirty="0" err="1">
                <a:latin typeface="+mj-lt"/>
              </a:rPr>
              <a:t>ciliary</a:t>
            </a:r>
            <a:r>
              <a:rPr lang="en-US" sz="2400" dirty="0">
                <a:latin typeface="+mj-lt"/>
              </a:rPr>
              <a:t> muscles can change the lens’ shape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981200" y="1976438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Near</a:t>
            </a:r>
            <a:r>
              <a:rPr lang="en-US" sz="2400" u="sng" dirty="0">
                <a:latin typeface="+mj-lt"/>
              </a:rPr>
              <a:t> Point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981200" y="2441576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Muscles fully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contracted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981200" y="3984626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About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25 cm </a:t>
            </a:r>
            <a:r>
              <a:rPr lang="en-US" sz="2400" dirty="0">
                <a:latin typeface="+mj-lt"/>
              </a:rPr>
              <a:t>for “normal” adults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981200" y="3048001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Cannot focus on objects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closer to eye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324600" y="1976438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rgbClr val="008000"/>
                </a:solidFill>
                <a:latin typeface="+mj-lt"/>
              </a:rPr>
              <a:t>Far </a:t>
            </a:r>
            <a:r>
              <a:rPr lang="en-US" sz="2400" u="sng" dirty="0">
                <a:latin typeface="+mj-lt"/>
              </a:rPr>
              <a:t>Point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324600" y="2441576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Muscles fully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relaxed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24600" y="3922714"/>
            <a:ext cx="3733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Approaches </a:t>
            </a:r>
            <a:r>
              <a:rPr lang="en-US" sz="3200" b="1" dirty="0">
                <a:solidFill>
                  <a:srgbClr val="008000"/>
                </a:solidFill>
                <a:latin typeface="+mj-lt"/>
              </a:rPr>
              <a:t>∞</a:t>
            </a:r>
            <a:r>
              <a:rPr lang="en-US" sz="32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for “normal” adults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24600" y="3048001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Cannot focus on objects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farther from eye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>
            <a:spLocks noChangeAspect="1"/>
          </p:cNvSpPr>
          <p:nvPr/>
        </p:nvSpPr>
        <p:spPr bwMode="auto">
          <a:xfrm>
            <a:off x="1889484" y="5257800"/>
            <a:ext cx="67211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Use Corrective Lenses if</a:t>
            </a:r>
            <a:br>
              <a:rPr lang="en-US" sz="2400" dirty="0"/>
            </a:br>
            <a:r>
              <a:rPr lang="en-US" sz="2400" b="1" dirty="0">
                <a:solidFill>
                  <a:srgbClr val="FF0000"/>
                </a:solidFill>
              </a:rPr>
              <a:t>near point is too </a:t>
            </a:r>
            <a:r>
              <a:rPr lang="en-US" sz="2400" b="1" dirty="0">
                <a:solidFill>
                  <a:schemeClr val="bg1"/>
                </a:solidFill>
              </a:rPr>
              <a:t>long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rgbClr val="008000"/>
                </a:solidFill>
              </a:rPr>
              <a:t>far point is too </a:t>
            </a:r>
            <a:r>
              <a:rPr lang="en-US" sz="2400" b="1" dirty="0">
                <a:solidFill>
                  <a:schemeClr val="bg1"/>
                </a:solidFill>
              </a:rPr>
              <a:t>short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TextBox 66"/>
          <p:cNvSpPr txBox="1">
            <a:spLocks noChangeAspect="1"/>
          </p:cNvSpPr>
          <p:nvPr/>
        </p:nvSpPr>
        <p:spPr bwMode="auto">
          <a:xfrm>
            <a:off x="1889484" y="5257800"/>
            <a:ext cx="672111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Use Corrective Lenses if</a:t>
            </a:r>
            <a:br>
              <a:rPr lang="en-US" sz="2400" dirty="0"/>
            </a:br>
            <a:r>
              <a:rPr lang="en-US" sz="2400" b="1" dirty="0">
                <a:solidFill>
                  <a:srgbClr val="FF0000"/>
                </a:solidFill>
              </a:rPr>
              <a:t>near point is too </a:t>
            </a:r>
            <a:r>
              <a:rPr lang="en-US" sz="2400" b="1" u="sng" dirty="0">
                <a:solidFill>
                  <a:srgbClr val="FF0000"/>
                </a:solidFill>
              </a:rPr>
              <a:t>long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rgbClr val="008000"/>
                </a:solidFill>
              </a:rPr>
              <a:t>far point is too </a:t>
            </a:r>
            <a:r>
              <a:rPr lang="en-US" sz="2400" b="1" u="sng" dirty="0">
                <a:solidFill>
                  <a:srgbClr val="008000"/>
                </a:solidFill>
              </a:rPr>
              <a:t>short</a:t>
            </a:r>
            <a:endParaRPr lang="en-US" sz="2400" b="1" u="sng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16739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Object Between Near and Far Point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681164" y="762001"/>
            <a:ext cx="882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+mj-lt"/>
              </a:rPr>
              <a:t>Ciliary</a:t>
            </a:r>
            <a:r>
              <a:rPr lang="en-US" sz="2400" dirty="0">
                <a:latin typeface="+mj-lt"/>
              </a:rPr>
              <a:t> muscles contract however much they need to form focused image (of desired object) on retina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539518" y="4800601"/>
            <a:ext cx="9128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When eye focuses on something, </a:t>
            </a:r>
            <a:r>
              <a:rPr lang="en-US" sz="2400" b="1" i="1" dirty="0">
                <a:solidFill>
                  <a:srgbClr val="293F6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/>
              <a:t> is set </a:t>
            </a:r>
            <a:r>
              <a:rPr lang="en-US" sz="2400" b="1" i="1" dirty="0">
                <a:solidFill>
                  <a:srgbClr val="293F6F"/>
                </a:solidFill>
              </a:rPr>
              <a:t>until focus changes</a:t>
            </a:r>
            <a:endParaRPr lang="en-US" sz="2400" b="1" i="1" dirty="0">
              <a:solidFill>
                <a:srgbClr val="293F6F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30777" y="2971800"/>
            <a:ext cx="1538124" cy="1769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3256548" y="3259414"/>
            <a:ext cx="424706" cy="11921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Lens</a:t>
            </a:r>
          </a:p>
        </p:txBody>
      </p:sp>
      <p:grpSp>
        <p:nvGrpSpPr>
          <p:cNvPr id="8" name="Group 116747"/>
          <p:cNvGrpSpPr/>
          <p:nvPr/>
        </p:nvGrpSpPr>
        <p:grpSpPr>
          <a:xfrm>
            <a:off x="2536213" y="3893403"/>
            <a:ext cx="1865376" cy="36576"/>
            <a:chOff x="1012213" y="3893403"/>
            <a:chExt cx="1865376" cy="36576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012213" y="389340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841013" y="389340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1524000" y="3918826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6751"/>
          <p:cNvGrpSpPr/>
          <p:nvPr/>
        </p:nvGrpSpPr>
        <p:grpSpPr>
          <a:xfrm>
            <a:off x="1524001" y="3461626"/>
            <a:ext cx="4203469" cy="973836"/>
            <a:chOff x="0" y="3461626"/>
            <a:chExt cx="4203469" cy="97383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944901" y="3461626"/>
              <a:ext cx="2258568" cy="0"/>
            </a:xfrm>
            <a:prstGeom prst="line">
              <a:avLst/>
            </a:prstGeom>
            <a:ln w="25400">
              <a:solidFill>
                <a:srgbClr val="293F6F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flipV="1">
              <a:off x="0" y="3461626"/>
              <a:ext cx="1947672" cy="973836"/>
            </a:xfrm>
            <a:prstGeom prst="line">
              <a:avLst/>
            </a:prstGeom>
            <a:ln w="25400">
              <a:solidFill>
                <a:srgbClr val="293F6F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 flipV="1">
              <a:off x="1944901" y="3461626"/>
              <a:ext cx="2258568" cy="763030"/>
            </a:xfrm>
            <a:prstGeom prst="line">
              <a:avLst/>
            </a:prstGeom>
            <a:ln w="25400">
              <a:solidFill>
                <a:srgbClr val="293F6F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0" y="4223626"/>
              <a:ext cx="1947672" cy="0"/>
            </a:xfrm>
            <a:prstGeom prst="line">
              <a:avLst/>
            </a:prstGeom>
            <a:ln w="25400">
              <a:solidFill>
                <a:srgbClr val="293F6F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Down Arrow 38"/>
          <p:cNvSpPr>
            <a:spLocks noChangeAspect="1"/>
          </p:cNvSpPr>
          <p:nvPr/>
        </p:nvSpPr>
        <p:spPr>
          <a:xfrm>
            <a:off x="1818856" y="3918826"/>
            <a:ext cx="223845" cy="310896"/>
          </a:xfrm>
          <a:prstGeom prst="downArrow">
            <a:avLst/>
          </a:prstGeom>
          <a:solidFill>
            <a:srgbClr val="293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Down Arrow 40"/>
          <p:cNvSpPr>
            <a:spLocks/>
          </p:cNvSpPr>
          <p:nvPr/>
        </p:nvSpPr>
        <p:spPr>
          <a:xfrm flipV="1">
            <a:off x="6934477" y="3370186"/>
            <a:ext cx="384048" cy="548640"/>
          </a:xfrm>
          <a:prstGeom prst="downArrow">
            <a:avLst/>
          </a:prstGeom>
          <a:solidFill>
            <a:srgbClr val="A67A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116753"/>
          <p:cNvGrpSpPr/>
          <p:nvPr/>
        </p:nvGrpSpPr>
        <p:grpSpPr>
          <a:xfrm>
            <a:off x="1524001" y="3370187"/>
            <a:ext cx="5602501" cy="1168603"/>
            <a:chOff x="0" y="3370186"/>
            <a:chExt cx="5602501" cy="116860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944901" y="3370186"/>
              <a:ext cx="3657600" cy="0"/>
            </a:xfrm>
            <a:prstGeom prst="line">
              <a:avLst/>
            </a:prstGeom>
            <a:ln w="25400">
              <a:solidFill>
                <a:srgbClr val="A67A00"/>
              </a:solidFill>
              <a:prstDash val="sys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 noChangeAspect="1"/>
            </p:cNvCxnSpPr>
            <p:nvPr/>
          </p:nvCxnSpPr>
          <p:spPr>
            <a:xfrm flipV="1">
              <a:off x="0" y="3370186"/>
              <a:ext cx="1947672" cy="1168603"/>
            </a:xfrm>
            <a:prstGeom prst="line">
              <a:avLst/>
            </a:prstGeom>
            <a:ln w="25400">
              <a:solidFill>
                <a:srgbClr val="A67A00"/>
              </a:solidFill>
              <a:prstDash val="sys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cxnSpLocks noChangeAspect="1"/>
            </p:cNvCxnSpPr>
            <p:nvPr/>
          </p:nvCxnSpPr>
          <p:spPr>
            <a:xfrm flipV="1">
              <a:off x="1944901" y="3370186"/>
              <a:ext cx="3657600" cy="731520"/>
            </a:xfrm>
            <a:prstGeom prst="line">
              <a:avLst/>
            </a:prstGeom>
            <a:ln w="25400">
              <a:solidFill>
                <a:srgbClr val="A67A00"/>
              </a:solidFill>
              <a:prstDash val="sys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0" y="4101706"/>
              <a:ext cx="1947672" cy="0"/>
            </a:xfrm>
            <a:prstGeom prst="line">
              <a:avLst/>
            </a:prstGeom>
            <a:ln w="25400">
              <a:solidFill>
                <a:srgbClr val="A67A00"/>
              </a:solidFill>
              <a:prstDash val="sys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 bwMode="auto">
          <a:xfrm>
            <a:off x="1918198" y="1679575"/>
            <a:ext cx="83556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/>
              <a:t> as </a:t>
            </a:r>
            <a:r>
              <a:rPr lang="en-US" sz="2400" b="1" dirty="0">
                <a:solidFill>
                  <a:srgbClr val="293F6F"/>
                </a:solidFill>
              </a:rPr>
              <a:t>depends</a:t>
            </a:r>
            <a:r>
              <a:rPr lang="en-US" sz="2400" dirty="0">
                <a:solidFill>
                  <a:srgbClr val="293F6F"/>
                </a:solidFill>
              </a:rPr>
              <a:t> </a:t>
            </a:r>
            <a:r>
              <a:rPr lang="en-US" sz="2400" b="1" dirty="0">
                <a:solidFill>
                  <a:srgbClr val="293F6F"/>
                </a:solidFill>
              </a:rPr>
              <a:t>on how contracted </a:t>
            </a:r>
            <a:r>
              <a:rPr lang="en-US" sz="2400" dirty="0"/>
              <a:t>the muscles need to be (for </a:t>
            </a:r>
            <a:r>
              <a:rPr lang="en-US" sz="2400" i="1" dirty="0">
                <a:solidFill>
                  <a:srgbClr val="293F6F"/>
                </a:solidFill>
              </a:rPr>
              <a:t>image to be on retina</a:t>
            </a:r>
            <a:r>
              <a:rPr lang="en-US" sz="2400" dirty="0"/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43" name="Down Arrow 42"/>
          <p:cNvSpPr>
            <a:spLocks noChangeAspect="1"/>
          </p:cNvSpPr>
          <p:nvPr/>
        </p:nvSpPr>
        <p:spPr>
          <a:xfrm>
            <a:off x="2188741" y="3918826"/>
            <a:ext cx="128016" cy="182880"/>
          </a:xfrm>
          <a:prstGeom prst="downArrow">
            <a:avLst/>
          </a:prstGeom>
          <a:solidFill>
            <a:srgbClr val="A67A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Down Arrow 43"/>
          <p:cNvSpPr>
            <a:spLocks noChangeAspect="1"/>
          </p:cNvSpPr>
          <p:nvPr/>
        </p:nvSpPr>
        <p:spPr>
          <a:xfrm flipV="1">
            <a:off x="5069101" y="3553066"/>
            <a:ext cx="274320" cy="365760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116752"/>
          <p:cNvGrpSpPr/>
          <p:nvPr/>
        </p:nvGrpSpPr>
        <p:grpSpPr>
          <a:xfrm>
            <a:off x="1524001" y="3553067"/>
            <a:ext cx="3682261" cy="779069"/>
            <a:chOff x="0" y="3553066"/>
            <a:chExt cx="3682261" cy="779069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944901" y="3553066"/>
              <a:ext cx="1737360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ysDot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 noChangeAspect="1"/>
            </p:cNvCxnSpPr>
            <p:nvPr/>
          </p:nvCxnSpPr>
          <p:spPr>
            <a:xfrm flipV="1">
              <a:off x="0" y="3553066"/>
              <a:ext cx="1947672" cy="779069"/>
            </a:xfrm>
            <a:prstGeom prst="line">
              <a:avLst/>
            </a:prstGeom>
            <a:ln w="25400">
              <a:solidFill>
                <a:srgbClr val="7030A0"/>
              </a:solidFill>
              <a:prstDash val="sysDot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 noChangeAspect="1"/>
            </p:cNvCxnSpPr>
            <p:nvPr/>
          </p:nvCxnSpPr>
          <p:spPr>
            <a:xfrm flipV="1">
              <a:off x="1944901" y="3553066"/>
              <a:ext cx="1737360" cy="772160"/>
            </a:xfrm>
            <a:prstGeom prst="line">
              <a:avLst/>
            </a:prstGeom>
            <a:ln w="25400">
              <a:solidFill>
                <a:srgbClr val="7030A0"/>
              </a:solidFill>
              <a:prstDash val="sysDot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cxnSpLocks/>
            </p:cNvCxnSpPr>
            <p:nvPr/>
          </p:nvCxnSpPr>
          <p:spPr>
            <a:xfrm>
              <a:off x="0" y="4325226"/>
              <a:ext cx="1947672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ysDot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Down Arrow 54"/>
          <p:cNvSpPr>
            <a:spLocks/>
          </p:cNvSpPr>
          <p:nvPr/>
        </p:nvSpPr>
        <p:spPr>
          <a:xfrm>
            <a:off x="1393213" y="3918826"/>
            <a:ext cx="292608" cy="402336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20"/>
          <p:cNvGrpSpPr/>
          <p:nvPr/>
        </p:nvGrpSpPr>
        <p:grpSpPr>
          <a:xfrm>
            <a:off x="4492953" y="3918826"/>
            <a:ext cx="4894337" cy="425196"/>
            <a:chOff x="2968952" y="3918826"/>
            <a:chExt cx="4894337" cy="425196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2968952" y="3918826"/>
              <a:ext cx="0" cy="4251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7863289" y="3918826"/>
              <a:ext cx="0" cy="42519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 bwMode="auto">
          <a:xfrm>
            <a:off x="4492953" y="4321162"/>
            <a:ext cx="1316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Near Point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9387290" y="4321162"/>
            <a:ext cx="11576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Far Point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6248400" y="4357502"/>
            <a:ext cx="3136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+mj-lt"/>
            </a:endParaRPr>
          </a:p>
        </p:txBody>
      </p:sp>
      <p:grpSp>
        <p:nvGrpSpPr>
          <p:cNvPr id="13" name="Group 116744"/>
          <p:cNvGrpSpPr/>
          <p:nvPr/>
        </p:nvGrpSpPr>
        <p:grpSpPr>
          <a:xfrm>
            <a:off x="4492952" y="2590800"/>
            <a:ext cx="6175048" cy="743474"/>
            <a:chOff x="2968952" y="2590800"/>
            <a:chExt cx="6175048" cy="743474"/>
          </a:xfrm>
        </p:grpSpPr>
        <p:sp>
          <p:nvSpPr>
            <p:cNvPr id="62" name="Left Brace 61"/>
            <p:cNvSpPr/>
            <p:nvPr/>
          </p:nvSpPr>
          <p:spPr>
            <a:xfrm rot="5400000">
              <a:off x="5195635" y="668917"/>
              <a:ext cx="438674" cy="489204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976583" y="2590800"/>
              <a:ext cx="51674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Can focus on anything </a:t>
              </a:r>
              <a:r>
                <a:rPr lang="en-US" sz="2400" b="1" dirty="0">
                  <a:solidFill>
                    <a:srgbClr val="293F6F"/>
                  </a:solidFill>
                  <a:latin typeface="+mj-lt"/>
                </a:rPr>
                <a:t>in this range</a:t>
              </a:r>
            </a:p>
          </p:txBody>
        </p:sp>
      </p:grpSp>
      <p:sp>
        <p:nvSpPr>
          <p:cNvPr id="66" name="TextBox 65"/>
          <p:cNvSpPr txBox="1"/>
          <p:nvPr/>
        </p:nvSpPr>
        <p:spPr bwMode="auto">
          <a:xfrm>
            <a:off x="1482024" y="6027004"/>
            <a:ext cx="9185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Corrective Lenses put a (</a:t>
            </a:r>
            <a:r>
              <a:rPr lang="en-US" sz="2400" b="1" dirty="0">
                <a:solidFill>
                  <a:srgbClr val="3333FF"/>
                </a:solidFill>
              </a:rPr>
              <a:t>C – real</a:t>
            </a:r>
            <a:r>
              <a:rPr lang="en-US" sz="2400" dirty="0"/>
              <a:t>; </a:t>
            </a:r>
            <a:r>
              <a:rPr lang="en-US" sz="2400" b="1" dirty="0">
                <a:solidFill>
                  <a:srgbClr val="3333FF"/>
                </a:solidFill>
              </a:rPr>
              <a:t>D – virtual</a:t>
            </a:r>
            <a:r>
              <a:rPr lang="en-US" sz="2400" dirty="0"/>
              <a:t>) image between eye’s </a:t>
            </a:r>
            <a:r>
              <a:rPr lang="en-US" sz="2400" b="1" dirty="0">
                <a:solidFill>
                  <a:srgbClr val="3333FF"/>
                </a:solidFill>
              </a:rPr>
              <a:t>natural near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  <a:r>
              <a:rPr lang="en-US" sz="2400" b="1" dirty="0">
                <a:solidFill>
                  <a:srgbClr val="3333FF"/>
                </a:solidFill>
              </a:rPr>
              <a:t>and far points</a:t>
            </a:r>
            <a:endParaRPr lang="en-US" sz="2400" b="1" dirty="0">
              <a:solidFill>
                <a:srgbClr val="3333FF"/>
              </a:solidFill>
              <a:latin typeface="+mj-lt"/>
            </a:endParaRPr>
          </a:p>
        </p:txBody>
      </p:sp>
      <p:grpSp>
        <p:nvGrpSpPr>
          <p:cNvPr id="14" name="Group 116743"/>
          <p:cNvGrpSpPr/>
          <p:nvPr/>
        </p:nvGrpSpPr>
        <p:grpSpPr>
          <a:xfrm>
            <a:off x="5250042" y="6088796"/>
            <a:ext cx="2800488" cy="334864"/>
            <a:chOff x="3726042" y="6088796"/>
            <a:chExt cx="2800488" cy="334864"/>
          </a:xfrm>
        </p:grpSpPr>
        <p:sp>
          <p:nvSpPr>
            <p:cNvPr id="116741" name="Rounded Rectangle 116740"/>
            <p:cNvSpPr/>
            <p:nvPr/>
          </p:nvSpPr>
          <p:spPr>
            <a:xfrm>
              <a:off x="5029200" y="6088796"/>
              <a:ext cx="1497330" cy="3348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743" name="Straight Connector 116742"/>
            <p:cNvCxnSpPr/>
            <p:nvPr/>
          </p:nvCxnSpPr>
          <p:spPr>
            <a:xfrm>
              <a:off x="3726042" y="6256228"/>
              <a:ext cx="1226958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"/>
          <p:cNvGrpSpPr/>
          <p:nvPr/>
        </p:nvGrpSpPr>
        <p:grpSpPr>
          <a:xfrm>
            <a:off x="5562878" y="3461626"/>
            <a:ext cx="3047723" cy="1009412"/>
            <a:chOff x="4038877" y="3461626"/>
            <a:chExt cx="3047723" cy="1009412"/>
          </a:xfrm>
        </p:grpSpPr>
        <p:sp>
          <p:nvSpPr>
            <p:cNvPr id="33" name="Down Arrow 32"/>
            <p:cNvSpPr>
              <a:spLocks/>
            </p:cNvSpPr>
            <p:nvPr/>
          </p:nvSpPr>
          <p:spPr>
            <a:xfrm flipV="1">
              <a:off x="4038877" y="3461626"/>
              <a:ext cx="329184" cy="457200"/>
            </a:xfrm>
            <a:prstGeom prst="downArrow">
              <a:avLst/>
            </a:prstGeom>
            <a:solidFill>
              <a:srgbClr val="293F6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" name="Straight Arrow Connector 2"/>
            <p:cNvCxnSpPr>
              <a:endCxn id="33" idx="0"/>
            </p:cNvCxnSpPr>
            <p:nvPr/>
          </p:nvCxnSpPr>
          <p:spPr>
            <a:xfrm flipH="1" flipV="1">
              <a:off x="4203469" y="3918826"/>
              <a:ext cx="520931" cy="3108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 bwMode="auto">
            <a:xfrm>
              <a:off x="4724400" y="4101706"/>
              <a:ext cx="2362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Focus on this object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3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" grpId="0"/>
      <p:bldP spid="39" grpId="0" animBg="1"/>
      <p:bldP spid="41" grpId="0" animBg="1"/>
      <p:bldP spid="38" grpId="0"/>
      <p:bldP spid="43" grpId="0" animBg="1"/>
      <p:bldP spid="44" grpId="0" animBg="1"/>
      <p:bldP spid="55" grpId="0" animBg="1"/>
      <p:bldP spid="66" grpId="0"/>
    </p:bld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Myopic (Near Sighted)</a:t>
            </a:r>
            <a:br>
              <a:rPr lang="en-US" dirty="0">
                <a:cs typeface="Arial" charset="0"/>
              </a:rPr>
            </a:br>
            <a:r>
              <a:rPr lang="en-US" sz="3100" dirty="0">
                <a:cs typeface="Arial" charset="0"/>
              </a:rPr>
              <a:t>At Far Point</a:t>
            </a:r>
            <a:endParaRPr lang="en-US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828800" y="1367136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Can see things that are near, but not things that are far away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905000" y="1905001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To figure out how to fix, consider a point source: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133600" y="2667001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At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Far Point:</a:t>
            </a:r>
          </a:p>
        </p:txBody>
      </p:sp>
      <p:sp>
        <p:nvSpPr>
          <p:cNvPr id="12" name="Oval 11"/>
          <p:cNvSpPr/>
          <p:nvPr/>
        </p:nvSpPr>
        <p:spPr>
          <a:xfrm>
            <a:off x="23622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191000" y="3276600"/>
            <a:ext cx="2438400" cy="2286000"/>
            <a:chOff x="2667000" y="3276600"/>
            <a:chExt cx="2286000" cy="2286000"/>
          </a:xfrm>
        </p:grpSpPr>
        <p:sp>
          <p:nvSpPr>
            <p:cNvPr id="26" name="Arc 25"/>
            <p:cNvSpPr/>
            <p:nvPr/>
          </p:nvSpPr>
          <p:spPr>
            <a:xfrm>
              <a:off x="2921497" y="3619500"/>
              <a:ext cx="154781" cy="1600200"/>
            </a:xfrm>
            <a:prstGeom prst="arc">
              <a:avLst>
                <a:gd name="adj1" fmla="val 5438228"/>
                <a:gd name="adj2" fmla="val 1619587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Arc 9"/>
            <p:cNvSpPr/>
            <p:nvPr/>
          </p:nvSpPr>
          <p:spPr>
            <a:xfrm>
              <a:off x="2667000" y="3276600"/>
              <a:ext cx="2286000" cy="2286000"/>
            </a:xfrm>
            <a:prstGeom prst="arc">
              <a:avLst>
                <a:gd name="adj1" fmla="val 13326643"/>
                <a:gd name="adj2" fmla="val 828546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Myopic Eye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438400" y="3733800"/>
            <a:ext cx="2038350" cy="1371600"/>
            <a:chOff x="914400" y="3733800"/>
            <a:chExt cx="2039112" cy="13716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914400" y="3733800"/>
              <a:ext cx="2039112" cy="68580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914400" y="4419600"/>
              <a:ext cx="2039112" cy="68580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 bwMode="auto">
          <a:xfrm>
            <a:off x="7086600" y="3886201"/>
            <a:ext cx="3352800" cy="8302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Eye can focus these rays onto retina</a:t>
            </a: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4476750" y="3733800"/>
            <a:ext cx="2228850" cy="1371600"/>
            <a:chOff x="2952750" y="3733800"/>
            <a:chExt cx="2228850" cy="1371600"/>
          </a:xfrm>
        </p:grpSpPr>
        <p:sp>
          <p:nvSpPr>
            <p:cNvPr id="37" name="Oval 36"/>
            <p:cNvSpPr/>
            <p:nvPr/>
          </p:nvSpPr>
          <p:spPr>
            <a:xfrm>
              <a:off x="5029200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2952750" y="3733800"/>
              <a:ext cx="2149475" cy="1371600"/>
              <a:chOff x="2953512" y="3733800"/>
              <a:chExt cx="2148840" cy="137160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2953512" y="4419600"/>
                <a:ext cx="2148840" cy="6858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953512" y="3733800"/>
                <a:ext cx="2148840" cy="6858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 bwMode="auto">
          <a:xfrm>
            <a:off x="6223000" y="5791201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Myopic eye is fine when angle between rays is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large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778000" y="5791201"/>
            <a:ext cx="424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Closer in, the angle between the rays would be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larger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7216BE-5E98-4EFC-9C2D-1B0B85C2869F}"/>
                  </a:ext>
                </a:extLst>
              </p14:cNvPr>
              <p14:cNvContentPartPr/>
              <p14:nvPr/>
            </p14:nvContentPartPr>
            <p14:xfrm>
              <a:off x="2940120" y="4286160"/>
              <a:ext cx="76320" cy="292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7216BE-5E98-4EFC-9C2D-1B0B85C286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0760" y="4276800"/>
                <a:ext cx="95040" cy="311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1" grpId="0"/>
      <p:bldP spid="22" grpId="0"/>
    </p:bld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28800" y="1295401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Can see things that are near, but not things that are far away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905000" y="1905001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To figure out how to fix, consider a point source: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133600" y="2667001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Farther than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Far Point:</a:t>
            </a:r>
          </a:p>
        </p:txBody>
      </p:sp>
      <p:sp>
        <p:nvSpPr>
          <p:cNvPr id="12" name="Oval 11"/>
          <p:cNvSpPr/>
          <p:nvPr/>
        </p:nvSpPr>
        <p:spPr>
          <a:xfrm>
            <a:off x="2362200" y="43211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 bwMode="auto">
          <a:xfrm>
            <a:off x="1721068" y="5112604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Rays are more parallel (angle between them is smaller)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1676400" y="5943601"/>
            <a:ext cx="4939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+mj-lt"/>
              </a:rPr>
              <a:t> Myopic Eye </a:t>
            </a:r>
            <a:r>
              <a:rPr lang="en-US" sz="2400" dirty="0">
                <a:latin typeface="+mj-lt"/>
              </a:rPr>
              <a:t>brings them together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before</a:t>
            </a:r>
            <a:r>
              <a:rPr lang="en-US" sz="2400" dirty="0">
                <a:latin typeface="+mj-lt"/>
              </a:rPr>
              <a:t> reaching retina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739063" y="3254375"/>
            <a:ext cx="2438400" cy="2286000"/>
            <a:chOff x="2667000" y="3276600"/>
            <a:chExt cx="2286000" cy="2286000"/>
          </a:xfrm>
        </p:grpSpPr>
        <p:sp>
          <p:nvSpPr>
            <p:cNvPr id="26" name="Arc 25"/>
            <p:cNvSpPr/>
            <p:nvPr/>
          </p:nvSpPr>
          <p:spPr>
            <a:xfrm>
              <a:off x="2921496" y="3619500"/>
              <a:ext cx="154781" cy="1600200"/>
            </a:xfrm>
            <a:prstGeom prst="arc">
              <a:avLst>
                <a:gd name="adj1" fmla="val 5438228"/>
                <a:gd name="adj2" fmla="val 1619587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Arc 9"/>
            <p:cNvSpPr/>
            <p:nvPr/>
          </p:nvSpPr>
          <p:spPr>
            <a:xfrm>
              <a:off x="2667000" y="3276600"/>
              <a:ext cx="2286000" cy="2286000"/>
            </a:xfrm>
            <a:prstGeom prst="arc">
              <a:avLst>
                <a:gd name="adj1" fmla="val 13326643"/>
                <a:gd name="adj2" fmla="val 828546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Myopic Eye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2438401" y="3711575"/>
            <a:ext cx="5605463" cy="1371600"/>
            <a:chOff x="914400" y="3733800"/>
            <a:chExt cx="5605272" cy="13716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914400" y="4419600"/>
              <a:ext cx="5605272" cy="68580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914400" y="3733800"/>
              <a:ext cx="5605272" cy="68580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723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>
                <a:cs typeface="Arial" charset="0"/>
              </a:rPr>
              <a:t>Myopic (Near Sighted)</a:t>
            </a:r>
            <a:br>
              <a:rPr lang="en-US">
                <a:cs typeface="Arial" charset="0"/>
              </a:rPr>
            </a:br>
            <a:r>
              <a:rPr lang="en-US" sz="3600">
                <a:cs typeface="Arial" charset="0"/>
              </a:rPr>
              <a:t>Farther than Far Point</a:t>
            </a:r>
            <a:endParaRPr lang="en-US">
              <a:cs typeface="Arial" charset="0"/>
            </a:endParaRPr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8043863" y="3711575"/>
            <a:ext cx="2093912" cy="1371600"/>
            <a:chOff x="6519672" y="3711497"/>
            <a:chExt cx="2093976" cy="1371600"/>
          </a:xfrm>
        </p:grpSpPr>
        <p:cxnSp>
          <p:nvCxnSpPr>
            <p:cNvPr id="42" name="Straight Arrow Connector 41"/>
            <p:cNvCxnSpPr>
              <a:cxnSpLocks/>
            </p:cNvCxnSpPr>
            <p:nvPr/>
          </p:nvCxnSpPr>
          <p:spPr>
            <a:xfrm flipV="1">
              <a:off x="6519672" y="4278235"/>
              <a:ext cx="2090801" cy="804862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>
              <a:off x="6519672" y="3711497"/>
              <a:ext cx="2093976" cy="804863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 bwMode="auto">
          <a:xfrm>
            <a:off x="7315200" y="2743201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Myopic eye is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too long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934200" y="5638801"/>
            <a:ext cx="3505200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To fix, use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diverging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lens to spread rays 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19" grpId="0"/>
      <p:bldP spid="20" grpId="0" animBg="1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6553200" y="3886201"/>
            <a:ext cx="3886200" cy="1920875"/>
            <a:chOff x="5029200" y="3886200"/>
            <a:chExt cx="3886200" cy="1920240"/>
          </a:xfrm>
        </p:grpSpPr>
        <p:cxnSp>
          <p:nvCxnSpPr>
            <p:cNvPr id="44" name="Straight Connector 43"/>
            <p:cNvCxnSpPr/>
            <p:nvPr/>
          </p:nvCxnSpPr>
          <p:spPr>
            <a:xfrm rot="5400000">
              <a:off x="6997062" y="4356738"/>
              <a:ext cx="9410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997062" y="5335903"/>
              <a:ext cx="9410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Up Arrow 45"/>
            <p:cNvSpPr/>
            <p:nvPr/>
          </p:nvSpPr>
          <p:spPr>
            <a:xfrm>
              <a:off x="5029200" y="4230574"/>
              <a:ext cx="609600" cy="123149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7955280" y="4846320"/>
              <a:ext cx="1920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467600" y="3886200"/>
              <a:ext cx="1447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467600" y="5806440"/>
              <a:ext cx="1447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51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Pinhole Camera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133600" y="1227138"/>
            <a:ext cx="822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 A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pinhole camera </a:t>
            </a:r>
            <a:r>
              <a:rPr lang="en-US" sz="2400" dirty="0">
                <a:latin typeface="+mj-lt"/>
              </a:rPr>
              <a:t>is a box (of paper, cardstock or something else) with a very small hole in 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133600" y="2141539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 Works by only allowing some light rays through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133600" y="2674939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 These light rays can be projected on a screen: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886200" y="4343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886200" y="534987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1905000" y="4230688"/>
            <a:ext cx="609600" cy="1230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16200000" flipH="1">
            <a:off x="3525044" y="2915444"/>
            <a:ext cx="950912" cy="3581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830763" y="4846638"/>
            <a:ext cx="1920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</p:cNvCxnSpPr>
          <p:nvPr/>
        </p:nvCxnSpPr>
        <p:spPr>
          <a:xfrm rot="5400000" flipH="1" flipV="1">
            <a:off x="3517900" y="3187700"/>
            <a:ext cx="965200" cy="3581400"/>
          </a:xfrm>
          <a:prstGeom prst="straightConnector1">
            <a:avLst/>
          </a:prstGeom>
          <a:ln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0"/>
          </p:cNvCxnSpPr>
          <p:nvPr/>
        </p:nvCxnSpPr>
        <p:spPr>
          <a:xfrm rot="16200000" flipH="1">
            <a:off x="3486944" y="2953544"/>
            <a:ext cx="1027112" cy="3581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2"/>
          </p:cNvCxnSpPr>
          <p:nvPr/>
        </p:nvCxnSpPr>
        <p:spPr>
          <a:xfrm rot="5400000" flipH="1" flipV="1">
            <a:off x="3479800" y="3149600"/>
            <a:ext cx="1041400" cy="3581400"/>
          </a:xfrm>
          <a:prstGeom prst="straightConnector1">
            <a:avLst/>
          </a:prstGeom>
          <a:ln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</p:cNvCxnSpPr>
          <p:nvPr/>
        </p:nvCxnSpPr>
        <p:spPr>
          <a:xfrm rot="5400000" flipH="1" flipV="1">
            <a:off x="3022600" y="4140200"/>
            <a:ext cx="508000" cy="2133600"/>
          </a:xfrm>
          <a:prstGeom prst="straightConnector1">
            <a:avLst/>
          </a:prstGeom>
          <a:ln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0"/>
          </p:cNvCxnSpPr>
          <p:nvPr/>
        </p:nvCxnSpPr>
        <p:spPr>
          <a:xfrm rot="16200000" flipH="1">
            <a:off x="3029744" y="3410744"/>
            <a:ext cx="493712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343400" y="38862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43400" y="5807075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 bwMode="auto">
          <a:xfrm>
            <a:off x="6629400" y="3200400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1" dirty="0">
                <a:latin typeface="+mj-lt"/>
              </a:rPr>
              <a:t>For a more focused picture, make hole smaller:</a:t>
            </a:r>
          </a:p>
        </p:txBody>
      </p:sp>
      <p:sp>
        <p:nvSpPr>
          <p:cNvPr id="59" name="Up Arrow 58"/>
          <p:cNvSpPr/>
          <p:nvPr/>
        </p:nvSpPr>
        <p:spPr>
          <a:xfrm rot="10800000">
            <a:off x="5629276" y="4475163"/>
            <a:ext cx="320675" cy="742950"/>
          </a:xfrm>
          <a:prstGeom prst="upArrow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6858000" y="4230688"/>
            <a:ext cx="3581400" cy="1230312"/>
            <a:chOff x="5334000" y="4230968"/>
            <a:chExt cx="3581400" cy="1230703"/>
          </a:xfrm>
        </p:grpSpPr>
        <p:cxnSp>
          <p:nvCxnSpPr>
            <p:cNvPr id="50" name="Straight Arrow Connector 49"/>
            <p:cNvCxnSpPr>
              <a:stCxn id="46" idx="0"/>
            </p:cNvCxnSpPr>
            <p:nvPr/>
          </p:nvCxnSpPr>
          <p:spPr>
            <a:xfrm rot="16200000" flipH="1">
              <a:off x="6610981" y="2953987"/>
              <a:ext cx="1027438" cy="3581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6603835" y="3150106"/>
              <a:ext cx="1041731" cy="3581400"/>
            </a:xfrm>
            <a:prstGeom prst="straightConnector1">
              <a:avLst/>
            </a:prstGeom>
            <a:ln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6858000" y="4230688"/>
            <a:ext cx="2133600" cy="1230312"/>
            <a:chOff x="5334000" y="4230968"/>
            <a:chExt cx="2133602" cy="1230703"/>
          </a:xfrm>
        </p:grpSpPr>
        <p:cxnSp>
          <p:nvCxnSpPr>
            <p:cNvPr id="47" name="Straight Arrow Connector 46"/>
            <p:cNvCxnSpPr>
              <a:stCxn id="46" idx="0"/>
            </p:cNvCxnSpPr>
            <p:nvPr/>
          </p:nvCxnSpPr>
          <p:spPr>
            <a:xfrm rot="16200000" flipH="1">
              <a:off x="6117342" y="3447626"/>
              <a:ext cx="566917" cy="21336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6" idx="2"/>
            </p:cNvCxnSpPr>
            <p:nvPr/>
          </p:nvCxnSpPr>
          <p:spPr>
            <a:xfrm rot="5400000" flipH="1" flipV="1">
              <a:off x="6113372" y="4107442"/>
              <a:ext cx="574858" cy="2133602"/>
            </a:xfrm>
            <a:prstGeom prst="straightConnector1">
              <a:avLst/>
            </a:prstGeom>
            <a:ln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6" idx="2"/>
            </p:cNvCxnSpPr>
            <p:nvPr/>
          </p:nvCxnSpPr>
          <p:spPr>
            <a:xfrm rot="5400000" flipH="1" flipV="1">
              <a:off x="6146720" y="4140789"/>
              <a:ext cx="508161" cy="2133602"/>
            </a:xfrm>
            <a:prstGeom prst="straightConnector1">
              <a:avLst/>
            </a:prstGeom>
            <a:ln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6" idx="0"/>
            </p:cNvCxnSpPr>
            <p:nvPr/>
          </p:nvCxnSpPr>
          <p:spPr>
            <a:xfrm rot="16200000" flipH="1">
              <a:off x="6153867" y="3411101"/>
              <a:ext cx="493869" cy="21336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Up Arrow 59"/>
          <p:cNvSpPr>
            <a:spLocks noChangeAspect="1"/>
          </p:cNvSpPr>
          <p:nvPr/>
        </p:nvSpPr>
        <p:spPr>
          <a:xfrm rot="10800000">
            <a:off x="10266364" y="4437064"/>
            <a:ext cx="346075" cy="801687"/>
          </a:xfrm>
          <a:prstGeom prst="upArrow">
            <a:avLst/>
          </a:prstGeom>
          <a:solidFill>
            <a:schemeClr val="accent1">
              <a:alpha val="5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TextBox 60"/>
          <p:cNvSpPr txBox="1"/>
          <p:nvPr/>
        </p:nvSpPr>
        <p:spPr bwMode="auto">
          <a:xfrm>
            <a:off x="6400800" y="6027738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1" dirty="0">
                <a:latin typeface="+mj-lt"/>
              </a:rPr>
              <a:t>But now less light gets through so the picture is fainter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 animBg="1"/>
      <p:bldP spid="60" grpId="0" animBg="1"/>
      <p:bldP spid="61" grpId="0"/>
    </p:bld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Corrective Lens (</a:t>
            </a:r>
            <a:r>
              <a:rPr lang="en-US" dirty="0" err="1">
                <a:latin typeface="Arial" charset="0"/>
                <a:cs typeface="Arial" charset="0"/>
              </a:rPr>
              <a:t>c.l</a:t>
            </a:r>
            <a:r>
              <a:rPr lang="en-US" dirty="0">
                <a:latin typeface="Arial" charset="0"/>
                <a:cs typeface="Arial" charset="0"/>
              </a:rPr>
              <a:t>.) for Myopia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866900" y="1219201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Put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object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at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corrected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 far point (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∞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866900" y="1676401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Have c. lens put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image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at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natural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far point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866900" y="5842309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+mj-lt"/>
              </a:rPr>
              <a:t>Image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formed by </a:t>
            </a:r>
            <a:r>
              <a:rPr lang="en-US" sz="2400" dirty="0" err="1">
                <a:latin typeface="+mj-lt"/>
              </a:rPr>
              <a:t>c.l</a:t>
            </a:r>
            <a:r>
              <a:rPr lang="en-US" sz="2400" dirty="0">
                <a:latin typeface="+mj-lt"/>
              </a:rPr>
              <a:t>. is the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object for the person’s eye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657395" y="6396336"/>
            <a:ext cx="68772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Use thin lens equation to find </a:t>
            </a:r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 of </a:t>
            </a:r>
            <a:r>
              <a:rPr lang="en-US" sz="2400" b="1" dirty="0" err="1">
                <a:solidFill>
                  <a:srgbClr val="008000"/>
                </a:solidFill>
                <a:latin typeface="+mj-lt"/>
              </a:rPr>
              <a:t>c.l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412236" y="2133601"/>
            <a:ext cx="5367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Consider if </a:t>
            </a:r>
            <a:r>
              <a:rPr lang="en-US" sz="2400" b="1" dirty="0">
                <a:solidFill>
                  <a:srgbClr val="008000"/>
                </a:solidFill>
              </a:rPr>
              <a:t>nat. </a:t>
            </a:r>
            <a:r>
              <a:rPr lang="en-US" sz="2400" b="1" dirty="0" err="1">
                <a:solidFill>
                  <a:srgbClr val="008000"/>
                </a:solidFill>
              </a:rPr>
              <a:t>f.p</a:t>
            </a:r>
            <a:r>
              <a:rPr lang="en-US" sz="2400" b="1" dirty="0">
                <a:solidFill>
                  <a:srgbClr val="008000"/>
                </a:solidFill>
              </a:rPr>
              <a:t>. &lt; </a:t>
            </a:r>
            <a:r>
              <a:rPr lang="en-US" sz="2400" b="1" dirty="0">
                <a:solidFill>
                  <a:schemeClr val="bg1"/>
                </a:solidFill>
              </a:rPr>
              <a:t>100 m</a:t>
            </a:r>
          </a:p>
          <a:p>
            <a:pPr algn="ctr"/>
            <a:r>
              <a:rPr lang="en-US" sz="2400" dirty="0"/>
              <a:t>Strongly consider if </a:t>
            </a:r>
            <a:r>
              <a:rPr lang="en-US" sz="2400" b="1" dirty="0">
                <a:solidFill>
                  <a:srgbClr val="008000"/>
                </a:solidFill>
              </a:rPr>
              <a:t>nat. </a:t>
            </a:r>
            <a:r>
              <a:rPr lang="en-US" sz="2400" b="1" dirty="0" err="1">
                <a:solidFill>
                  <a:srgbClr val="008000"/>
                </a:solidFill>
              </a:rPr>
              <a:t>f.p</a:t>
            </a:r>
            <a:r>
              <a:rPr lang="en-US" sz="2400" b="1" dirty="0">
                <a:solidFill>
                  <a:srgbClr val="008000"/>
                </a:solidFill>
              </a:rPr>
              <a:t>. &lt; </a:t>
            </a:r>
            <a:r>
              <a:rPr lang="en-US" sz="2400" b="1" dirty="0">
                <a:solidFill>
                  <a:schemeClr val="bg1"/>
                </a:solidFill>
              </a:rPr>
              <a:t>10 m</a:t>
            </a:r>
          </a:p>
          <a:p>
            <a:pPr algn="ctr"/>
            <a:r>
              <a:rPr lang="en-US" sz="2400" dirty="0"/>
              <a:t>Definitely use if </a:t>
            </a:r>
            <a:r>
              <a:rPr lang="en-US" sz="2400" b="1" dirty="0">
                <a:solidFill>
                  <a:srgbClr val="008000"/>
                </a:solidFill>
              </a:rPr>
              <a:t>nat. </a:t>
            </a:r>
            <a:r>
              <a:rPr lang="en-US" sz="2400" b="1" dirty="0" err="1">
                <a:solidFill>
                  <a:srgbClr val="008000"/>
                </a:solidFill>
              </a:rPr>
              <a:t>f.p</a:t>
            </a:r>
            <a:r>
              <a:rPr lang="en-US" sz="2400" b="1" dirty="0">
                <a:solidFill>
                  <a:srgbClr val="008000"/>
                </a:solidFill>
              </a:rPr>
              <a:t>. &lt; </a:t>
            </a:r>
            <a:r>
              <a:rPr lang="en-US" sz="2400" b="1" dirty="0">
                <a:solidFill>
                  <a:schemeClr val="bg1"/>
                </a:solidFill>
              </a:rPr>
              <a:t>4 m</a:t>
            </a:r>
          </a:p>
        </p:txBody>
      </p:sp>
      <p:sp>
        <p:nvSpPr>
          <p:cNvPr id="65" name="Left Brace 64"/>
          <p:cNvSpPr/>
          <p:nvPr/>
        </p:nvSpPr>
        <p:spPr>
          <a:xfrm rot="5400000">
            <a:off x="9026636" y="3494823"/>
            <a:ext cx="182880" cy="557784"/>
          </a:xfrm>
          <a:prstGeom prst="lef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 bwMode="auto">
          <a:xfrm>
            <a:off x="9003776" y="3276601"/>
            <a:ext cx="22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539646" y="4972598"/>
            <a:ext cx="32421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=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c.l.’s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focal point</a:t>
            </a:r>
          </a:p>
          <a:p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>
                <a:solidFill>
                  <a:srgbClr val="3333FF"/>
                </a:solidFill>
              </a:rPr>
              <a:t> = eye’s focal point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1295400" y="4832979"/>
            <a:ext cx="9372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>
            <a:spLocks noChangeAspect="1"/>
          </p:cNvSpPr>
          <p:nvPr/>
        </p:nvSpPr>
        <p:spPr>
          <a:xfrm flipH="1">
            <a:off x="10000472" y="4823120"/>
            <a:ext cx="36576" cy="36576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 flipH="1">
            <a:off x="8756888" y="4814691"/>
            <a:ext cx="36576" cy="36576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08494" y="4400824"/>
            <a:ext cx="176948" cy="8643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9168384" y="4223379"/>
            <a:ext cx="1566968" cy="1219200"/>
            <a:chOff x="6248401" y="4191000"/>
            <a:chExt cx="1566968" cy="1219200"/>
          </a:xfrm>
        </p:grpSpPr>
        <p:sp>
          <p:nvSpPr>
            <p:cNvPr id="64" name="Arc 63"/>
            <p:cNvSpPr/>
            <p:nvPr/>
          </p:nvSpPr>
          <p:spPr bwMode="auto">
            <a:xfrm rot="10800000">
              <a:off x="6248401" y="4191000"/>
              <a:ext cx="1566968" cy="1219200"/>
            </a:xfrm>
            <a:prstGeom prst="arc">
              <a:avLst>
                <a:gd name="adj1" fmla="val 2286352"/>
                <a:gd name="adj2" fmla="val 852165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6" name="Arc 65"/>
            <p:cNvSpPr/>
            <p:nvPr/>
          </p:nvSpPr>
          <p:spPr bwMode="auto">
            <a:xfrm>
              <a:off x="6248401" y="4191000"/>
              <a:ext cx="1566968" cy="1219200"/>
            </a:xfrm>
            <a:prstGeom prst="arc">
              <a:avLst>
                <a:gd name="adj1" fmla="val 2286352"/>
                <a:gd name="adj2" fmla="val 857335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7" name="Arc 66"/>
          <p:cNvSpPr/>
          <p:nvPr/>
        </p:nvSpPr>
        <p:spPr bwMode="auto">
          <a:xfrm>
            <a:off x="10449821" y="4394067"/>
            <a:ext cx="91440" cy="877824"/>
          </a:xfrm>
          <a:prstGeom prst="arc">
            <a:avLst>
              <a:gd name="adj1" fmla="val 16150876"/>
              <a:gd name="adj2" fmla="val 540252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" name="Group 25"/>
          <p:cNvGrpSpPr>
            <a:grpSpLocks noChangeAspect="1"/>
          </p:cNvGrpSpPr>
          <p:nvPr/>
        </p:nvGrpSpPr>
        <p:grpSpPr bwMode="auto">
          <a:xfrm flipH="1">
            <a:off x="8692443" y="3918579"/>
            <a:ext cx="293517" cy="1828800"/>
            <a:chOff x="7162799" y="990600"/>
            <a:chExt cx="310888" cy="3355848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7162799" y="990600"/>
              <a:ext cx="310888" cy="3355848"/>
              <a:chOff x="7162799" y="990600"/>
              <a:chExt cx="310888" cy="3355848"/>
            </a:xfrm>
          </p:grpSpPr>
          <p:sp>
            <p:nvSpPr>
              <p:cNvPr id="74" name="Arc 73"/>
              <p:cNvSpPr/>
              <p:nvPr/>
            </p:nvSpPr>
            <p:spPr>
              <a:xfrm>
                <a:off x="7162799" y="990600"/>
                <a:ext cx="123936" cy="3355848"/>
              </a:xfrm>
              <a:prstGeom prst="arc">
                <a:avLst>
                  <a:gd name="adj1" fmla="val 16195275"/>
                  <a:gd name="adj2" fmla="val 54051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 flipH="1">
                <a:off x="7349753" y="990600"/>
                <a:ext cx="123934" cy="3355848"/>
              </a:xfrm>
              <a:prstGeom prst="arc">
                <a:avLst>
                  <a:gd name="adj1" fmla="val 16195275"/>
                  <a:gd name="adj2" fmla="val 54051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72" name="Straight Connector 71"/>
            <p:cNvCxnSpPr/>
            <p:nvPr/>
          </p:nvCxnSpPr>
          <p:spPr>
            <a:xfrm>
              <a:off x="7217414" y="4346448"/>
              <a:ext cx="2016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217414" y="990600"/>
              <a:ext cx="2016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Oval 75"/>
          <p:cNvSpPr>
            <a:spLocks noChangeAspect="1"/>
          </p:cNvSpPr>
          <p:nvPr/>
        </p:nvSpPr>
        <p:spPr>
          <a:xfrm flipH="1">
            <a:off x="9735312" y="4814691"/>
            <a:ext cx="36576" cy="365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 flipH="1">
            <a:off x="7906512" y="4814691"/>
            <a:ext cx="36576" cy="365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Down Arrow 19"/>
          <p:cNvSpPr>
            <a:spLocks noChangeAspect="1"/>
          </p:cNvSpPr>
          <p:nvPr/>
        </p:nvSpPr>
        <p:spPr>
          <a:xfrm flipV="1">
            <a:off x="1158240" y="3369939"/>
            <a:ext cx="731520" cy="146304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Down Arrow 89"/>
          <p:cNvSpPr>
            <a:spLocks noChangeAspect="1"/>
          </p:cNvSpPr>
          <p:nvPr/>
        </p:nvSpPr>
        <p:spPr>
          <a:xfrm>
            <a:off x="10503105" y="4832979"/>
            <a:ext cx="74733" cy="13716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 bwMode="auto">
          <a:xfrm>
            <a:off x="7714488" y="455192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3" name="TextBox 92"/>
          <p:cNvSpPr txBox="1"/>
          <p:nvPr/>
        </p:nvSpPr>
        <p:spPr bwMode="auto">
          <a:xfrm>
            <a:off x="9543288" y="455192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4" name="TextBox 93"/>
          <p:cNvSpPr txBox="1"/>
          <p:nvPr/>
        </p:nvSpPr>
        <p:spPr bwMode="auto">
          <a:xfrm>
            <a:off x="8586554" y="455192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95" name="TextBox 94"/>
          <p:cNvSpPr txBox="1"/>
          <p:nvPr/>
        </p:nvSpPr>
        <p:spPr bwMode="auto">
          <a:xfrm>
            <a:off x="9837568" y="455192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grpSp>
        <p:nvGrpSpPr>
          <p:cNvPr id="12" name="Group 96"/>
          <p:cNvGrpSpPr/>
          <p:nvPr/>
        </p:nvGrpSpPr>
        <p:grpSpPr>
          <a:xfrm>
            <a:off x="7924800" y="4670419"/>
            <a:ext cx="1472184" cy="0"/>
            <a:chOff x="6400800" y="4670419"/>
            <a:chExt cx="1472184" cy="0"/>
          </a:xfrm>
        </p:grpSpPr>
        <p:cxnSp>
          <p:nvCxnSpPr>
            <p:cNvPr id="153613" name="Straight Arrow Connector 153612"/>
            <p:cNvCxnSpPr/>
            <p:nvPr/>
          </p:nvCxnSpPr>
          <p:spPr>
            <a:xfrm>
              <a:off x="7315200" y="4670419"/>
              <a:ext cx="55778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6400800" y="4670419"/>
              <a:ext cx="914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/>
          <p:cNvCxnSpPr>
            <a:cxnSpLocks noChangeAspect="1"/>
          </p:cNvCxnSpPr>
          <p:nvPr/>
        </p:nvCxnSpPr>
        <p:spPr>
          <a:xfrm>
            <a:off x="9396968" y="4670418"/>
            <a:ext cx="1271016" cy="336446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cxnSpLocks/>
          </p:cNvCxnSpPr>
          <p:nvPr/>
        </p:nvCxnSpPr>
        <p:spPr>
          <a:xfrm>
            <a:off x="9396968" y="4969470"/>
            <a:ext cx="1271016" cy="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4"/>
          <p:cNvGrpSpPr/>
          <p:nvPr/>
        </p:nvGrpSpPr>
        <p:grpSpPr>
          <a:xfrm>
            <a:off x="7543800" y="4668388"/>
            <a:ext cx="952500" cy="1046613"/>
            <a:chOff x="6019800" y="4668387"/>
            <a:chExt cx="952500" cy="1046613"/>
          </a:xfrm>
        </p:grpSpPr>
        <p:sp>
          <p:nvSpPr>
            <p:cNvPr id="78" name="Down Arrow 77"/>
            <p:cNvSpPr>
              <a:spLocks noChangeAspect="1"/>
            </p:cNvSpPr>
            <p:nvPr/>
          </p:nvSpPr>
          <p:spPr>
            <a:xfrm flipV="1">
              <a:off x="6455664" y="4668387"/>
              <a:ext cx="89680" cy="164592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4" name="Group 100"/>
            <p:cNvGrpSpPr/>
            <p:nvPr/>
          </p:nvGrpSpPr>
          <p:grpSpPr>
            <a:xfrm>
              <a:off x="6019800" y="4859696"/>
              <a:ext cx="952500" cy="855304"/>
              <a:chOff x="6019800" y="4859696"/>
              <a:chExt cx="952500" cy="855304"/>
            </a:xfrm>
          </p:grpSpPr>
          <p:cxnSp>
            <p:nvCxnSpPr>
              <p:cNvPr id="153627" name="Straight Arrow Connector 153626"/>
              <p:cNvCxnSpPr/>
              <p:nvPr/>
            </p:nvCxnSpPr>
            <p:spPr>
              <a:xfrm flipV="1">
                <a:off x="6500504" y="4859696"/>
                <a:ext cx="0" cy="3812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628" name="TextBox 153627"/>
              <p:cNvSpPr txBox="1"/>
              <p:nvPr/>
            </p:nvSpPr>
            <p:spPr bwMode="auto">
              <a:xfrm>
                <a:off x="6019800" y="5253335"/>
                <a:ext cx="9525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rgbClr val="008000"/>
                    </a:solidFill>
                    <a:latin typeface="+mj-lt"/>
                  </a:rPr>
                  <a:t>n.f.p</a:t>
                </a:r>
                <a:r>
                  <a:rPr lang="en-US" sz="2400" b="1" dirty="0">
                    <a:solidFill>
                      <a:srgbClr val="008000"/>
                    </a:solidFill>
                    <a:latin typeface="+mj-lt"/>
                  </a:rPr>
                  <a:t>.</a:t>
                </a:r>
              </a:p>
            </p:txBody>
          </p:sp>
        </p:grpSp>
      </p:grpSp>
      <p:grpSp>
        <p:nvGrpSpPr>
          <p:cNvPr id="15" name="Group 99"/>
          <p:cNvGrpSpPr/>
          <p:nvPr/>
        </p:nvGrpSpPr>
        <p:grpSpPr>
          <a:xfrm>
            <a:off x="1524000" y="4828755"/>
            <a:ext cx="1584960" cy="879043"/>
            <a:chOff x="0" y="4828754"/>
            <a:chExt cx="1584960" cy="879043"/>
          </a:xfrm>
        </p:grpSpPr>
        <p:cxnSp>
          <p:nvCxnSpPr>
            <p:cNvPr id="136" name="Straight Arrow Connector 135"/>
            <p:cNvCxnSpPr/>
            <p:nvPr/>
          </p:nvCxnSpPr>
          <p:spPr>
            <a:xfrm flipV="1">
              <a:off x="114944" y="4828754"/>
              <a:ext cx="0" cy="3812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 bwMode="auto">
            <a:xfrm>
              <a:off x="0" y="4876800"/>
              <a:ext cx="158496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8000"/>
                  </a:solidFill>
                  <a:latin typeface="+mj-lt"/>
                </a:rPr>
                <a:t>corrected </a:t>
              </a:r>
              <a:r>
                <a:rPr lang="en-US" sz="2400" b="1" dirty="0" err="1">
                  <a:solidFill>
                    <a:srgbClr val="008000"/>
                  </a:solidFill>
                  <a:latin typeface="+mj-lt"/>
                </a:rPr>
                <a:t>f.p</a:t>
              </a:r>
              <a:r>
                <a:rPr lang="en-US" sz="2400" b="1" dirty="0">
                  <a:solidFill>
                    <a:srgbClr val="008000"/>
                  </a:solidFill>
                  <a:latin typeface="+mj-lt"/>
                </a:rPr>
                <a:t>.</a:t>
              </a:r>
            </a:p>
          </p:txBody>
        </p:sp>
      </p:grpSp>
      <p:grpSp>
        <p:nvGrpSpPr>
          <p:cNvPr id="16" name="Group 103"/>
          <p:cNvGrpSpPr/>
          <p:nvPr/>
        </p:nvGrpSpPr>
        <p:grpSpPr>
          <a:xfrm>
            <a:off x="8024504" y="3682276"/>
            <a:ext cx="813816" cy="889725"/>
            <a:chOff x="6500504" y="3682275"/>
            <a:chExt cx="813816" cy="889725"/>
          </a:xfrm>
        </p:grpSpPr>
        <p:sp>
          <p:nvSpPr>
            <p:cNvPr id="139" name="Left Brace 138"/>
            <p:cNvSpPr/>
            <p:nvPr/>
          </p:nvSpPr>
          <p:spPr>
            <a:xfrm rot="5400000">
              <a:off x="6694052" y="3951732"/>
              <a:ext cx="426720" cy="813816"/>
            </a:xfrm>
            <a:prstGeom prst="leftBrac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 bwMode="auto">
            <a:xfrm>
              <a:off x="6610668" y="3682275"/>
              <a:ext cx="5934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|s'|</a:t>
              </a:r>
            </a:p>
          </p:txBody>
        </p:sp>
      </p:grpSp>
      <p:grpSp>
        <p:nvGrpSpPr>
          <p:cNvPr id="18" name="Group 102"/>
          <p:cNvGrpSpPr/>
          <p:nvPr/>
        </p:nvGrpSpPr>
        <p:grpSpPr>
          <a:xfrm>
            <a:off x="1524000" y="3992547"/>
            <a:ext cx="7315200" cy="840433"/>
            <a:chOff x="0" y="3992546"/>
            <a:chExt cx="7315200" cy="840433"/>
          </a:xfrm>
        </p:grpSpPr>
        <p:sp>
          <p:nvSpPr>
            <p:cNvPr id="153630" name="Left Brace 153629"/>
            <p:cNvSpPr/>
            <p:nvPr/>
          </p:nvSpPr>
          <p:spPr>
            <a:xfrm rot="5400000">
              <a:off x="3444240" y="962019"/>
              <a:ext cx="426720" cy="7315200"/>
            </a:xfrm>
            <a:prstGeom prst="leftBrac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 bwMode="auto">
            <a:xfrm>
              <a:off x="3426179" y="3992546"/>
              <a:ext cx="4628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sp>
        <p:nvSpPr>
          <p:cNvPr id="146" name="TextBox 145"/>
          <p:cNvSpPr txBox="1"/>
          <p:nvPr/>
        </p:nvSpPr>
        <p:spPr bwMode="auto">
          <a:xfrm>
            <a:off x="3412236" y="2133601"/>
            <a:ext cx="536752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Consider if </a:t>
            </a:r>
            <a:r>
              <a:rPr lang="en-US" sz="2400" b="1" dirty="0">
                <a:solidFill>
                  <a:srgbClr val="008000"/>
                </a:solidFill>
              </a:rPr>
              <a:t>nat. </a:t>
            </a:r>
            <a:r>
              <a:rPr lang="en-US" sz="2400" b="1" dirty="0" err="1">
                <a:solidFill>
                  <a:srgbClr val="008000"/>
                </a:solidFill>
              </a:rPr>
              <a:t>f.p</a:t>
            </a:r>
            <a:r>
              <a:rPr lang="en-US" sz="2400" b="1" dirty="0">
                <a:solidFill>
                  <a:srgbClr val="008000"/>
                </a:solidFill>
              </a:rPr>
              <a:t>. &lt; 100 m</a:t>
            </a:r>
          </a:p>
          <a:p>
            <a:pPr algn="ctr"/>
            <a:r>
              <a:rPr lang="en-US" sz="2400" dirty="0"/>
              <a:t>Strongly consider if </a:t>
            </a:r>
            <a:r>
              <a:rPr lang="en-US" sz="2400" b="1" dirty="0">
                <a:solidFill>
                  <a:srgbClr val="008000"/>
                </a:solidFill>
              </a:rPr>
              <a:t>nat. </a:t>
            </a:r>
            <a:r>
              <a:rPr lang="en-US" sz="2400" b="1" dirty="0" err="1">
                <a:solidFill>
                  <a:srgbClr val="008000"/>
                </a:solidFill>
              </a:rPr>
              <a:t>f.p</a:t>
            </a:r>
            <a:r>
              <a:rPr lang="en-US" sz="2400" b="1" dirty="0">
                <a:solidFill>
                  <a:srgbClr val="008000"/>
                </a:solidFill>
              </a:rPr>
              <a:t>. &lt; </a:t>
            </a:r>
            <a:r>
              <a:rPr lang="en-US" sz="2400" b="1" dirty="0">
                <a:solidFill>
                  <a:schemeClr val="bg1"/>
                </a:solidFill>
              </a:rPr>
              <a:t>10 m</a:t>
            </a:r>
          </a:p>
          <a:p>
            <a:pPr algn="ctr"/>
            <a:r>
              <a:rPr lang="en-US" sz="2400" dirty="0"/>
              <a:t>Definitely use if </a:t>
            </a:r>
            <a:r>
              <a:rPr lang="en-US" sz="2400" b="1" dirty="0">
                <a:solidFill>
                  <a:srgbClr val="008000"/>
                </a:solidFill>
              </a:rPr>
              <a:t>nat. </a:t>
            </a:r>
            <a:r>
              <a:rPr lang="en-US" sz="2400" b="1" dirty="0" err="1">
                <a:solidFill>
                  <a:srgbClr val="008000"/>
                </a:solidFill>
              </a:rPr>
              <a:t>f.p</a:t>
            </a:r>
            <a:r>
              <a:rPr lang="en-US" sz="2400" b="1" dirty="0">
                <a:solidFill>
                  <a:srgbClr val="008000"/>
                </a:solidFill>
              </a:rPr>
              <a:t>. &lt; </a:t>
            </a:r>
            <a:r>
              <a:rPr lang="en-US" sz="2400" b="1" dirty="0">
                <a:solidFill>
                  <a:schemeClr val="bg1"/>
                </a:solidFill>
              </a:rPr>
              <a:t>4 m</a:t>
            </a: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1866900" y="1676401"/>
            <a:ext cx="84582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Have </a:t>
            </a:r>
            <a:r>
              <a:rPr lang="en-US" sz="2400" dirty="0" err="1">
                <a:latin typeface="+mj-lt"/>
              </a:rPr>
              <a:t>c.l</a:t>
            </a:r>
            <a:r>
              <a:rPr lang="en-US" sz="2400" dirty="0">
                <a:latin typeface="+mj-lt"/>
              </a:rPr>
              <a:t>. put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image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at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natural far point (</a:t>
            </a:r>
            <a:r>
              <a:rPr lang="en-US" sz="2400" b="1" dirty="0" err="1">
                <a:solidFill>
                  <a:srgbClr val="008000"/>
                </a:solidFill>
                <a:latin typeface="+mj-lt"/>
              </a:rPr>
              <a:t>n.f.p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.)</a:t>
            </a:r>
          </a:p>
        </p:txBody>
      </p:sp>
      <p:sp>
        <p:nvSpPr>
          <p:cNvPr id="149" name="TextBox 148"/>
          <p:cNvSpPr txBox="1"/>
          <p:nvPr/>
        </p:nvSpPr>
        <p:spPr bwMode="auto">
          <a:xfrm>
            <a:off x="1866900" y="1219201"/>
            <a:ext cx="84582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Put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object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at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corrected far point (∞)</a:t>
            </a:r>
          </a:p>
        </p:txBody>
      </p:sp>
      <p:grpSp>
        <p:nvGrpSpPr>
          <p:cNvPr id="19" name="Group 95"/>
          <p:cNvGrpSpPr/>
          <p:nvPr/>
        </p:nvGrpSpPr>
        <p:grpSpPr>
          <a:xfrm>
            <a:off x="7924800" y="2706915"/>
            <a:ext cx="1314570" cy="2126064"/>
            <a:chOff x="6400800" y="2706915"/>
            <a:chExt cx="1314570" cy="2126064"/>
          </a:xfrm>
        </p:grpSpPr>
        <p:cxnSp>
          <p:nvCxnSpPr>
            <p:cNvPr id="106" name="Straight Arrow Connector 105"/>
            <p:cNvCxnSpPr/>
            <p:nvPr/>
          </p:nvCxnSpPr>
          <p:spPr>
            <a:xfrm flipV="1">
              <a:off x="6400800" y="3369939"/>
              <a:ext cx="914400" cy="146304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07" name="Straight Arrow Connector 153606"/>
            <p:cNvCxnSpPr/>
            <p:nvPr/>
          </p:nvCxnSpPr>
          <p:spPr>
            <a:xfrm flipV="1">
              <a:off x="7315184" y="2706915"/>
              <a:ext cx="400186" cy="663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/>
          <p:cNvCxnSpPr/>
          <p:nvPr/>
        </p:nvCxnSpPr>
        <p:spPr>
          <a:xfrm>
            <a:off x="1524000" y="3369939"/>
            <a:ext cx="7315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98"/>
          <p:cNvGrpSpPr/>
          <p:nvPr/>
        </p:nvGrpSpPr>
        <p:grpSpPr>
          <a:xfrm>
            <a:off x="1524000" y="3369939"/>
            <a:ext cx="8229600" cy="1463040"/>
            <a:chOff x="0" y="3369939"/>
            <a:chExt cx="8229600" cy="1463040"/>
          </a:xfrm>
        </p:grpSpPr>
        <p:cxnSp>
          <p:nvCxnSpPr>
            <p:cNvPr id="110" name="Straight Arrow Connector 109"/>
            <p:cNvCxnSpPr>
              <a:cxnSpLocks noChangeAspect="1"/>
            </p:cNvCxnSpPr>
            <p:nvPr/>
          </p:nvCxnSpPr>
          <p:spPr>
            <a:xfrm>
              <a:off x="0" y="3369939"/>
              <a:ext cx="7315200" cy="13004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cxnSpLocks noChangeAspect="1"/>
            </p:cNvCxnSpPr>
            <p:nvPr/>
          </p:nvCxnSpPr>
          <p:spPr>
            <a:xfrm>
              <a:off x="7315200" y="4670419"/>
              <a:ext cx="914400" cy="16256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8"/>
          <p:cNvGrpSpPr/>
          <p:nvPr/>
        </p:nvGrpSpPr>
        <p:grpSpPr>
          <a:xfrm>
            <a:off x="1524000" y="3369940"/>
            <a:ext cx="7872968" cy="1599531"/>
            <a:chOff x="0" y="3369939"/>
            <a:chExt cx="7872968" cy="1599531"/>
          </a:xfrm>
        </p:grpSpPr>
        <p:grpSp>
          <p:nvGrpSpPr>
            <p:cNvPr id="23" name="Group 106"/>
            <p:cNvGrpSpPr/>
            <p:nvPr/>
          </p:nvGrpSpPr>
          <p:grpSpPr>
            <a:xfrm>
              <a:off x="6500504" y="4670419"/>
              <a:ext cx="1372464" cy="299051"/>
              <a:chOff x="6500504" y="4670419"/>
              <a:chExt cx="1372464" cy="299051"/>
            </a:xfrm>
          </p:grpSpPr>
          <p:cxnSp>
            <p:nvCxnSpPr>
              <p:cNvPr id="118" name="Straight Arrow Connector 117"/>
              <p:cNvCxnSpPr>
                <a:cxnSpLocks noChangeAspect="1"/>
              </p:cNvCxnSpPr>
              <p:nvPr/>
            </p:nvCxnSpPr>
            <p:spPr>
              <a:xfrm>
                <a:off x="7315184" y="4847030"/>
                <a:ext cx="557784" cy="122440"/>
              </a:xfrm>
              <a:prstGeom prst="straightConnector1">
                <a:avLst/>
              </a:prstGeom>
              <a:ln w="19050">
                <a:solidFill>
                  <a:srgbClr val="3333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cxnSpLocks noChangeAspect="1"/>
              </p:cNvCxnSpPr>
              <p:nvPr/>
            </p:nvCxnSpPr>
            <p:spPr>
              <a:xfrm>
                <a:off x="6500504" y="4670419"/>
                <a:ext cx="813816" cy="178643"/>
              </a:xfrm>
              <a:prstGeom prst="straightConnector1">
                <a:avLst/>
              </a:prstGeom>
              <a:ln w="19050">
                <a:solidFill>
                  <a:srgbClr val="3333FF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Arrow Connector 78"/>
            <p:cNvCxnSpPr>
              <a:cxnSpLocks/>
            </p:cNvCxnSpPr>
            <p:nvPr/>
          </p:nvCxnSpPr>
          <p:spPr>
            <a:xfrm>
              <a:off x="0" y="3369939"/>
              <a:ext cx="7315200" cy="1481328"/>
            </a:xfrm>
            <a:prstGeom prst="straightConnector1">
              <a:avLst/>
            </a:prstGeom>
            <a:ln w="12700">
              <a:solidFill>
                <a:srgbClr val="3333F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1"/>
          <p:cNvGrpSpPr/>
          <p:nvPr/>
        </p:nvGrpSpPr>
        <p:grpSpPr>
          <a:xfrm>
            <a:off x="1524000" y="3369939"/>
            <a:ext cx="7872984" cy="1300480"/>
            <a:chOff x="0" y="3369939"/>
            <a:chExt cx="7872984" cy="1300480"/>
          </a:xfrm>
        </p:grpSpPr>
        <p:grpSp>
          <p:nvGrpSpPr>
            <p:cNvPr id="25" name="Group 161"/>
            <p:cNvGrpSpPr/>
            <p:nvPr/>
          </p:nvGrpSpPr>
          <p:grpSpPr>
            <a:xfrm>
              <a:off x="6400800" y="4670419"/>
              <a:ext cx="1472184" cy="0"/>
              <a:chOff x="6400800" y="4670419"/>
              <a:chExt cx="1472184" cy="0"/>
            </a:xfrm>
          </p:grpSpPr>
          <p:cxnSp>
            <p:nvCxnSpPr>
              <p:cNvPr id="163" name="Straight Arrow Connector 162"/>
              <p:cNvCxnSpPr/>
              <p:nvPr/>
            </p:nvCxnSpPr>
            <p:spPr>
              <a:xfrm>
                <a:off x="7315200" y="4670419"/>
                <a:ext cx="557784" cy="0"/>
              </a:xfrm>
              <a:prstGeom prst="straightConnector1">
                <a:avLst/>
              </a:prstGeom>
              <a:ln w="19050">
                <a:solidFill>
                  <a:srgbClr val="3333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V="1">
                <a:off x="6400800" y="4670419"/>
                <a:ext cx="914400" cy="0"/>
              </a:xfrm>
              <a:prstGeom prst="straightConnector1">
                <a:avLst/>
              </a:prstGeom>
              <a:ln w="19050">
                <a:solidFill>
                  <a:srgbClr val="3333FF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Arrow Connector 80"/>
            <p:cNvCxnSpPr>
              <a:cxnSpLocks noChangeAspect="1"/>
            </p:cNvCxnSpPr>
            <p:nvPr/>
          </p:nvCxnSpPr>
          <p:spPr>
            <a:xfrm>
              <a:off x="0" y="3369939"/>
              <a:ext cx="7315200" cy="1300480"/>
            </a:xfrm>
            <a:prstGeom prst="straightConnector1">
              <a:avLst/>
            </a:prstGeom>
            <a:ln w="127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V="1">
            <a:off x="8839200" y="3124200"/>
            <a:ext cx="0" cy="27181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 bwMode="auto">
          <a:xfrm>
            <a:off x="3412236" y="2133601"/>
            <a:ext cx="536752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Consider if </a:t>
            </a:r>
            <a:r>
              <a:rPr lang="en-US" sz="2400" b="1" dirty="0">
                <a:solidFill>
                  <a:srgbClr val="008000"/>
                </a:solidFill>
              </a:rPr>
              <a:t>nat. </a:t>
            </a:r>
            <a:r>
              <a:rPr lang="en-US" sz="2400" b="1" dirty="0" err="1">
                <a:solidFill>
                  <a:srgbClr val="008000"/>
                </a:solidFill>
              </a:rPr>
              <a:t>f.p</a:t>
            </a:r>
            <a:r>
              <a:rPr lang="en-US" sz="2400" b="1" dirty="0">
                <a:solidFill>
                  <a:srgbClr val="008000"/>
                </a:solidFill>
              </a:rPr>
              <a:t>. &lt; 100 m</a:t>
            </a:r>
          </a:p>
          <a:p>
            <a:pPr algn="ctr"/>
            <a:r>
              <a:rPr lang="en-US" sz="2400" dirty="0"/>
              <a:t>Strongly consider if </a:t>
            </a:r>
            <a:r>
              <a:rPr lang="en-US" sz="2400" b="1" dirty="0">
                <a:solidFill>
                  <a:srgbClr val="008000"/>
                </a:solidFill>
              </a:rPr>
              <a:t>nat. </a:t>
            </a:r>
            <a:r>
              <a:rPr lang="en-US" sz="2400" b="1" dirty="0" err="1">
                <a:solidFill>
                  <a:srgbClr val="008000"/>
                </a:solidFill>
              </a:rPr>
              <a:t>f.p</a:t>
            </a:r>
            <a:r>
              <a:rPr lang="en-US" sz="2400" b="1" dirty="0">
                <a:solidFill>
                  <a:srgbClr val="008000"/>
                </a:solidFill>
              </a:rPr>
              <a:t>. &lt; 10 m</a:t>
            </a:r>
          </a:p>
          <a:p>
            <a:pPr algn="ctr"/>
            <a:r>
              <a:rPr lang="en-US" sz="2400" dirty="0"/>
              <a:t>Definitely use if </a:t>
            </a:r>
            <a:r>
              <a:rPr lang="en-US" sz="2400" b="1" dirty="0">
                <a:solidFill>
                  <a:srgbClr val="008000"/>
                </a:solidFill>
              </a:rPr>
              <a:t>nat. </a:t>
            </a:r>
            <a:r>
              <a:rPr lang="en-US" sz="2400" b="1" dirty="0" err="1">
                <a:solidFill>
                  <a:srgbClr val="008000"/>
                </a:solidFill>
              </a:rPr>
              <a:t>f.p</a:t>
            </a:r>
            <a:r>
              <a:rPr lang="en-US" sz="2400" b="1" dirty="0">
                <a:solidFill>
                  <a:srgbClr val="008000"/>
                </a:solidFill>
              </a:rPr>
              <a:t>. &lt; </a:t>
            </a:r>
            <a:r>
              <a:rPr lang="en-US" sz="2400" b="1" dirty="0">
                <a:solidFill>
                  <a:schemeClr val="bg1"/>
                </a:solidFill>
              </a:rPr>
              <a:t>4 m</a:t>
            </a:r>
          </a:p>
        </p:txBody>
      </p:sp>
      <p:sp>
        <p:nvSpPr>
          <p:cNvPr id="82" name="TextBox 81"/>
          <p:cNvSpPr txBox="1"/>
          <p:nvPr/>
        </p:nvSpPr>
        <p:spPr bwMode="auto">
          <a:xfrm>
            <a:off x="3412772" y="2133601"/>
            <a:ext cx="5197829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Consider if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nat. </a:t>
            </a:r>
            <a:r>
              <a:rPr lang="en-US" sz="2400" b="1" dirty="0" err="1">
                <a:solidFill>
                  <a:srgbClr val="008000"/>
                </a:solidFill>
                <a:latin typeface="+mj-lt"/>
              </a:rPr>
              <a:t>f.p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. &lt; 100 m</a:t>
            </a:r>
          </a:p>
          <a:p>
            <a:pPr algn="ctr"/>
            <a:r>
              <a:rPr lang="en-US" sz="2400" dirty="0">
                <a:latin typeface="+mj-lt"/>
              </a:rPr>
              <a:t>Strongly consider if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nat. </a:t>
            </a:r>
            <a:r>
              <a:rPr lang="en-US" sz="2400" b="1" dirty="0" err="1">
                <a:solidFill>
                  <a:srgbClr val="008000"/>
                </a:solidFill>
                <a:latin typeface="+mj-lt"/>
              </a:rPr>
              <a:t>f.p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. &lt; 10 m</a:t>
            </a:r>
          </a:p>
          <a:p>
            <a:pPr algn="ctr"/>
            <a:r>
              <a:rPr lang="en-US" sz="2400" dirty="0">
                <a:latin typeface="+mj-lt"/>
              </a:rPr>
              <a:t>Definitely use if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nat. </a:t>
            </a:r>
            <a:r>
              <a:rPr lang="en-US" sz="2400" b="1" dirty="0" err="1">
                <a:solidFill>
                  <a:srgbClr val="008000"/>
                </a:solidFill>
                <a:latin typeface="+mj-lt"/>
              </a:rPr>
              <a:t>f.p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. &lt; 4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0" grpId="0" animBg="1"/>
      <p:bldP spid="146" grpId="0" animBg="1"/>
      <p:bldP spid="148" grpId="0" animBg="1"/>
      <p:bldP spid="149" grpId="0" animBg="1"/>
      <p:bldP spid="80" grpId="0" animBg="1"/>
      <p:bldP spid="82" grpId="0" animBg="1"/>
    </p:bld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>
                <a:cs typeface="Arial" charset="0"/>
              </a:rPr>
              <a:t>Hyperopia (Far Sighted)</a:t>
            </a:r>
            <a:br>
              <a:rPr lang="en-US">
                <a:cs typeface="Arial" charset="0"/>
              </a:rPr>
            </a:br>
            <a:r>
              <a:rPr lang="en-US" sz="3600">
                <a:cs typeface="Arial" charset="0"/>
              </a:rPr>
              <a:t>At Near Point</a:t>
            </a:r>
            <a:endParaRPr lang="en-US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676400" y="1295401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Can see things that are far away, but not things that are close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905000" y="1905001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To figure out how to fix, consider a point source: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219200" y="2667001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At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Near Point of Hyperopic Eye:</a:t>
            </a:r>
          </a:p>
        </p:txBody>
      </p:sp>
      <p:sp>
        <p:nvSpPr>
          <p:cNvPr id="7" name="Oval 6"/>
          <p:cNvSpPr/>
          <p:nvPr/>
        </p:nvSpPr>
        <p:spPr>
          <a:xfrm>
            <a:off x="23622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189413" y="3276600"/>
            <a:ext cx="2209800" cy="2286000"/>
            <a:chOff x="2664767" y="3276600"/>
            <a:chExt cx="2071687" cy="2286000"/>
          </a:xfrm>
        </p:grpSpPr>
        <p:sp>
          <p:nvSpPr>
            <p:cNvPr id="9" name="Arc 8"/>
            <p:cNvSpPr/>
            <p:nvPr/>
          </p:nvSpPr>
          <p:spPr>
            <a:xfrm>
              <a:off x="2888009" y="3619500"/>
              <a:ext cx="154781" cy="1600200"/>
            </a:xfrm>
            <a:prstGeom prst="arc">
              <a:avLst>
                <a:gd name="adj1" fmla="val 5438228"/>
                <a:gd name="adj2" fmla="val 1619587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Arc 9"/>
            <p:cNvSpPr/>
            <p:nvPr/>
          </p:nvSpPr>
          <p:spPr>
            <a:xfrm>
              <a:off x="2664767" y="3276600"/>
              <a:ext cx="2071687" cy="2286000"/>
            </a:xfrm>
            <a:prstGeom prst="arc">
              <a:avLst>
                <a:gd name="adj1" fmla="val 13476182"/>
                <a:gd name="adj2" fmla="val 809922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Hyperopic Eye</a:t>
              </a: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438400" y="3733800"/>
            <a:ext cx="2038350" cy="1371600"/>
            <a:chOff x="914400" y="3733800"/>
            <a:chExt cx="2039112" cy="13716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914400" y="3733800"/>
              <a:ext cx="2039112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14400" y="4419600"/>
              <a:ext cx="2039112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 bwMode="auto">
          <a:xfrm>
            <a:off x="6858000" y="3733801"/>
            <a:ext cx="3581400" cy="8302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Eye can focus these rays onto retina</a:t>
            </a:r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476750" y="3733800"/>
            <a:ext cx="2000250" cy="1371600"/>
            <a:chOff x="2952750" y="3733800"/>
            <a:chExt cx="2000250" cy="1371600"/>
          </a:xfrm>
        </p:grpSpPr>
        <p:sp>
          <p:nvSpPr>
            <p:cNvPr id="15" name="Oval 14"/>
            <p:cNvSpPr/>
            <p:nvPr/>
          </p:nvSpPr>
          <p:spPr>
            <a:xfrm>
              <a:off x="4800600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952750" y="3733800"/>
              <a:ext cx="1920875" cy="1371600"/>
              <a:chOff x="2953512" y="3733800"/>
              <a:chExt cx="2148840" cy="13716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2953512" y="4419600"/>
                <a:ext cx="2148840" cy="6858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2953512" y="3733800"/>
                <a:ext cx="2148840" cy="6858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 bwMode="auto">
          <a:xfrm>
            <a:off x="6341005" y="5722938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Hyperopic eye is fine when angle between rays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small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659997" y="5722204"/>
            <a:ext cx="4545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Further out the angle between the rays would be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smaller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4" grpId="0"/>
    </p:bld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>
                <a:cs typeface="Arial" charset="0"/>
              </a:rPr>
              <a:t>Hyperopia (Far Sighted)</a:t>
            </a:r>
            <a:br>
              <a:rPr lang="en-US">
                <a:cs typeface="Arial" charset="0"/>
              </a:rPr>
            </a:br>
            <a:r>
              <a:rPr lang="en-US" sz="3600">
                <a:cs typeface="Arial" charset="0"/>
              </a:rPr>
              <a:t>Closer than Near Point</a:t>
            </a:r>
            <a:endParaRPr lang="en-US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676400" y="1295401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Can see things that are far away, but not things that are close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905000" y="1905001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To figure out how to fix, consider a point source: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133600" y="2667001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Closer than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Near Point</a:t>
            </a:r>
          </a:p>
        </p:txBody>
      </p:sp>
      <p:sp>
        <p:nvSpPr>
          <p:cNvPr id="7" name="Oval 6"/>
          <p:cNvSpPr/>
          <p:nvPr/>
        </p:nvSpPr>
        <p:spPr>
          <a:xfrm>
            <a:off x="35814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418013" y="3276600"/>
            <a:ext cx="2209800" cy="2286000"/>
            <a:chOff x="2664767" y="3276600"/>
            <a:chExt cx="2071687" cy="2286000"/>
          </a:xfrm>
        </p:grpSpPr>
        <p:sp>
          <p:nvSpPr>
            <p:cNvPr id="9" name="Arc 8"/>
            <p:cNvSpPr/>
            <p:nvPr/>
          </p:nvSpPr>
          <p:spPr>
            <a:xfrm>
              <a:off x="2888009" y="3619500"/>
              <a:ext cx="154781" cy="1600200"/>
            </a:xfrm>
            <a:prstGeom prst="arc">
              <a:avLst>
                <a:gd name="adj1" fmla="val 5438228"/>
                <a:gd name="adj2" fmla="val 1619587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Arc 9"/>
            <p:cNvSpPr/>
            <p:nvPr/>
          </p:nvSpPr>
          <p:spPr>
            <a:xfrm>
              <a:off x="2664767" y="3276600"/>
              <a:ext cx="2071687" cy="2286000"/>
            </a:xfrm>
            <a:prstGeom prst="arc">
              <a:avLst>
                <a:gd name="adj1" fmla="val 13476182"/>
                <a:gd name="adj2" fmla="val 809922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Hyperopic Eye</a:t>
              </a: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3883026" y="3733800"/>
            <a:ext cx="822325" cy="1371600"/>
            <a:chOff x="914400" y="3733800"/>
            <a:chExt cx="2039112" cy="13716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914400" y="3733800"/>
              <a:ext cx="2039112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14400" y="4419600"/>
              <a:ext cx="2039112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 bwMode="auto">
          <a:xfrm>
            <a:off x="1636714" y="5105401"/>
            <a:ext cx="3316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Rays have a larger angle between them</a:t>
            </a:r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705350" y="3733800"/>
            <a:ext cx="2762250" cy="1371600"/>
            <a:chOff x="2952750" y="3733800"/>
            <a:chExt cx="2762250" cy="1371600"/>
          </a:xfrm>
        </p:grpSpPr>
        <p:cxnSp>
          <p:nvCxnSpPr>
            <p:cNvPr id="17" name="Straight Arrow Connector 16"/>
            <p:cNvCxnSpPr>
              <a:cxnSpLocks noChangeAspect="1"/>
            </p:cNvCxnSpPr>
            <p:nvPr/>
          </p:nvCxnSpPr>
          <p:spPr>
            <a:xfrm flipV="1">
              <a:off x="2952750" y="4343400"/>
              <a:ext cx="2762250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 noChangeAspect="1"/>
            </p:cNvCxnSpPr>
            <p:nvPr/>
          </p:nvCxnSpPr>
          <p:spPr>
            <a:xfrm>
              <a:off x="2952750" y="3733800"/>
              <a:ext cx="2762250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 bwMode="auto">
          <a:xfrm>
            <a:off x="1600200" y="6027004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 Hyperopic eye </a:t>
            </a:r>
            <a:r>
              <a:rPr lang="en-US" sz="2400" dirty="0">
                <a:latin typeface="+mj-lt"/>
              </a:rPr>
              <a:t>brings them together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behind</a:t>
            </a:r>
            <a:r>
              <a:rPr lang="en-US" sz="2400" dirty="0">
                <a:latin typeface="+mj-lt"/>
              </a:rPr>
              <a:t> retina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6553200" y="3048001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Hyperopic eye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too short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6248400" y="5486401"/>
            <a:ext cx="4419600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To fix, use a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converging lens </a:t>
            </a:r>
            <a:r>
              <a:rPr lang="en-US" sz="2400" dirty="0">
                <a:latin typeface="+mj-lt"/>
              </a:rPr>
              <a:t>to bring rays closer together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32" grpId="0"/>
      <p:bldP spid="22" grpId="0" animBg="1"/>
    </p:bld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633728" y="1219201"/>
            <a:ext cx="8924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Put </a:t>
            </a:r>
            <a:r>
              <a:rPr lang="en-US" sz="2400" b="1" dirty="0">
                <a:solidFill>
                  <a:srgbClr val="FF0000"/>
                </a:solidFill>
              </a:rPr>
              <a:t>object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at </a:t>
            </a:r>
            <a:r>
              <a:rPr lang="en-US" sz="2400" b="1" dirty="0">
                <a:solidFill>
                  <a:schemeClr val="bg1"/>
                </a:solidFill>
              </a:rPr>
              <a:t>corrected</a:t>
            </a:r>
            <a:r>
              <a:rPr lang="en-US" sz="2400" b="1" dirty="0">
                <a:solidFill>
                  <a:srgbClr val="FF0000"/>
                </a:solidFill>
              </a:rPr>
              <a:t> near point (</a:t>
            </a:r>
            <a:r>
              <a:rPr lang="en-US" sz="2400" b="1" dirty="0">
                <a:solidFill>
                  <a:schemeClr val="bg1"/>
                </a:solidFill>
              </a:rPr>
              <a:t>25 cm </a:t>
            </a:r>
            <a:r>
              <a:rPr lang="en-US" sz="2400" dirty="0"/>
              <a:t>or whatever desired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4" name="Oval 53"/>
          <p:cNvSpPr/>
          <p:nvPr/>
        </p:nvSpPr>
        <p:spPr>
          <a:xfrm>
            <a:off x="9294388" y="4374895"/>
            <a:ext cx="271394" cy="916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7" name="Arc 66"/>
          <p:cNvSpPr/>
          <p:nvPr/>
        </p:nvSpPr>
        <p:spPr bwMode="auto">
          <a:xfrm>
            <a:off x="10262615" y="4367732"/>
            <a:ext cx="77541" cy="930494"/>
          </a:xfrm>
          <a:prstGeom prst="arc">
            <a:avLst>
              <a:gd name="adj1" fmla="val 16353051"/>
              <a:gd name="adj2" fmla="val 523406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" name="Group 13"/>
          <p:cNvGrpSpPr/>
          <p:nvPr/>
        </p:nvGrpSpPr>
        <p:grpSpPr>
          <a:xfrm>
            <a:off x="9168384" y="4250414"/>
            <a:ext cx="1328788" cy="1165130"/>
            <a:chOff x="7644384" y="4283390"/>
            <a:chExt cx="1253574" cy="1099179"/>
          </a:xfrm>
        </p:grpSpPr>
        <p:sp>
          <p:nvSpPr>
            <p:cNvPr id="64" name="Arc 63"/>
            <p:cNvSpPr/>
            <p:nvPr/>
          </p:nvSpPr>
          <p:spPr bwMode="auto">
            <a:xfrm rot="10800000">
              <a:off x="7644384" y="4283390"/>
              <a:ext cx="1253574" cy="1099179"/>
            </a:xfrm>
            <a:prstGeom prst="arc">
              <a:avLst>
                <a:gd name="adj1" fmla="val 2926889"/>
                <a:gd name="adj2" fmla="val 852165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1" name="Arc 80"/>
            <p:cNvSpPr/>
            <p:nvPr/>
          </p:nvSpPr>
          <p:spPr bwMode="auto">
            <a:xfrm rot="10800000" flipV="1">
              <a:off x="7644384" y="4283390"/>
              <a:ext cx="1253574" cy="1099179"/>
            </a:xfrm>
            <a:prstGeom prst="arc">
              <a:avLst>
                <a:gd name="adj1" fmla="val 2926889"/>
                <a:gd name="adj2" fmla="val 852165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Corrective Lens (</a:t>
            </a:r>
            <a:r>
              <a:rPr lang="en-US" dirty="0" err="1">
                <a:latin typeface="Arial" charset="0"/>
                <a:cs typeface="Arial" charset="0"/>
              </a:rPr>
              <a:t>c.l</a:t>
            </a:r>
            <a:r>
              <a:rPr lang="en-US" dirty="0">
                <a:latin typeface="Arial" charset="0"/>
                <a:cs typeface="Arial" charset="0"/>
              </a:rPr>
              <a:t>.) for Hyperopia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866900" y="1676401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Have c. lens put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image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at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natural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near point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752600" y="5791201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Image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formed by </a:t>
            </a:r>
            <a:r>
              <a:rPr lang="en-US" sz="2400" dirty="0" err="1">
                <a:latin typeface="+mj-lt"/>
              </a:rPr>
              <a:t>c.l</a:t>
            </a:r>
            <a:r>
              <a:rPr lang="en-US" sz="2400" dirty="0">
                <a:latin typeface="+mj-lt"/>
              </a:rPr>
              <a:t>. is the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object for the person’s eye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429000" y="6243936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Use thin lens equation to find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of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c.l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524000" y="2133601"/>
            <a:ext cx="5550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Consider if </a:t>
            </a:r>
            <a:r>
              <a:rPr lang="en-US" sz="2400" b="1" dirty="0">
                <a:solidFill>
                  <a:srgbClr val="FF0000"/>
                </a:solidFill>
              </a:rPr>
              <a:t>nat. </a:t>
            </a:r>
            <a:r>
              <a:rPr lang="en-US" sz="2400" b="1" dirty="0" err="1">
                <a:solidFill>
                  <a:srgbClr val="FF0000"/>
                </a:solidFill>
              </a:rPr>
              <a:t>n.p</a:t>
            </a:r>
            <a:r>
              <a:rPr lang="en-US" sz="2400" b="1" dirty="0">
                <a:solidFill>
                  <a:srgbClr val="FF0000"/>
                </a:solidFill>
              </a:rPr>
              <a:t>. &gt; </a:t>
            </a:r>
            <a:r>
              <a:rPr lang="en-US" sz="2400" b="1" dirty="0">
                <a:solidFill>
                  <a:schemeClr val="bg1"/>
                </a:solidFill>
              </a:rPr>
              <a:t>30 cm</a:t>
            </a:r>
          </a:p>
          <a:p>
            <a:pPr algn="ctr"/>
            <a:r>
              <a:rPr lang="en-US" sz="2400" dirty="0"/>
              <a:t>Strongly consider if </a:t>
            </a:r>
            <a:r>
              <a:rPr lang="en-US" sz="2400" b="1" dirty="0">
                <a:solidFill>
                  <a:srgbClr val="FF0000"/>
                </a:solidFill>
              </a:rPr>
              <a:t>nat. </a:t>
            </a:r>
            <a:r>
              <a:rPr lang="en-US" sz="2400" b="1" dirty="0" err="1">
                <a:solidFill>
                  <a:srgbClr val="FF0000"/>
                </a:solidFill>
              </a:rPr>
              <a:t>n.p</a:t>
            </a:r>
            <a:r>
              <a:rPr lang="en-US" sz="2400" b="1" dirty="0">
                <a:solidFill>
                  <a:srgbClr val="FF0000"/>
                </a:solidFill>
              </a:rPr>
              <a:t>. &gt; </a:t>
            </a:r>
            <a:r>
              <a:rPr lang="en-US" sz="2400" b="1" dirty="0">
                <a:solidFill>
                  <a:schemeClr val="bg1"/>
                </a:solidFill>
              </a:rPr>
              <a:t>40 cm</a:t>
            </a:r>
          </a:p>
          <a:p>
            <a:pPr algn="ctr"/>
            <a:r>
              <a:rPr lang="en-US" sz="2400" dirty="0"/>
              <a:t>Definitely use if </a:t>
            </a:r>
            <a:r>
              <a:rPr lang="en-US" sz="2400" b="1" dirty="0">
                <a:solidFill>
                  <a:srgbClr val="FF0000"/>
                </a:solidFill>
              </a:rPr>
              <a:t>nat. </a:t>
            </a:r>
            <a:r>
              <a:rPr lang="en-US" sz="2400" b="1" dirty="0" err="1">
                <a:solidFill>
                  <a:srgbClr val="FF0000"/>
                </a:solidFill>
              </a:rPr>
              <a:t>n.p</a:t>
            </a:r>
            <a:r>
              <a:rPr lang="en-US" sz="2400" b="1" dirty="0">
                <a:solidFill>
                  <a:srgbClr val="FF0000"/>
                </a:solidFill>
              </a:rPr>
              <a:t>. &gt; </a:t>
            </a:r>
            <a:r>
              <a:rPr lang="en-US" sz="2400" b="1" dirty="0">
                <a:solidFill>
                  <a:schemeClr val="bg1"/>
                </a:solidFill>
              </a:rPr>
              <a:t>50 cm</a:t>
            </a:r>
          </a:p>
        </p:txBody>
      </p:sp>
      <p:sp>
        <p:nvSpPr>
          <p:cNvPr id="65" name="Left Brace 64"/>
          <p:cNvSpPr/>
          <p:nvPr/>
        </p:nvSpPr>
        <p:spPr>
          <a:xfrm rot="5400000">
            <a:off x="9110045" y="3545115"/>
            <a:ext cx="182880" cy="457200"/>
          </a:xfrm>
          <a:prstGeom prst="lef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 bwMode="auto">
          <a:xfrm>
            <a:off x="9087185" y="3276601"/>
            <a:ext cx="22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632266" y="4510389"/>
            <a:ext cx="32421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 = </a:t>
            </a:r>
            <a:r>
              <a:rPr lang="en-US" sz="2400" b="1" dirty="0" err="1">
                <a:solidFill>
                  <a:srgbClr val="008000"/>
                </a:solidFill>
                <a:latin typeface="+mj-lt"/>
              </a:rPr>
              <a:t>c.l.’s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 focal point</a:t>
            </a:r>
          </a:p>
          <a:p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>
                <a:solidFill>
                  <a:srgbClr val="3333FF"/>
                </a:solidFill>
              </a:rPr>
              <a:t> = eye’s focal point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4876800" y="4832978"/>
            <a:ext cx="5791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>
            <a:spLocks noChangeAspect="1"/>
          </p:cNvSpPr>
          <p:nvPr/>
        </p:nvSpPr>
        <p:spPr>
          <a:xfrm flipH="1">
            <a:off x="10143317" y="4814690"/>
            <a:ext cx="36576" cy="36576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 flipH="1">
            <a:off x="8680277" y="4814690"/>
            <a:ext cx="36576" cy="36576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 flipH="1">
            <a:off x="9640397" y="4814690"/>
            <a:ext cx="36576" cy="365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 flipH="1">
            <a:off x="8268797" y="4814690"/>
            <a:ext cx="36576" cy="365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Down Arrow 89"/>
          <p:cNvSpPr>
            <a:spLocks noChangeAspect="1"/>
          </p:cNvSpPr>
          <p:nvPr/>
        </p:nvSpPr>
        <p:spPr>
          <a:xfrm>
            <a:off x="10248715" y="4832979"/>
            <a:ext cx="182880" cy="36576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 bwMode="auto">
          <a:xfrm>
            <a:off x="8076773" y="455192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3" name="TextBox 92"/>
          <p:cNvSpPr txBox="1"/>
          <p:nvPr/>
        </p:nvSpPr>
        <p:spPr bwMode="auto">
          <a:xfrm>
            <a:off x="9640397" y="455192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4" name="TextBox 93"/>
          <p:cNvSpPr txBox="1"/>
          <p:nvPr/>
        </p:nvSpPr>
        <p:spPr bwMode="auto">
          <a:xfrm>
            <a:off x="8680277" y="455192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95" name="TextBox 94"/>
          <p:cNvSpPr txBox="1"/>
          <p:nvPr/>
        </p:nvSpPr>
        <p:spPr bwMode="auto">
          <a:xfrm>
            <a:off x="9951293" y="455192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grpSp>
        <p:nvGrpSpPr>
          <p:cNvPr id="9" name="Group 35"/>
          <p:cNvGrpSpPr/>
          <p:nvPr/>
        </p:nvGrpSpPr>
        <p:grpSpPr>
          <a:xfrm>
            <a:off x="5315286" y="3355872"/>
            <a:ext cx="4135377" cy="0"/>
            <a:chOff x="3791285" y="3355872"/>
            <a:chExt cx="4135377" cy="0"/>
          </a:xfrm>
        </p:grpSpPr>
        <p:cxnSp>
          <p:nvCxnSpPr>
            <p:cNvPr id="153613" name="Straight Arrow Connector 153612"/>
            <p:cNvCxnSpPr/>
            <p:nvPr/>
          </p:nvCxnSpPr>
          <p:spPr>
            <a:xfrm>
              <a:off x="7469462" y="3355872"/>
              <a:ext cx="45720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3791285" y="3355872"/>
              <a:ext cx="3657600" cy="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Straight Arrow Connector 120"/>
          <p:cNvCxnSpPr>
            <a:cxnSpLocks/>
          </p:cNvCxnSpPr>
          <p:nvPr/>
        </p:nvCxnSpPr>
        <p:spPr>
          <a:xfrm>
            <a:off x="9396968" y="5184671"/>
            <a:ext cx="1271016" cy="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55"/>
          <p:cNvGrpSpPr/>
          <p:nvPr/>
        </p:nvGrpSpPr>
        <p:grpSpPr>
          <a:xfrm>
            <a:off x="6901997" y="4859697"/>
            <a:ext cx="1708604" cy="1000501"/>
            <a:chOff x="5791201" y="4859696"/>
            <a:chExt cx="1295400" cy="1000501"/>
          </a:xfrm>
        </p:grpSpPr>
        <p:cxnSp>
          <p:nvCxnSpPr>
            <p:cNvPr id="153627" name="Straight Arrow Connector 153626"/>
            <p:cNvCxnSpPr/>
            <p:nvPr/>
          </p:nvCxnSpPr>
          <p:spPr>
            <a:xfrm flipV="1">
              <a:off x="6881957" y="4859696"/>
              <a:ext cx="0" cy="3812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628" name="TextBox 153627"/>
            <p:cNvSpPr txBox="1"/>
            <p:nvPr/>
          </p:nvSpPr>
          <p:spPr bwMode="auto">
            <a:xfrm>
              <a:off x="5791201" y="5029200"/>
              <a:ext cx="1295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8000"/>
                  </a:solidFill>
                  <a:latin typeface="+mj-lt"/>
                </a:rPr>
                <a:t>corrected </a:t>
              </a:r>
              <a:r>
                <a:rPr lang="en-US" sz="2400" b="1" dirty="0" err="1">
                  <a:solidFill>
                    <a:srgbClr val="008000"/>
                  </a:solidFill>
                  <a:latin typeface="+mj-lt"/>
                </a:rPr>
                <a:t>n.p</a:t>
              </a:r>
              <a:r>
                <a:rPr lang="en-US" sz="2400" b="1" dirty="0">
                  <a:solidFill>
                    <a:srgbClr val="008000"/>
                  </a:solidFill>
                  <a:latin typeface="+mj-lt"/>
                </a:rPr>
                <a:t>.</a:t>
              </a:r>
            </a:p>
          </p:txBody>
        </p:sp>
      </p:grpSp>
      <p:grpSp>
        <p:nvGrpSpPr>
          <p:cNvPr id="12" name="Group 61"/>
          <p:cNvGrpSpPr/>
          <p:nvPr/>
        </p:nvGrpSpPr>
        <p:grpSpPr>
          <a:xfrm>
            <a:off x="2667001" y="3369939"/>
            <a:ext cx="3471245" cy="1463040"/>
            <a:chOff x="1143000" y="3369939"/>
            <a:chExt cx="3471245" cy="1463040"/>
          </a:xfrm>
        </p:grpSpPr>
        <p:sp>
          <p:nvSpPr>
            <p:cNvPr id="20" name="Down Arrow 19"/>
            <p:cNvSpPr>
              <a:spLocks noChangeAspect="1"/>
            </p:cNvSpPr>
            <p:nvPr/>
          </p:nvSpPr>
          <p:spPr>
            <a:xfrm flipV="1">
              <a:off x="3882725" y="3369939"/>
              <a:ext cx="731520" cy="146304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99"/>
            <p:cNvGrpSpPr/>
            <p:nvPr/>
          </p:nvGrpSpPr>
          <p:grpSpPr>
            <a:xfrm>
              <a:off x="1143000" y="3601070"/>
              <a:ext cx="3105485" cy="1231909"/>
              <a:chOff x="-990600" y="4876800"/>
              <a:chExt cx="3105485" cy="1231909"/>
            </a:xfrm>
          </p:grpSpPr>
          <p:cxnSp>
            <p:nvCxnSpPr>
              <p:cNvPr id="136" name="Straight Arrow Connector 135"/>
              <p:cNvCxnSpPr>
                <a:endCxn id="20" idx="0"/>
              </p:cNvCxnSpPr>
              <p:nvPr/>
            </p:nvCxnSpPr>
            <p:spPr>
              <a:xfrm>
                <a:off x="1219200" y="5390530"/>
                <a:ext cx="895685" cy="7181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/>
              <p:cNvSpPr txBox="1"/>
              <p:nvPr/>
            </p:nvSpPr>
            <p:spPr bwMode="auto">
              <a:xfrm>
                <a:off x="-990600" y="4876800"/>
                <a:ext cx="27397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8000"/>
                    </a:solidFill>
                    <a:latin typeface="+mj-lt"/>
                  </a:rPr>
                  <a:t>eye </a:t>
                </a:r>
                <a:r>
                  <a:rPr lang="en-US" sz="2400" b="1" dirty="0" err="1">
                    <a:solidFill>
                      <a:srgbClr val="008000"/>
                    </a:solidFill>
                    <a:latin typeface="+mj-lt"/>
                  </a:rPr>
                  <a:t>n.p</a:t>
                </a:r>
                <a:r>
                  <a:rPr lang="en-US" sz="2400" b="1" dirty="0">
                    <a:solidFill>
                      <a:srgbClr val="008000"/>
                    </a:solidFill>
                    <a:latin typeface="+mj-lt"/>
                  </a:rPr>
                  <a:t>.</a:t>
                </a:r>
              </a:p>
            </p:txBody>
          </p:sp>
        </p:grpSp>
      </p:grpSp>
      <p:grpSp>
        <p:nvGrpSpPr>
          <p:cNvPr id="14" name="Group 103"/>
          <p:cNvGrpSpPr/>
          <p:nvPr/>
        </p:nvGrpSpPr>
        <p:grpSpPr>
          <a:xfrm>
            <a:off x="8379397" y="3682276"/>
            <a:ext cx="593489" cy="889725"/>
            <a:chOff x="6665750" y="3682275"/>
            <a:chExt cx="593489" cy="889725"/>
          </a:xfrm>
        </p:grpSpPr>
        <p:sp>
          <p:nvSpPr>
            <p:cNvPr id="139" name="Left Brace 138"/>
            <p:cNvSpPr/>
            <p:nvPr/>
          </p:nvSpPr>
          <p:spPr>
            <a:xfrm rot="5400000">
              <a:off x="6749134" y="4075176"/>
              <a:ext cx="426720" cy="566928"/>
            </a:xfrm>
            <a:prstGeom prst="leftBrac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 bwMode="auto">
            <a:xfrm>
              <a:off x="6665750" y="3682275"/>
              <a:ext cx="5934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grpSp>
        <p:nvGrpSpPr>
          <p:cNvPr id="15" name="Group 102"/>
          <p:cNvGrpSpPr/>
          <p:nvPr/>
        </p:nvGrpSpPr>
        <p:grpSpPr>
          <a:xfrm>
            <a:off x="5772485" y="3992547"/>
            <a:ext cx="3200400" cy="840433"/>
            <a:chOff x="3770489" y="3992546"/>
            <a:chExt cx="3200400" cy="840433"/>
          </a:xfrm>
        </p:grpSpPr>
        <p:sp>
          <p:nvSpPr>
            <p:cNvPr id="153630" name="Left Brace 153629"/>
            <p:cNvSpPr/>
            <p:nvPr/>
          </p:nvSpPr>
          <p:spPr>
            <a:xfrm rot="5400000">
              <a:off x="5157329" y="3019419"/>
              <a:ext cx="426720" cy="3200400"/>
            </a:xfrm>
            <a:prstGeom prst="leftBrac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 bwMode="auto">
            <a:xfrm>
              <a:off x="5073836" y="3992546"/>
              <a:ext cx="5937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|s'|</a:t>
              </a:r>
            </a:p>
          </p:txBody>
        </p:sp>
      </p:grpSp>
      <p:sp>
        <p:nvSpPr>
          <p:cNvPr id="146" name="TextBox 145"/>
          <p:cNvSpPr txBox="1"/>
          <p:nvPr/>
        </p:nvSpPr>
        <p:spPr bwMode="auto">
          <a:xfrm>
            <a:off x="1524000" y="2133601"/>
            <a:ext cx="555040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Consider if </a:t>
            </a:r>
            <a:r>
              <a:rPr lang="en-US" sz="2400" b="1" dirty="0">
                <a:solidFill>
                  <a:srgbClr val="FF0000"/>
                </a:solidFill>
              </a:rPr>
              <a:t>nat. </a:t>
            </a:r>
            <a:r>
              <a:rPr lang="en-US" sz="2400" b="1" dirty="0" err="1">
                <a:solidFill>
                  <a:srgbClr val="FF0000"/>
                </a:solidFill>
              </a:rPr>
              <a:t>n.p</a:t>
            </a:r>
            <a:r>
              <a:rPr lang="en-US" sz="2400" b="1" dirty="0">
                <a:solidFill>
                  <a:srgbClr val="FF0000"/>
                </a:solidFill>
              </a:rPr>
              <a:t>. &gt; 30 cm</a:t>
            </a:r>
          </a:p>
          <a:p>
            <a:pPr algn="ctr"/>
            <a:r>
              <a:rPr lang="en-US" sz="2400" dirty="0"/>
              <a:t>Strongly consider if </a:t>
            </a:r>
            <a:r>
              <a:rPr lang="en-US" sz="2400" b="1" dirty="0">
                <a:solidFill>
                  <a:srgbClr val="FF0000"/>
                </a:solidFill>
              </a:rPr>
              <a:t>nat. </a:t>
            </a:r>
            <a:r>
              <a:rPr lang="en-US" sz="2400" b="1" dirty="0" err="1">
                <a:solidFill>
                  <a:srgbClr val="FF0000"/>
                </a:solidFill>
              </a:rPr>
              <a:t>n.p</a:t>
            </a:r>
            <a:r>
              <a:rPr lang="en-US" sz="2400" b="1" dirty="0">
                <a:solidFill>
                  <a:srgbClr val="FF0000"/>
                </a:solidFill>
              </a:rPr>
              <a:t>. &gt; </a:t>
            </a:r>
            <a:r>
              <a:rPr lang="en-US" sz="2400" b="1" dirty="0">
                <a:solidFill>
                  <a:schemeClr val="bg1"/>
                </a:solidFill>
              </a:rPr>
              <a:t>40 cm</a:t>
            </a:r>
          </a:p>
          <a:p>
            <a:pPr algn="ctr"/>
            <a:r>
              <a:rPr lang="en-US" sz="2400" dirty="0"/>
              <a:t>Definitely use if </a:t>
            </a:r>
            <a:r>
              <a:rPr lang="en-US" sz="2400" b="1" dirty="0">
                <a:solidFill>
                  <a:srgbClr val="FF0000"/>
                </a:solidFill>
              </a:rPr>
              <a:t>nat. </a:t>
            </a:r>
            <a:r>
              <a:rPr lang="en-US" sz="2400" b="1" dirty="0" err="1">
                <a:solidFill>
                  <a:srgbClr val="FF0000"/>
                </a:solidFill>
              </a:rPr>
              <a:t>n.p</a:t>
            </a:r>
            <a:r>
              <a:rPr lang="en-US" sz="2400" b="1" dirty="0">
                <a:solidFill>
                  <a:srgbClr val="FF0000"/>
                </a:solidFill>
              </a:rPr>
              <a:t>. &gt; </a:t>
            </a:r>
            <a:r>
              <a:rPr lang="en-US" sz="2400" b="1" dirty="0">
                <a:solidFill>
                  <a:schemeClr val="bg1"/>
                </a:solidFill>
              </a:rPr>
              <a:t>50 cm</a:t>
            </a: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1524000" y="1676401"/>
            <a:ext cx="84582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Have c. lens put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image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at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natural near point</a:t>
            </a:r>
          </a:p>
        </p:txBody>
      </p:sp>
      <p:sp>
        <p:nvSpPr>
          <p:cNvPr id="149" name="TextBox 148"/>
          <p:cNvSpPr txBox="1"/>
          <p:nvPr/>
        </p:nvSpPr>
        <p:spPr bwMode="auto">
          <a:xfrm>
            <a:off x="1524000" y="1219201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Put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object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at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corrected near point (25 cm</a:t>
            </a:r>
            <a:r>
              <a:rPr lang="en-US" sz="2400" dirty="0">
                <a:latin typeface="+mj-lt"/>
              </a:rPr>
              <a:t> or whatever desired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8405957" y="4576947"/>
            <a:ext cx="566928" cy="0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>
            <a:spLocks/>
          </p:cNvSpPr>
          <p:nvPr/>
        </p:nvSpPr>
        <p:spPr>
          <a:xfrm>
            <a:off x="8908877" y="3878826"/>
            <a:ext cx="128016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Down Arrow 69"/>
          <p:cNvSpPr>
            <a:spLocks noChangeAspect="1"/>
          </p:cNvSpPr>
          <p:nvPr/>
        </p:nvSpPr>
        <p:spPr>
          <a:xfrm flipV="1">
            <a:off x="8341949" y="4576947"/>
            <a:ext cx="128016" cy="25603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34"/>
          <p:cNvGrpSpPr/>
          <p:nvPr/>
        </p:nvGrpSpPr>
        <p:grpSpPr>
          <a:xfrm>
            <a:off x="8287085" y="3355873"/>
            <a:ext cx="685800" cy="1477107"/>
            <a:chOff x="6763085" y="3355872"/>
            <a:chExt cx="685800" cy="1477107"/>
          </a:xfrm>
        </p:grpSpPr>
        <p:cxnSp>
          <p:nvCxnSpPr>
            <p:cNvPr id="110" name="Straight Arrow Connector 109"/>
            <p:cNvCxnSpPr>
              <a:cxnSpLocks noChangeAspect="1"/>
            </p:cNvCxnSpPr>
            <p:nvPr/>
          </p:nvCxnSpPr>
          <p:spPr>
            <a:xfrm flipV="1">
              <a:off x="6881957" y="3355872"/>
              <a:ext cx="566928" cy="1221075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cxnSpLocks/>
            </p:cNvCxnSpPr>
            <p:nvPr/>
          </p:nvCxnSpPr>
          <p:spPr>
            <a:xfrm flipV="1">
              <a:off x="6763085" y="4576947"/>
              <a:ext cx="118872" cy="256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Straight Arrow Connector 107"/>
          <p:cNvCxnSpPr>
            <a:cxnSpLocks noChangeAspect="1"/>
          </p:cNvCxnSpPr>
          <p:nvPr/>
        </p:nvCxnSpPr>
        <p:spPr>
          <a:xfrm>
            <a:off x="9430085" y="4832978"/>
            <a:ext cx="1271016" cy="508406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6"/>
          <p:cNvGrpSpPr/>
          <p:nvPr/>
        </p:nvGrpSpPr>
        <p:grpSpPr>
          <a:xfrm>
            <a:off x="5315285" y="3211443"/>
            <a:ext cx="4343400" cy="1621536"/>
            <a:chOff x="3791285" y="3211443"/>
            <a:chExt cx="4343400" cy="1621536"/>
          </a:xfrm>
        </p:grpSpPr>
        <p:cxnSp>
          <p:nvCxnSpPr>
            <p:cNvPr id="106" name="Straight Arrow Connector 105"/>
            <p:cNvCxnSpPr>
              <a:cxnSpLocks noChangeAspect="1"/>
            </p:cNvCxnSpPr>
            <p:nvPr/>
          </p:nvCxnSpPr>
          <p:spPr>
            <a:xfrm>
              <a:off x="3791285" y="3211443"/>
              <a:ext cx="3657600" cy="1365504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07" name="Straight Arrow Connector 153606"/>
            <p:cNvCxnSpPr>
              <a:cxnSpLocks noChangeAspect="1"/>
            </p:cNvCxnSpPr>
            <p:nvPr/>
          </p:nvCxnSpPr>
          <p:spPr>
            <a:xfrm>
              <a:off x="7448885" y="4576947"/>
              <a:ext cx="457200" cy="170688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cxnSpLocks noChangeAspect="1"/>
            </p:cNvCxnSpPr>
            <p:nvPr/>
          </p:nvCxnSpPr>
          <p:spPr>
            <a:xfrm>
              <a:off x="7906085" y="4747635"/>
              <a:ext cx="228600" cy="85344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83"/>
          <p:cNvGrpSpPr/>
          <p:nvPr/>
        </p:nvGrpSpPr>
        <p:grpSpPr>
          <a:xfrm>
            <a:off x="5772485" y="3355873"/>
            <a:ext cx="3657600" cy="1828799"/>
            <a:chOff x="4248485" y="3355872"/>
            <a:chExt cx="3657600" cy="1828799"/>
          </a:xfrm>
        </p:grpSpPr>
        <p:cxnSp>
          <p:nvCxnSpPr>
            <p:cNvPr id="118" name="Straight Arrow Connector 117"/>
            <p:cNvCxnSpPr>
              <a:cxnSpLocks noChangeAspect="1"/>
            </p:cNvCxnSpPr>
            <p:nvPr/>
          </p:nvCxnSpPr>
          <p:spPr>
            <a:xfrm>
              <a:off x="7448885" y="4956071"/>
              <a:ext cx="457200" cy="228600"/>
            </a:xfrm>
            <a:prstGeom prst="straightConnector1">
              <a:avLst/>
            </a:prstGeom>
            <a:ln w="190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cxnSpLocks noChangeAspect="1"/>
            </p:cNvCxnSpPr>
            <p:nvPr/>
          </p:nvCxnSpPr>
          <p:spPr>
            <a:xfrm>
              <a:off x="4248485" y="3355872"/>
              <a:ext cx="3200400" cy="1600200"/>
            </a:xfrm>
            <a:prstGeom prst="straightConnector1">
              <a:avLst/>
            </a:prstGeom>
            <a:ln w="19050">
              <a:solidFill>
                <a:srgbClr val="3333FF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cxnSpLocks/>
            </p:cNvCxnSpPr>
            <p:nvPr/>
          </p:nvCxnSpPr>
          <p:spPr>
            <a:xfrm>
              <a:off x="6881957" y="4576947"/>
              <a:ext cx="566928" cy="384048"/>
            </a:xfrm>
            <a:prstGeom prst="straightConnector1">
              <a:avLst/>
            </a:prstGeom>
            <a:ln w="12700">
              <a:solidFill>
                <a:srgbClr val="3333F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84"/>
          <p:cNvGrpSpPr/>
          <p:nvPr/>
        </p:nvGrpSpPr>
        <p:grpSpPr>
          <a:xfrm>
            <a:off x="5772485" y="3355872"/>
            <a:ext cx="3657600" cy="1463040"/>
            <a:chOff x="4248485" y="3355872"/>
            <a:chExt cx="3657600" cy="1463040"/>
          </a:xfrm>
        </p:grpSpPr>
        <p:cxnSp>
          <p:nvCxnSpPr>
            <p:cNvPr id="98" name="Straight Arrow Connector 97"/>
            <p:cNvCxnSpPr>
              <a:cxnSpLocks noChangeAspect="1"/>
            </p:cNvCxnSpPr>
            <p:nvPr/>
          </p:nvCxnSpPr>
          <p:spPr>
            <a:xfrm>
              <a:off x="7448885" y="4636032"/>
              <a:ext cx="457200" cy="182880"/>
            </a:xfrm>
            <a:prstGeom prst="straightConnector1">
              <a:avLst/>
            </a:prstGeom>
            <a:ln w="190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cxnSpLocks noChangeAspect="1"/>
            </p:cNvCxnSpPr>
            <p:nvPr/>
          </p:nvCxnSpPr>
          <p:spPr>
            <a:xfrm>
              <a:off x="4248485" y="3355872"/>
              <a:ext cx="3200400" cy="1280161"/>
            </a:xfrm>
            <a:prstGeom prst="straightConnector1">
              <a:avLst/>
            </a:prstGeom>
            <a:ln w="19050">
              <a:solidFill>
                <a:srgbClr val="3333FF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cxnSpLocks/>
            </p:cNvCxnSpPr>
            <p:nvPr/>
          </p:nvCxnSpPr>
          <p:spPr>
            <a:xfrm>
              <a:off x="6881957" y="4576947"/>
              <a:ext cx="566928" cy="64008"/>
            </a:xfrm>
            <a:prstGeom prst="straightConnector1">
              <a:avLst/>
            </a:prstGeom>
            <a:ln w="12700">
              <a:solidFill>
                <a:srgbClr val="3333F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Straight Connector 133"/>
          <p:cNvCxnSpPr/>
          <p:nvPr/>
        </p:nvCxnSpPr>
        <p:spPr>
          <a:xfrm flipV="1">
            <a:off x="8972885" y="3124200"/>
            <a:ext cx="0" cy="27181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 bwMode="auto">
          <a:xfrm>
            <a:off x="1524000" y="2133601"/>
            <a:ext cx="555040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Consider if </a:t>
            </a:r>
            <a:r>
              <a:rPr lang="en-US" sz="2400" b="1" dirty="0">
                <a:solidFill>
                  <a:srgbClr val="FF0000"/>
                </a:solidFill>
              </a:rPr>
              <a:t>nat. </a:t>
            </a:r>
            <a:r>
              <a:rPr lang="en-US" sz="2400" b="1" dirty="0" err="1">
                <a:solidFill>
                  <a:srgbClr val="FF0000"/>
                </a:solidFill>
              </a:rPr>
              <a:t>n.p</a:t>
            </a:r>
            <a:r>
              <a:rPr lang="en-US" sz="2400" b="1" dirty="0">
                <a:solidFill>
                  <a:srgbClr val="FF0000"/>
                </a:solidFill>
              </a:rPr>
              <a:t>. &gt; 30 cm</a:t>
            </a:r>
          </a:p>
          <a:p>
            <a:pPr algn="ctr"/>
            <a:r>
              <a:rPr lang="en-US" sz="2400" dirty="0"/>
              <a:t>Strongly consider if </a:t>
            </a:r>
            <a:r>
              <a:rPr lang="en-US" sz="2400" b="1" dirty="0">
                <a:solidFill>
                  <a:srgbClr val="FF0000"/>
                </a:solidFill>
              </a:rPr>
              <a:t>nat. </a:t>
            </a:r>
            <a:r>
              <a:rPr lang="en-US" sz="2400" b="1" dirty="0" err="1">
                <a:solidFill>
                  <a:srgbClr val="FF0000"/>
                </a:solidFill>
              </a:rPr>
              <a:t>n.p</a:t>
            </a:r>
            <a:r>
              <a:rPr lang="en-US" sz="2400" b="1" dirty="0">
                <a:solidFill>
                  <a:srgbClr val="FF0000"/>
                </a:solidFill>
              </a:rPr>
              <a:t>. &gt; 40 cm</a:t>
            </a:r>
          </a:p>
          <a:p>
            <a:pPr algn="ctr"/>
            <a:r>
              <a:rPr lang="en-US" sz="2400" dirty="0"/>
              <a:t>Definitely use if </a:t>
            </a:r>
            <a:r>
              <a:rPr lang="en-US" sz="2400" b="1" dirty="0">
                <a:solidFill>
                  <a:srgbClr val="FF0000"/>
                </a:solidFill>
              </a:rPr>
              <a:t>nat. </a:t>
            </a:r>
            <a:r>
              <a:rPr lang="en-US" sz="2400" b="1" dirty="0" err="1">
                <a:solidFill>
                  <a:srgbClr val="FF0000"/>
                </a:solidFill>
              </a:rPr>
              <a:t>n.p</a:t>
            </a:r>
            <a:r>
              <a:rPr lang="en-US" sz="2400" b="1" dirty="0">
                <a:solidFill>
                  <a:srgbClr val="FF0000"/>
                </a:solidFill>
              </a:rPr>
              <a:t>. &gt; 50 </a:t>
            </a:r>
            <a:r>
              <a:rPr lang="en-US" sz="2400" b="1" dirty="0">
                <a:solidFill>
                  <a:schemeClr val="bg1"/>
                </a:solidFill>
              </a:rPr>
              <a:t>cm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1687168" y="2133601"/>
            <a:ext cx="5551832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Consider if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nat.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n.p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. &gt; 30 cm</a:t>
            </a:r>
          </a:p>
          <a:p>
            <a:pPr algn="ctr"/>
            <a:r>
              <a:rPr lang="en-US" sz="2400" dirty="0">
                <a:latin typeface="+mj-lt"/>
              </a:rPr>
              <a:t>Strongly consider if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nat.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n.p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. &gt; 40 cm</a:t>
            </a:r>
          </a:p>
          <a:p>
            <a:pPr algn="ctr"/>
            <a:r>
              <a:rPr lang="en-US" sz="2400" dirty="0">
                <a:latin typeface="+mj-lt"/>
              </a:rPr>
              <a:t>Definitely use if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nat.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n.p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. &gt; 50 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258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0" grpId="0" animBg="1"/>
      <p:bldP spid="146" grpId="0" animBg="1"/>
      <p:bldP spid="148" grpId="0" animBg="1"/>
      <p:bldP spid="149" grpId="0" animBg="1"/>
      <p:bldP spid="69" grpId="0" animBg="1"/>
      <p:bldP spid="71" grpId="0" animBg="1"/>
    </p:bld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 bwMode="auto">
          <a:xfrm>
            <a:off x="1524000" y="5410201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Hyperopic patients require lenses with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positive</a:t>
            </a:r>
            <a:r>
              <a:rPr lang="en-US" sz="2400" dirty="0">
                <a:latin typeface="+mj-lt"/>
              </a:rPr>
              <a:t> power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80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Power for Corrective Lenses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05000" y="1524001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Refractive Power of a Lens is defined as:</a:t>
            </a:r>
          </a:p>
        </p:txBody>
      </p:sp>
      <p:graphicFrame>
        <p:nvGraphicFramePr>
          <p:cNvPr id="128005" name="Object 2"/>
          <p:cNvGraphicFramePr>
            <a:graphicFrameLocks noChangeAspect="1"/>
          </p:cNvGraphicFramePr>
          <p:nvPr/>
        </p:nvGraphicFramePr>
        <p:xfrm>
          <a:off x="5662613" y="1905001"/>
          <a:ext cx="8683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4" imgW="431613" imgH="418918" progId="Equation.3">
                  <p:embed/>
                </p:oleObj>
              </mc:Choice>
              <mc:Fallback>
                <p:oleObj name="Equation" r:id="rId4" imgW="431613" imgH="41891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1905001"/>
                        <a:ext cx="868362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1714500" y="2743201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With focal length in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meters</a:t>
            </a:r>
            <a:r>
              <a:rPr lang="en-US" sz="2400" dirty="0">
                <a:latin typeface="+mj-lt"/>
              </a:rPr>
              <a:t>, power is measured in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diopters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(D)</a:t>
            </a:r>
          </a:p>
          <a:p>
            <a:pPr algn="ctr">
              <a:defRPr/>
            </a:pPr>
            <a:r>
              <a:rPr lang="en-US" sz="2400" dirty="0"/>
              <a:t>(prescriptions do not include the D)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714500" y="3733801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Sign is carried along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4000" y="4648201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Myopic patients require lenses with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negative</a:t>
            </a:r>
            <a:r>
              <a:rPr lang="en-US" sz="2400" dirty="0">
                <a:latin typeface="+mj-lt"/>
              </a:rPr>
              <a:t> power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24000" y="4648201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Myopic patients require lenses with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negative</a:t>
            </a:r>
            <a:r>
              <a:rPr lang="en-US" sz="2400" dirty="0">
                <a:latin typeface="+mj-lt"/>
              </a:rPr>
              <a:t> power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524000" y="5410201"/>
            <a:ext cx="9144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Hyperopic patients require lenses with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positive</a:t>
            </a:r>
            <a:r>
              <a:rPr lang="en-US" sz="2400" dirty="0">
                <a:latin typeface="+mj-lt"/>
              </a:rPr>
              <a:t> power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92637F-90A4-46DB-B25D-7D02295297D0}"/>
                  </a:ext>
                </a:extLst>
              </p14:cNvPr>
              <p14:cNvContentPartPr/>
              <p14:nvPr/>
            </p14:nvContentPartPr>
            <p14:xfrm>
              <a:off x="4686480" y="3124080"/>
              <a:ext cx="98460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92637F-90A4-46DB-B25D-7D02295297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77120" y="3114720"/>
                <a:ext cx="1003320" cy="7632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Basic Steps for Corrective Lenses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5100" y="168384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Make a sketch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5100" y="2209801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Should C.L. be on the eye or some distance?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5100" y="274320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should be closer to the eye?</a:t>
            </a:r>
          </a:p>
          <a:p>
            <a:pPr algn="ctr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object</a:t>
            </a:r>
          </a:p>
          <a:p>
            <a:pPr algn="ctr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C.L.’s image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5450" y="4606130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Object</a:t>
            </a:r>
            <a:r>
              <a:rPr lang="en-US" sz="2400" dirty="0"/>
              <a:t>:  where we </a:t>
            </a:r>
            <a:r>
              <a:rPr lang="en-US" sz="2400" b="1" dirty="0">
                <a:solidFill>
                  <a:schemeClr val="bg1"/>
                </a:solidFill>
              </a:rPr>
              <a:t>want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patient to be able to see (</a:t>
            </a:r>
            <a:r>
              <a:rPr lang="en-US" sz="2400" b="1" dirty="0">
                <a:solidFill>
                  <a:schemeClr val="bg1"/>
                </a:solidFill>
              </a:rPr>
              <a:t>corrected</a:t>
            </a:r>
            <a:r>
              <a:rPr lang="en-US" sz="24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53340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Image</a:t>
            </a:r>
            <a:r>
              <a:rPr lang="en-US" sz="2400" dirty="0"/>
              <a:t>:  where patient’s eye </a:t>
            </a:r>
            <a:r>
              <a:rPr lang="en-US" sz="2400" b="1" dirty="0">
                <a:solidFill>
                  <a:schemeClr val="bg1"/>
                </a:solidFill>
              </a:rPr>
              <a:t>wouldn’t need </a:t>
            </a:r>
            <a:r>
              <a:rPr lang="en-US" sz="2400" dirty="0"/>
              <a:t>C.L. (</a:t>
            </a:r>
            <a:r>
              <a:rPr lang="en-US" sz="2400" b="1" dirty="0">
                <a:solidFill>
                  <a:schemeClr val="bg1"/>
                </a:solidFill>
              </a:rPr>
              <a:t>natural</a:t>
            </a:r>
            <a:r>
              <a:rPr lang="en-US" sz="24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4650" y="6096001"/>
            <a:ext cx="636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Solve with Thin Lens Equation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5334001"/>
            <a:ext cx="838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Image</a:t>
            </a:r>
            <a:r>
              <a:rPr lang="en-US" sz="2400" dirty="0"/>
              <a:t>:  where patient’s eye </a:t>
            </a:r>
            <a:r>
              <a:rPr lang="en-US" sz="2400" b="1" dirty="0"/>
              <a:t>wouldn’t need </a:t>
            </a:r>
            <a:r>
              <a:rPr lang="en-US" sz="2400" dirty="0"/>
              <a:t>C.L. (</a:t>
            </a:r>
            <a:r>
              <a:rPr lang="en-US" sz="2400" b="1" dirty="0">
                <a:solidFill>
                  <a:srgbClr val="FF0000"/>
                </a:solidFill>
              </a:rPr>
              <a:t>natural</a:t>
            </a:r>
            <a:r>
              <a:rPr lang="en-US" sz="24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5450" y="4606130"/>
            <a:ext cx="8801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Object</a:t>
            </a:r>
            <a:r>
              <a:rPr lang="en-US" sz="2400" dirty="0"/>
              <a:t>:  where we </a:t>
            </a:r>
            <a:r>
              <a:rPr lang="en-US" sz="2400" b="1" dirty="0"/>
              <a:t>want</a:t>
            </a:r>
            <a:r>
              <a:rPr lang="en-US" sz="2400" dirty="0"/>
              <a:t> patient to be able to see (</a:t>
            </a:r>
            <a:r>
              <a:rPr lang="en-US" sz="2400" b="1" dirty="0">
                <a:solidFill>
                  <a:srgbClr val="FF0000"/>
                </a:solidFill>
              </a:rPr>
              <a:t>corrected</a:t>
            </a:r>
            <a:r>
              <a:rPr lang="en-US" sz="240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66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 animBg="1"/>
      <p:bldP spid="10" grpId="0" animBg="1"/>
    </p:bld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Sample Question 1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62000" y="1371600"/>
            <a:ext cx="1059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A patient has a far point of </a:t>
            </a:r>
            <a:r>
              <a:rPr lang="en-US" sz="2400" b="1" dirty="0">
                <a:latin typeface="+mj-lt"/>
              </a:rPr>
              <a:t>150 m</a:t>
            </a:r>
            <a:r>
              <a:rPr lang="en-US" sz="2400" dirty="0">
                <a:latin typeface="+mj-lt"/>
              </a:rPr>
              <a:t>; the same patient’s near point is </a:t>
            </a:r>
            <a:r>
              <a:rPr lang="en-US" sz="2400" b="1" dirty="0">
                <a:latin typeface="+mj-lt"/>
              </a:rPr>
              <a:t>75 cm</a:t>
            </a:r>
            <a:r>
              <a:rPr lang="en-US" sz="2400" dirty="0">
                <a:latin typeface="+mj-lt"/>
              </a:rPr>
              <a:t>.  Which of the following prescriptions in </a:t>
            </a:r>
            <a:r>
              <a:rPr lang="en-US" sz="2400" dirty="0" err="1">
                <a:latin typeface="+mj-lt"/>
              </a:rPr>
              <a:t>diopters</a:t>
            </a:r>
            <a:r>
              <a:rPr lang="en-US" sz="2400" dirty="0">
                <a:latin typeface="+mj-lt"/>
              </a:rPr>
              <a:t> will correct this person’s vision with contact lenses (no distance between eye and lens)?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981200" y="3090864"/>
            <a:ext cx="2590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+2.0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–2.0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+2.67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–2.67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No correction needed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57400" y="3886200"/>
            <a:ext cx="1676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3105090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000" dirty="0"/>
              <a:t> Patient is </a:t>
            </a:r>
            <a:r>
              <a:rPr lang="en-US" sz="2000" b="1" dirty="0">
                <a:solidFill>
                  <a:srgbClr val="293F6F"/>
                </a:solidFill>
              </a:rPr>
              <a:t>hyperopic</a:t>
            </a:r>
            <a:r>
              <a:rPr lang="en-US" sz="2000" dirty="0"/>
              <a:t>: needs a </a:t>
            </a:r>
            <a:r>
              <a:rPr lang="en-US" sz="2000" b="1" dirty="0">
                <a:solidFill>
                  <a:srgbClr val="293F6F"/>
                </a:solidFill>
              </a:rPr>
              <a:t>converging lens</a:t>
            </a:r>
          </a:p>
          <a:p>
            <a:pPr algn="ctr" eaLnBrk="1" hangingPunct="1"/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(near point is too far; far point is not too close)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00600" y="4886325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000" dirty="0"/>
              <a:t> To put an image at </a:t>
            </a:r>
            <a:r>
              <a:rPr lang="en-US" sz="2000" b="1" dirty="0">
                <a:solidFill>
                  <a:srgbClr val="A67A00"/>
                </a:solidFill>
              </a:rPr>
              <a:t>natural near point:</a:t>
            </a:r>
          </a:p>
          <a:p>
            <a:pPr eaLnBrk="1" hangingPunct="1"/>
            <a:r>
              <a:rPr lang="en-US" sz="2000" b="1" dirty="0">
                <a:solidFill>
                  <a:srgbClr val="A67A00"/>
                </a:solidFill>
              </a:rPr>
              <a:t>	</a:t>
            </a:r>
            <a:r>
              <a:rPr lang="en-US" sz="2000" b="1" i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000" b="1" dirty="0">
                <a:solidFill>
                  <a:srgbClr val="A67A00"/>
                </a:solidFill>
              </a:rPr>
              <a:t> = –0.75m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(-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because image is virtual)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00600" y="3940176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000" dirty="0"/>
              <a:t> Want object at </a:t>
            </a:r>
            <a:r>
              <a:rPr lang="en-US" sz="2000" b="1" dirty="0">
                <a:solidFill>
                  <a:srgbClr val="FF0000"/>
                </a:solidFill>
              </a:rPr>
              <a:t>corrected near point: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= 0.25 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953001" y="5710238"/>
          <a:ext cx="186531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4" imgW="927100" imgH="419100" progId="Equation.3">
                  <p:embed/>
                </p:oleObj>
              </mc:Choice>
              <mc:Fallback>
                <p:oleObj name="Equation" r:id="rId4" imgW="9271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5710238"/>
                        <a:ext cx="1865313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057400" y="3657600"/>
            <a:ext cx="2209800" cy="1676400"/>
            <a:chOff x="533400" y="3657600"/>
            <a:chExt cx="2209800" cy="167640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533400" y="4267200"/>
              <a:ext cx="2209800" cy="1066800"/>
              <a:chOff x="609600" y="3962400"/>
              <a:chExt cx="2209800" cy="13716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09600" y="3962400"/>
                <a:ext cx="2209800" cy="13716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609600" y="3962400"/>
                <a:ext cx="2209800" cy="13716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 bwMode="auto">
            <a:xfrm>
              <a:off x="533400" y="3657600"/>
              <a:ext cx="2209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12" grpId="0"/>
      <p:bldP spid="13" grpId="0"/>
    </p:bld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1544392" y="620667"/>
            <a:ext cx="9144000" cy="7381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Sample Question 2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838200" y="1371600"/>
            <a:ext cx="1051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A patient has a far point of </a:t>
            </a:r>
            <a:r>
              <a:rPr lang="en-US" sz="2400" b="1" dirty="0">
                <a:latin typeface="+mj-lt"/>
              </a:rPr>
              <a:t>70 cm</a:t>
            </a:r>
            <a:r>
              <a:rPr lang="en-US" sz="2400" dirty="0">
                <a:latin typeface="+mj-lt"/>
              </a:rPr>
              <a:t>; the same patient’s near point is </a:t>
            </a:r>
            <a:r>
              <a:rPr lang="en-US" sz="2400" b="1" dirty="0">
                <a:latin typeface="+mj-lt"/>
              </a:rPr>
              <a:t>20 cm</a:t>
            </a:r>
            <a:r>
              <a:rPr lang="en-US" sz="2400" dirty="0">
                <a:latin typeface="+mj-lt"/>
              </a:rPr>
              <a:t>.  Which of the following prescriptions in </a:t>
            </a:r>
            <a:r>
              <a:rPr lang="en-US" sz="2400" dirty="0" err="1">
                <a:latin typeface="+mj-lt"/>
              </a:rPr>
              <a:t>diopters</a:t>
            </a:r>
            <a:r>
              <a:rPr lang="en-US" sz="2400" dirty="0">
                <a:latin typeface="+mj-lt"/>
              </a:rPr>
              <a:t> will correct this person’s vision with contact lenses (no distance between eye and lens)?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981200" y="3090864"/>
            <a:ext cx="2590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–3.6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+3.6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+1.4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–1.4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No correction needed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57400" y="4191000"/>
            <a:ext cx="14478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81600" y="3048000"/>
            <a:ext cx="548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000" dirty="0"/>
              <a:t> Patient is </a:t>
            </a:r>
            <a:r>
              <a:rPr lang="en-US" sz="2000" b="1" dirty="0">
                <a:solidFill>
                  <a:srgbClr val="293F6F"/>
                </a:solidFill>
              </a:rPr>
              <a:t>myopic</a:t>
            </a:r>
            <a:r>
              <a:rPr lang="en-US" sz="2000" dirty="0"/>
              <a:t>:  needs a </a:t>
            </a:r>
            <a:r>
              <a:rPr lang="en-US" sz="2000" b="1" dirty="0">
                <a:solidFill>
                  <a:srgbClr val="293F6F"/>
                </a:solidFill>
              </a:rPr>
              <a:t>diverging lens</a:t>
            </a:r>
          </a:p>
          <a:p>
            <a:pPr eaLnBrk="1" hangingPunct="1"/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(far point is too close; near point is not too far)</a:t>
            </a:r>
            <a:endParaRPr lang="en-US" sz="2000" b="1" dirty="0">
              <a:solidFill>
                <a:srgbClr val="293F6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4733926"/>
            <a:ext cx="533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000" dirty="0"/>
              <a:t> To put an image at </a:t>
            </a:r>
            <a:r>
              <a:rPr lang="en-US" sz="2000" b="1" dirty="0">
                <a:solidFill>
                  <a:srgbClr val="A67A00"/>
                </a:solidFill>
              </a:rPr>
              <a:t>natural far point:</a:t>
            </a:r>
          </a:p>
          <a:p>
            <a:pPr eaLnBrk="1" hangingPunct="1"/>
            <a:r>
              <a:rPr lang="en-US" sz="2000" b="1" dirty="0">
                <a:solidFill>
                  <a:srgbClr val="A67A00"/>
                </a:solidFill>
              </a:rPr>
              <a:t>	</a:t>
            </a:r>
            <a:r>
              <a:rPr lang="en-US" sz="2000" b="1" i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000" b="1" dirty="0">
                <a:solidFill>
                  <a:srgbClr val="A67A00"/>
                </a:solidFill>
              </a:rPr>
              <a:t> = –0.7m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81600" y="3894138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000" dirty="0"/>
              <a:t> Want object at </a:t>
            </a:r>
            <a:r>
              <a:rPr lang="en-US" sz="2000" b="1" dirty="0">
                <a:solidFill>
                  <a:srgbClr val="FF0000"/>
                </a:solidFill>
              </a:rPr>
              <a:t>corrected far point: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</a:rPr>
              <a:t> → </a:t>
            </a:r>
            <a:r>
              <a:rPr lang="en-US" sz="2800" b="1" dirty="0">
                <a:solidFill>
                  <a:srgbClr val="FF0000"/>
                </a:solidFill>
              </a:rPr>
              <a:t>∞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181601" y="5557838"/>
          <a:ext cx="186531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4" imgW="927100" imgH="419100" progId="Equation.3">
                  <p:embed/>
                </p:oleObj>
              </mc:Choice>
              <mc:Fallback>
                <p:oleObj name="Equation" r:id="rId4" imgW="9271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5557838"/>
                        <a:ext cx="1865313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49464" y="3733800"/>
            <a:ext cx="2293937" cy="1600200"/>
            <a:chOff x="525966" y="3733800"/>
            <a:chExt cx="2293434" cy="1600200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533400" y="3733800"/>
              <a:ext cx="2286000" cy="1600200"/>
              <a:chOff x="533400" y="3657600"/>
              <a:chExt cx="2286000" cy="1600200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533400" y="4645152"/>
                <a:ext cx="2286000" cy="612648"/>
                <a:chOff x="609600" y="4448338"/>
                <a:chExt cx="2286000" cy="787690"/>
              </a:xfrm>
            </p:grpSpPr>
            <p:cxnSp>
              <p:nvCxnSpPr>
                <p:cNvPr id="24" name="Straight Connector 23"/>
                <p:cNvCxnSpPr>
                  <a:cxnSpLocks/>
                </p:cNvCxnSpPr>
                <p:nvPr/>
              </p:nvCxnSpPr>
              <p:spPr>
                <a:xfrm>
                  <a:off x="610101" y="4448175"/>
                  <a:ext cx="2209316" cy="78785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cxnSpLocks/>
                </p:cNvCxnSpPr>
                <p:nvPr/>
              </p:nvCxnSpPr>
              <p:spPr>
                <a:xfrm flipV="1">
                  <a:off x="610101" y="4452257"/>
                  <a:ext cx="2285499" cy="78377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Connector 22"/>
              <p:cNvCxnSpPr/>
              <p:nvPr/>
            </p:nvCxnSpPr>
            <p:spPr bwMode="auto">
              <a:xfrm>
                <a:off x="533901" y="3657600"/>
                <a:ext cx="220931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 bwMode="auto">
            <a:xfrm>
              <a:off x="525966" y="4092575"/>
              <a:ext cx="22093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12" grpId="0"/>
      <p:bldP spid="13" grpId="0"/>
    </p:bld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6149975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To put an image at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natural near point:</a:t>
            </a:r>
          </a:p>
          <a:p>
            <a:pPr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= 0.40 m</a:t>
            </a: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3886201" y="6477000"/>
            <a:ext cx="2867025" cy="369888"/>
            <a:chOff x="2362200" y="6477000"/>
            <a:chExt cx="2867025" cy="369332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2362200" y="6667214"/>
              <a:ext cx="1219200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3733800" y="6477000"/>
              <a:ext cx="1495425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= –(</a:t>
              </a:r>
              <a:r>
                <a:rPr lang="en-US" b="1" i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b="1" i="1" dirty="0">
                  <a:solidFill>
                    <a:srgbClr val="293F6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3886201" y="5829300"/>
            <a:ext cx="2409825" cy="369888"/>
            <a:chOff x="2362200" y="5829300"/>
            <a:chExt cx="2409825" cy="369332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2362200" y="6019514"/>
              <a:ext cx="1219200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3733800" y="5829300"/>
              <a:ext cx="1038225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A67A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b="1" i="1" dirty="0">
                  <a:solidFill>
                    <a:srgbClr val="293F6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1076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Sample Question 3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62000" y="1219200"/>
            <a:ext cx="1082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A patient has a far point of 3 m; the same patient’s near point is 40 cm.  To correct his vision, </a:t>
            </a:r>
            <a:r>
              <a:rPr lang="en-US" sz="2400" b="1" dirty="0">
                <a:latin typeface="+mj-lt"/>
              </a:rPr>
              <a:t>bifocals</a:t>
            </a:r>
            <a:r>
              <a:rPr lang="en-US" sz="2400" dirty="0">
                <a:latin typeface="+mj-lt"/>
              </a:rPr>
              <a:t> will be prescribed.  If the bifocals will be </a:t>
            </a:r>
            <a:r>
              <a:rPr lang="en-US" sz="2400" b="1" dirty="0">
                <a:latin typeface="+mj-lt"/>
              </a:rPr>
              <a:t>1.5 cm from his eye</a:t>
            </a:r>
            <a:r>
              <a:rPr lang="en-US" sz="2400" dirty="0">
                <a:latin typeface="+mj-lt"/>
              </a:rPr>
              <a:t>, what power in </a:t>
            </a:r>
            <a:r>
              <a:rPr lang="en-US" sz="2400" dirty="0" err="1">
                <a:latin typeface="+mj-lt"/>
              </a:rPr>
              <a:t>diopters</a:t>
            </a:r>
            <a:r>
              <a:rPr lang="en-US" sz="2400" dirty="0">
                <a:latin typeface="+mj-lt"/>
              </a:rPr>
              <a:t> will be used to correct his near vision?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981200" y="3090864"/>
            <a:ext cx="2590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–0.3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+1.5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+1.7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+6.5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+6.7 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57400" y="3886200"/>
            <a:ext cx="14478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6800" y="2663825"/>
            <a:ext cx="579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Fixing the </a:t>
            </a:r>
            <a:r>
              <a:rPr lang="en-US" sz="2000" b="1">
                <a:solidFill>
                  <a:srgbClr val="293F6F"/>
                </a:solidFill>
              </a:rPr>
              <a:t>hyperopia</a:t>
            </a:r>
            <a:r>
              <a:rPr lang="en-US" sz="2000"/>
              <a:t>:  need a </a:t>
            </a:r>
            <a:r>
              <a:rPr lang="en-US" sz="2000" b="1">
                <a:solidFill>
                  <a:srgbClr val="293F6F"/>
                </a:solidFill>
              </a:rPr>
              <a:t>converging lens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5486401"/>
            <a:ext cx="495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Want object at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corrected near point:</a:t>
            </a:r>
          </a:p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=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0.25 m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8382001" y="5486401"/>
          <a:ext cx="186531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4" imgW="927100" imgH="419100" progId="Equation.3">
                  <p:embed/>
                </p:oleObj>
              </mc:Choice>
              <mc:Fallback>
                <p:oleObj name="Equation" r:id="rId4" imgW="9271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1" y="5486401"/>
                        <a:ext cx="1865313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 bwMode="auto">
          <a:xfrm>
            <a:off x="1676401" y="3338052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7848600" y="3187700"/>
            <a:ext cx="1149350" cy="990600"/>
            <a:chOff x="6324600" y="3343274"/>
            <a:chExt cx="1149350" cy="990600"/>
          </a:xfrm>
        </p:grpSpPr>
        <p:sp>
          <p:nvSpPr>
            <p:cNvPr id="22" name="Oval 21"/>
            <p:cNvSpPr/>
            <p:nvPr/>
          </p:nvSpPr>
          <p:spPr>
            <a:xfrm>
              <a:off x="6324600" y="3349624"/>
              <a:ext cx="63500" cy="9842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6553200" y="3343274"/>
              <a:ext cx="920750" cy="952500"/>
              <a:chOff x="2664767" y="3276600"/>
              <a:chExt cx="2071687" cy="2286000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2889796" y="3619500"/>
                <a:ext cx="153589" cy="1600200"/>
              </a:xfrm>
              <a:prstGeom prst="arc">
                <a:avLst>
                  <a:gd name="adj1" fmla="val 5438228"/>
                  <a:gd name="adj2" fmla="val 1619587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2664767" y="3276600"/>
                <a:ext cx="2071687" cy="2286000"/>
              </a:xfrm>
              <a:prstGeom prst="arc">
                <a:avLst>
                  <a:gd name="adj1" fmla="val 13476182"/>
                  <a:gd name="adj2" fmla="val 809922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Eye</a:t>
                </a:r>
              </a:p>
            </p:txBody>
          </p:sp>
        </p:grpSp>
      </p:grp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7883526" y="3959226"/>
            <a:ext cx="1260475" cy="460375"/>
            <a:chOff x="6359811" y="4333874"/>
            <a:chExt cx="1260190" cy="46077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359811" y="4426028"/>
              <a:ext cx="29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122" name="TextBox 24"/>
            <p:cNvSpPr txBox="1">
              <a:spLocks noChangeArrowheads="1"/>
            </p:cNvSpPr>
            <p:nvPr/>
          </p:nvSpPr>
          <p:spPr bwMode="auto">
            <a:xfrm>
              <a:off x="6391815" y="4425314"/>
              <a:ext cx="12281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i="1">
                  <a:solidFill>
                    <a:srgbClr val="293F6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b="1">
                  <a:solidFill>
                    <a:srgbClr val="293F6F"/>
                  </a:solidFill>
                  <a:latin typeface="Times New Roman" pitchFamily="18" charset="0"/>
                  <a:cs typeface="Times New Roman" pitchFamily="18" charset="0"/>
                </a:rPr>
                <a:t> = 1.5 cm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659781" y="4333874"/>
              <a:ext cx="0" cy="182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359811" y="4333874"/>
              <a:ext cx="0" cy="182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5360988" y="4895850"/>
            <a:ext cx="2825750" cy="381000"/>
            <a:chOff x="3836987" y="5745480"/>
            <a:chExt cx="2825496" cy="3810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836987" y="5837555"/>
              <a:ext cx="2825496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836987" y="5745480"/>
              <a:ext cx="0" cy="182563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662483" y="5745480"/>
              <a:ext cx="0" cy="182563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135445" y="5745480"/>
              <a:ext cx="228579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i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16" name="Group 126"/>
          <p:cNvGrpSpPr>
            <a:grpSpLocks/>
          </p:cNvGrpSpPr>
          <p:nvPr/>
        </p:nvGrpSpPr>
        <p:grpSpPr bwMode="auto">
          <a:xfrm>
            <a:off x="6591301" y="4178300"/>
            <a:ext cx="1293813" cy="1189038"/>
            <a:chOff x="5067046" y="4178808"/>
            <a:chExt cx="1293685" cy="1188720"/>
          </a:xfrm>
        </p:grpSpPr>
        <p:cxnSp>
          <p:nvCxnSpPr>
            <p:cNvPr id="119" name="Straight Connector 118"/>
            <p:cNvCxnSpPr/>
            <p:nvPr/>
          </p:nvCxnSpPr>
          <p:spPr>
            <a:xfrm flipH="1" flipV="1">
              <a:off x="6360731" y="4178808"/>
              <a:ext cx="0" cy="11887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82"/>
            <p:cNvGrpSpPr>
              <a:grpSpLocks/>
            </p:cNvGrpSpPr>
            <p:nvPr/>
          </p:nvGrpSpPr>
          <p:grpSpPr bwMode="auto">
            <a:xfrm>
              <a:off x="5067046" y="4610100"/>
              <a:ext cx="1289304" cy="381000"/>
              <a:chOff x="6781800" y="5257800"/>
              <a:chExt cx="1289304" cy="381000"/>
            </a:xfrm>
          </p:grpSpPr>
          <p:grpSp>
            <p:nvGrpSpPr>
              <p:cNvPr id="20" name="Group 77"/>
              <p:cNvGrpSpPr>
                <a:grpSpLocks/>
              </p:cNvGrpSpPr>
              <p:nvPr/>
            </p:nvGrpSpPr>
            <p:grpSpPr bwMode="auto">
              <a:xfrm>
                <a:off x="6781800" y="5257800"/>
                <a:ext cx="1289304" cy="182880"/>
                <a:chOff x="6781800" y="5257800"/>
                <a:chExt cx="1581912" cy="18288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781800" y="5350243"/>
                  <a:ext cx="1581443" cy="0"/>
                </a:xfrm>
                <a:prstGeom prst="line">
                  <a:avLst/>
                </a:prstGeom>
                <a:ln>
                  <a:solidFill>
                    <a:srgbClr val="A67A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6781800" y="5258193"/>
                  <a:ext cx="0" cy="182514"/>
                </a:xfrm>
                <a:prstGeom prst="line">
                  <a:avLst/>
                </a:prstGeom>
                <a:ln>
                  <a:solidFill>
                    <a:srgbClr val="A67A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363243" y="5258193"/>
                  <a:ext cx="0" cy="182514"/>
                </a:xfrm>
                <a:prstGeom prst="line">
                  <a:avLst/>
                </a:prstGeom>
                <a:ln>
                  <a:solidFill>
                    <a:srgbClr val="A67A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113" name="TextBox 76"/>
              <p:cNvSpPr txBox="1">
                <a:spLocks noChangeArrowheads="1"/>
              </p:cNvSpPr>
              <p:nvPr/>
            </p:nvSpPr>
            <p:spPr bwMode="auto">
              <a:xfrm>
                <a:off x="7312152" y="5257800"/>
                <a:ext cx="2286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i="1">
                    <a:solidFill>
                      <a:srgbClr val="A67A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5257800" y="5829300"/>
            <a:ext cx="2286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>
                <a:solidFill>
                  <a:srgbClr val="293F6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 0.235 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57800" y="6477000"/>
            <a:ext cx="25146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–(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>
                <a:solidFill>
                  <a:srgbClr val="293F6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= –0.385 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111"/>
          <p:cNvGrpSpPr>
            <a:grpSpLocks/>
          </p:cNvGrpSpPr>
          <p:nvPr/>
        </p:nvGrpSpPr>
        <p:grpSpPr bwMode="auto">
          <a:xfrm>
            <a:off x="5360989" y="5181600"/>
            <a:ext cx="2524125" cy="369888"/>
            <a:chOff x="3836987" y="4358640"/>
            <a:chExt cx="2523744" cy="369332"/>
          </a:xfrm>
        </p:grpSpPr>
        <p:grpSp>
          <p:nvGrpSpPr>
            <p:cNvPr id="25" name="Group 97"/>
            <p:cNvGrpSpPr>
              <a:grpSpLocks/>
            </p:cNvGrpSpPr>
            <p:nvPr/>
          </p:nvGrpSpPr>
          <p:grpSpPr bwMode="auto">
            <a:xfrm>
              <a:off x="3836987" y="4358640"/>
              <a:ext cx="2523744" cy="182880"/>
              <a:chOff x="3836987" y="4358640"/>
              <a:chExt cx="2523744" cy="18288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3836987" y="4450577"/>
                <a:ext cx="2523744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836987" y="4358640"/>
                <a:ext cx="0" cy="18228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360731" y="4358640"/>
                <a:ext cx="0" cy="18228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106" name="TextBox 92"/>
            <p:cNvSpPr txBox="1">
              <a:spLocks noChangeArrowheads="1"/>
            </p:cNvSpPr>
            <p:nvPr/>
          </p:nvSpPr>
          <p:spPr bwMode="auto">
            <a:xfrm>
              <a:off x="4855829" y="4358640"/>
              <a:ext cx="4860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i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|s</a:t>
              </a:r>
              <a:r>
                <a:rPr lang="en-US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'|</a:t>
              </a:r>
            </a:p>
          </p:txBody>
        </p:sp>
      </p:grpSp>
      <p:grpSp>
        <p:nvGrpSpPr>
          <p:cNvPr id="26" name="Group 112"/>
          <p:cNvGrpSpPr>
            <a:grpSpLocks/>
          </p:cNvGrpSpPr>
          <p:nvPr/>
        </p:nvGrpSpPr>
        <p:grpSpPr bwMode="auto">
          <a:xfrm>
            <a:off x="6553200" y="3294064"/>
            <a:ext cx="838200" cy="369887"/>
            <a:chOff x="5029200" y="3450192"/>
            <a:chExt cx="838200" cy="369332"/>
          </a:xfrm>
        </p:grpSpPr>
        <p:sp>
          <p:nvSpPr>
            <p:cNvPr id="35" name="Down Arrow 34"/>
            <p:cNvSpPr/>
            <p:nvPr/>
          </p:nvSpPr>
          <p:spPr>
            <a:xfrm rot="10800000">
              <a:off x="5029200" y="3572246"/>
              <a:ext cx="82550" cy="247278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104" name="TextBox 103"/>
            <p:cNvSpPr txBox="1">
              <a:spLocks noChangeArrowheads="1"/>
            </p:cNvSpPr>
            <p:nvPr/>
          </p:nvSpPr>
          <p:spPr bwMode="auto">
            <a:xfrm>
              <a:off x="5029200" y="3450192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object</a:t>
              </a:r>
            </a:p>
          </p:txBody>
        </p:sp>
      </p:grpSp>
      <p:grpSp>
        <p:nvGrpSpPr>
          <p:cNvPr id="27" name="Group 113"/>
          <p:cNvGrpSpPr>
            <a:grpSpLocks/>
          </p:cNvGrpSpPr>
          <p:nvPr/>
        </p:nvGrpSpPr>
        <p:grpSpPr bwMode="auto">
          <a:xfrm>
            <a:off x="5257800" y="3044826"/>
            <a:ext cx="990600" cy="619125"/>
            <a:chOff x="3733800" y="3200400"/>
            <a:chExt cx="990600" cy="619123"/>
          </a:xfrm>
        </p:grpSpPr>
        <p:sp>
          <p:nvSpPr>
            <p:cNvPr id="38" name="Down Arrow 37"/>
            <p:cNvSpPr>
              <a:spLocks noChangeAspect="1"/>
            </p:cNvSpPr>
            <p:nvPr/>
          </p:nvSpPr>
          <p:spPr>
            <a:xfrm rot="10800000">
              <a:off x="3733800" y="3200400"/>
              <a:ext cx="206375" cy="619123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102" name="TextBox 106"/>
            <p:cNvSpPr txBox="1">
              <a:spLocks noChangeArrowheads="1"/>
            </p:cNvSpPr>
            <p:nvPr/>
          </p:nvSpPr>
          <p:spPr bwMode="auto">
            <a:xfrm>
              <a:off x="3886200" y="3200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image</a:t>
              </a:r>
            </a:p>
          </p:txBody>
        </p:sp>
      </p:grpSp>
      <p:grpSp>
        <p:nvGrpSpPr>
          <p:cNvPr id="28" name="Group 125"/>
          <p:cNvGrpSpPr>
            <a:grpSpLocks/>
          </p:cNvGrpSpPr>
          <p:nvPr/>
        </p:nvGrpSpPr>
        <p:grpSpPr bwMode="auto">
          <a:xfrm>
            <a:off x="6594476" y="4178300"/>
            <a:ext cx="1585913" cy="1189038"/>
            <a:chOff x="5070475" y="4178808"/>
            <a:chExt cx="1586357" cy="1188720"/>
          </a:xfrm>
        </p:grpSpPr>
        <p:grpSp>
          <p:nvGrpSpPr>
            <p:cNvPr id="29" name="Group 65"/>
            <p:cNvGrpSpPr>
              <a:grpSpLocks/>
            </p:cNvGrpSpPr>
            <p:nvPr/>
          </p:nvGrpSpPr>
          <p:grpSpPr bwMode="auto">
            <a:xfrm>
              <a:off x="5070475" y="4324350"/>
              <a:ext cx="1581912" cy="381000"/>
              <a:chOff x="5070475" y="5273040"/>
              <a:chExt cx="1581912" cy="3810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5070475" y="5365559"/>
                <a:ext cx="1581593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070475" y="5273509"/>
                <a:ext cx="0" cy="182514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652068" y="5273509"/>
                <a:ext cx="0" cy="182514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5746939" y="5273509"/>
                <a:ext cx="228664" cy="3808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b="1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 flipH="1" flipV="1">
              <a:off x="6656832" y="4178808"/>
              <a:ext cx="0" cy="11887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7" grpId="0"/>
      <p:bldP spid="13" grpId="0"/>
      <p:bldP spid="87" grpId="0" animBg="1"/>
      <p:bldP spid="90" grpId="0" animBg="1"/>
    </p:bld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5486401"/>
            <a:ext cx="495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Want object at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corrected far point:</a:t>
            </a:r>
          </a:p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→∞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3886201" y="6477000"/>
            <a:ext cx="2867025" cy="369888"/>
            <a:chOff x="2362200" y="6477000"/>
            <a:chExt cx="2867025" cy="369332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2362200" y="6667214"/>
              <a:ext cx="1219200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3733800" y="6477000"/>
              <a:ext cx="1495425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= –(</a:t>
              </a:r>
              <a:r>
                <a:rPr lang="en-US" b="1" i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b="1" i="1" dirty="0">
                  <a:solidFill>
                    <a:srgbClr val="293F6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2100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Sample Question 4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85800" y="1219200"/>
            <a:ext cx="1089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A patient has a far point of 3 m; the same patient’s near point is 40 cm.  To correct his vision, bifocals will be prescribed.  If the bifocals will be 1.5 cm from his eye, what power in </a:t>
            </a:r>
            <a:r>
              <a:rPr lang="en-US" sz="2400" dirty="0" err="1">
                <a:latin typeface="+mj-lt"/>
              </a:rPr>
              <a:t>diopters</a:t>
            </a:r>
            <a:r>
              <a:rPr lang="en-US" sz="2400" dirty="0">
                <a:latin typeface="+mj-lt"/>
              </a:rPr>
              <a:t> will be used to correct his distance vision?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981200" y="3090864"/>
            <a:ext cx="2590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–0.3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+0.3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–2.5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+2.5 D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+1.7 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57400" y="3124200"/>
            <a:ext cx="1371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6800" y="2663825"/>
            <a:ext cx="579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Fixing the </a:t>
            </a:r>
            <a:r>
              <a:rPr lang="en-US" sz="2000" b="1">
                <a:solidFill>
                  <a:srgbClr val="293F6F"/>
                </a:solidFill>
              </a:rPr>
              <a:t>myopia</a:t>
            </a:r>
            <a:r>
              <a:rPr lang="en-US" sz="2000"/>
              <a:t>:  need a </a:t>
            </a:r>
            <a:r>
              <a:rPr lang="en-US" sz="2000" b="1">
                <a:solidFill>
                  <a:srgbClr val="293F6F"/>
                </a:solidFill>
              </a:rPr>
              <a:t>diverging lens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8305801" y="5486401"/>
          <a:ext cx="186531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4" imgW="927100" imgH="419100" progId="Equation.3">
                  <p:embed/>
                </p:oleObj>
              </mc:Choice>
              <mc:Fallback>
                <p:oleObj name="Equation" r:id="rId4" imgW="9271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1" y="5486401"/>
                        <a:ext cx="1865313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6591301" y="4178300"/>
            <a:ext cx="1293813" cy="801688"/>
            <a:chOff x="5067046" y="4178808"/>
            <a:chExt cx="1293685" cy="800624"/>
          </a:xfrm>
        </p:grpSpPr>
        <p:cxnSp>
          <p:nvCxnSpPr>
            <p:cNvPr id="119" name="Straight Connector 118"/>
            <p:cNvCxnSpPr/>
            <p:nvPr/>
          </p:nvCxnSpPr>
          <p:spPr>
            <a:xfrm rot="5400000" flipH="1" flipV="1">
              <a:off x="6049994" y="4489545"/>
              <a:ext cx="62147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82"/>
            <p:cNvGrpSpPr>
              <a:grpSpLocks/>
            </p:cNvGrpSpPr>
            <p:nvPr/>
          </p:nvGrpSpPr>
          <p:grpSpPr bwMode="auto">
            <a:xfrm>
              <a:off x="5067046" y="4610100"/>
              <a:ext cx="1289304" cy="369332"/>
              <a:chOff x="6781800" y="5257800"/>
              <a:chExt cx="1289304" cy="369332"/>
            </a:xfrm>
          </p:grpSpPr>
          <p:grpSp>
            <p:nvGrpSpPr>
              <p:cNvPr id="9" name="Group 77"/>
              <p:cNvGrpSpPr>
                <a:grpSpLocks/>
              </p:cNvGrpSpPr>
              <p:nvPr/>
            </p:nvGrpSpPr>
            <p:grpSpPr bwMode="auto">
              <a:xfrm>
                <a:off x="6781800" y="5257800"/>
                <a:ext cx="1289304" cy="182880"/>
                <a:chOff x="6781800" y="5257800"/>
                <a:chExt cx="1581912" cy="18288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781800" y="5349688"/>
                  <a:ext cx="1581443" cy="0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6781800" y="5257735"/>
                  <a:ext cx="0" cy="182321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363243" y="5257735"/>
                  <a:ext cx="0" cy="182321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147" name="TextBox 76"/>
              <p:cNvSpPr txBox="1">
                <a:spLocks noChangeArrowheads="1"/>
              </p:cNvSpPr>
              <p:nvPr/>
            </p:nvSpPr>
            <p:spPr bwMode="auto">
              <a:xfrm>
                <a:off x="7185851" y="5257800"/>
                <a:ext cx="4812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i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|s'|</a:t>
                </a:r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5257800" y="6477000"/>
            <a:ext cx="25146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–(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>
                <a:solidFill>
                  <a:srgbClr val="293F6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= –2.985 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12"/>
          <p:cNvGrpSpPr>
            <a:grpSpLocks/>
          </p:cNvGrpSpPr>
          <p:nvPr/>
        </p:nvGrpSpPr>
        <p:grpSpPr bwMode="auto">
          <a:xfrm>
            <a:off x="6553200" y="3294064"/>
            <a:ext cx="838200" cy="369887"/>
            <a:chOff x="5029200" y="3450192"/>
            <a:chExt cx="838200" cy="369332"/>
          </a:xfrm>
        </p:grpSpPr>
        <p:sp>
          <p:nvSpPr>
            <p:cNvPr id="35" name="Down Arrow 34"/>
            <p:cNvSpPr/>
            <p:nvPr/>
          </p:nvSpPr>
          <p:spPr>
            <a:xfrm rot="10800000">
              <a:off x="5029200" y="3572246"/>
              <a:ext cx="82550" cy="247278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143" name="TextBox 103"/>
            <p:cNvSpPr txBox="1">
              <a:spLocks noChangeArrowheads="1"/>
            </p:cNvSpPr>
            <p:nvPr/>
          </p:nvSpPr>
          <p:spPr bwMode="auto">
            <a:xfrm>
              <a:off x="5029200" y="3450192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image</a:t>
              </a:r>
            </a:p>
          </p:txBody>
        </p:sp>
      </p:grpSp>
      <p:grpSp>
        <p:nvGrpSpPr>
          <p:cNvPr id="11" name="Group 97"/>
          <p:cNvGrpSpPr>
            <a:grpSpLocks/>
          </p:cNvGrpSpPr>
          <p:nvPr/>
        </p:nvGrpSpPr>
        <p:grpSpPr bwMode="auto">
          <a:xfrm>
            <a:off x="1524000" y="4178300"/>
            <a:ext cx="6656388" cy="2679700"/>
            <a:chOff x="0" y="4178808"/>
            <a:chExt cx="6656832" cy="2679053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0" y="6150007"/>
              <a:ext cx="5334356" cy="70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/>
                <a:t>To put an image at </a:t>
              </a: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natural far point:</a:t>
              </a:r>
            </a:p>
            <a:p>
              <a:pPr>
                <a:defRPr/>
              </a:pP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	</a:t>
              </a:r>
              <a:r>
                <a:rPr lang="en-US" sz="2000" b="1" i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 = 3 m</a:t>
              </a:r>
            </a:p>
          </p:txBody>
        </p:sp>
        <p:grpSp>
          <p:nvGrpSpPr>
            <p:cNvPr id="16" name="Group 125"/>
            <p:cNvGrpSpPr>
              <a:grpSpLocks/>
            </p:cNvGrpSpPr>
            <p:nvPr/>
          </p:nvGrpSpPr>
          <p:grpSpPr bwMode="auto">
            <a:xfrm>
              <a:off x="5070475" y="4178808"/>
              <a:ext cx="1586357" cy="621792"/>
              <a:chOff x="5070475" y="4178808"/>
              <a:chExt cx="1586357" cy="621792"/>
            </a:xfrm>
          </p:grpSpPr>
          <p:grpSp>
            <p:nvGrpSpPr>
              <p:cNvPr id="18" name="Group 65"/>
              <p:cNvGrpSpPr>
                <a:grpSpLocks/>
              </p:cNvGrpSpPr>
              <p:nvPr/>
            </p:nvGrpSpPr>
            <p:grpSpPr bwMode="auto">
              <a:xfrm>
                <a:off x="5070475" y="4324350"/>
                <a:ext cx="1581912" cy="381000"/>
                <a:chOff x="5070475" y="5273040"/>
                <a:chExt cx="1581912" cy="38100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070813" y="5365566"/>
                  <a:ext cx="1581256" cy="0"/>
                </a:xfrm>
                <a:prstGeom prst="line">
                  <a:avLst/>
                </a:prstGeom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070813" y="5273513"/>
                  <a:ext cx="0" cy="182519"/>
                </a:xfrm>
                <a:prstGeom prst="line">
                  <a:avLst/>
                </a:prstGeom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6652069" y="5273513"/>
                  <a:ext cx="0" cy="182519"/>
                </a:xfrm>
                <a:prstGeom prst="line">
                  <a:avLst/>
                </a:prstGeom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5747133" y="5273513"/>
                  <a:ext cx="228615" cy="38090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b="1" i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</a:p>
              </p:txBody>
            </p:sp>
          </p:grp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6345757" y="4489883"/>
                <a:ext cx="622150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7789864" y="3187700"/>
            <a:ext cx="1354137" cy="1231900"/>
            <a:chOff x="6265397" y="3187302"/>
            <a:chExt cx="1354604" cy="1232298"/>
          </a:xfrm>
        </p:grpSpPr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6553200" y="3187302"/>
              <a:ext cx="920750" cy="952500"/>
              <a:chOff x="2664767" y="3276600"/>
              <a:chExt cx="2071687" cy="2286000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2889048" y="3619611"/>
                <a:ext cx="153642" cy="1600718"/>
              </a:xfrm>
              <a:prstGeom prst="arc">
                <a:avLst>
                  <a:gd name="adj1" fmla="val 5438228"/>
                  <a:gd name="adj2" fmla="val 1619587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2663941" y="3276600"/>
                <a:ext cx="2072400" cy="2286739"/>
              </a:xfrm>
              <a:prstGeom prst="arc">
                <a:avLst>
                  <a:gd name="adj1" fmla="val 13476182"/>
                  <a:gd name="adj2" fmla="val 809922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Eye</a:t>
                </a:r>
              </a:p>
            </p:txBody>
          </p:sp>
        </p:grpSp>
        <p:grpSp>
          <p:nvGrpSpPr>
            <p:cNvPr id="22" name="Group 101"/>
            <p:cNvGrpSpPr>
              <a:grpSpLocks/>
            </p:cNvGrpSpPr>
            <p:nvPr/>
          </p:nvGrpSpPr>
          <p:grpSpPr bwMode="auto">
            <a:xfrm>
              <a:off x="6359811" y="3958828"/>
              <a:ext cx="1260190" cy="460772"/>
              <a:chOff x="6359811" y="4333874"/>
              <a:chExt cx="1260190" cy="460772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6359092" y="4426227"/>
                <a:ext cx="2922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129" name="TextBox 24"/>
              <p:cNvSpPr txBox="1">
                <a:spLocks noChangeArrowheads="1"/>
              </p:cNvSpPr>
              <p:nvPr/>
            </p:nvSpPr>
            <p:spPr bwMode="auto">
              <a:xfrm>
                <a:off x="6391815" y="4425314"/>
                <a:ext cx="12281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i="1">
                    <a:solidFill>
                      <a:srgbClr val="293F6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b="1">
                    <a:solidFill>
                      <a:srgbClr val="293F6F"/>
                    </a:solidFill>
                    <a:latin typeface="Times New Roman" pitchFamily="18" charset="0"/>
                    <a:cs typeface="Times New Roman" pitchFamily="18" charset="0"/>
                  </a:rPr>
                  <a:t> = 1.5 cm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659233" y="4334122"/>
                <a:ext cx="0" cy="1826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359092" y="4334122"/>
                <a:ext cx="0" cy="1826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5"/>
            <p:cNvGrpSpPr>
              <a:grpSpLocks/>
            </p:cNvGrpSpPr>
            <p:nvPr/>
          </p:nvGrpSpPr>
          <p:grpSpPr bwMode="auto">
            <a:xfrm>
              <a:off x="6265397" y="3200177"/>
              <a:ext cx="185854" cy="926751"/>
              <a:chOff x="7162799" y="990600"/>
              <a:chExt cx="310888" cy="3355848"/>
            </a:xfrm>
          </p:grpSpPr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>
                <a:off x="7162799" y="990600"/>
                <a:ext cx="310888" cy="3355848"/>
                <a:chOff x="7162799" y="990600"/>
                <a:chExt cx="310888" cy="3355848"/>
              </a:xfrm>
            </p:grpSpPr>
            <p:sp>
              <p:nvSpPr>
                <p:cNvPr id="67" name="Arc 66"/>
                <p:cNvSpPr/>
                <p:nvPr/>
              </p:nvSpPr>
              <p:spPr>
                <a:xfrm>
                  <a:off x="7162799" y="989981"/>
                  <a:ext cx="124851" cy="3358195"/>
                </a:xfrm>
                <a:prstGeom prst="arc">
                  <a:avLst>
                    <a:gd name="adj1" fmla="val 16195275"/>
                    <a:gd name="adj2" fmla="val 5405178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" name="Arc 67"/>
                <p:cNvSpPr/>
                <p:nvPr/>
              </p:nvSpPr>
              <p:spPr>
                <a:xfrm flipH="1">
                  <a:off x="7348748" y="989981"/>
                  <a:ext cx="124851" cy="3358195"/>
                </a:xfrm>
                <a:prstGeom prst="arc">
                  <a:avLst>
                    <a:gd name="adj1" fmla="val 16195275"/>
                    <a:gd name="adj2" fmla="val 5405178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65" name="Straight Connector 64"/>
              <p:cNvCxnSpPr/>
              <p:nvPr/>
            </p:nvCxnSpPr>
            <p:spPr>
              <a:xfrm>
                <a:off x="7218583" y="4348176"/>
                <a:ext cx="1992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7218583" y="989981"/>
                <a:ext cx="1992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72"/>
          <p:cNvGrpSpPr>
            <a:grpSpLocks/>
          </p:cNvGrpSpPr>
          <p:nvPr/>
        </p:nvGrpSpPr>
        <p:grpSpPr bwMode="auto">
          <a:xfrm>
            <a:off x="3886200" y="5829300"/>
            <a:ext cx="3657600" cy="369888"/>
            <a:chOff x="2362200" y="5829300"/>
            <a:chExt cx="3657600" cy="369332"/>
          </a:xfrm>
        </p:grpSpPr>
        <p:sp>
          <p:nvSpPr>
            <p:cNvPr id="87" name="TextBox 86"/>
            <p:cNvSpPr txBox="1"/>
            <p:nvPr/>
          </p:nvSpPr>
          <p:spPr>
            <a:xfrm>
              <a:off x="3733800" y="5829300"/>
              <a:ext cx="2286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A67A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b="1" i="1" dirty="0">
                  <a:solidFill>
                    <a:srgbClr val="293F6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→ </a:t>
              </a:r>
              <a:r>
                <a:rPr lang="en-US" dirty="0">
                  <a:latin typeface="+mj-lt"/>
                  <a:cs typeface="Times New Roman" pitchFamily="18" charset="0"/>
                </a:rPr>
                <a:t>∞</a:t>
              </a:r>
              <a:endParaRPr lang="en-US" i="1" dirty="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2362200" y="6019514"/>
              <a:ext cx="1219200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0"/>
          <p:cNvGrpSpPr/>
          <p:nvPr/>
        </p:nvGrpSpPr>
        <p:grpSpPr>
          <a:xfrm>
            <a:off x="2057400" y="3657600"/>
            <a:ext cx="1447800" cy="1201738"/>
            <a:chOff x="533400" y="3657600"/>
            <a:chExt cx="1447800" cy="1201738"/>
          </a:xfrm>
        </p:grpSpPr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533400" y="4343400"/>
              <a:ext cx="1371600" cy="515938"/>
              <a:chOff x="609600" y="3962795"/>
              <a:chExt cx="1069975" cy="66364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611188" y="3962795"/>
                <a:ext cx="1066800" cy="66364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cxnSpLocks noChangeAspect="1"/>
              </p:cNvCxnSpPr>
              <p:nvPr/>
            </p:nvCxnSpPr>
            <p:spPr>
              <a:xfrm flipV="1">
                <a:off x="609600" y="3962795"/>
                <a:ext cx="1069975" cy="66364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 bwMode="auto">
            <a:xfrm>
              <a:off x="533400" y="3657600"/>
              <a:ext cx="1447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5257800" y="6477000"/>
            <a:ext cx="3505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–(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>
                <a:solidFill>
                  <a:srgbClr val="293F6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= –2.985 m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/>
              </a:rPr>
              <a:t> –3 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7" grpId="0"/>
      <p:bldP spid="90" grpId="0" animBg="1"/>
      <p:bldP spid="92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Lens Camera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81200" y="1597026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Uses a lens to form an image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981200" y="2236789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/>
              <a:t>Using the lens, </a:t>
            </a:r>
            <a:r>
              <a:rPr lang="en-US" sz="2400" dirty="0">
                <a:latin typeface="+mj-lt"/>
              </a:rPr>
              <a:t>light from object is focused on film or CCD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(charge-coupled device) </a:t>
            </a:r>
            <a:r>
              <a:rPr lang="en-US" sz="2400" dirty="0"/>
              <a:t>to create an image on it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676400" y="3519488"/>
            <a:ext cx="883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What type of lens should it be?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858037" y="4202172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We want a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real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image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870916" y="4800601"/>
            <a:ext cx="7428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So (if it’s a single lens) it must be a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converging lens</a:t>
            </a:r>
            <a:endParaRPr lang="en-US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Human Eye in Water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209800" y="2514601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latin typeface="+mj-lt"/>
              </a:rPr>
              <a:t>(Keep in mind:  myopia – image forms in front of retina; </a:t>
            </a:r>
            <a:r>
              <a:rPr lang="en-US" sz="2400" i="1" dirty="0" err="1">
                <a:latin typeface="+mj-lt"/>
              </a:rPr>
              <a:t>hyperopia</a:t>
            </a:r>
            <a:r>
              <a:rPr lang="en-US" sz="2400" i="1" dirty="0">
                <a:latin typeface="+mj-lt"/>
              </a:rPr>
              <a:t> – image forms behind retina)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52400" y="1295400"/>
            <a:ext cx="1158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The eye only works because of refraction when light goes from air to the material in the eye (where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+mj-lt"/>
              </a:rPr>
              <a:t> ~ 1.4); for a human eye in water, will the eye be myopic, hyperopic or neither?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24000" y="3406775"/>
            <a:ext cx="3276600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FontTx/>
              <a:buAutoNum type="alphaLcPeriod"/>
              <a:defRPr/>
            </a:pPr>
            <a:r>
              <a:rPr lang="en-US" sz="2000" dirty="0"/>
              <a:t>myopic</a:t>
            </a:r>
          </a:p>
          <a:p>
            <a:pPr marL="457200" indent="-457200">
              <a:lnSpc>
                <a:spcPct val="120000"/>
              </a:lnSpc>
              <a:buFontTx/>
              <a:buAutoNum type="alphaLcPeriod"/>
              <a:defRPr/>
            </a:pPr>
            <a:r>
              <a:rPr lang="en-US" sz="2000" dirty="0">
                <a:latin typeface="+mj-lt"/>
              </a:rPr>
              <a:t>hyperopic</a:t>
            </a:r>
          </a:p>
          <a:p>
            <a:pPr marL="457200" indent="-457200">
              <a:lnSpc>
                <a:spcPct val="120000"/>
              </a:lnSpc>
              <a:buFontTx/>
              <a:buAutoNum type="alphaLcPeriod"/>
              <a:defRPr/>
            </a:pPr>
            <a:r>
              <a:rPr lang="en-US" sz="2000" dirty="0">
                <a:latin typeface="+mj-lt"/>
              </a:rPr>
              <a:t>Myopic for far objects, hyperopic for close</a:t>
            </a:r>
          </a:p>
          <a:p>
            <a:pPr marL="457200" indent="-457200">
              <a:lnSpc>
                <a:spcPct val="120000"/>
              </a:lnSpc>
              <a:buFontTx/>
              <a:buAutoNum type="alphaLcPeriod"/>
              <a:defRPr/>
            </a:pPr>
            <a:r>
              <a:rPr lang="en-US" sz="2000" dirty="0"/>
              <a:t>Myopic for close objects, hyperopic for far</a:t>
            </a:r>
          </a:p>
          <a:p>
            <a:pPr marL="457200" indent="-457200">
              <a:lnSpc>
                <a:spcPct val="120000"/>
              </a:lnSpc>
              <a:buFontTx/>
              <a:buAutoNum type="alphaLcPeriod"/>
              <a:defRPr/>
            </a:pPr>
            <a:r>
              <a:rPr lang="en-US" sz="2000" dirty="0">
                <a:latin typeface="+mj-lt"/>
              </a:rPr>
              <a:t>Neither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648200" y="3657601"/>
            <a:ext cx="601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Since the index of refraction of water is</a:t>
            </a:r>
            <a:br>
              <a:rPr lang="en-US" sz="2400" dirty="0">
                <a:latin typeface="+mj-lt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+mj-lt"/>
              </a:rPr>
              <a:t> = 1.33, there will be much less refraction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562601" y="4800601"/>
            <a:ext cx="4316413" cy="1198563"/>
            <a:chOff x="4038600" y="4800600"/>
            <a:chExt cx="4316404" cy="1198972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7076101" y="4800600"/>
              <a:ext cx="1278903" cy="1198972"/>
              <a:chOff x="7076101" y="5181600"/>
              <a:chExt cx="1278903" cy="1198972"/>
            </a:xfrm>
          </p:grpSpPr>
          <p:sp>
            <p:nvSpPr>
              <p:cNvPr id="9" name="Arc 8"/>
              <p:cNvSpPr/>
              <p:nvPr/>
            </p:nvSpPr>
            <p:spPr>
              <a:xfrm>
                <a:off x="7218357" y="5361049"/>
                <a:ext cx="85725" cy="840074"/>
              </a:xfrm>
              <a:prstGeom prst="arc">
                <a:avLst>
                  <a:gd name="adj1" fmla="val 5438228"/>
                  <a:gd name="adj2" fmla="val 1619587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" name="Arc 9"/>
              <p:cNvSpPr/>
              <p:nvPr/>
            </p:nvSpPr>
            <p:spPr>
              <a:xfrm>
                <a:off x="7075482" y="5181600"/>
                <a:ext cx="1279522" cy="1198972"/>
              </a:xfrm>
              <a:prstGeom prst="arc">
                <a:avLst>
                  <a:gd name="adj1" fmla="val 13326643"/>
                  <a:gd name="adj2" fmla="val 828546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Eye</a:t>
                </a:r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4038600" y="5153198"/>
              <a:ext cx="3179673" cy="493776"/>
              <a:chOff x="4038600" y="5541292"/>
              <a:chExt cx="3179673" cy="480421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4038600" y="5541240"/>
                <a:ext cx="3179756" cy="1546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cxnSpLocks noChangeAspect="1"/>
              </p:cNvCxnSpPr>
              <p:nvPr/>
            </p:nvCxnSpPr>
            <p:spPr>
              <a:xfrm>
                <a:off x="4038600" y="6020218"/>
                <a:ext cx="3179756" cy="1546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4876800" y="5153025"/>
            <a:ext cx="4999038" cy="1335088"/>
            <a:chOff x="3352800" y="5153198"/>
            <a:chExt cx="4999329" cy="1335470"/>
          </a:xfrm>
        </p:grpSpPr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7218273" y="5153198"/>
              <a:ext cx="1133856" cy="493776"/>
              <a:chOff x="7218273" y="5534198"/>
              <a:chExt cx="1133856" cy="493776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7218588" y="5534198"/>
                <a:ext cx="1133541" cy="247721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7218588" y="5781919"/>
                <a:ext cx="1133541" cy="246133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 bwMode="auto">
            <a:xfrm>
              <a:off x="3352800" y="6026573"/>
              <a:ext cx="2286133" cy="462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atin typeface="+mj-lt"/>
                </a:rPr>
                <a:t>In </a:t>
              </a:r>
              <a:r>
                <a:rPr lang="en-US" sz="2400" b="1" dirty="0">
                  <a:solidFill>
                    <a:srgbClr val="293F6F"/>
                  </a:solidFill>
                  <a:latin typeface="+mj-lt"/>
                </a:rPr>
                <a:t>air</a:t>
              </a:r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7620001" y="5153026"/>
            <a:ext cx="3051175" cy="1704975"/>
            <a:chOff x="6096000" y="5153198"/>
            <a:chExt cx="3051657" cy="1704802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6096000" y="6026234"/>
              <a:ext cx="2286361" cy="83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atin typeface="+mj-lt"/>
                </a:rPr>
                <a:t>In 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water</a:t>
              </a:r>
              <a:br>
                <a:rPr lang="en-US" sz="2400" b="1" dirty="0">
                  <a:solidFill>
                    <a:srgbClr val="FF0000"/>
                  </a:solidFill>
                  <a:latin typeface="+mj-lt"/>
                </a:rPr>
              </a:br>
              <a:r>
                <a:rPr lang="en-US" sz="2400" dirty="0"/>
                <a:t>(less refraction)</a:t>
              </a:r>
              <a:endParaRPr lang="en-US" sz="2400" b="1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7214616" y="5153198"/>
              <a:ext cx="1933041" cy="493776"/>
              <a:chOff x="7214616" y="5153198"/>
              <a:chExt cx="1933041" cy="493776"/>
            </a:xfrm>
          </p:grpSpPr>
          <p:cxnSp>
            <p:nvCxnSpPr>
              <p:cNvPr id="28" name="Straight Arrow Connector 27"/>
              <p:cNvCxnSpPr>
                <a:cxnSpLocks noChangeAspect="1"/>
              </p:cNvCxnSpPr>
              <p:nvPr/>
            </p:nvCxnSpPr>
            <p:spPr>
              <a:xfrm>
                <a:off x="7218541" y="5153198"/>
                <a:ext cx="1929116" cy="2968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cxnSpLocks noChangeAspect="1"/>
              </p:cNvCxnSpPr>
              <p:nvPr/>
            </p:nvCxnSpPr>
            <p:spPr>
              <a:xfrm flipV="1">
                <a:off x="7215365" y="5350028"/>
                <a:ext cx="1929116" cy="2968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Connector 31"/>
          <p:cNvCxnSpPr/>
          <p:nvPr/>
        </p:nvCxnSpPr>
        <p:spPr>
          <a:xfrm>
            <a:off x="6934200" y="32766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524000" y="3810000"/>
            <a:ext cx="1905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Box 37"/>
          <p:cNvSpPr txBox="1"/>
          <p:nvPr/>
        </p:nvSpPr>
        <p:spPr bwMode="auto">
          <a:xfrm>
            <a:off x="3200400" y="6400800"/>
            <a:ext cx="3505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What about a fish in air?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38" grpId="0" animBg="1"/>
    </p:bld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5082048" y="1612132"/>
            <a:ext cx="5334000" cy="224676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“Professor Trelawney moved into the firelight, and they saw that she was very thin; her large glasses </a:t>
            </a:r>
            <a:r>
              <a:rPr lang="en-US" sz="2000" b="1" dirty="0"/>
              <a:t>magnified her eyes to several times their natural size</a:t>
            </a:r>
            <a:r>
              <a:rPr lang="en-US" sz="2000" dirty="0"/>
              <a:t>, and she was draped in gauzy, spangled shawl.”</a:t>
            </a:r>
          </a:p>
          <a:p>
            <a:endParaRPr lang="en-US" sz="2000" dirty="0"/>
          </a:p>
          <a:p>
            <a:r>
              <a:rPr lang="en-US" sz="2000" dirty="0">
                <a:latin typeface="+mj-lt"/>
              </a:rPr>
              <a:t>-</a:t>
            </a:r>
            <a:r>
              <a:rPr lang="en-US" sz="2000" i="1" dirty="0">
                <a:latin typeface="+mj-lt"/>
              </a:rPr>
              <a:t>Harry Potter and the Prisoner of Azkaban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4000" dirty="0"/>
              <a:t>Determining Conditions From Glasses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828800" y="106680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Consider the following individual: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015248" y="4334447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j-lt"/>
              </a:rPr>
              <a:t>Prof. Trelawney’s glasses create an enlarged image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5486400" y="5040868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j-lt"/>
              </a:rPr>
              <a:t>they must be converging lenses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6377448" y="5650468"/>
            <a:ext cx="2995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she must have hyperopia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4233D-AE52-4494-928C-C4FFF6A75F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2290" name="Picture 2" descr="Image result for professor trelaw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12132"/>
            <a:ext cx="35052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0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4147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cs typeface="Arial" charset="0"/>
              </a:rPr>
              <a:t>Magnifying Glass</a:t>
            </a: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Deals with angular size</a:t>
            </a:r>
          </a:p>
          <a:p>
            <a:pPr lvl="1"/>
            <a:r>
              <a:rPr lang="en-US" sz="1600" dirty="0" err="1">
                <a:latin typeface="Arial" charset="0"/>
                <a:cs typeface="Arial" charset="0"/>
              </a:rPr>
              <a:t>Mx</a:t>
            </a:r>
            <a:r>
              <a:rPr lang="en-US" sz="1600" dirty="0">
                <a:latin typeface="Arial" charset="0"/>
                <a:cs typeface="Arial" charset="0"/>
              </a:rPr>
              <a:t> is ratio of normal person’s near point (25 cm) to glass’ focal point</a:t>
            </a:r>
          </a:p>
          <a:p>
            <a:pPr lvl="1"/>
            <a:endParaRPr lang="en-US" sz="16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Angular Size</a:t>
            </a:r>
          </a:p>
          <a:p>
            <a:pPr lvl="1" eaLnBrk="1" hangingPunct="1"/>
            <a:r>
              <a:rPr lang="en-US" sz="1600" dirty="0">
                <a:latin typeface="Arial" charset="0"/>
                <a:cs typeface="Arial" charset="0"/>
              </a:rPr>
              <a:t>Measure from one side of object to other</a:t>
            </a:r>
          </a:p>
          <a:p>
            <a:pPr lvl="1" eaLnBrk="1" hangingPunct="1"/>
            <a:r>
              <a:rPr lang="en-US" sz="1600" dirty="0">
                <a:latin typeface="Arial" charset="0"/>
                <a:cs typeface="Arial" charset="0"/>
              </a:rPr>
              <a:t>Use right triangle to find</a:t>
            </a:r>
          </a:p>
          <a:p>
            <a:pPr marL="457200" lvl="1" indent="0">
              <a:buNone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Magnifiers</a:t>
            </a:r>
          </a:p>
          <a:p>
            <a:pPr lvl="1" eaLnBrk="1" hangingPunct="1"/>
            <a:r>
              <a:rPr lang="en-US" sz="1600" dirty="0">
                <a:latin typeface="Arial" charset="0"/>
                <a:cs typeface="Arial" charset="0"/>
              </a:rPr>
              <a:t>Use converging lens</a:t>
            </a:r>
          </a:p>
          <a:p>
            <a:pPr lvl="1" eaLnBrk="1" hangingPunct="1"/>
            <a:r>
              <a:rPr lang="en-US" sz="1600" dirty="0">
                <a:latin typeface="Arial" charset="0"/>
                <a:cs typeface="Arial" charset="0"/>
              </a:rPr>
              <a:t>Put object just inside focal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Basic Magnifiers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638300" y="1524001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Use a single lens to create a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large upright </a:t>
            </a:r>
            <a:r>
              <a:rPr lang="en-US" sz="2400" dirty="0">
                <a:latin typeface="+mj-lt"/>
              </a:rPr>
              <a:t>image of the object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638300" y="2438401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What type of lens could be used for that?</a:t>
            </a:r>
          </a:p>
        </p:txBody>
      </p:sp>
      <p:sp>
        <p:nvSpPr>
          <p:cNvPr id="7" name="Oval 6"/>
          <p:cNvSpPr/>
          <p:nvPr/>
        </p:nvSpPr>
        <p:spPr>
          <a:xfrm>
            <a:off x="8001001" y="3276600"/>
            <a:ext cx="85725" cy="18811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990976" y="3268663"/>
            <a:ext cx="174625" cy="1879600"/>
            <a:chOff x="7162799" y="990600"/>
            <a:chExt cx="310888" cy="3355848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7162799" y="990600"/>
              <a:ext cx="310888" cy="3355848"/>
              <a:chOff x="7162799" y="990600"/>
              <a:chExt cx="310888" cy="3355848"/>
            </a:xfrm>
          </p:grpSpPr>
          <p:sp>
            <p:nvSpPr>
              <p:cNvPr id="12" name="Arc 11"/>
              <p:cNvSpPr/>
              <p:nvPr/>
            </p:nvSpPr>
            <p:spPr>
              <a:xfrm>
                <a:off x="7162799" y="990600"/>
                <a:ext cx="124355" cy="3355848"/>
              </a:xfrm>
              <a:prstGeom prst="arc">
                <a:avLst>
                  <a:gd name="adj1" fmla="val 16195275"/>
                  <a:gd name="adj2" fmla="val 54051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Arc 12"/>
              <p:cNvSpPr/>
              <p:nvPr/>
            </p:nvSpPr>
            <p:spPr>
              <a:xfrm flipH="1">
                <a:off x="7349332" y="990600"/>
                <a:ext cx="124355" cy="3355848"/>
              </a:xfrm>
              <a:prstGeom prst="arc">
                <a:avLst>
                  <a:gd name="adj1" fmla="val 16195275"/>
                  <a:gd name="adj2" fmla="val 54051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219324" y="4346448"/>
              <a:ext cx="1978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19324" y="990600"/>
              <a:ext cx="1978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 bwMode="auto">
          <a:xfrm>
            <a:off x="1524000" y="3886201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Diverging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5486400" y="3886201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Converging</a:t>
            </a:r>
          </a:p>
        </p:txBody>
      </p:sp>
      <p:sp>
        <p:nvSpPr>
          <p:cNvPr id="16" name="Oval 15"/>
          <p:cNvSpPr/>
          <p:nvPr/>
        </p:nvSpPr>
        <p:spPr>
          <a:xfrm>
            <a:off x="5791200" y="3200400"/>
            <a:ext cx="32766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 bwMode="auto">
          <a:xfrm>
            <a:off x="4724400" y="5410201"/>
            <a:ext cx="541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With object at inside the focal point, image will be upright and magnified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Apparent Size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095500" y="1371601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The more space an image takes on the eye’s retina, the larger the brain interprets the corresponding object to be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209800" y="2351088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Context clues </a:t>
            </a:r>
            <a:r>
              <a:rPr lang="en-US" sz="2400" dirty="0">
                <a:latin typeface="+mj-lt"/>
              </a:rPr>
              <a:t>are used to determine whether an object is actually smaller or just farther away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905000" y="3330576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From top of a stadium, people on the field look small (apparent size is little), but you know they are not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676400" y="5657851"/>
            <a:ext cx="510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Magnifiers increase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apparent size</a:t>
            </a:r>
            <a:r>
              <a:rPr lang="en-US" sz="2400" dirty="0">
                <a:latin typeface="+mj-lt"/>
              </a:rPr>
              <a:t>, but how to measure it?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0" y="4060826"/>
            <a:ext cx="8763000" cy="2670175"/>
            <a:chOff x="0" y="4060825"/>
            <a:chExt cx="8763000" cy="2670175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0" y="4060825"/>
              <a:ext cx="8620125" cy="2416175"/>
              <a:chOff x="0" y="4060865"/>
              <a:chExt cx="8620125" cy="2416135"/>
            </a:xfrm>
          </p:grpSpPr>
          <p:pic>
            <p:nvPicPr>
              <p:cNvPr id="136202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8275" y="4060865"/>
                <a:ext cx="3371850" cy="241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 bwMode="auto">
              <a:xfrm>
                <a:off x="0" y="4308511"/>
                <a:ext cx="5105400" cy="830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Removing context clues can remove ability to determine size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105400" y="6477000"/>
              <a:ext cx="3657600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http://en.wikipedia.org/wiki/File:Fairway-Rock-mil-atop.jpg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</p:bld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Apparent Size and Images</a:t>
            </a:r>
          </a:p>
        </p:txBody>
      </p:sp>
      <p:sp>
        <p:nvSpPr>
          <p:cNvPr id="4" name="Oval 3"/>
          <p:cNvSpPr/>
          <p:nvPr/>
        </p:nvSpPr>
        <p:spPr>
          <a:xfrm>
            <a:off x="8656638" y="4606926"/>
            <a:ext cx="68262" cy="682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220" name="TextBox 7"/>
          <p:cNvSpPr txBox="1">
            <a:spLocks noChangeArrowheads="1"/>
          </p:cNvSpPr>
          <p:nvPr/>
        </p:nvSpPr>
        <p:spPr bwMode="auto">
          <a:xfrm>
            <a:off x="8458201" y="4611689"/>
            <a:ext cx="227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0" y="4641850"/>
            <a:ext cx="48768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p Arrow 9"/>
          <p:cNvSpPr>
            <a:spLocks noChangeAspect="1"/>
          </p:cNvSpPr>
          <p:nvPr/>
        </p:nvSpPr>
        <p:spPr>
          <a:xfrm>
            <a:off x="8816976" y="4276726"/>
            <a:ext cx="182563" cy="365125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9540876" y="2946401"/>
            <a:ext cx="150813" cy="3389313"/>
            <a:chOff x="7970689" y="2946656"/>
            <a:chExt cx="152063" cy="3389702"/>
          </a:xfrm>
        </p:grpSpPr>
        <p:sp>
          <p:nvSpPr>
            <p:cNvPr id="9" name="Oval 8"/>
            <p:cNvSpPr/>
            <p:nvPr/>
          </p:nvSpPr>
          <p:spPr>
            <a:xfrm>
              <a:off x="7970689" y="2972059"/>
              <a:ext cx="152063" cy="33388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6351069" y="4641508"/>
              <a:ext cx="33897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8702676" y="2981326"/>
            <a:ext cx="917575" cy="1660525"/>
            <a:chOff x="7178040" y="2981582"/>
            <a:chExt cx="918972" cy="166052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7383140" y="4276982"/>
              <a:ext cx="713872" cy="0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7383140" y="4276982"/>
              <a:ext cx="713872" cy="36512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7178040" y="2981582"/>
              <a:ext cx="918972" cy="1660524"/>
              <a:chOff x="7178040" y="2981582"/>
              <a:chExt cx="918972" cy="1660524"/>
            </a:xfrm>
          </p:grpSpPr>
          <p:cxnSp>
            <p:nvCxnSpPr>
              <p:cNvPr id="18" name="Straight Arrow Connector 17"/>
              <p:cNvCxnSpPr>
                <a:cxnSpLocks/>
              </p:cNvCxnSpPr>
              <p:nvPr/>
            </p:nvCxnSpPr>
            <p:spPr>
              <a:xfrm flipV="1">
                <a:off x="7178040" y="4276982"/>
                <a:ext cx="201920" cy="365125"/>
              </a:xfrm>
              <a:prstGeom prst="straightConnector1">
                <a:avLst/>
              </a:prstGeom>
              <a:ln w="12700">
                <a:solidFill>
                  <a:srgbClr val="A67A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cxnSpLocks noChangeAspect="1"/>
              </p:cNvCxnSpPr>
              <p:nvPr/>
            </p:nvCxnSpPr>
            <p:spPr>
              <a:xfrm rot="5400000" flipH="1" flipV="1">
                <a:off x="7092376" y="3272345"/>
                <a:ext cx="1295400" cy="713872"/>
              </a:xfrm>
              <a:prstGeom prst="straightConnector1">
                <a:avLst/>
              </a:prstGeom>
              <a:ln w="3175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9617075" y="2981325"/>
            <a:ext cx="914400" cy="2027238"/>
            <a:chOff x="8092440" y="2981582"/>
            <a:chExt cx="914400" cy="2026284"/>
          </a:xfrm>
        </p:grpSpPr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8092440" y="4641326"/>
              <a:ext cx="712788" cy="36654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8092440" y="4276372"/>
              <a:ext cx="914400" cy="364953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>
              <a:off x="8092440" y="2981582"/>
              <a:ext cx="914400" cy="1587"/>
            </a:xfrm>
            <a:prstGeom prst="straightConnector1">
              <a:avLst/>
            </a:prstGeom>
            <a:ln w="31750"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5594350" y="2667001"/>
            <a:ext cx="4025900" cy="1611313"/>
            <a:chOff x="4070652" y="2667000"/>
            <a:chExt cx="4026360" cy="1610544"/>
          </a:xfrm>
        </p:grpSpPr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>
              <a:off x="4391364" y="2743164"/>
              <a:ext cx="2992780" cy="153438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>
              <a:off x="4070652" y="2667000"/>
              <a:ext cx="4026360" cy="1610544"/>
            </a:xfrm>
            <a:prstGeom prst="straightConnector1">
              <a:avLst/>
            </a:prstGeom>
            <a:ln w="38100">
              <a:solidFill>
                <a:srgbClr val="293F6F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>
              <a:off x="4419942" y="2982762"/>
              <a:ext cx="3677070" cy="1586"/>
            </a:xfrm>
            <a:prstGeom prst="straightConnector1">
              <a:avLst/>
            </a:prstGeom>
            <a:ln w="31750">
              <a:solidFill>
                <a:srgbClr val="A67A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 bwMode="auto">
          <a:xfrm>
            <a:off x="1905000" y="1371601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Consider this object and find its image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2438400" y="3327738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The image is </a:t>
            </a:r>
            <a:r>
              <a:rPr lang="en-US" sz="2000" b="1" dirty="0">
                <a:latin typeface="+mj-lt"/>
              </a:rPr>
              <a:t>larger</a:t>
            </a:r>
            <a:r>
              <a:rPr lang="en-US" sz="2000" dirty="0">
                <a:latin typeface="+mj-lt"/>
              </a:rPr>
              <a:t> than the object, but it is also located </a:t>
            </a:r>
            <a:r>
              <a:rPr lang="en-US" sz="2000" b="1" dirty="0">
                <a:latin typeface="+mj-lt"/>
              </a:rPr>
              <a:t>farther</a:t>
            </a:r>
            <a:r>
              <a:rPr lang="en-US" sz="2000" dirty="0">
                <a:latin typeface="+mj-lt"/>
              </a:rPr>
              <a:t> away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1828800" y="4743272"/>
            <a:ext cx="6400800" cy="120032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1" dirty="0">
                <a:latin typeface="+mj-lt"/>
              </a:rPr>
              <a:t>How can we be sure that the apparent size of the image will have increased to an observer, compared to the size of the object?</a:t>
            </a:r>
          </a:p>
        </p:txBody>
      </p:sp>
      <p:sp>
        <p:nvSpPr>
          <p:cNvPr id="37" name="Oval 36"/>
          <p:cNvSpPr/>
          <p:nvPr/>
        </p:nvSpPr>
        <p:spPr>
          <a:xfrm>
            <a:off x="10507663" y="4606926"/>
            <a:ext cx="68262" cy="682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231" name="TextBox 7"/>
          <p:cNvSpPr txBox="1">
            <a:spLocks noChangeArrowheads="1"/>
          </p:cNvSpPr>
          <p:nvPr/>
        </p:nvSpPr>
        <p:spPr bwMode="auto">
          <a:xfrm>
            <a:off x="10302875" y="4764089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62" name="Up Arrow 61"/>
          <p:cNvSpPr>
            <a:spLocks noChangeAspect="1"/>
          </p:cNvSpPr>
          <p:nvPr/>
        </p:nvSpPr>
        <p:spPr>
          <a:xfrm>
            <a:off x="5959476" y="2971801"/>
            <a:ext cx="830263" cy="166052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/>
          <p:cNvSpPr txBox="1"/>
          <p:nvPr/>
        </p:nvSpPr>
        <p:spPr bwMode="auto">
          <a:xfrm>
            <a:off x="1752600" y="6092826"/>
            <a:ext cx="6477000" cy="4603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Apparent Size</a:t>
            </a:r>
            <a:r>
              <a:rPr lang="en-US" sz="2400" dirty="0">
                <a:latin typeface="+mj-lt"/>
              </a:rPr>
              <a:t> is related to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Angular Size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62" grpId="0" animBg="1"/>
      <p:bldP spid="63" grpId="0" animBg="1"/>
    </p:bldLst>
  </p:timing>
  <p:extLst mod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Angular Size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905000" y="1371601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Angle between one side of an object/image to the other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1828800" y="2340114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1" dirty="0">
                <a:latin typeface="+mj-lt"/>
              </a:rPr>
              <a:t>Hold your pencil fairly close to your eye</a:t>
            </a:r>
          </a:p>
        </p:txBody>
      </p:sp>
      <p:grpSp>
        <p:nvGrpSpPr>
          <p:cNvPr id="3" name="Group 17"/>
          <p:cNvGrpSpPr>
            <a:grpSpLocks noChangeAspect="1"/>
          </p:cNvGrpSpPr>
          <p:nvPr/>
        </p:nvGrpSpPr>
        <p:grpSpPr bwMode="auto">
          <a:xfrm>
            <a:off x="2576514" y="3124201"/>
            <a:ext cx="1552575" cy="149225"/>
            <a:chOff x="1904998" y="2362199"/>
            <a:chExt cx="3962402" cy="381001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257922" y="2362199"/>
              <a:ext cx="609478" cy="381001"/>
              <a:chOff x="6286622" y="2019300"/>
              <a:chExt cx="609478" cy="381001"/>
            </a:xfrm>
          </p:grpSpPr>
          <p:sp>
            <p:nvSpPr>
              <p:cNvPr id="61" name="Isosceles Triangle 60"/>
              <p:cNvSpPr>
                <a:spLocks noChangeAspect="1"/>
              </p:cNvSpPr>
              <p:nvPr/>
            </p:nvSpPr>
            <p:spPr>
              <a:xfrm rot="5400000">
                <a:off x="6401735" y="1905936"/>
                <a:ext cx="381001" cy="607730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2" name="Isosceles Triangle 61"/>
              <p:cNvSpPr>
                <a:spLocks noChangeAspect="1"/>
              </p:cNvSpPr>
              <p:nvPr/>
            </p:nvSpPr>
            <p:spPr>
              <a:xfrm rot="5400000">
                <a:off x="6748195" y="2118642"/>
                <a:ext cx="113490" cy="18232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59" name="Can 58"/>
            <p:cNvSpPr/>
            <p:nvPr/>
          </p:nvSpPr>
          <p:spPr>
            <a:xfrm rot="16200000">
              <a:off x="3430321" y="836876"/>
              <a:ext cx="381001" cy="343165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0" name="Can 59"/>
            <p:cNvSpPr/>
            <p:nvPr/>
          </p:nvSpPr>
          <p:spPr>
            <a:xfrm rot="16200000">
              <a:off x="1979871" y="2287326"/>
              <a:ext cx="381001" cy="530750"/>
            </a:xfrm>
            <a:prstGeom prst="can">
              <a:avLst/>
            </a:prstGeom>
            <a:solidFill>
              <a:srgbClr val="FF66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2713039" y="3810001"/>
            <a:ext cx="1279525" cy="1198563"/>
            <a:chOff x="1189038" y="3810000"/>
            <a:chExt cx="1279525" cy="1198563"/>
          </a:xfrm>
        </p:grpSpPr>
        <p:sp>
          <p:nvSpPr>
            <p:cNvPr id="63" name="Arc 62"/>
            <p:cNvSpPr/>
            <p:nvPr/>
          </p:nvSpPr>
          <p:spPr bwMode="auto">
            <a:xfrm rot="5400000">
              <a:off x="1785937" y="3536951"/>
              <a:ext cx="85725" cy="838200"/>
            </a:xfrm>
            <a:prstGeom prst="arc">
              <a:avLst>
                <a:gd name="adj1" fmla="val 5438228"/>
                <a:gd name="adj2" fmla="val 1619587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" name="Arc 63"/>
            <p:cNvSpPr/>
            <p:nvPr/>
          </p:nvSpPr>
          <p:spPr bwMode="auto">
            <a:xfrm>
              <a:off x="1189038" y="3810000"/>
              <a:ext cx="1279525" cy="1198563"/>
            </a:xfrm>
            <a:prstGeom prst="arc">
              <a:avLst>
                <a:gd name="adj1" fmla="val 18643539"/>
                <a:gd name="adj2" fmla="val 1372430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Eye</a:t>
              </a:r>
            </a:p>
          </p:txBody>
        </p:sp>
      </p:grp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2362200" y="3429001"/>
            <a:ext cx="2057400" cy="2506663"/>
            <a:chOff x="838200" y="3429000"/>
            <a:chExt cx="2057400" cy="2507397"/>
          </a:xfrm>
        </p:grpSpPr>
        <p:sp>
          <p:nvSpPr>
            <p:cNvPr id="84" name="TextBox 83"/>
            <p:cNvSpPr txBox="1"/>
            <p:nvPr/>
          </p:nvSpPr>
          <p:spPr bwMode="auto">
            <a:xfrm>
              <a:off x="838200" y="5105891"/>
              <a:ext cx="2057400" cy="8305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atin typeface="+mj-lt"/>
                </a:rPr>
                <a:t>Angular Size is </a:t>
              </a:r>
              <a:r>
                <a:rPr lang="en-US" sz="2400" i="1" dirty="0">
                  <a:latin typeface="Symbol" pitchFamily="18" charset="2"/>
                </a:rPr>
                <a:t>q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138277" name="TextBox 84"/>
            <p:cNvSpPr txBox="1">
              <a:spLocks noChangeArrowheads="1"/>
            </p:cNvSpPr>
            <p:nvPr/>
          </p:nvSpPr>
          <p:spPr bwMode="auto">
            <a:xfrm>
              <a:off x="1638300" y="3429000"/>
              <a:ext cx="381000" cy="46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i="1"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2590800" y="3273426"/>
            <a:ext cx="1538288" cy="1171575"/>
            <a:chOff x="1066800" y="3273425"/>
            <a:chExt cx="1538535" cy="1171604"/>
          </a:xfrm>
        </p:grpSpPr>
        <p:grpSp>
          <p:nvGrpSpPr>
            <p:cNvPr id="8" name="Group 96"/>
            <p:cNvGrpSpPr>
              <a:grpSpLocks/>
            </p:cNvGrpSpPr>
            <p:nvPr/>
          </p:nvGrpSpPr>
          <p:grpSpPr bwMode="auto">
            <a:xfrm>
              <a:off x="1066800" y="3276600"/>
              <a:ext cx="1408771" cy="1168429"/>
              <a:chOff x="1066800" y="3276600"/>
              <a:chExt cx="1408771" cy="1168429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1066800" y="3276600"/>
                <a:ext cx="776413" cy="6397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cxnSpLocks noChangeAspect="1"/>
              </p:cNvCxnSpPr>
              <p:nvPr/>
            </p:nvCxnSpPr>
            <p:spPr>
              <a:xfrm>
                <a:off x="1828922" y="3911616"/>
                <a:ext cx="646217" cy="53341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Arrow Connector 80"/>
            <p:cNvCxnSpPr/>
            <p:nvPr/>
          </p:nvCxnSpPr>
          <p:spPr>
            <a:xfrm flipH="1">
              <a:off x="1827335" y="3273425"/>
              <a:ext cx="778000" cy="639779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cxnSpLocks noChangeAspect="1"/>
            </p:cNvCxnSpPr>
            <p:nvPr/>
          </p:nvCxnSpPr>
          <p:spPr>
            <a:xfrm flipH="1">
              <a:off x="1184294" y="3911616"/>
              <a:ext cx="644628" cy="531826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4"/>
          <p:cNvGrpSpPr>
            <a:grpSpLocks/>
          </p:cNvGrpSpPr>
          <p:nvPr/>
        </p:nvGrpSpPr>
        <p:grpSpPr bwMode="auto">
          <a:xfrm>
            <a:off x="6019800" y="2876490"/>
            <a:ext cx="4038600" cy="3981510"/>
            <a:chOff x="4495800" y="2876490"/>
            <a:chExt cx="4038600" cy="3981510"/>
          </a:xfrm>
        </p:grpSpPr>
        <p:sp>
          <p:nvSpPr>
            <p:cNvPr id="86" name="TextBox 85"/>
            <p:cNvSpPr txBox="1"/>
            <p:nvPr/>
          </p:nvSpPr>
          <p:spPr bwMode="auto">
            <a:xfrm>
              <a:off x="4495800" y="2876490"/>
              <a:ext cx="403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Now move the pencil further away</a:t>
              </a:r>
            </a:p>
          </p:txBody>
        </p:sp>
        <p:grpSp>
          <p:nvGrpSpPr>
            <p:cNvPr id="10" name="Group 17"/>
            <p:cNvGrpSpPr>
              <a:grpSpLocks noChangeAspect="1"/>
            </p:cNvGrpSpPr>
            <p:nvPr/>
          </p:nvGrpSpPr>
          <p:grpSpPr bwMode="auto">
            <a:xfrm>
              <a:off x="5638800" y="3429000"/>
              <a:ext cx="1553069" cy="149225"/>
              <a:chOff x="1904998" y="2362199"/>
              <a:chExt cx="3962402" cy="381001"/>
            </a:xfrm>
          </p:grpSpPr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5257922" y="2362199"/>
                <a:ext cx="609478" cy="381001"/>
                <a:chOff x="6286622" y="2019300"/>
                <a:chExt cx="609478" cy="381001"/>
              </a:xfrm>
            </p:grpSpPr>
            <p:sp>
              <p:nvSpPr>
                <p:cNvPr id="103" name="Isosceles Triangle 102"/>
                <p:cNvSpPr>
                  <a:spLocks noChangeAspect="1"/>
                </p:cNvSpPr>
                <p:nvPr/>
              </p:nvSpPr>
              <p:spPr>
                <a:xfrm rot="5400000">
                  <a:off x="6400571" y="1906032"/>
                  <a:ext cx="381001" cy="607536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04" name="Isosceles Triangle 103"/>
                <p:cNvSpPr>
                  <a:spLocks noChangeAspect="1"/>
                </p:cNvSpPr>
                <p:nvPr/>
              </p:nvSpPr>
              <p:spPr>
                <a:xfrm rot="5400000">
                  <a:off x="6746966" y="2118671"/>
                  <a:ext cx="113490" cy="18226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1" name="Can 100"/>
              <p:cNvSpPr/>
              <p:nvPr/>
            </p:nvSpPr>
            <p:spPr>
              <a:xfrm rot="16200000">
                <a:off x="3429778" y="837419"/>
                <a:ext cx="381001" cy="3430561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2" name="Can 101"/>
              <p:cNvSpPr/>
              <p:nvPr/>
            </p:nvSpPr>
            <p:spPr>
              <a:xfrm rot="16200000">
                <a:off x="1979789" y="2287408"/>
                <a:ext cx="381001" cy="530584"/>
              </a:xfrm>
              <a:prstGeom prst="can">
                <a:avLst/>
              </a:prstGeom>
              <a:solidFill>
                <a:srgbClr val="FF66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Group 104"/>
            <p:cNvGrpSpPr>
              <a:grpSpLocks/>
            </p:cNvGrpSpPr>
            <p:nvPr/>
          </p:nvGrpSpPr>
          <p:grpSpPr bwMode="auto">
            <a:xfrm>
              <a:off x="5775572" y="5659437"/>
              <a:ext cx="1279525" cy="1198563"/>
              <a:chOff x="1189038" y="3810000"/>
              <a:chExt cx="1279525" cy="1198563"/>
            </a:xfrm>
          </p:grpSpPr>
          <p:sp>
            <p:nvSpPr>
              <p:cNvPr id="106" name="Arc 105"/>
              <p:cNvSpPr/>
              <p:nvPr/>
            </p:nvSpPr>
            <p:spPr bwMode="auto">
              <a:xfrm rot="5400000">
                <a:off x="1785691" y="3536951"/>
                <a:ext cx="85725" cy="838200"/>
              </a:xfrm>
              <a:prstGeom prst="arc">
                <a:avLst>
                  <a:gd name="adj1" fmla="val 5438228"/>
                  <a:gd name="adj2" fmla="val 1619587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" name="Arc 106"/>
              <p:cNvSpPr/>
              <p:nvPr/>
            </p:nvSpPr>
            <p:spPr bwMode="auto">
              <a:xfrm>
                <a:off x="1188791" y="3810001"/>
                <a:ext cx="1279525" cy="1198562"/>
              </a:xfrm>
              <a:prstGeom prst="arc">
                <a:avLst>
                  <a:gd name="adj1" fmla="val 18643539"/>
                  <a:gd name="adj2" fmla="val 1372430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Eye</a:t>
                </a:r>
              </a:p>
            </p:txBody>
          </p:sp>
        </p:grpSp>
      </p:grpSp>
      <p:grpSp>
        <p:nvGrpSpPr>
          <p:cNvPr id="13" name="Group 129"/>
          <p:cNvGrpSpPr>
            <a:grpSpLocks/>
          </p:cNvGrpSpPr>
          <p:nvPr/>
        </p:nvGrpSpPr>
        <p:grpSpPr bwMode="auto">
          <a:xfrm>
            <a:off x="7177089" y="3578225"/>
            <a:ext cx="1538287" cy="3195638"/>
            <a:chOff x="5653334" y="3578225"/>
            <a:chExt cx="1538535" cy="3195588"/>
          </a:xfrm>
        </p:grpSpPr>
        <p:grpSp>
          <p:nvGrpSpPr>
            <p:cNvPr id="14" name="Group 128"/>
            <p:cNvGrpSpPr>
              <a:grpSpLocks/>
            </p:cNvGrpSpPr>
            <p:nvPr/>
          </p:nvGrpSpPr>
          <p:grpSpPr bwMode="auto">
            <a:xfrm>
              <a:off x="6056243" y="3578225"/>
              <a:ext cx="1135626" cy="3195588"/>
              <a:chOff x="6056243" y="3578225"/>
              <a:chExt cx="1135626" cy="3195588"/>
            </a:xfrm>
          </p:grpSpPr>
          <p:cxnSp>
            <p:nvCxnSpPr>
              <p:cNvPr id="113" name="Straight Arrow Connector 112"/>
              <p:cNvCxnSpPr/>
              <p:nvPr/>
            </p:nvCxnSpPr>
            <p:spPr>
              <a:xfrm flipH="1">
                <a:off x="6415457" y="3578225"/>
                <a:ext cx="776412" cy="2185954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cxnSpLocks noChangeAspect="1"/>
              </p:cNvCxnSpPr>
              <p:nvPr/>
            </p:nvCxnSpPr>
            <p:spPr>
              <a:xfrm rot="5400000">
                <a:off x="5732017" y="6090373"/>
                <a:ext cx="1008047" cy="358833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27"/>
            <p:cNvGrpSpPr>
              <a:grpSpLocks/>
            </p:cNvGrpSpPr>
            <p:nvPr/>
          </p:nvGrpSpPr>
          <p:grpSpPr bwMode="auto">
            <a:xfrm>
              <a:off x="5653334" y="3578225"/>
              <a:ext cx="1117911" cy="3190611"/>
              <a:chOff x="5653334" y="3578225"/>
              <a:chExt cx="1117911" cy="3190611"/>
            </a:xfrm>
          </p:grpSpPr>
          <p:cxnSp>
            <p:nvCxnSpPr>
              <p:cNvPr id="110" name="Straight Arrow Connector 109"/>
              <p:cNvCxnSpPr/>
              <p:nvPr/>
            </p:nvCxnSpPr>
            <p:spPr>
              <a:xfrm>
                <a:off x="5653334" y="3578225"/>
                <a:ext cx="776412" cy="21859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cxnSpLocks noChangeAspect="1"/>
              </p:cNvCxnSpPr>
              <p:nvPr/>
            </p:nvCxnSpPr>
            <p:spPr>
              <a:xfrm>
                <a:off x="6413868" y="5765766"/>
                <a:ext cx="357246" cy="100328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26"/>
          <p:cNvGrpSpPr>
            <a:grpSpLocks/>
          </p:cNvGrpSpPr>
          <p:nvPr/>
        </p:nvGrpSpPr>
        <p:grpSpPr bwMode="auto">
          <a:xfrm>
            <a:off x="5715000" y="5029201"/>
            <a:ext cx="2414588" cy="830263"/>
            <a:chOff x="4191028" y="5029200"/>
            <a:chExt cx="2414806" cy="830997"/>
          </a:xfrm>
        </p:grpSpPr>
        <p:sp>
          <p:nvSpPr>
            <p:cNvPr id="138253" name="TextBox 107"/>
            <p:cNvSpPr txBox="1">
              <a:spLocks noChangeArrowheads="1"/>
            </p:cNvSpPr>
            <p:nvPr/>
          </p:nvSpPr>
          <p:spPr bwMode="auto">
            <a:xfrm>
              <a:off x="6224834" y="5105400"/>
              <a:ext cx="381000" cy="46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i="1">
                  <a:latin typeface="Symbol" pitchFamily="18" charset="2"/>
                </a:rPr>
                <a:t>j</a:t>
              </a:r>
            </a:p>
          </p:txBody>
        </p:sp>
        <p:sp>
          <p:nvSpPr>
            <p:cNvPr id="123" name="TextBox 122"/>
            <p:cNvSpPr txBox="1"/>
            <p:nvPr/>
          </p:nvSpPr>
          <p:spPr bwMode="auto">
            <a:xfrm>
              <a:off x="4191028" y="5029200"/>
              <a:ext cx="2057586" cy="8309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atin typeface="+mj-lt"/>
                </a:rPr>
                <a:t>Angular Size is now </a:t>
              </a:r>
              <a:r>
                <a:rPr lang="en-US" sz="2400" i="1" dirty="0">
                  <a:latin typeface="Symbol" pitchFamily="18" charset="2"/>
                </a:rPr>
                <a:t>j</a:t>
              </a:r>
              <a:endParaRPr lang="en-US" sz="2400" baseline="-25000" dirty="0">
                <a:latin typeface="Symbol" pitchFamily="18" charset="2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cs typeface="Arial" charset="0"/>
              </a:rPr>
              <a:t>Angular Size and Astronomy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 sz="3600">
                <a:latin typeface="Arial" charset="0"/>
                <a:cs typeface="Arial" charset="0"/>
              </a:rPr>
              <a:t>Eclipses vs. Transits</a:t>
            </a: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3400" y="1581150"/>
            <a:ext cx="6019800" cy="5257800"/>
            <a:chOff x="-991428" y="1581150"/>
            <a:chExt cx="6477828" cy="5657850"/>
          </a:xfrm>
        </p:grpSpPr>
        <p:pic>
          <p:nvPicPr>
            <p:cNvPr id="139277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1"/>
            <a:stretch/>
          </p:blipFill>
          <p:spPr bwMode="auto">
            <a:xfrm>
              <a:off x="-991428" y="1581150"/>
              <a:ext cx="6477828" cy="565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112838" y="6604000"/>
              <a:ext cx="260840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http://en.wikipedia.org/wiki/File:Ecl-ann.jpg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972300" y="2476500"/>
            <a:ext cx="4229100" cy="4229100"/>
            <a:chOff x="4914900" y="2628900"/>
            <a:chExt cx="4229100" cy="4229100"/>
          </a:xfrm>
        </p:grpSpPr>
        <p:pic>
          <p:nvPicPr>
            <p:cNvPr id="13927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2628900"/>
              <a:ext cx="4229100" cy="422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972050" y="6604000"/>
              <a:ext cx="4114800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http://en.wikipedia.org/wiki/File:Mercury_transit_2.jpg</a:t>
              </a:r>
            </a:p>
          </p:txBody>
        </p:sp>
      </p:grpSp>
      <p:sp>
        <p:nvSpPr>
          <p:cNvPr id="16" name="TextBox 15"/>
          <p:cNvSpPr txBox="1"/>
          <p:nvPr/>
        </p:nvSpPr>
        <p:spPr bwMode="auto">
          <a:xfrm>
            <a:off x="2362200" y="3657600"/>
            <a:ext cx="205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Moon and sun have similar angular sizes (when viewed from Earth)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066800" y="1524001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Solar Eclipse (moon in front of sun)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7239000" y="1524001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Transit of Mercury (Mercury in front of sun)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8001000" y="3200401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Mercury and sun do not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8001000" y="4800601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Mercury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7772400" y="5334001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~1.4 times the size of the moon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2400" y="6362357"/>
            <a:ext cx="380590" cy="365125"/>
          </a:xfrm>
        </p:spPr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Angular Size and Magnifier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6248400" y="2209801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u="sng" dirty="0">
                <a:latin typeface="+mj-lt"/>
              </a:rPr>
              <a:t>Angular Size of </a:t>
            </a:r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Image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(with lens)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3938588" y="2055753"/>
            <a:ext cx="0" cy="25431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p Arrow 14"/>
          <p:cNvSpPr>
            <a:spLocks noChangeAspect="1"/>
          </p:cNvSpPr>
          <p:nvPr/>
        </p:nvSpPr>
        <p:spPr>
          <a:xfrm>
            <a:off x="2574926" y="2962216"/>
            <a:ext cx="182563" cy="365125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 bwMode="auto">
          <a:xfrm>
            <a:off x="1524000" y="1219201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Put object at about the focal point and compare angular size of image to the angular size of the object at a person’s near point</a:t>
            </a:r>
          </a:p>
        </p:txBody>
      </p:sp>
      <p:sp>
        <p:nvSpPr>
          <p:cNvPr id="141319" name="TextBox 72"/>
          <p:cNvSpPr txBox="1">
            <a:spLocks noChangeArrowheads="1"/>
          </p:cNvSpPr>
          <p:nvPr/>
        </p:nvSpPr>
        <p:spPr bwMode="auto">
          <a:xfrm>
            <a:off x="2314575" y="2952691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graphicFrame>
        <p:nvGraphicFramePr>
          <p:cNvPr id="141320" name="Object 2"/>
          <p:cNvGraphicFramePr>
            <a:graphicFrameLocks noChangeAspect="1"/>
          </p:cNvGraphicFramePr>
          <p:nvPr/>
        </p:nvGraphicFramePr>
        <p:xfrm>
          <a:off x="7924801" y="2968626"/>
          <a:ext cx="841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4" imgW="419100" imgH="419100" progId="Equation.3">
                  <p:embed/>
                </p:oleObj>
              </mc:Choice>
              <mc:Fallback>
                <p:oleObj name="Equation" r:id="rId4" imgW="4191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2968626"/>
                        <a:ext cx="841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 bwMode="auto">
          <a:xfrm>
            <a:off x="1752600" y="2209801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u="sng" dirty="0">
                <a:latin typeface="+mj-lt"/>
              </a:rPr>
              <a:t>Angular Size of </a:t>
            </a:r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Object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(without lens)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3756026" y="1873191"/>
            <a:ext cx="365125" cy="254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 bwMode="auto">
          <a:xfrm>
            <a:off x="2085975" y="3333690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1" dirty="0">
                <a:latin typeface="+mj-lt"/>
                <a:cs typeface="Times New Roman" pitchFamily="18" charset="0"/>
              </a:rPr>
              <a:t>length to near point ~25 cm</a:t>
            </a:r>
          </a:p>
        </p:txBody>
      </p:sp>
      <p:sp>
        <p:nvSpPr>
          <p:cNvPr id="141324" name="TextBox 40"/>
          <p:cNvSpPr txBox="1">
            <a:spLocks noChangeArrowheads="1"/>
          </p:cNvSpPr>
          <p:nvPr/>
        </p:nvSpPr>
        <p:spPr bwMode="auto">
          <a:xfrm>
            <a:off x="3305175" y="295269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Symbol" pitchFamily="18" charset="2"/>
              </a:rPr>
              <a:t>q</a:t>
            </a:r>
            <a:r>
              <a:rPr lang="en-US" sz="2400" baseline="-25000">
                <a:latin typeface="Symbol" pitchFamily="18" charset="2"/>
              </a:rPr>
              <a:t>0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685926" y="4416426"/>
          <a:ext cx="44862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6" imgW="2235200" imgH="419100" progId="Equation.3">
                  <p:embed/>
                </p:oleObj>
              </mc:Choice>
              <mc:Fallback>
                <p:oleObj name="Equation" r:id="rId6" imgW="22352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6" y="4416426"/>
                        <a:ext cx="44862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743075" y="3868737"/>
          <a:ext cx="43132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8" imgW="2146300" imgH="228600" progId="Equation.3">
                  <p:embed/>
                </p:oleObj>
              </mc:Choice>
              <mc:Fallback>
                <p:oleObj name="Equation" r:id="rId8" imgW="21463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3868737"/>
                        <a:ext cx="4313238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 bwMode="auto">
          <a:xfrm>
            <a:off x="2565400" y="5867400"/>
            <a:ext cx="185420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Angular</a:t>
            </a:r>
            <a:r>
              <a:rPr lang="en-US" sz="2000" dirty="0">
                <a:latin typeface="+mj-lt"/>
              </a:rPr>
              <a:t> Magnification:</a:t>
            </a: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4470401" y="5838826"/>
          <a:ext cx="10191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10" imgW="508000" imgH="431800" progId="Equation.3">
                  <p:embed/>
                </p:oleObj>
              </mc:Choice>
              <mc:Fallback>
                <p:oleObj name="Equation" r:id="rId10" imgW="508000" imgH="431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1" y="5838826"/>
                        <a:ext cx="10191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5522914" y="5835651"/>
          <a:ext cx="41544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12" imgW="2070100" imgH="419100" progId="Equation.3">
                  <p:embed/>
                </p:oleObj>
              </mc:Choice>
              <mc:Fallback>
                <p:oleObj name="Equation" r:id="rId12" imgW="2070100" imgH="419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4" y="5835651"/>
                        <a:ext cx="415448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 bwMode="auto">
          <a:xfrm>
            <a:off x="6248400" y="3810000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(for object placed at about the focal point)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340366" y="2234268"/>
            <a:ext cx="31532" cy="332833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7400" y="5638800"/>
            <a:ext cx="7924800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Microscope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OpenStax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26.4)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866900" y="914400"/>
            <a:ext cx="8341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To get a larger magnification instead of one lens, microscopes use at least two</a:t>
            </a:r>
          </a:p>
        </p:txBody>
      </p:sp>
      <p:sp>
        <p:nvSpPr>
          <p:cNvPr id="5" name="Oval 4"/>
          <p:cNvSpPr/>
          <p:nvPr/>
        </p:nvSpPr>
        <p:spPr>
          <a:xfrm>
            <a:off x="6904038" y="2082801"/>
            <a:ext cx="152400" cy="33385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3284538" y="2905126"/>
            <a:ext cx="76200" cy="1693863"/>
            <a:chOff x="4435009" y="3327656"/>
            <a:chExt cx="152063" cy="3389702"/>
          </a:xfrm>
        </p:grpSpPr>
        <p:sp>
          <p:nvSpPr>
            <p:cNvPr id="9" name="Oval 8"/>
            <p:cNvSpPr/>
            <p:nvPr/>
          </p:nvSpPr>
          <p:spPr>
            <a:xfrm>
              <a:off x="4435009" y="3353071"/>
              <a:ext cx="152063" cy="33388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2816189" y="5022508"/>
              <a:ext cx="33897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2057400" y="375285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2286000" y="2209801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Objective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24000" y="43434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Creates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Real</a:t>
            </a:r>
            <a:r>
              <a:rPr lang="en-US" sz="2400" dirty="0">
                <a:latin typeface="+mj-lt"/>
              </a:rPr>
              <a:t> image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magnified</a:t>
            </a:r>
            <a:r>
              <a:rPr lang="en-US" sz="2400" dirty="0">
                <a:latin typeface="+mj-lt"/>
              </a:rPr>
              <a:t> by</a:t>
            </a:r>
          </a:p>
        </p:txBody>
      </p:sp>
      <p:sp>
        <p:nvSpPr>
          <p:cNvPr id="15" name="Oval 14"/>
          <p:cNvSpPr/>
          <p:nvPr/>
        </p:nvSpPr>
        <p:spPr>
          <a:xfrm>
            <a:off x="2819401" y="3717926"/>
            <a:ext cx="68263" cy="682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57613" y="3717926"/>
            <a:ext cx="68262" cy="682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Up Arrow 17"/>
          <p:cNvSpPr>
            <a:spLocks noChangeAspect="1"/>
          </p:cNvSpPr>
          <p:nvPr/>
        </p:nvSpPr>
        <p:spPr>
          <a:xfrm>
            <a:off x="2682876" y="3386138"/>
            <a:ext cx="182563" cy="366712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Up Arrow 33"/>
          <p:cNvSpPr>
            <a:spLocks noChangeAspect="1"/>
          </p:cNvSpPr>
          <p:nvPr/>
        </p:nvSpPr>
        <p:spPr>
          <a:xfrm rot="10800000">
            <a:off x="5608638" y="3752850"/>
            <a:ext cx="914400" cy="18288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72413" y="3717926"/>
            <a:ext cx="68262" cy="682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019801" y="3717926"/>
            <a:ext cx="68263" cy="682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2773364" y="3386138"/>
            <a:ext cx="4206875" cy="2925762"/>
            <a:chOff x="1249363" y="3386138"/>
            <a:chExt cx="4206875" cy="2925762"/>
          </a:xfrm>
        </p:grpSpPr>
        <p:grpSp>
          <p:nvGrpSpPr>
            <p:cNvPr id="7" name="Group 76"/>
            <p:cNvGrpSpPr>
              <a:grpSpLocks/>
            </p:cNvGrpSpPr>
            <p:nvPr/>
          </p:nvGrpSpPr>
          <p:grpSpPr bwMode="auto">
            <a:xfrm>
              <a:off x="1249363" y="3386138"/>
              <a:ext cx="4206874" cy="2925762"/>
              <a:chOff x="1249680" y="3386492"/>
              <a:chExt cx="4206240" cy="292608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1249680" y="3386492"/>
                <a:ext cx="549192" cy="1587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cxnSpLocks noChangeAspect="1"/>
              </p:cNvCxnSpPr>
              <p:nvPr/>
            </p:nvCxnSpPr>
            <p:spPr>
              <a:xfrm>
                <a:off x="1798872" y="3386492"/>
                <a:ext cx="3657049" cy="2926080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1249363" y="3386138"/>
              <a:ext cx="4206875" cy="2803525"/>
              <a:chOff x="1249363" y="3386138"/>
              <a:chExt cx="4206875" cy="2803525"/>
            </a:xfrm>
          </p:grpSpPr>
          <p:cxnSp>
            <p:nvCxnSpPr>
              <p:cNvPr id="26" name="Straight Arrow Connector 25"/>
              <p:cNvCxnSpPr>
                <a:cxnSpLocks/>
              </p:cNvCxnSpPr>
              <p:nvPr/>
            </p:nvCxnSpPr>
            <p:spPr bwMode="auto">
              <a:xfrm>
                <a:off x="1249363" y="3386138"/>
                <a:ext cx="549275" cy="365125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cxnSpLocks noChangeAspect="1"/>
              </p:cNvCxnSpPr>
              <p:nvPr/>
            </p:nvCxnSpPr>
            <p:spPr bwMode="auto">
              <a:xfrm>
                <a:off x="1798638" y="3751263"/>
                <a:ext cx="3657600" cy="24384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1249363" y="3386138"/>
              <a:ext cx="4206875" cy="2194322"/>
              <a:chOff x="1249680" y="3386492"/>
              <a:chExt cx="4206241" cy="2194560"/>
            </a:xfrm>
          </p:grpSpPr>
          <p:cxnSp>
            <p:nvCxnSpPr>
              <p:cNvPr id="52" name="Straight Arrow Connector 51"/>
              <p:cNvCxnSpPr>
                <a:cxnSpLocks noChangeAspect="1"/>
              </p:cNvCxnSpPr>
              <p:nvPr/>
            </p:nvCxnSpPr>
            <p:spPr>
              <a:xfrm rot="10800000" flipH="1" flipV="1">
                <a:off x="1249680" y="3386492"/>
                <a:ext cx="549192" cy="2194163"/>
              </a:xfrm>
              <a:prstGeom prst="straightConnector1">
                <a:avLst/>
              </a:prstGeom>
              <a:ln w="3175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cxnSpLocks/>
              </p:cNvCxnSpPr>
              <p:nvPr/>
            </p:nvCxnSpPr>
            <p:spPr>
              <a:xfrm rot="10800000" flipH="1" flipV="1">
                <a:off x="1798872" y="5580655"/>
                <a:ext cx="3657049" cy="0"/>
              </a:xfrm>
              <a:prstGeom prst="straightConnector1">
                <a:avLst/>
              </a:prstGeom>
              <a:ln w="3175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Straight Arrow Connector 54"/>
          <p:cNvCxnSpPr>
            <a:cxnSpLocks/>
          </p:cNvCxnSpPr>
          <p:nvPr/>
        </p:nvCxnSpPr>
        <p:spPr>
          <a:xfrm rot="5400000" flipH="1" flipV="1">
            <a:off x="6327776" y="3624263"/>
            <a:ext cx="2609850" cy="1304925"/>
          </a:xfrm>
          <a:prstGeom prst="straightConnector1">
            <a:avLst/>
          </a:prstGeom>
          <a:ln w="3175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6980238" y="3581400"/>
            <a:ext cx="1308100" cy="2730500"/>
            <a:chOff x="5456238" y="3581399"/>
            <a:chExt cx="1307593" cy="2730501"/>
          </a:xfrm>
        </p:grpSpPr>
        <p:cxnSp>
          <p:nvCxnSpPr>
            <p:cNvPr id="57" name="Straight Arrow Connector 56"/>
            <p:cNvCxnSpPr>
              <a:cxnSpLocks/>
            </p:cNvCxnSpPr>
            <p:nvPr/>
          </p:nvCxnSpPr>
          <p:spPr bwMode="auto">
            <a:xfrm rot="5400000" flipH="1" flipV="1">
              <a:off x="4805902" y="4231735"/>
              <a:ext cx="2608264" cy="130759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cxnSpLocks/>
            </p:cNvCxnSpPr>
            <p:nvPr/>
          </p:nvCxnSpPr>
          <p:spPr bwMode="auto">
            <a:xfrm rot="5400000" flipH="1" flipV="1">
              <a:off x="4806696" y="4354766"/>
              <a:ext cx="2606676" cy="1307593"/>
            </a:xfrm>
            <a:prstGeom prst="straightConnector1">
              <a:avLst/>
            </a:prstGeom>
            <a:ln w="3175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62"/>
          <p:cNvGrpSpPr>
            <a:grpSpLocks/>
          </p:cNvGrpSpPr>
          <p:nvPr/>
        </p:nvGrpSpPr>
        <p:grpSpPr bwMode="auto">
          <a:xfrm rot="18879892">
            <a:off x="8692357" y="2097882"/>
            <a:ext cx="1279525" cy="1198562"/>
            <a:chOff x="7075488" y="4800600"/>
            <a:chExt cx="1279525" cy="1198563"/>
          </a:xfrm>
        </p:grpSpPr>
        <p:sp>
          <p:nvSpPr>
            <p:cNvPr id="61" name="Arc 60"/>
            <p:cNvSpPr/>
            <p:nvPr/>
          </p:nvSpPr>
          <p:spPr bwMode="auto">
            <a:xfrm>
              <a:off x="7217778" y="4976206"/>
              <a:ext cx="85725" cy="839788"/>
            </a:xfrm>
            <a:prstGeom prst="arc">
              <a:avLst>
                <a:gd name="adj1" fmla="val 5438228"/>
                <a:gd name="adj2" fmla="val 1619587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Arc 61"/>
            <p:cNvSpPr/>
            <p:nvPr/>
          </p:nvSpPr>
          <p:spPr bwMode="auto">
            <a:xfrm>
              <a:off x="7075488" y="4800600"/>
              <a:ext cx="1279525" cy="1198563"/>
            </a:xfrm>
            <a:prstGeom prst="arc">
              <a:avLst>
                <a:gd name="adj1" fmla="val 13326643"/>
                <a:gd name="adj2" fmla="val 828546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Eye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3322638" y="30480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404" name="TextBox 65"/>
          <p:cNvSpPr txBox="1">
            <a:spLocks noChangeArrowheads="1"/>
          </p:cNvSpPr>
          <p:nvPr/>
        </p:nvSpPr>
        <p:spPr bwMode="auto">
          <a:xfrm>
            <a:off x="4351338" y="2586038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44405" name="TextBox 66"/>
          <p:cNvSpPr txBox="1">
            <a:spLocks noChangeArrowheads="1"/>
          </p:cNvSpPr>
          <p:nvPr/>
        </p:nvSpPr>
        <p:spPr bwMode="auto">
          <a:xfrm>
            <a:off x="2438400" y="373380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44406" name="TextBox 67"/>
          <p:cNvSpPr txBox="1">
            <a:spLocks noChangeArrowheads="1"/>
          </p:cNvSpPr>
          <p:nvPr/>
        </p:nvSpPr>
        <p:spPr bwMode="auto">
          <a:xfrm>
            <a:off x="3657600" y="335280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44407" name="TextBox 68"/>
          <p:cNvSpPr txBox="1">
            <a:spLocks noChangeArrowheads="1"/>
          </p:cNvSpPr>
          <p:nvPr/>
        </p:nvSpPr>
        <p:spPr bwMode="auto">
          <a:xfrm>
            <a:off x="5410200" y="3271838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5791200" y="1600201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Eyepiece (acts like a Magnifier)</a:t>
            </a:r>
          </a:p>
        </p:txBody>
      </p:sp>
      <p:sp>
        <p:nvSpPr>
          <p:cNvPr id="144409" name="TextBox 71"/>
          <p:cNvSpPr txBox="1">
            <a:spLocks noChangeArrowheads="1"/>
          </p:cNvSpPr>
          <p:nvPr/>
        </p:nvSpPr>
        <p:spPr bwMode="auto">
          <a:xfrm>
            <a:off x="7239000" y="327660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819400" y="5534026"/>
          <a:ext cx="20383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4" imgW="1016000" imgH="431800" progId="Equation.3">
                  <p:embed/>
                </p:oleObj>
              </mc:Choice>
              <mc:Fallback>
                <p:oleObj name="Equation" r:id="rId4" imgW="10160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534026"/>
                        <a:ext cx="20383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/>
          <p:nvPr/>
        </p:nvSpPr>
        <p:spPr bwMode="auto">
          <a:xfrm>
            <a:off x="8077200" y="4191000"/>
            <a:ext cx="2590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Creates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Virtual </a:t>
            </a:r>
            <a:r>
              <a:rPr lang="en-US" sz="2400" dirty="0">
                <a:latin typeface="+mj-lt"/>
              </a:rPr>
              <a:t>image with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Angular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magnification </a:t>
            </a:r>
            <a:r>
              <a:rPr lang="en-US" sz="2400" dirty="0">
                <a:latin typeface="+mj-lt"/>
              </a:rPr>
              <a:t>of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8469314" y="5610226"/>
          <a:ext cx="15779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6" imgW="787400" imgH="431800" progId="Equation.3">
                  <p:embed/>
                </p:oleObj>
              </mc:Choice>
              <mc:Fallback>
                <p:oleObj name="Equation" r:id="rId6" imgW="7874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14" y="5610226"/>
                        <a:ext cx="15779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 bwMode="auto">
          <a:xfrm>
            <a:off x="1905000" y="6396038"/>
            <a:ext cx="838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Overall magnification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product</a:t>
            </a:r>
            <a:r>
              <a:rPr lang="en-US" sz="2400" dirty="0">
                <a:latin typeface="+mj-lt"/>
              </a:rPr>
              <a:t> of objective and eyepiece’s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 animBg="1"/>
      <p:bldP spid="70" grpId="0"/>
      <p:bldP spid="74" grpId="0"/>
      <p:bldP spid="76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Focusing a Camera</a:t>
            </a:r>
          </a:p>
        </p:txBody>
      </p:sp>
      <p:sp>
        <p:nvSpPr>
          <p:cNvPr id="4" name="Down Arrow 3"/>
          <p:cNvSpPr/>
          <p:nvPr/>
        </p:nvSpPr>
        <p:spPr>
          <a:xfrm rot="10800000">
            <a:off x="3008313" y="3122613"/>
            <a:ext cx="381000" cy="9144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92463" y="3122614"/>
            <a:ext cx="2743200" cy="1587"/>
          </a:xfrm>
          <a:prstGeom prst="straightConnector1">
            <a:avLst/>
          </a:prstGeom>
          <a:ln w="3175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43600" y="3124200"/>
            <a:ext cx="3124200" cy="2082800"/>
          </a:xfrm>
          <a:prstGeom prst="straightConnector1">
            <a:avLst/>
          </a:prstGeom>
          <a:ln w="3175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Aspect="1"/>
          </p:cNvCxnSpPr>
          <p:nvPr/>
        </p:nvCxnSpPr>
        <p:spPr>
          <a:xfrm rot="10800000" flipH="1" flipV="1">
            <a:off x="3192463" y="3122613"/>
            <a:ext cx="2743200" cy="1828800"/>
          </a:xfrm>
          <a:prstGeom prst="straightConnector1">
            <a:avLst/>
          </a:prstGeom>
          <a:ln w="3175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943600" y="4949825"/>
            <a:ext cx="3200400" cy="1588"/>
          </a:xfrm>
          <a:prstGeom prst="straightConnector1">
            <a:avLst/>
          </a:prstGeom>
          <a:ln w="31750">
            <a:solidFill>
              <a:srgbClr val="A67A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Aspect="1"/>
          </p:cNvCxnSpPr>
          <p:nvPr/>
        </p:nvCxnSpPr>
        <p:spPr>
          <a:xfrm>
            <a:off x="3198813" y="3122613"/>
            <a:ext cx="2743200" cy="914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25964" y="3990976"/>
            <a:ext cx="92075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506" name="TextBox 16"/>
          <p:cNvSpPr txBox="1">
            <a:spLocks noChangeArrowheads="1"/>
          </p:cNvSpPr>
          <p:nvPr/>
        </p:nvSpPr>
        <p:spPr bwMode="auto">
          <a:xfrm>
            <a:off x="7086600" y="4113214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7269164" y="3990976"/>
            <a:ext cx="92075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508" name="TextBox 18"/>
          <p:cNvSpPr txBox="1">
            <a:spLocks noChangeArrowheads="1"/>
          </p:cNvSpPr>
          <p:nvPr/>
        </p:nvSpPr>
        <p:spPr bwMode="auto">
          <a:xfrm>
            <a:off x="4343400" y="4113214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819400" y="4037013"/>
            <a:ext cx="62484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67400" y="2360613"/>
            <a:ext cx="152400" cy="3352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534400" y="4037013"/>
            <a:ext cx="381000" cy="9144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/>
          <p:cNvCxnSpPr>
            <a:cxnSpLocks noChangeAspect="1"/>
          </p:cNvCxnSpPr>
          <p:nvPr/>
        </p:nvCxnSpPr>
        <p:spPr>
          <a:xfrm>
            <a:off x="5943600" y="4037013"/>
            <a:ext cx="3200400" cy="1066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932238" y="4037013"/>
            <a:ext cx="402272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8686800" y="2024063"/>
            <a:ext cx="46038" cy="4038600"/>
            <a:chOff x="7162800" y="1905000"/>
            <a:chExt cx="45719" cy="40386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5181336" y="3924300"/>
              <a:ext cx="403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7162800" y="2286000"/>
              <a:ext cx="45719" cy="3276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3124200" y="1219201"/>
            <a:ext cx="594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For a given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object</a:t>
            </a:r>
            <a:r>
              <a:rPr lang="en-US" sz="2400" dirty="0">
                <a:latin typeface="+mj-lt"/>
              </a:rPr>
              <a:t>, you want the film/CCD to be at the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image</a:t>
            </a:r>
            <a:r>
              <a:rPr lang="en-US" sz="2400" dirty="0">
                <a:latin typeface="+mj-lt"/>
              </a:rPr>
              <a:t> location 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971800" y="6073914"/>
            <a:ext cx="678180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All rays from a specific part of the object </a:t>
            </a:r>
            <a:r>
              <a:rPr lang="en-US" sz="2000" dirty="0">
                <a:latin typeface="+mj-lt"/>
              </a:rPr>
              <a:t>come together at the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same point on the detector</a:t>
            </a: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400800" y="2133600"/>
            <a:ext cx="2057400" cy="2667000"/>
            <a:chOff x="4876800" y="2133600"/>
            <a:chExt cx="2057403" cy="2667001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4876800" y="2133600"/>
              <a:ext cx="205740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i="1" dirty="0">
                  <a:latin typeface="+mj-lt"/>
                </a:rPr>
                <a:t>blurry image if film is here</a:t>
              </a:r>
            </a:p>
          </p:txBody>
        </p:sp>
        <p:cxnSp>
          <p:nvCxnSpPr>
            <p:cNvPr id="42" name="Straight Arrow Connector 41"/>
            <p:cNvCxnSpPr>
              <a:stCxn id="40" idx="2"/>
            </p:cNvCxnSpPr>
            <p:nvPr/>
          </p:nvCxnSpPr>
          <p:spPr>
            <a:xfrm>
              <a:off x="5905501" y="2841486"/>
              <a:ext cx="1028702" cy="19591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8915400" y="2362200"/>
            <a:ext cx="1600200" cy="2590800"/>
            <a:chOff x="7391401" y="2362200"/>
            <a:chExt cx="1600199" cy="2590799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7696201" y="2362200"/>
              <a:ext cx="12953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i="1" dirty="0">
                  <a:latin typeface="+mj-lt"/>
                </a:rPr>
                <a:t>or here</a:t>
              </a:r>
            </a:p>
          </p:txBody>
        </p:sp>
        <p:cxnSp>
          <p:nvCxnSpPr>
            <p:cNvPr id="44" name="Straight Arrow Connector 43"/>
            <p:cNvCxnSpPr>
              <a:stCxn id="43" idx="2"/>
            </p:cNvCxnSpPr>
            <p:nvPr/>
          </p:nvCxnSpPr>
          <p:spPr>
            <a:xfrm flipH="1">
              <a:off x="7391401" y="2762310"/>
              <a:ext cx="952499" cy="21906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 bwMode="auto">
          <a:xfrm>
            <a:off x="1524000" y="4267200"/>
            <a:ext cx="2743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Focus image by:</a:t>
            </a:r>
          </a:p>
          <a:p>
            <a:pPr algn="ctr">
              <a:defRPr/>
            </a:pPr>
            <a:r>
              <a:rPr lang="en-US" sz="2400" dirty="0">
                <a:latin typeface="+mj-lt"/>
              </a:rPr>
              <a:t>A – Moving lens</a:t>
            </a:r>
          </a:p>
          <a:p>
            <a:pPr algn="ctr">
              <a:defRPr/>
            </a:pPr>
            <a:r>
              <a:rPr lang="en-US" sz="2400" dirty="0">
                <a:latin typeface="+mj-lt"/>
              </a:rPr>
              <a:t>B – Moving film</a:t>
            </a:r>
          </a:p>
          <a:p>
            <a:pPr algn="ctr">
              <a:defRPr/>
            </a:pPr>
            <a:r>
              <a:rPr lang="en-US" sz="2400" dirty="0">
                <a:latin typeface="+mj-lt"/>
              </a:rPr>
              <a:t>C – Changing lens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28800" y="4724400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 bwMode="auto">
          <a:xfrm>
            <a:off x="3095760" y="1232528"/>
            <a:ext cx="5895841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For a given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object</a:t>
            </a:r>
            <a:r>
              <a:rPr lang="en-US" sz="2400" dirty="0">
                <a:latin typeface="+mj-lt"/>
              </a:rPr>
              <a:t>, you want the film/CCD to be at the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image</a:t>
            </a:r>
            <a:r>
              <a:rPr lang="en-US" sz="2400" dirty="0">
                <a:latin typeface="+mj-lt"/>
              </a:rPr>
              <a:t> location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25DE60-374E-4812-A1B6-F118E2ABE680}"/>
                  </a:ext>
                </a:extLst>
              </p14:cNvPr>
              <p14:cNvContentPartPr/>
              <p14:nvPr/>
            </p14:nvContentPartPr>
            <p14:xfrm>
              <a:off x="8362800" y="3867120"/>
              <a:ext cx="635400" cy="176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25DE60-374E-4812-A1B6-F118E2ABE6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3440" y="3857760"/>
                <a:ext cx="654120" cy="1784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9" grpId="0"/>
      <p:bldP spid="50" grpId="0" animBg="1"/>
      <p:bldP spid="31" grpId="0" animBg="1"/>
    </p:bld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Microscope Limit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009900" y="1804988"/>
            <a:ext cx="6172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All microscopes have a limit to how much magnification they can provide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009900" y="3024188"/>
            <a:ext cx="617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Comes from the fact that light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not </a:t>
            </a:r>
            <a:r>
              <a:rPr lang="en-US" sz="2400" dirty="0">
                <a:latin typeface="+mj-lt"/>
              </a:rPr>
              <a:t>a ray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009900" y="3875088"/>
            <a:ext cx="617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Depends on </a:t>
            </a:r>
            <a:r>
              <a:rPr lang="en-US" sz="2400" b="1" dirty="0">
                <a:latin typeface="+mj-lt"/>
              </a:rPr>
              <a:t>wavelength </a:t>
            </a:r>
            <a:r>
              <a:rPr lang="en-US" sz="2400" dirty="0">
                <a:latin typeface="+mj-lt"/>
              </a:rPr>
              <a:t>of light</a:t>
            </a:r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009900" y="4724401"/>
            <a:ext cx="6172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We’ll discuss wave properties of light next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cs typeface="Arial" charset="0"/>
              </a:rPr>
              <a:t>Using Thin Lens Equation to Analyze a Camera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828800" y="160020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A camera lens has a </a:t>
            </a:r>
            <a:r>
              <a:rPr lang="en-US" sz="2000" b="1" dirty="0">
                <a:latin typeface="+mj-lt"/>
              </a:rPr>
              <a:t>focal length </a:t>
            </a:r>
            <a:r>
              <a:rPr lang="en-US" sz="2000" dirty="0">
                <a:latin typeface="+mj-lt"/>
              </a:rPr>
              <a:t>of </a:t>
            </a:r>
            <a:r>
              <a:rPr lang="en-US" sz="2000" b="1" dirty="0">
                <a:latin typeface="+mj-lt"/>
              </a:rPr>
              <a:t>7.0 mm</a:t>
            </a:r>
            <a:r>
              <a:rPr lang="en-US" sz="2000" dirty="0">
                <a:latin typeface="+mj-lt"/>
              </a:rPr>
              <a:t>; the lens is </a:t>
            </a:r>
            <a:r>
              <a:rPr lang="en-US" sz="2000" b="1" dirty="0">
                <a:latin typeface="+mj-lt"/>
              </a:rPr>
              <a:t>7.2 mm from the detector </a:t>
            </a:r>
            <a:r>
              <a:rPr lang="en-US" sz="2000" dirty="0">
                <a:latin typeface="+mj-lt"/>
              </a:rPr>
              <a:t>when an object produces a </a:t>
            </a:r>
            <a:r>
              <a:rPr lang="en-US" sz="2000" b="1" dirty="0">
                <a:latin typeface="+mj-lt"/>
              </a:rPr>
              <a:t>clear image</a:t>
            </a:r>
            <a:r>
              <a:rPr lang="en-US" sz="2000" dirty="0">
                <a:latin typeface="+mj-lt"/>
              </a:rPr>
              <a:t>.  How far is the object from the lens?  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676400" y="3937338"/>
            <a:ext cx="5029200" cy="10156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  Since cameras use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converging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lenses to form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real</a:t>
            </a:r>
            <a:r>
              <a:rPr lang="en-US" sz="2000" dirty="0">
                <a:latin typeface="+mj-lt"/>
              </a:rPr>
              <a:t> images, both the focal length and image distance are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positive</a:t>
            </a:r>
            <a:r>
              <a:rPr lang="en-US" sz="2000" dirty="0">
                <a:latin typeface="+mj-lt"/>
              </a:rPr>
              <a:t>:</a:t>
            </a: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5418139" y="2814638"/>
          <a:ext cx="13557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4" imgW="672808" imgH="418918" progId="Equation.3">
                  <p:embed/>
                </p:oleObj>
              </mc:Choice>
              <mc:Fallback>
                <p:oleObj name="Equation" r:id="rId4" imgW="672808" imgH="41891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9" y="2814638"/>
                        <a:ext cx="135572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7620000" y="4033838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dirty="0">
                <a:latin typeface="+mj-lt"/>
              </a:rPr>
              <a:t> = +7.2 mm </a:t>
            </a:r>
            <a:endParaRPr lang="en-US" sz="240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696200" y="4491038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>
                <a:latin typeface="+mj-lt"/>
              </a:rPr>
              <a:t> = +7.0 mm 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897062" y="5253038"/>
          <a:ext cx="48847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6" imgW="2425700" imgH="419100" progId="Equation.3">
                  <p:embed/>
                </p:oleObj>
              </mc:Choice>
              <mc:Fallback>
                <p:oleObj name="Equation" r:id="rId6" imgW="24257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2" y="5253038"/>
                        <a:ext cx="4884738" cy="842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4267200" y="6324601"/>
            <a:ext cx="4953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=&gt;   s</a:t>
            </a:r>
            <a:r>
              <a:rPr lang="en-US" sz="2400" dirty="0">
                <a:latin typeface="+mj-lt"/>
              </a:rPr>
              <a:t> = 250 mm = 25 cm = 0.25 m</a:t>
            </a:r>
            <a:endParaRPr lang="en-US" sz="2400" i="1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781800" y="4343400"/>
            <a:ext cx="685800" cy="33813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2" grpId="0" animBg="1"/>
      <p:bldP spid="13" grpId="0" animBg="1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2228850" y="274638"/>
            <a:ext cx="775335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cs typeface="Arial" charset="0"/>
              </a:rPr>
              <a:t>Using Thin Lens Equation to Analyze a Camera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05000" y="1524001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+mj-lt"/>
              </a:rPr>
              <a:t>If the object from the previous slide fills the </a:t>
            </a:r>
            <a:r>
              <a:rPr lang="en-US" sz="2200" b="1" dirty="0">
                <a:latin typeface="+mj-lt"/>
              </a:rPr>
              <a:t>9.6 mm tall </a:t>
            </a:r>
            <a:r>
              <a:rPr lang="en-US" sz="2200" dirty="0">
                <a:latin typeface="+mj-lt"/>
              </a:rPr>
              <a:t>sensor, </a:t>
            </a:r>
            <a:r>
              <a:rPr lang="en-US" sz="2200" b="1" dirty="0">
                <a:latin typeface="+mj-lt"/>
              </a:rPr>
              <a:t>how tall </a:t>
            </a:r>
            <a:r>
              <a:rPr lang="en-US" sz="2200" dirty="0">
                <a:latin typeface="+mj-lt"/>
              </a:rPr>
              <a:t>is the object itself?</a:t>
            </a: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7099301" y="3378201"/>
          <a:ext cx="16351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4" imgW="812447" imgH="393529" progId="Equation.3">
                  <p:embed/>
                </p:oleObj>
              </mc:Choice>
              <mc:Fallback>
                <p:oleObj name="Equation" r:id="rId4" imgW="812447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1" y="3378201"/>
                        <a:ext cx="163512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7239001" y="4267201"/>
          <a:ext cx="12287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6" imgW="609336" imgH="393529" progId="Equation.3">
                  <p:embed/>
                </p:oleObj>
              </mc:Choice>
              <mc:Fallback>
                <p:oleObj name="Equation" r:id="rId6" imgW="609336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4267201"/>
                        <a:ext cx="1228725" cy="79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1905000" y="2890838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= +7.2 mm 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905000" y="3500438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= +7.0 mm 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905000" y="4110038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= 250 mm = 25 cm = 0.25 m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181600" y="2667001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latin typeface="+mj-lt"/>
              </a:rPr>
              <a:t>We’ll need to use magnification: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334000" y="5105401"/>
            <a:ext cx="487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Since the image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inverted</a:t>
            </a:r>
            <a:r>
              <a:rPr lang="en-US" sz="2400" dirty="0">
                <a:latin typeface="+mj-lt"/>
              </a:rPr>
              <a:t> we’ll use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dirty="0">
                <a:latin typeface="+mj-lt"/>
              </a:rPr>
              <a:t> = – 9.6 mm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562600" y="6067426"/>
          <a:ext cx="41719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8" imgW="2070100" imgH="393700" progId="Equation.3">
                  <p:embed/>
                </p:oleObj>
              </mc:Choice>
              <mc:Fallback>
                <p:oleObj name="Equation" r:id="rId8" imgW="20701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067426"/>
                        <a:ext cx="4171950" cy="79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cs typeface="Arial" charset="0"/>
              </a:rPr>
              <a:t>Exposure Settings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(time)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828800" y="1524001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For a picture to turn out correctly enough light (but not too much) has to hit the detector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905000" y="2565401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One way to do that is to let light hit detector for a long time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828800" y="3238501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One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benefit</a:t>
            </a:r>
            <a:r>
              <a:rPr lang="en-US" sz="2400" dirty="0">
                <a:latin typeface="+mj-lt"/>
              </a:rPr>
              <a:t> to this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easy</a:t>
            </a:r>
            <a:r>
              <a:rPr lang="en-US" sz="2400" dirty="0">
                <a:latin typeface="+mj-lt"/>
              </a:rPr>
              <a:t> to do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28800" y="3911601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Also amount of light hitting detector is directly proportional to the time (twice the time means twice the light)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133600" y="4953001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What’s a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downside</a:t>
            </a:r>
            <a:r>
              <a:rPr lang="en-US" sz="2400" dirty="0">
                <a:latin typeface="+mj-lt"/>
              </a:rPr>
              <a:t> to having light hit the detector for more time?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505200" y="5557838"/>
            <a:ext cx="1600200" cy="4619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8000"/>
                </a:solidFill>
                <a:latin typeface="+mj-lt"/>
              </a:rPr>
              <a:t>Image blur</a:t>
            </a:r>
            <a:endParaRPr lang="en-US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Exposure Settings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+mj-lt"/>
                <a:cs typeface="Times New Roman" pitchFamily="18" charset="0"/>
              </a:rPr>
              <a:t>Iris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057400" y="17526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If you have a certain time for the camera to be active another way to adjust the exposure is by changing the opening through which light enters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133600" y="3200401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An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iris</a:t>
            </a:r>
            <a:r>
              <a:rPr lang="en-US" sz="2400" dirty="0">
                <a:latin typeface="+mj-lt"/>
              </a:rPr>
              <a:t> can be used to cover parts of the lens to let more or less light in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590800" y="6019801"/>
            <a:ext cx="6934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Amount of light let in is proportional to the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area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352800" y="3924300"/>
            <a:ext cx="5486400" cy="2120900"/>
            <a:chOff x="1828525" y="3924300"/>
            <a:chExt cx="5486949" cy="2120816"/>
          </a:xfrm>
        </p:grpSpPr>
        <p:pic>
          <p:nvPicPr>
            <p:cNvPr id="11060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674" y="3924300"/>
              <a:ext cx="1828800" cy="185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525" y="3925432"/>
              <a:ext cx="1829624" cy="18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3428885" y="5791126"/>
              <a:ext cx="2286229" cy="25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latin typeface="+mj-lt"/>
                </a:rPr>
                <a:t>© 2010 Pearson Education, Inc.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cs typeface="Arial" charset="0"/>
              </a:rPr>
              <a:t>Exposure Settings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(Focal Length)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057400" y="2286001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Which one of these would form a brighter image?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209800" y="1524001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For a given lens size, focal length will make a difference in the amount of light focused on the detector</a:t>
            </a:r>
          </a:p>
        </p:txBody>
      </p:sp>
      <p:sp>
        <p:nvSpPr>
          <p:cNvPr id="11" name="Down Arrow 10"/>
          <p:cNvSpPr/>
          <p:nvPr/>
        </p:nvSpPr>
        <p:spPr>
          <a:xfrm rot="10800000">
            <a:off x="2305050" y="3375025"/>
            <a:ext cx="190500" cy="4572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63875" y="3810000"/>
            <a:ext cx="46038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623" name="TextBox 16"/>
          <p:cNvSpPr txBox="1">
            <a:spLocks noChangeArrowheads="1"/>
          </p:cNvSpPr>
          <p:nvPr/>
        </p:nvSpPr>
        <p:spPr bwMode="auto">
          <a:xfrm>
            <a:off x="4343400" y="3870325"/>
            <a:ext cx="114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4" name="Oval 23"/>
          <p:cNvSpPr/>
          <p:nvPr/>
        </p:nvSpPr>
        <p:spPr>
          <a:xfrm>
            <a:off x="4435475" y="3810000"/>
            <a:ext cx="46038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625" name="TextBox 18"/>
          <p:cNvSpPr txBox="1">
            <a:spLocks noChangeArrowheads="1"/>
          </p:cNvSpPr>
          <p:nvPr/>
        </p:nvSpPr>
        <p:spPr bwMode="auto">
          <a:xfrm>
            <a:off x="2971800" y="3870325"/>
            <a:ext cx="114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209800" y="3832225"/>
            <a:ext cx="31242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733800" y="2895600"/>
            <a:ext cx="77788" cy="18748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0800000">
            <a:off x="2303463" y="5353050"/>
            <a:ext cx="190500" cy="4572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395538" y="3375026"/>
            <a:ext cx="4386262" cy="3482975"/>
            <a:chOff x="872331" y="3375660"/>
            <a:chExt cx="4385469" cy="3482340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872332" y="3375660"/>
              <a:ext cx="2937668" cy="1042194"/>
              <a:chOff x="872332" y="3375660"/>
              <a:chExt cx="2937668" cy="1042194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872331" y="3375660"/>
                <a:ext cx="1371352" cy="1588"/>
              </a:xfrm>
              <a:prstGeom prst="straightConnector1">
                <a:avLst/>
              </a:prstGeom>
              <a:ln w="3175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248444" y="3377248"/>
                <a:ext cx="1561818" cy="1041210"/>
              </a:xfrm>
              <a:prstGeom prst="straightConnector1">
                <a:avLst/>
              </a:prstGeom>
              <a:ln w="3175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872331" y="5352257"/>
              <a:ext cx="4385469" cy="1505743"/>
              <a:chOff x="872331" y="5352257"/>
              <a:chExt cx="4385469" cy="1505743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872331" y="5351738"/>
                <a:ext cx="1371352" cy="0"/>
              </a:xfrm>
              <a:prstGeom prst="straightConnector1">
                <a:avLst/>
              </a:prstGeom>
              <a:ln w="3175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cxnSpLocks noChangeAspect="1"/>
              </p:cNvCxnSpPr>
              <p:nvPr/>
            </p:nvCxnSpPr>
            <p:spPr>
              <a:xfrm>
                <a:off x="2248444" y="5351738"/>
                <a:ext cx="3009356" cy="1506262"/>
              </a:xfrm>
              <a:prstGeom prst="straightConnector1">
                <a:avLst/>
              </a:prstGeom>
              <a:ln w="3175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2397126" y="3375026"/>
            <a:ext cx="4384675" cy="3349625"/>
            <a:chOff x="872332" y="3375660"/>
            <a:chExt cx="4385468" cy="3348197"/>
          </a:xfrm>
        </p:grpSpPr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872332" y="3375660"/>
              <a:ext cx="2975768" cy="914400"/>
              <a:chOff x="872332" y="3375660"/>
              <a:chExt cx="2975768" cy="914400"/>
            </a:xfrm>
          </p:grpSpPr>
          <p:cxnSp>
            <p:nvCxnSpPr>
              <p:cNvPr id="15" name="Straight Arrow Connector 14"/>
              <p:cNvCxnSpPr>
                <a:cxnSpLocks noChangeAspect="1"/>
              </p:cNvCxnSpPr>
              <p:nvPr/>
            </p:nvCxnSpPr>
            <p:spPr>
              <a:xfrm rot="10800000" flipH="1" flipV="1">
                <a:off x="872332" y="3375660"/>
                <a:ext cx="1371848" cy="914010"/>
              </a:xfrm>
              <a:prstGeom prst="straightConnector1">
                <a:avLst/>
              </a:prstGeom>
              <a:ln w="3175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2247356" y="4288084"/>
                <a:ext cx="1600489" cy="1586"/>
              </a:xfrm>
              <a:prstGeom prst="straightConnector1">
                <a:avLst/>
              </a:prstGeom>
              <a:ln w="31750">
                <a:solidFill>
                  <a:srgbClr val="A67A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872332" y="5352257"/>
              <a:ext cx="4385468" cy="1371600"/>
              <a:chOff x="872332" y="5352257"/>
              <a:chExt cx="4385468" cy="1371600"/>
            </a:xfrm>
          </p:grpSpPr>
          <p:cxnSp>
            <p:nvCxnSpPr>
              <p:cNvPr id="34" name="Straight Arrow Connector 33"/>
              <p:cNvCxnSpPr>
                <a:cxnSpLocks noChangeAspect="1"/>
              </p:cNvCxnSpPr>
              <p:nvPr/>
            </p:nvCxnSpPr>
            <p:spPr>
              <a:xfrm rot="10800000" flipH="1" flipV="1">
                <a:off x="872332" y="5352842"/>
                <a:ext cx="1371848" cy="1371015"/>
              </a:xfrm>
              <a:prstGeom prst="straightConnector1">
                <a:avLst/>
              </a:prstGeom>
              <a:ln w="3175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10800000">
                <a:off x="2247356" y="6722271"/>
                <a:ext cx="3010444" cy="1586"/>
              </a:xfrm>
              <a:prstGeom prst="straightConnector1">
                <a:avLst/>
              </a:prstGeom>
              <a:ln w="31750">
                <a:solidFill>
                  <a:srgbClr val="A67A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Oval 36"/>
          <p:cNvSpPr/>
          <p:nvPr/>
        </p:nvSpPr>
        <p:spPr>
          <a:xfrm>
            <a:off x="2835275" y="5786439"/>
            <a:ext cx="46038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62489" y="5786439"/>
            <a:ext cx="46037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633" name="TextBox 18"/>
          <p:cNvSpPr txBox="1">
            <a:spLocks noChangeArrowheads="1"/>
          </p:cNvSpPr>
          <p:nvPr/>
        </p:nvSpPr>
        <p:spPr bwMode="auto">
          <a:xfrm>
            <a:off x="2705100" y="5848350"/>
            <a:ext cx="114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209800" y="5810250"/>
            <a:ext cx="457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733800" y="4872039"/>
            <a:ext cx="77788" cy="18748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5067300" y="3832226"/>
            <a:ext cx="1638300" cy="2892425"/>
            <a:chOff x="3543300" y="3832860"/>
            <a:chExt cx="1638300" cy="2890997"/>
          </a:xfrm>
        </p:grpSpPr>
        <p:sp>
          <p:nvSpPr>
            <p:cNvPr id="27" name="Down Arrow 26"/>
            <p:cNvSpPr/>
            <p:nvPr/>
          </p:nvSpPr>
          <p:spPr>
            <a:xfrm>
              <a:off x="3543300" y="3832860"/>
              <a:ext cx="190500" cy="456974"/>
            </a:xfrm>
            <a:prstGeom prst="down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Down Arrow 41"/>
            <p:cNvSpPr>
              <a:spLocks noChangeAspect="1"/>
            </p:cNvSpPr>
            <p:nvPr/>
          </p:nvSpPr>
          <p:spPr>
            <a:xfrm>
              <a:off x="4800600" y="5809908"/>
              <a:ext cx="381000" cy="913949"/>
            </a:xfrm>
            <a:prstGeom prst="down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54"/>
          <p:cNvGrpSpPr>
            <a:grpSpLocks/>
          </p:cNvGrpSpPr>
          <p:nvPr/>
        </p:nvGrpSpPr>
        <p:grpSpPr bwMode="auto">
          <a:xfrm>
            <a:off x="2398714" y="3375026"/>
            <a:ext cx="4383087" cy="3438525"/>
            <a:chOff x="875506" y="3375660"/>
            <a:chExt cx="4382294" cy="3437097"/>
          </a:xfrm>
        </p:grpSpPr>
        <p:grpSp>
          <p:nvGrpSpPr>
            <p:cNvPr id="19" name="Group 47"/>
            <p:cNvGrpSpPr>
              <a:grpSpLocks/>
            </p:cNvGrpSpPr>
            <p:nvPr/>
          </p:nvGrpSpPr>
          <p:grpSpPr bwMode="auto">
            <a:xfrm>
              <a:off x="875507" y="3375660"/>
              <a:ext cx="2972593" cy="990600"/>
              <a:chOff x="875507" y="3375660"/>
              <a:chExt cx="2972593" cy="990600"/>
            </a:xfrm>
          </p:grpSpPr>
          <p:cxnSp>
            <p:nvCxnSpPr>
              <p:cNvPr id="17" name="Straight Arrow Connector 16"/>
              <p:cNvCxnSpPr>
                <a:cxnSpLocks noChangeAspect="1"/>
              </p:cNvCxnSpPr>
              <p:nvPr/>
            </p:nvCxnSpPr>
            <p:spPr>
              <a:xfrm>
                <a:off x="875506" y="3375660"/>
                <a:ext cx="1371352" cy="45701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cxnSpLocks noChangeAspect="1"/>
              </p:cNvCxnSpPr>
              <p:nvPr/>
            </p:nvCxnSpPr>
            <p:spPr>
              <a:xfrm>
                <a:off x="2248445" y="3832670"/>
                <a:ext cx="1599910" cy="53317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50"/>
            <p:cNvGrpSpPr>
              <a:grpSpLocks/>
            </p:cNvGrpSpPr>
            <p:nvPr/>
          </p:nvGrpSpPr>
          <p:grpSpPr bwMode="auto">
            <a:xfrm>
              <a:off x="875506" y="5352257"/>
              <a:ext cx="4382294" cy="1460500"/>
              <a:chOff x="875506" y="5352257"/>
              <a:chExt cx="4382294" cy="1460500"/>
            </a:xfrm>
          </p:grpSpPr>
          <p:cxnSp>
            <p:nvCxnSpPr>
              <p:cNvPr id="36" name="Straight Arrow Connector 35"/>
              <p:cNvCxnSpPr>
                <a:cxnSpLocks noChangeAspect="1"/>
              </p:cNvCxnSpPr>
              <p:nvPr/>
            </p:nvCxnSpPr>
            <p:spPr>
              <a:xfrm>
                <a:off x="875506" y="5352864"/>
                <a:ext cx="1371352" cy="45701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cxnSpLocks noChangeAspect="1"/>
              </p:cNvCxnSpPr>
              <p:nvPr/>
            </p:nvCxnSpPr>
            <p:spPr>
              <a:xfrm>
                <a:off x="2248445" y="5809874"/>
                <a:ext cx="3009355" cy="1002883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638" name="TextBox 18"/>
          <p:cNvSpPr txBox="1">
            <a:spLocks noChangeArrowheads="1"/>
          </p:cNvSpPr>
          <p:nvPr/>
        </p:nvSpPr>
        <p:spPr bwMode="auto">
          <a:xfrm>
            <a:off x="4533900" y="5810250"/>
            <a:ext cx="114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6172200" y="3200401"/>
            <a:ext cx="3886200" cy="120032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Smaller image will be brighter (light concentrated in smaller area)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7010400" y="5232738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1" dirty="0">
                <a:latin typeface="+mj-lt"/>
              </a:rPr>
              <a:t>Focal Length and opening size are combined in “f-number” of a camera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9241-9E76-427C-8FF9-7E40C7F3303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8.3|0.5|0.4|0.5|0.8|4.1|9.5|18.4|2|3.6|0.9|29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5|56.8|4.6|2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1|10|6.9|16.3|47.1|1.1|3.4|11.6|1.6|7.9|0.5|4.4|6.6|0.4|17.4|1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6|26.7|8.7|1.2|3.8|6.3|2.2|8.4|34.7|50.1|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0|3.2|2.9|3.3|1.7|4.1|0.9|4.4|22.9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6.5|12.6|4.4|3.2|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67|1.2|1.4|0.6|2.3|4.7|1.5|9.6|1.1|15.5|0.9|16.8|2.7|23.4|39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7|1|10.2|17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9|9.3|5.8|17.7|14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9|20.6|10.4|128.3|9.5|14|5.9|4.5|122.1|10.1|2.5|34.9|5.8|2.2|1.4|4.7|37.1|67.6|29.2|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8|5.4|2.5|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2.4|1|22.6|7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7.1|6.5|6.4|7.7|11.6|3.6|45.1|11.9|4.1|9.2|6.8|44.8|1.4|7.5|17.9|3.4|6.2|9.9|96.4|2.4|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7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.7|19|31.9|1.5|14.1|8.7|37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3|17.9|11.9|14.4|53.5|6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|11.9|5.4|38.3|16.2|37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7|9.5|6.8|7.9|5.5|5.8|18|9.3|20.8|44.8|32.4|16.7|18.9|21.1|25|25.6|8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4.2|6.7|5.1|8.9|30.7|15.5|10.1|27.7|12|10.8|4|6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6|36|5.3|9.1|7.7|6|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9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88.6|2.5|14|10.8|9.6|57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2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5.7|0.9|91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.8|6.2|3.2|12.9|45.8|16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5.1|25.3|5.1|3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5.6|8.8|2|2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0.9|14|4.7|15.5|33.9|6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|22.4|23.3|1.7|7.5|9.1|13.5|19.3|0.8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1.5|6.2|9|0.8|1.1|1.1|2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6.2|10|15.6|22.1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24.1|19.9|5.7|41.7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3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30.5|46|7.8|42.5|3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2.9|7.4|6|0.8|2|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2C76DF9BD8349B0CA3C9A1AA4C548" ma:contentTypeVersion="112" ma:contentTypeDescription="Create a new document." ma:contentTypeScope="" ma:versionID="3ba740bbfea08ad42b5fb892d4577724">
  <xsd:schema xmlns:xsd="http://www.w3.org/2001/XMLSchema" xmlns:xs="http://www.w3.org/2001/XMLSchema" xmlns:p="http://schemas.microsoft.com/office/2006/metadata/properties" xmlns:ns3="http://schemas.microsoft.com/sharepoint/v4" xmlns:ns4="9fff0862-dda6-4fd7-9437-296e7a0fcd45" xmlns:ns5="7dcc4a76-b6f0-4a5c-8242-557922f7abb0" targetNamespace="http://schemas.microsoft.com/office/2006/metadata/properties" ma:root="true" ma:fieldsID="f7fd287cc537a47f0d39eda5b7439aef" ns3:_="" ns4:_="" ns5:_="">
    <xsd:import namespace="http://schemas.microsoft.com/sharepoint/v4"/>
    <xsd:import namespace="9fff0862-dda6-4fd7-9437-296e7a0fcd45"/>
    <xsd:import namespace="7dcc4a76-b6f0-4a5c-8242-557922f7abb0"/>
    <xsd:element name="properties">
      <xsd:complexType>
        <xsd:sequence>
          <xsd:element name="documentManagement">
            <xsd:complexType>
              <xsd:all>
                <xsd:element ref="ns3:IconOverlay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5:SharedWithUsers" minOccurs="0"/>
                <xsd:element ref="ns5:SharedWithDetail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f0862-dda6-4fd7-9437-296e7a0fc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4a76-b6f0-4a5c-8242-557922f7a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9B9A118D-6D38-40A0-9272-CE9E35A538BE}"/>
</file>

<file path=customXml/itemProps2.xml><?xml version="1.0" encoding="utf-8"?>
<ds:datastoreItem xmlns:ds="http://schemas.openxmlformats.org/officeDocument/2006/customXml" ds:itemID="{39A58FFE-A29C-46DE-A2AD-63440C787A26}"/>
</file>

<file path=customXml/itemProps3.xml><?xml version="1.0" encoding="utf-8"?>
<ds:datastoreItem xmlns:ds="http://schemas.openxmlformats.org/officeDocument/2006/customXml" ds:itemID="{44904F7F-2673-4B9C-8D33-794420719F06}"/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3348</Words>
  <Application>Microsoft Office PowerPoint</Application>
  <PresentationFormat>Widescreen</PresentationFormat>
  <Paragraphs>494</Paragraphs>
  <Slides>40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Symbol</vt:lpstr>
      <vt:lpstr>Times New Roman</vt:lpstr>
      <vt:lpstr>Office Theme</vt:lpstr>
      <vt:lpstr>Equation</vt:lpstr>
      <vt:lpstr>Cameras</vt:lpstr>
      <vt:lpstr>Pinhole Camera</vt:lpstr>
      <vt:lpstr>Lens Camera</vt:lpstr>
      <vt:lpstr>Focusing a Camera</vt:lpstr>
      <vt:lpstr>Using Thin Lens Equation to Analyze a Camera</vt:lpstr>
      <vt:lpstr>Using Thin Lens Equation to Analyze a Camera</vt:lpstr>
      <vt:lpstr>Exposure Settings (time)</vt:lpstr>
      <vt:lpstr>Exposure Settings (Iris)</vt:lpstr>
      <vt:lpstr>Exposure Settings (Focal Length)</vt:lpstr>
      <vt:lpstr>Human Eye</vt:lpstr>
      <vt:lpstr>Human Eye</vt:lpstr>
      <vt:lpstr>Focusing the Eye</vt:lpstr>
      <vt:lpstr>Changing Lens’ Shape For object getting closer and staying in focus</vt:lpstr>
      <vt:lpstr>Range of Vision 1</vt:lpstr>
      <vt:lpstr>Range of Vision 2</vt:lpstr>
      <vt:lpstr>Near Point and Far Point</vt:lpstr>
      <vt:lpstr>Object Between Near and Far Point</vt:lpstr>
      <vt:lpstr>Myopic (Near Sighted) At Far Point</vt:lpstr>
      <vt:lpstr>Myopic (Near Sighted) Farther than Far Point</vt:lpstr>
      <vt:lpstr>Corrective Lens (c.l.) for Myopia</vt:lpstr>
      <vt:lpstr>Hyperopia (Far Sighted) At Near Point</vt:lpstr>
      <vt:lpstr>Hyperopia (Far Sighted) Closer than Near Point</vt:lpstr>
      <vt:lpstr>Corrective Lens (c.l.) for Hyperopia</vt:lpstr>
      <vt:lpstr>Power for Corrective Lenses</vt:lpstr>
      <vt:lpstr>Basic Steps for Corrective Lenses</vt:lpstr>
      <vt:lpstr>Sample Question 1</vt:lpstr>
      <vt:lpstr>Sample Question 2</vt:lpstr>
      <vt:lpstr>Sample Question 3</vt:lpstr>
      <vt:lpstr>Sample Question 4</vt:lpstr>
      <vt:lpstr>Human Eye in Water</vt:lpstr>
      <vt:lpstr>Determining Conditions From Glasses</vt:lpstr>
      <vt:lpstr>PowerPoint Presentation</vt:lpstr>
      <vt:lpstr>Basic Magnifiers</vt:lpstr>
      <vt:lpstr>Apparent Size</vt:lpstr>
      <vt:lpstr>Apparent Size and Images</vt:lpstr>
      <vt:lpstr>Angular Size</vt:lpstr>
      <vt:lpstr>Angular Size and Astronomy Eclipses vs. Transits</vt:lpstr>
      <vt:lpstr>Angular Size and Magnifier</vt:lpstr>
      <vt:lpstr>Microscope (OpenStax 26.4)</vt:lpstr>
      <vt:lpstr>Microscope Limit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Cameras</dc:title>
  <dc:creator>Shafat</dc:creator>
  <cp:lastModifiedBy>S M</cp:lastModifiedBy>
  <cp:revision>28</cp:revision>
  <dcterms:created xsi:type="dcterms:W3CDTF">2016-06-05T08:21:36Z</dcterms:created>
  <dcterms:modified xsi:type="dcterms:W3CDTF">2021-08-02T15:46:08Z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0x0101007222C76DF9BD8349B0CA3C9A1AA4C548</vt:lpwstr>
  </property>
</Properties>
</file>