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4"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nytimes.com/2012/01/27/education/premont-tex-schools-suspend-sports-to-save-costs.html" TargetMode="External"/><Relationship Id="rId2" Type="http://schemas.openxmlformats.org/officeDocument/2006/relationships/hyperlink" Target="http://www.huffingtonpost.com/2012/01/23/texas-school-sports-ban-p_n_1224155.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cleveland.com/datacentral/2017/09/florida_georgia_lead_new_ranki.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8</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p:txBody>
          <a:bodyPr/>
          <a:lstStyle/>
          <a:p>
            <a:r>
              <a:rPr lang="en-US" b="1" dirty="0"/>
              <a:t>Social Class</a:t>
            </a:r>
            <a:endParaRPr lang="en-US"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a:xfrm>
            <a:off x="3547535" y="864108"/>
            <a:ext cx="7315200" cy="5120640"/>
          </a:xfrm>
        </p:spPr>
        <p:txBody>
          <a:bodyPr/>
          <a:lstStyle/>
          <a:p>
            <a:r>
              <a:rPr lang="en-US" b="1" dirty="0"/>
              <a:t>8.1. Social class and the future of high school sports</a:t>
            </a:r>
            <a:r>
              <a:rPr lang="en-US" dirty="0"/>
              <a:t> </a:t>
            </a:r>
          </a:p>
          <a:p>
            <a:r>
              <a:rPr lang="en-US" b="1" dirty="0"/>
              <a:t>8.2. Home countries of the 100 highest-paid athletes</a:t>
            </a:r>
            <a:endParaRPr lang="en-US" dirty="0"/>
          </a:p>
          <a:p>
            <a:r>
              <a:rPr lang="en-US" b="1" dirty="0"/>
              <a:t>8.3. Year-round sport participation and future career options</a:t>
            </a:r>
            <a:endParaRPr lang="en-US" dirty="0"/>
          </a:p>
          <a:p>
            <a:r>
              <a:rPr lang="en-US" b="1" dirty="0"/>
              <a:t>8.4. Professional football players and poverty rates by state</a:t>
            </a:r>
            <a:endParaRPr lang="en-US" dirty="0"/>
          </a:p>
          <a:p>
            <a:r>
              <a:rPr lang="en-US" b="1" dirty="0"/>
              <a:t>8.5. The World Cup and the Olympics: Who benefits in Brazil? </a:t>
            </a:r>
            <a:endParaRPr lang="en-US" dirty="0"/>
          </a:p>
          <a:p>
            <a:endParaRPr lang="en-US"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normAutofit/>
          </a:bodyPr>
          <a:lstStyle/>
          <a:p>
            <a:r>
              <a:rPr lang="en-US" b="1" dirty="0"/>
              <a:t>Social class and the future of high school sports</a:t>
            </a:r>
            <a:r>
              <a:rPr lang="en-US" dirty="0"/>
              <a:t> </a:t>
            </a:r>
            <a:br>
              <a:rPr lang="en-US" dirty="0"/>
            </a:br>
            <a:br>
              <a:rPr lang="en-US" dirty="0"/>
            </a:b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2" y="1123837"/>
            <a:ext cx="7315200" cy="6333066"/>
          </a:xfrm>
        </p:spPr>
        <p:txBody>
          <a:bodyPr>
            <a:normAutofit/>
          </a:bodyPr>
          <a:lstStyle/>
          <a:p>
            <a:r>
              <a:rPr lang="en-US" dirty="0"/>
              <a:t>Social class has a dramatic impact on sports.</a:t>
            </a:r>
          </a:p>
          <a:p>
            <a:r>
              <a:rPr lang="en-US" dirty="0"/>
              <a:t>In this way, sports increase the inequality gap that exists in local school districts. </a:t>
            </a:r>
          </a:p>
          <a:p>
            <a:r>
              <a:rPr lang="en-US" u="sng" dirty="0">
                <a:hlinkClick r:id="rId2"/>
              </a:rPr>
              <a:t>http://www.huffingtonpost.com/2012/01/23/texas-school-sports-ban-p_n_1224155.html</a:t>
            </a:r>
            <a:r>
              <a:rPr lang="en-US" dirty="0"/>
              <a:t> </a:t>
            </a:r>
          </a:p>
          <a:p>
            <a:r>
              <a:rPr lang="en-US" dirty="0"/>
              <a:t> </a:t>
            </a:r>
            <a:r>
              <a:rPr lang="en-US" u="sng" dirty="0">
                <a:hlinkClick r:id="rId3"/>
              </a:rPr>
              <a:t>http://www.nytimes.com/2012/01/27/education/premont-tex-schools-suspend-sports-to-save-costs.html</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lstStyle/>
          <a:p>
            <a:r>
              <a:rPr lang="en-US" b="1" dirty="0"/>
              <a:t>Home countries of the 100 highest-paid athletes</a:t>
            </a: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fontScale="85000"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Global inequalities are manifested in many ways. As you look through the photos of athletes in the Forbes list of the 100 highest-paid athletes in 2019, you’ll notice that most were born in the United States and played sports there.</a:t>
            </a:r>
          </a:p>
          <a:p>
            <a:endParaRPr lang="en-US" dirty="0"/>
          </a:p>
        </p:txBody>
      </p:sp>
      <p:graphicFrame>
        <p:nvGraphicFramePr>
          <p:cNvPr id="4" name="Table 3">
            <a:extLst>
              <a:ext uri="{FF2B5EF4-FFF2-40B4-BE49-F238E27FC236}">
                <a16:creationId xmlns:a16="http://schemas.microsoft.com/office/drawing/2014/main" id="{2CC982CB-0DE0-0F49-A0A4-5A8A0CF1A2A6}"/>
              </a:ext>
            </a:extLst>
          </p:cNvPr>
          <p:cNvGraphicFramePr>
            <a:graphicFrameLocks noGrp="1"/>
          </p:cNvGraphicFramePr>
          <p:nvPr/>
        </p:nvGraphicFramePr>
        <p:xfrm>
          <a:off x="4783138" y="1463357"/>
          <a:ext cx="5486400" cy="3921760"/>
        </p:xfrm>
        <a:graphic>
          <a:graphicData uri="http://schemas.openxmlformats.org/drawingml/2006/table">
            <a:tbl>
              <a:tblPr firstRow="1" firstCol="1" bandRow="1">
                <a:tableStyleId>{5C22544A-7EE6-4342-B048-85BDC9FD1C3A}</a:tableStyleId>
              </a:tblPr>
              <a:tblGrid>
                <a:gridCol w="1361593">
                  <a:extLst>
                    <a:ext uri="{9D8B030D-6E8A-4147-A177-3AD203B41FA5}">
                      <a16:colId xmlns:a16="http://schemas.microsoft.com/office/drawing/2014/main" val="430932618"/>
                    </a:ext>
                  </a:extLst>
                </a:gridCol>
                <a:gridCol w="1151286">
                  <a:extLst>
                    <a:ext uri="{9D8B030D-6E8A-4147-A177-3AD203B41FA5}">
                      <a16:colId xmlns:a16="http://schemas.microsoft.com/office/drawing/2014/main" val="3395391765"/>
                    </a:ext>
                  </a:extLst>
                </a:gridCol>
                <a:gridCol w="1086479">
                  <a:extLst>
                    <a:ext uri="{9D8B030D-6E8A-4147-A177-3AD203B41FA5}">
                      <a16:colId xmlns:a16="http://schemas.microsoft.com/office/drawing/2014/main" val="1746793042"/>
                    </a:ext>
                  </a:extLst>
                </a:gridCol>
                <a:gridCol w="972113">
                  <a:extLst>
                    <a:ext uri="{9D8B030D-6E8A-4147-A177-3AD203B41FA5}">
                      <a16:colId xmlns:a16="http://schemas.microsoft.com/office/drawing/2014/main" val="1984689936"/>
                    </a:ext>
                  </a:extLst>
                </a:gridCol>
                <a:gridCol w="914929">
                  <a:extLst>
                    <a:ext uri="{9D8B030D-6E8A-4147-A177-3AD203B41FA5}">
                      <a16:colId xmlns:a16="http://schemas.microsoft.com/office/drawing/2014/main" val="1240693809"/>
                    </a:ext>
                  </a:extLst>
                </a:gridCol>
              </a:tblGrid>
              <a:tr h="720090">
                <a:tc>
                  <a:txBody>
                    <a:bodyPr/>
                    <a:lstStyle/>
                    <a:p>
                      <a:pPr marL="0" marR="0" algn="ctr">
                        <a:spcBef>
                          <a:spcPts val="0"/>
                        </a:spcBef>
                        <a:spcAft>
                          <a:spcPts val="0"/>
                        </a:spcAft>
                      </a:pPr>
                      <a:r>
                        <a:rPr lang="en-US" sz="1200">
                          <a:effectLst/>
                        </a:rPr>
                        <a:t>Nation/</a:t>
                      </a:r>
                    </a:p>
                    <a:p>
                      <a:pPr marL="0" marR="0" algn="ctr">
                        <a:spcBef>
                          <a:spcPts val="0"/>
                        </a:spcBef>
                        <a:spcAft>
                          <a:spcPts val="0"/>
                        </a:spcAft>
                      </a:pPr>
                      <a:r>
                        <a:rPr lang="en-US" sz="1200">
                          <a:effectLst/>
                        </a:rPr>
                        <a:t>continent</a:t>
                      </a:r>
                      <a:endParaRPr lang="en-US" sz="1200">
                        <a:effectLst/>
                        <a:latin typeface="Times New Roman" panose="02020603050405020304" pitchFamily="18" charset="0"/>
                        <a:ea typeface="Arial Unicode MS" panose="020B0604020202020204" pitchFamily="34" charset="-128"/>
                      </a:endParaRPr>
                    </a:p>
                  </a:txBody>
                  <a:tcPr marL="50800" marR="50800" marT="50800" marB="50800" anchor="ctr"/>
                </a:tc>
                <a:tc>
                  <a:txBody>
                    <a:bodyPr/>
                    <a:lstStyle/>
                    <a:p>
                      <a:pPr marL="0" marR="0" algn="ctr">
                        <a:spcBef>
                          <a:spcPts val="0"/>
                        </a:spcBef>
                        <a:spcAft>
                          <a:spcPts val="0"/>
                        </a:spcAft>
                      </a:pPr>
                      <a:r>
                        <a:rPr lang="en-US" sz="1200">
                          <a:effectLst/>
                        </a:rPr>
                        <a:t>Total Population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Nominal GDP</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Nominal Per Capita GDP*</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 of athletes</a:t>
                      </a:r>
                    </a:p>
                    <a:p>
                      <a:pPr marL="0" marR="0" algn="ctr">
                        <a:spcBef>
                          <a:spcPts val="0"/>
                        </a:spcBef>
                        <a:spcAft>
                          <a:spcPts val="0"/>
                        </a:spcAft>
                      </a:pPr>
                      <a:r>
                        <a:rPr lang="en-US" sz="1200">
                          <a:effectLst/>
                        </a:rPr>
                        <a:t>on the list</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extLst>
                  <a:ext uri="{0D108BD9-81ED-4DB2-BD59-A6C34878D82A}">
                    <a16:rowId xmlns:a16="http://schemas.microsoft.com/office/drawing/2014/main" val="2688292449"/>
                  </a:ext>
                </a:extLst>
              </a:tr>
              <a:tr h="179070">
                <a:tc>
                  <a:txBody>
                    <a:bodyPr/>
                    <a:lstStyle/>
                    <a:p>
                      <a:pPr marL="0" marR="0" algn="ctr">
                        <a:spcBef>
                          <a:spcPts val="0"/>
                        </a:spcBef>
                        <a:spcAft>
                          <a:spcPts val="0"/>
                        </a:spcAft>
                      </a:pPr>
                      <a:r>
                        <a:rPr lang="en-US" sz="1200">
                          <a:effectLst/>
                        </a:rPr>
                        <a:t>World</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7.7 billion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$87.3 trillion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$11,600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100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extLst>
                  <a:ext uri="{0D108BD9-81ED-4DB2-BD59-A6C34878D82A}">
                    <a16:rowId xmlns:a16="http://schemas.microsoft.com/office/drawing/2014/main" val="1340029734"/>
                  </a:ext>
                </a:extLst>
              </a:tr>
              <a:tr h="179070">
                <a:tc>
                  <a:txBody>
                    <a:bodyPr/>
                    <a:lstStyle/>
                    <a:p>
                      <a:pPr marL="0" marR="0" algn="ctr">
                        <a:spcBef>
                          <a:spcPts val="0"/>
                        </a:spcBef>
                        <a:spcAft>
                          <a:spcPts val="0"/>
                        </a:spcAft>
                      </a:pPr>
                      <a:r>
                        <a:rPr lang="en-US" sz="1200">
                          <a:effectLst/>
                        </a:rPr>
                        <a:t>USA</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334 million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$19.4 trillion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$65,100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62</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extLst>
                  <a:ext uri="{0D108BD9-81ED-4DB2-BD59-A6C34878D82A}">
                    <a16:rowId xmlns:a16="http://schemas.microsoft.com/office/drawing/2014/main" val="330588408"/>
                  </a:ext>
                </a:extLst>
              </a:tr>
              <a:tr h="179070">
                <a:tc>
                  <a:txBody>
                    <a:bodyPr/>
                    <a:lstStyle/>
                    <a:p>
                      <a:pPr marL="0" marR="0" algn="ctr">
                        <a:spcBef>
                          <a:spcPts val="0"/>
                        </a:spcBef>
                        <a:spcAft>
                          <a:spcPts val="0"/>
                        </a:spcAft>
                      </a:pPr>
                      <a:r>
                        <a:rPr lang="en-US" sz="1200">
                          <a:effectLst/>
                        </a:rPr>
                        <a:t>Europe</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839 million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$21.8 trillion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$29,400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20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extLst>
                  <a:ext uri="{0D108BD9-81ED-4DB2-BD59-A6C34878D82A}">
                    <a16:rowId xmlns:a16="http://schemas.microsoft.com/office/drawing/2014/main" val="301509993"/>
                  </a:ext>
                </a:extLst>
              </a:tr>
              <a:tr h="356870">
                <a:tc>
                  <a:txBody>
                    <a:bodyPr/>
                    <a:lstStyle/>
                    <a:p>
                      <a:pPr marL="0" marR="0" algn="ctr">
                        <a:spcBef>
                          <a:spcPts val="0"/>
                        </a:spcBef>
                        <a:spcAft>
                          <a:spcPts val="0"/>
                        </a:spcAft>
                      </a:pPr>
                      <a:r>
                        <a:rPr lang="en-US" sz="1200">
                          <a:effectLst/>
                        </a:rPr>
                        <a:t>Latin America &amp; Caribbean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 </a:t>
                      </a:r>
                    </a:p>
                    <a:p>
                      <a:pPr marL="0" marR="0" algn="ctr">
                        <a:spcBef>
                          <a:spcPts val="0"/>
                        </a:spcBef>
                        <a:spcAft>
                          <a:spcPts val="0"/>
                        </a:spcAft>
                      </a:pPr>
                      <a:r>
                        <a:rPr lang="en-US" sz="1200">
                          <a:effectLst/>
                        </a:rPr>
                        <a:t>664 million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 </a:t>
                      </a:r>
                    </a:p>
                    <a:p>
                      <a:pPr marL="0" marR="0" algn="ctr">
                        <a:spcBef>
                          <a:spcPts val="0"/>
                        </a:spcBef>
                        <a:spcAft>
                          <a:spcPts val="0"/>
                        </a:spcAft>
                      </a:pPr>
                      <a:r>
                        <a:rPr lang="en-US" sz="1200">
                          <a:effectLst/>
                        </a:rPr>
                        <a:t>$3.6 trillion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 </a:t>
                      </a:r>
                    </a:p>
                    <a:p>
                      <a:pPr marL="0" marR="0" algn="ctr">
                        <a:spcBef>
                          <a:spcPts val="0"/>
                        </a:spcBef>
                        <a:spcAft>
                          <a:spcPts val="0"/>
                        </a:spcAft>
                      </a:pPr>
                      <a:r>
                        <a:rPr lang="en-US" sz="1200">
                          <a:effectLst/>
                        </a:rPr>
                        <a:t>$8,400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 </a:t>
                      </a:r>
                    </a:p>
                    <a:p>
                      <a:pPr marL="0" marR="0" algn="ctr">
                        <a:spcBef>
                          <a:spcPts val="0"/>
                        </a:spcBef>
                        <a:spcAft>
                          <a:spcPts val="0"/>
                        </a:spcAft>
                      </a:pPr>
                      <a:r>
                        <a:rPr lang="en-US" sz="1200">
                          <a:effectLst/>
                        </a:rPr>
                        <a:t>10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extLst>
                  <a:ext uri="{0D108BD9-81ED-4DB2-BD59-A6C34878D82A}">
                    <a16:rowId xmlns:a16="http://schemas.microsoft.com/office/drawing/2014/main" val="4226107716"/>
                  </a:ext>
                </a:extLst>
              </a:tr>
              <a:tr h="179070">
                <a:tc>
                  <a:txBody>
                    <a:bodyPr/>
                    <a:lstStyle/>
                    <a:p>
                      <a:pPr marL="0" marR="0" algn="ctr">
                        <a:spcBef>
                          <a:spcPts val="0"/>
                        </a:spcBef>
                        <a:spcAft>
                          <a:spcPts val="0"/>
                        </a:spcAft>
                      </a:pPr>
                      <a:r>
                        <a:rPr lang="en-US" sz="1200">
                          <a:effectLst/>
                        </a:rPr>
                        <a:t>Asia</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4.6 billion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$31.6 trillion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$7,400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5</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extLst>
                  <a:ext uri="{0D108BD9-81ED-4DB2-BD59-A6C34878D82A}">
                    <a16:rowId xmlns:a16="http://schemas.microsoft.com/office/drawing/2014/main" val="542666062"/>
                  </a:ext>
                </a:extLst>
              </a:tr>
              <a:tr h="179070">
                <a:tc>
                  <a:txBody>
                    <a:bodyPr/>
                    <a:lstStyle/>
                    <a:p>
                      <a:pPr marL="0" marR="0" algn="ctr">
                        <a:spcBef>
                          <a:spcPts val="0"/>
                        </a:spcBef>
                        <a:spcAft>
                          <a:spcPts val="0"/>
                        </a:spcAft>
                      </a:pPr>
                      <a:r>
                        <a:rPr lang="en-US" sz="1200">
                          <a:effectLst/>
                        </a:rPr>
                        <a:t>Africa (54 nations)</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1.1 billion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$2.5 trillion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$1,930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2</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extLst>
                  <a:ext uri="{0D108BD9-81ED-4DB2-BD59-A6C34878D82A}">
                    <a16:rowId xmlns:a16="http://schemas.microsoft.com/office/drawing/2014/main" val="3272975370"/>
                  </a:ext>
                </a:extLst>
              </a:tr>
              <a:tr h="179070">
                <a:tc>
                  <a:txBody>
                    <a:bodyPr/>
                    <a:lstStyle/>
                    <a:p>
                      <a:pPr marL="0" marR="0" algn="ctr">
                        <a:spcBef>
                          <a:spcPts val="0"/>
                        </a:spcBef>
                        <a:spcAft>
                          <a:spcPts val="0"/>
                        </a:spcAft>
                      </a:pPr>
                      <a:r>
                        <a:rPr lang="en-US" sz="1200">
                          <a:effectLst/>
                        </a:rPr>
                        <a:t>New Zealand</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4.8 million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$52 billion</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a:effectLst/>
                        </a:rPr>
                        <a:t>$42,100</a:t>
                      </a:r>
                      <a:endParaRPr lang="en-US" sz="1200">
                        <a:effectLst/>
                        <a:latin typeface="Times New Roman" panose="02020603050405020304" pitchFamily="18" charset="0"/>
                        <a:ea typeface="Arial Unicode MS" panose="020B0604020202020204" pitchFamily="34" charset="-128"/>
                      </a:endParaRPr>
                    </a:p>
                  </a:txBody>
                  <a:tcPr marL="279400" marR="50800" marT="50800" marB="50800" anchor="ctr"/>
                </a:tc>
                <a:tc>
                  <a:txBody>
                    <a:bodyPr/>
                    <a:lstStyle/>
                    <a:p>
                      <a:pPr marL="0" marR="0" algn="ctr">
                        <a:spcBef>
                          <a:spcPts val="0"/>
                        </a:spcBef>
                        <a:spcAft>
                          <a:spcPts val="0"/>
                        </a:spcAft>
                      </a:pPr>
                      <a:r>
                        <a:rPr lang="en-US" sz="1200" dirty="0">
                          <a:effectLst/>
                        </a:rPr>
                        <a:t>1</a:t>
                      </a:r>
                      <a:endParaRPr lang="en-US" sz="1200" dirty="0">
                        <a:effectLst/>
                        <a:latin typeface="Times New Roman" panose="02020603050405020304" pitchFamily="18" charset="0"/>
                        <a:ea typeface="Arial Unicode MS" panose="020B0604020202020204" pitchFamily="34" charset="-128"/>
                      </a:endParaRPr>
                    </a:p>
                  </a:txBody>
                  <a:tcPr marL="279400" marR="50800" marT="50800" marB="50800" anchor="ctr"/>
                </a:tc>
                <a:extLst>
                  <a:ext uri="{0D108BD9-81ED-4DB2-BD59-A6C34878D82A}">
                    <a16:rowId xmlns:a16="http://schemas.microsoft.com/office/drawing/2014/main" val="4205269129"/>
                  </a:ext>
                </a:extLst>
              </a:tr>
            </a:tbl>
          </a:graphicData>
        </a:graphic>
      </p:graphicFrame>
      <p:sp>
        <p:nvSpPr>
          <p:cNvPr id="5" name="Rectangle 1">
            <a:extLst>
              <a:ext uri="{FF2B5EF4-FFF2-40B4-BE49-F238E27FC236}">
                <a16:creationId xmlns:a16="http://schemas.microsoft.com/office/drawing/2014/main" id="{ED4CEF3F-0620-8E4B-9CEB-CA05CE21681B}"/>
              </a:ext>
            </a:extLst>
          </p:cNvPr>
          <p:cNvSpPr>
            <a:spLocks noChangeArrowheads="1"/>
          </p:cNvSpPr>
          <p:nvPr/>
        </p:nvSpPr>
        <p:spPr bwMode="auto">
          <a:xfrm>
            <a:off x="3936471" y="88813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200" b="1"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Home nations/continents on the Forbes list of 100 highest-paid athletes in 2019.</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100" b="0"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 </a:t>
            </a:r>
            <a:r>
              <a:rPr kumimoji="0" lang="en-US" altLang="en-US" sz="1100" b="0" i="1"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This is the market value of a country's goods and services divided by its population</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100" b="0"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Source: International Monetary Fund</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4545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dirty="0"/>
              <a:t>Year-round sport participation and future career options</a:t>
            </a:r>
            <a:endParaRPr lang="en-US" dirty="0"/>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a:bodyPr>
          <a:lstStyle/>
          <a:p>
            <a:pPr marL="0" indent="0">
              <a:buNone/>
            </a:pPr>
            <a:endParaRPr lang="en-US" dirty="0"/>
          </a:p>
          <a:p>
            <a:r>
              <a:rPr lang="en-US" dirty="0"/>
              <a:t>The changes that have occurred in high-performance sports over the past generation now serve as a double-edged sword in connection with social mobility and sports.</a:t>
            </a:r>
          </a:p>
          <a:p>
            <a:r>
              <a:rPr lang="en-US" dirty="0"/>
              <a:t>High-performance athletes in most countries other than the United States often must drop out of school or give their education a very low priority if they wish to continue training and competing.</a:t>
            </a:r>
          </a:p>
          <a:p>
            <a:r>
              <a:rPr lang="en-US" dirty="0"/>
              <a:t>Being an athlete in certain sports in the United States offers opportunities that few athletes have around the world.</a:t>
            </a:r>
            <a:endParaRPr lang="en-US" b="1" dirty="0"/>
          </a:p>
        </p:txBody>
      </p:sp>
    </p:spTree>
    <p:extLst>
      <p:ext uri="{BB962C8B-B14F-4D97-AF65-F5344CB8AC3E}">
        <p14:creationId xmlns:p14="http://schemas.microsoft.com/office/powerpoint/2010/main" val="214468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p:txBody>
          <a:bodyPr/>
          <a:lstStyle/>
          <a:p>
            <a:r>
              <a:rPr lang="en-US" b="1" dirty="0"/>
              <a:t>Professional football players and poverty rates by state</a:t>
            </a:r>
            <a:endParaRPr lang="en-US" dirty="0"/>
          </a:p>
        </p:txBody>
      </p:sp>
      <p:sp>
        <p:nvSpPr>
          <p:cNvPr id="9" name="Content Placeholder 8">
            <a:extLst>
              <a:ext uri="{FF2B5EF4-FFF2-40B4-BE49-F238E27FC236}">
                <a16:creationId xmlns:a16="http://schemas.microsoft.com/office/drawing/2014/main" id="{62030FAC-9668-5E4F-A24B-89DA2614305B}"/>
              </a:ext>
            </a:extLst>
          </p:cNvPr>
          <p:cNvSpPr>
            <a:spLocks noGrp="1"/>
          </p:cNvSpPr>
          <p:nvPr>
            <p:ph idx="1"/>
          </p:nvPr>
        </p:nvSpPr>
        <p:spPr>
          <a:xfrm>
            <a:off x="3793067" y="864108"/>
            <a:ext cx="7315200" cy="5120640"/>
          </a:xfrm>
        </p:spPr>
        <p:txBody>
          <a:bodyPr/>
          <a:lstStyle/>
          <a:p>
            <a:pPr marL="0" indent="0">
              <a:buNone/>
            </a:pPr>
            <a:endParaRPr lang="en-US" dirty="0"/>
          </a:p>
        </p:txBody>
      </p:sp>
      <p:graphicFrame>
        <p:nvGraphicFramePr>
          <p:cNvPr id="10" name="Table 9">
            <a:extLst>
              <a:ext uri="{FF2B5EF4-FFF2-40B4-BE49-F238E27FC236}">
                <a16:creationId xmlns:a16="http://schemas.microsoft.com/office/drawing/2014/main" id="{09BE786E-C690-784A-AAB5-A88964003DD9}"/>
              </a:ext>
            </a:extLst>
          </p:cNvPr>
          <p:cNvGraphicFramePr>
            <a:graphicFrameLocks noGrp="1"/>
          </p:cNvGraphicFramePr>
          <p:nvPr>
            <p:extLst>
              <p:ext uri="{D42A27DB-BD31-4B8C-83A1-F6EECF244321}">
                <p14:modId xmlns:p14="http://schemas.microsoft.com/office/powerpoint/2010/main" val="842390109"/>
              </p:ext>
            </p:extLst>
          </p:nvPr>
        </p:nvGraphicFramePr>
        <p:xfrm>
          <a:off x="3793067" y="1574800"/>
          <a:ext cx="7315200" cy="3117286"/>
        </p:xfrm>
        <a:graphic>
          <a:graphicData uri="http://schemas.openxmlformats.org/drawingml/2006/table">
            <a:tbl>
              <a:tblPr firstRow="1" firstCol="1" bandRow="1">
                <a:tableStyleId>{5C22544A-7EE6-4342-B048-85BDC9FD1C3A}</a:tableStyleId>
              </a:tblPr>
              <a:tblGrid>
                <a:gridCol w="1667881">
                  <a:extLst>
                    <a:ext uri="{9D8B030D-6E8A-4147-A177-3AD203B41FA5}">
                      <a16:colId xmlns:a16="http://schemas.microsoft.com/office/drawing/2014/main" val="3568402085"/>
                    </a:ext>
                  </a:extLst>
                </a:gridCol>
                <a:gridCol w="1120104">
                  <a:extLst>
                    <a:ext uri="{9D8B030D-6E8A-4147-A177-3AD203B41FA5}">
                      <a16:colId xmlns:a16="http://schemas.microsoft.com/office/drawing/2014/main" val="1787659336"/>
                    </a:ext>
                  </a:extLst>
                </a:gridCol>
                <a:gridCol w="1792167">
                  <a:extLst>
                    <a:ext uri="{9D8B030D-6E8A-4147-A177-3AD203B41FA5}">
                      <a16:colId xmlns:a16="http://schemas.microsoft.com/office/drawing/2014/main" val="797071375"/>
                    </a:ext>
                  </a:extLst>
                </a:gridCol>
                <a:gridCol w="1423146">
                  <a:extLst>
                    <a:ext uri="{9D8B030D-6E8A-4147-A177-3AD203B41FA5}">
                      <a16:colId xmlns:a16="http://schemas.microsoft.com/office/drawing/2014/main" val="2171402928"/>
                    </a:ext>
                  </a:extLst>
                </a:gridCol>
                <a:gridCol w="1311902">
                  <a:extLst>
                    <a:ext uri="{9D8B030D-6E8A-4147-A177-3AD203B41FA5}">
                      <a16:colId xmlns:a16="http://schemas.microsoft.com/office/drawing/2014/main" val="3595259894"/>
                    </a:ext>
                  </a:extLst>
                </a:gridCol>
              </a:tblGrid>
              <a:tr h="717538">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State</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Total NFL</a:t>
                      </a:r>
                    </a:p>
                    <a:p>
                      <a:pPr marL="0" marR="0" algn="ctr">
                        <a:spcBef>
                          <a:spcPts val="0"/>
                        </a:spcBef>
                        <a:spcAft>
                          <a:spcPts val="0"/>
                        </a:spcAft>
                        <a:tabLst>
                          <a:tab pos="228600" algn="l"/>
                          <a:tab pos="457200" algn="l"/>
                          <a:tab pos="685800" algn="l"/>
                          <a:tab pos="914400" algn="l"/>
                        </a:tabLst>
                      </a:pPr>
                      <a:r>
                        <a:rPr lang="en-US" sz="1200">
                          <a:ln>
                            <a:noFill/>
                          </a:ln>
                          <a:effectLst/>
                        </a:rPr>
                        <a:t>players*</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dirty="0">
                          <a:ln>
                            <a:noFill/>
                          </a:ln>
                          <a:effectLst/>
                        </a:rPr>
                        <a:t>Ratio~</a:t>
                      </a:r>
                      <a:endParaRPr lang="en-US" sz="1200" dirty="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Child poverty </a:t>
                      </a:r>
                    </a:p>
                    <a:p>
                      <a:pPr marL="0" marR="0" algn="ctr">
                        <a:spcBef>
                          <a:spcPts val="0"/>
                        </a:spcBef>
                        <a:spcAft>
                          <a:spcPts val="0"/>
                        </a:spcAft>
                        <a:tabLst>
                          <a:tab pos="228600" algn="l"/>
                          <a:tab pos="457200" algn="l"/>
                          <a:tab pos="685800" algn="l"/>
                          <a:tab pos="914400" algn="l"/>
                          <a:tab pos="1143000" algn="l"/>
                        </a:tabLst>
                      </a:pPr>
                      <a:r>
                        <a:rPr lang="en-US" sz="1200">
                          <a:ln>
                            <a:noFill/>
                          </a:ln>
                          <a:effectLst/>
                        </a:rPr>
                        <a:t>rate, 2017 (%)^</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Child poverty </a:t>
                      </a:r>
                    </a:p>
                    <a:p>
                      <a:pPr marL="0" marR="0" algn="ctr">
                        <a:spcBef>
                          <a:spcPts val="0"/>
                        </a:spcBef>
                        <a:spcAft>
                          <a:spcPts val="0"/>
                        </a:spcAft>
                        <a:tabLst>
                          <a:tab pos="228600" algn="l"/>
                          <a:tab pos="457200" algn="l"/>
                          <a:tab pos="685800" algn="l"/>
                          <a:tab pos="914400" algn="l"/>
                        </a:tabLst>
                      </a:pPr>
                      <a:r>
                        <a:rPr lang="en-US" sz="1200">
                          <a:ln>
                            <a:noFill/>
                          </a:ln>
                          <a:effectLst/>
                        </a:rPr>
                        <a:t>rate rank^</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1122953865"/>
                  </a:ext>
                </a:extLst>
              </a:tr>
              <a:tr h="381778">
                <a:tc>
                  <a:txBody>
                    <a:bodyPr/>
                    <a:lstStyle/>
                    <a:p>
                      <a:pPr marL="0" marR="0">
                        <a:spcBef>
                          <a:spcPts val="0"/>
                        </a:spcBef>
                        <a:spcAft>
                          <a:spcPts val="0"/>
                        </a:spcAft>
                        <a:tabLst>
                          <a:tab pos="228600" algn="l"/>
                          <a:tab pos="457200" algn="l"/>
                          <a:tab pos="685800" algn="l"/>
                          <a:tab pos="914400" algn="l"/>
                          <a:tab pos="1143000" algn="l"/>
                          <a:tab pos="1371600" algn="l"/>
                        </a:tabLst>
                      </a:pPr>
                      <a:r>
                        <a:rPr lang="en-US" sz="1200">
                          <a:ln>
                            <a:noFill/>
                          </a:ln>
                          <a:effectLst/>
                        </a:rPr>
                        <a:t> Florida</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 201</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dirty="0">
                          <a:ln>
                            <a:noFill/>
                          </a:ln>
                          <a:effectLst/>
                        </a:rPr>
                        <a:t> 1 in 4,095</a:t>
                      </a:r>
                      <a:endParaRPr lang="en-US" sz="1200" dirty="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20.7</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36</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638929034"/>
                  </a:ext>
                </a:extLst>
              </a:tr>
              <a:tr h="381778">
                <a:tc>
                  <a:txBody>
                    <a:bodyPr/>
                    <a:lstStyle/>
                    <a:p>
                      <a:pPr marL="0" marR="0">
                        <a:spcBef>
                          <a:spcPts val="0"/>
                        </a:spcBef>
                        <a:spcAft>
                          <a:spcPts val="0"/>
                        </a:spcAft>
                        <a:tabLst>
                          <a:tab pos="228600" algn="l"/>
                          <a:tab pos="457200" algn="l"/>
                          <a:tab pos="685800" algn="l"/>
                          <a:tab pos="914400" algn="l"/>
                          <a:tab pos="1143000" algn="l"/>
                          <a:tab pos="1371600" algn="l"/>
                        </a:tabLst>
                      </a:pPr>
                      <a:r>
                        <a:rPr lang="en-US" sz="1200">
                          <a:ln>
                            <a:noFill/>
                          </a:ln>
                          <a:effectLst/>
                        </a:rPr>
                        <a:t> Georgia</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 114</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dirty="0">
                          <a:ln>
                            <a:noFill/>
                          </a:ln>
                          <a:effectLst/>
                        </a:rPr>
                        <a:t> 1 in 4,132</a:t>
                      </a:r>
                      <a:endParaRPr lang="en-US" sz="1200" dirty="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21</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39</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2057264549"/>
                  </a:ext>
                </a:extLst>
              </a:tr>
              <a:tr h="627207">
                <a:tc>
                  <a:txBody>
                    <a:bodyPr/>
                    <a:lstStyle/>
                    <a:p>
                      <a:pPr marL="0" marR="0">
                        <a:spcBef>
                          <a:spcPts val="0"/>
                        </a:spcBef>
                        <a:spcAft>
                          <a:spcPts val="0"/>
                        </a:spcAft>
                        <a:tabLst>
                          <a:tab pos="228600" algn="l"/>
                          <a:tab pos="457200" algn="l"/>
                          <a:tab pos="685800" algn="l"/>
                          <a:tab pos="914400" algn="l"/>
                          <a:tab pos="1143000" algn="l"/>
                          <a:tab pos="1371600" algn="l"/>
                        </a:tabLst>
                      </a:pPr>
                      <a:r>
                        <a:rPr lang="en-US" sz="1200">
                          <a:ln>
                            <a:noFill/>
                          </a:ln>
                          <a:effectLst/>
                        </a:rPr>
                        <a:t> South Carolina</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 51</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 1 in 4,745</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 </a:t>
                      </a:r>
                    </a:p>
                    <a:p>
                      <a:pPr marL="0" marR="0" algn="ctr">
                        <a:spcBef>
                          <a:spcPts val="0"/>
                        </a:spcBef>
                        <a:spcAft>
                          <a:spcPts val="0"/>
                        </a:spcAft>
                        <a:tabLst>
                          <a:tab pos="228600" algn="l"/>
                          <a:tab pos="457200" algn="l"/>
                          <a:tab pos="685800" algn="l"/>
                          <a:tab pos="914400" algn="l"/>
                          <a:tab pos="1143000" algn="l"/>
                        </a:tabLst>
                      </a:pPr>
                      <a:r>
                        <a:rPr lang="en-US" sz="1200">
                          <a:ln>
                            <a:noFill/>
                          </a:ln>
                          <a:effectLst/>
                        </a:rPr>
                        <a:t>22.6</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 </a:t>
                      </a:r>
                    </a:p>
                    <a:p>
                      <a:pPr marL="0" marR="0" algn="ctr">
                        <a:spcBef>
                          <a:spcPts val="0"/>
                        </a:spcBef>
                        <a:spcAft>
                          <a:spcPts val="0"/>
                        </a:spcAft>
                        <a:tabLst>
                          <a:tab pos="228600" algn="l"/>
                          <a:tab pos="457200" algn="l"/>
                          <a:tab pos="685800" algn="l"/>
                          <a:tab pos="914400" algn="l"/>
                        </a:tabLst>
                      </a:pPr>
                      <a:r>
                        <a:rPr lang="en-US" sz="1200">
                          <a:ln>
                            <a:noFill/>
                          </a:ln>
                          <a:effectLst/>
                        </a:rPr>
                        <a:t>45</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2200443163"/>
                  </a:ext>
                </a:extLst>
              </a:tr>
              <a:tr h="627207">
                <a:tc>
                  <a:txBody>
                    <a:bodyPr/>
                    <a:lstStyle/>
                    <a:p>
                      <a:pPr marL="0" marR="0">
                        <a:spcBef>
                          <a:spcPts val="0"/>
                        </a:spcBef>
                        <a:spcAft>
                          <a:spcPts val="0"/>
                        </a:spcAft>
                        <a:tabLst>
                          <a:tab pos="228600" algn="l"/>
                          <a:tab pos="457200" algn="l"/>
                          <a:tab pos="685800" algn="l"/>
                          <a:tab pos="914400" algn="l"/>
                          <a:tab pos="1143000" algn="l"/>
                          <a:tab pos="1371600" algn="l"/>
                        </a:tabLst>
                      </a:pPr>
                      <a:r>
                        <a:rPr lang="en-US" sz="1200">
                          <a:ln>
                            <a:noFill/>
                          </a:ln>
                          <a:effectLst/>
                        </a:rPr>
                        <a:t> Alabama</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 55 </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 1 in 4,818</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Lst>
                      </a:pPr>
                      <a:r>
                        <a:rPr lang="en-US" sz="1200">
                          <a:ln>
                            <a:noFill/>
                          </a:ln>
                          <a:effectLst/>
                        </a:rPr>
                        <a:t> </a:t>
                      </a:r>
                    </a:p>
                    <a:p>
                      <a:pPr marL="0" marR="0" algn="ctr">
                        <a:spcBef>
                          <a:spcPts val="0"/>
                        </a:spcBef>
                        <a:spcAft>
                          <a:spcPts val="0"/>
                        </a:spcAft>
                        <a:tabLst>
                          <a:tab pos="228600" algn="l"/>
                          <a:tab pos="457200" algn="l"/>
                          <a:tab pos="685800" algn="l"/>
                          <a:tab pos="914400" algn="l"/>
                          <a:tab pos="1143000" algn="l"/>
                        </a:tabLst>
                      </a:pPr>
                      <a:r>
                        <a:rPr lang="en-US" sz="1200">
                          <a:ln>
                            <a:noFill/>
                          </a:ln>
                          <a:effectLst/>
                        </a:rPr>
                        <a:t>24.6</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 </a:t>
                      </a:r>
                    </a:p>
                    <a:p>
                      <a:pPr marL="0" marR="0" algn="ctr">
                        <a:spcBef>
                          <a:spcPts val="0"/>
                        </a:spcBef>
                        <a:spcAft>
                          <a:spcPts val="0"/>
                        </a:spcAft>
                        <a:tabLst>
                          <a:tab pos="228600" algn="l"/>
                          <a:tab pos="457200" algn="l"/>
                          <a:tab pos="685800" algn="l"/>
                          <a:tab pos="914400" algn="l"/>
                        </a:tabLst>
                      </a:pPr>
                      <a:r>
                        <a:rPr lang="en-US" sz="1200">
                          <a:ln>
                            <a:noFill/>
                          </a:ln>
                          <a:effectLst/>
                        </a:rPr>
                        <a:t>46</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2742841387"/>
                  </a:ext>
                </a:extLst>
              </a:tr>
              <a:tr h="381778">
                <a:tc>
                  <a:txBody>
                    <a:bodyPr/>
                    <a:lstStyle/>
                    <a:p>
                      <a:pPr marL="0" marR="0">
                        <a:spcBef>
                          <a:spcPts val="0"/>
                        </a:spcBef>
                        <a:spcAft>
                          <a:spcPts val="0"/>
                        </a:spcAft>
                        <a:tabLst>
                          <a:tab pos="228600" algn="l"/>
                          <a:tab pos="457200" algn="l"/>
                          <a:tab pos="685800" algn="l"/>
                          <a:tab pos="914400" algn="l"/>
                          <a:tab pos="1143000" algn="l"/>
                          <a:tab pos="1371600" algn="l"/>
                        </a:tabLst>
                      </a:pPr>
                      <a:r>
                        <a:rPr lang="en-US" sz="1200">
                          <a:ln>
                            <a:noFill/>
                          </a:ln>
                          <a:effectLst/>
                        </a:rPr>
                        <a:t> Louisiana</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Lst>
                      </a:pPr>
                      <a:r>
                        <a:rPr lang="en-US" sz="1200">
                          <a:ln>
                            <a:noFill/>
                          </a:ln>
                          <a:effectLst/>
                        </a:rPr>
                        <a:t> 60</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 pos="1371600" algn="l"/>
                        </a:tabLst>
                      </a:pPr>
                      <a:r>
                        <a:rPr lang="en-US" sz="1200">
                          <a:ln>
                            <a:noFill/>
                          </a:ln>
                          <a:effectLst/>
                        </a:rPr>
                        <a:t> 1 in 5,017</a:t>
                      </a:r>
                      <a:endParaRPr lang="en-US" sz="120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nchor="ctr"/>
                </a:tc>
                <a:tc>
                  <a:txBody>
                    <a:bodyPr/>
                    <a:lstStyle/>
                    <a:p>
                      <a:pPr marL="0" marR="0" algn="ctr">
                        <a:spcBef>
                          <a:spcPts val="0"/>
                        </a:spcBef>
                        <a:spcAft>
                          <a:spcPts val="0"/>
                        </a:spcAft>
                        <a:tabLst>
                          <a:tab pos="228600" algn="l"/>
                          <a:tab pos="457200" algn="l"/>
                          <a:tab pos="685800" algn="l"/>
                          <a:tab pos="914400" algn="l"/>
                          <a:tab pos="1143000" algn="l"/>
                        </a:tabLst>
                      </a:pPr>
                      <a:r>
                        <a:rPr lang="en-US" sz="1200" dirty="0">
                          <a:ln>
                            <a:noFill/>
                          </a:ln>
                          <a:effectLst/>
                        </a:rPr>
                        <a:t>28</a:t>
                      </a:r>
                      <a:endParaRPr lang="en-US" sz="1200" dirty="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tc>
                  <a:txBody>
                    <a:bodyPr/>
                    <a:lstStyle/>
                    <a:p>
                      <a:pPr marL="0" marR="0" algn="ctr">
                        <a:spcBef>
                          <a:spcPts val="0"/>
                        </a:spcBef>
                        <a:spcAft>
                          <a:spcPts val="0"/>
                        </a:spcAft>
                        <a:tabLst>
                          <a:tab pos="228600" algn="l"/>
                          <a:tab pos="457200" algn="l"/>
                          <a:tab pos="685800" algn="l"/>
                          <a:tab pos="914400" algn="l"/>
                        </a:tabLst>
                      </a:pPr>
                      <a:r>
                        <a:rPr lang="en-US" sz="1200" dirty="0">
                          <a:ln>
                            <a:noFill/>
                          </a:ln>
                          <a:effectLst/>
                        </a:rPr>
                        <a:t>50</a:t>
                      </a:r>
                      <a:endParaRPr lang="en-US" sz="1200" dirty="0">
                        <a:ln>
                          <a:noFill/>
                        </a:ln>
                        <a:solidFill>
                          <a:srgbClr val="000000"/>
                        </a:solidFill>
                        <a:effectLst/>
                        <a:latin typeface="Helvetica Neue" panose="02000503000000020004" pitchFamily="2" charset="0"/>
                        <a:ea typeface="Arial Unicode MS" panose="020B0604020202020204" pitchFamily="34" charset="-128"/>
                        <a:cs typeface="Arial Unicode MS" panose="020B0604020202020204" pitchFamily="34" charset="-128"/>
                      </a:endParaRPr>
                    </a:p>
                  </a:txBody>
                  <a:tcPr marL="50800" marR="50800" marT="50800" marB="50800"/>
                </a:tc>
                <a:extLst>
                  <a:ext uri="{0D108BD9-81ED-4DB2-BD59-A6C34878D82A}">
                    <a16:rowId xmlns:a16="http://schemas.microsoft.com/office/drawing/2014/main" val="961935997"/>
                  </a:ext>
                </a:extLst>
              </a:tr>
            </a:tbl>
          </a:graphicData>
        </a:graphic>
      </p:graphicFrame>
      <p:sp>
        <p:nvSpPr>
          <p:cNvPr id="11" name="Rectangle 3">
            <a:extLst>
              <a:ext uri="{FF2B5EF4-FFF2-40B4-BE49-F238E27FC236}">
                <a16:creationId xmlns:a16="http://schemas.microsoft.com/office/drawing/2014/main" id="{84CD3C47-A2B5-9143-988C-72063DF0596D}"/>
              </a:ext>
            </a:extLst>
          </p:cNvPr>
          <p:cNvSpPr>
            <a:spLocks noChangeArrowheads="1"/>
          </p:cNvSpPr>
          <p:nvPr/>
        </p:nvSpPr>
        <p:spPr bwMode="auto">
          <a:xfrm>
            <a:off x="3574015" y="4882925"/>
            <a:ext cx="8365066"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200" b="1"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Ratios of NFL players from states with high child poverty rates</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100" b="0"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 Based on opening week NFL rosters</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100" b="0"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 This ratio is based on birth estimates from the Census Bureau for April 1990 to July 1994. Children born then would be prime NFL age now, ages 23 to 27. The ratio is used as a ranking tool representative of a typical number of births for each state. </a:t>
            </a:r>
            <a:r>
              <a:rPr kumimoji="0" lang="en-US" altLang="en-US" sz="1100" b="0"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hlinkClick r:id="rId2"/>
              </a:rPr>
              <a:t>https://www.cleveland.com/datacentral/2017/09/florida_georgia_lead_new_ranki.html</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100" b="0" i="0"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 ^ Children’s Defense Fund. 2018. Child poverty in America, 2017. </a:t>
            </a:r>
            <a:endParaRPr kumimoji="0" lang="en-US" altLang="en-US" sz="1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 pos="457200" algn="l"/>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 pos="5029200" algn="l"/>
                <a:tab pos="5257800" algn="l"/>
                <a:tab pos="5486400" algn="l"/>
                <a:tab pos="5715000" algn="l"/>
              </a:tabLst>
            </a:pPr>
            <a:r>
              <a:rPr kumimoji="0" lang="en-US" altLang="en-US" sz="1100" b="0" i="1"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rPr>
              <a:t> </a:t>
            </a:r>
            <a:r>
              <a:rPr kumimoji="0" lang="en-US" altLang="en-US" sz="1100" b="0" i="1" u="none" strike="noStrike" cap="none" normalizeH="0" baseline="0" dirty="0">
                <a:ln>
                  <a:noFill/>
                </a:ln>
                <a:solidFill>
                  <a:srgbClr val="000000"/>
                </a:solidFill>
                <a:effectLst/>
                <a:latin typeface="Arial" panose="020B0604020202020204" pitchFamily="34" charset="0"/>
                <a:ea typeface="Arial Unicode MS" panose="020B0604020202020204" pitchFamily="34" charset="-128"/>
                <a:cs typeface="Arial" panose="020B0604020202020204" pitchFamily="34" charset="0"/>
                <a:hlinkClick r:id="rId2"/>
              </a:rPr>
              <a:t>https://www.cleveland.com/datacentral/2017/09/florida_georgia_lead_new_ranki.html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9592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3488E-BEE3-DA42-A00F-B6DA1112E1F2}"/>
              </a:ext>
            </a:extLst>
          </p:cNvPr>
          <p:cNvSpPr>
            <a:spLocks noGrp="1"/>
          </p:cNvSpPr>
          <p:nvPr>
            <p:ph type="title"/>
          </p:nvPr>
        </p:nvSpPr>
        <p:spPr/>
        <p:txBody>
          <a:bodyPr/>
          <a:lstStyle/>
          <a:p>
            <a:r>
              <a:rPr lang="en-US" b="1" dirty="0"/>
              <a:t>The World Cup and the Olympics: Who benefits in Brazil?</a:t>
            </a:r>
            <a:endParaRPr lang="en-US" dirty="0"/>
          </a:p>
        </p:txBody>
      </p:sp>
      <p:sp>
        <p:nvSpPr>
          <p:cNvPr id="3" name="Content Placeholder 2">
            <a:extLst>
              <a:ext uri="{FF2B5EF4-FFF2-40B4-BE49-F238E27FC236}">
                <a16:creationId xmlns:a16="http://schemas.microsoft.com/office/drawing/2014/main" id="{711A52C6-1183-D04A-88B0-454EBD963790}"/>
              </a:ext>
            </a:extLst>
          </p:cNvPr>
          <p:cNvSpPr>
            <a:spLocks noGrp="1"/>
          </p:cNvSpPr>
          <p:nvPr>
            <p:ph idx="1"/>
          </p:nvPr>
        </p:nvSpPr>
        <p:spPr/>
        <p:txBody>
          <a:bodyPr/>
          <a:lstStyle/>
          <a:p>
            <a:r>
              <a:rPr lang="en-US" dirty="0"/>
              <a:t>. Rio de Janeiro was awarded the 2016 Olympic Games in 2009.</a:t>
            </a:r>
          </a:p>
          <a:p>
            <a:r>
              <a:rPr lang="en-US" dirty="0"/>
              <a:t>As estimated expenses for the two events began to rise – from less than $2 billion to about $12 billion for the World Cup, and $ 13.2 billion for the Olympics – people in Brazil took to the streets in protest. </a:t>
            </a:r>
          </a:p>
          <a:p>
            <a:r>
              <a:rPr lang="en-US" dirty="0"/>
              <a:t>In summary, there were benefits associated with the World Cup and the Olympic and Paralympic Games in Brazil, but they were enjoyed by a select few that understood the way capital flows in connection with mega-events and were positioned to exploit it.</a:t>
            </a:r>
          </a:p>
          <a:p>
            <a:r>
              <a:rPr lang="en-US" dirty="0"/>
              <a:t> For everyone else, there is a big debt to pay</a:t>
            </a:r>
            <a:r>
              <a:rPr lang="en-US"/>
              <a:t>.   </a:t>
            </a:r>
            <a:endParaRPr lang="en-US" dirty="0"/>
          </a:p>
          <a:p>
            <a:endParaRPr lang="en-US" dirty="0"/>
          </a:p>
        </p:txBody>
      </p:sp>
    </p:spTree>
    <p:extLst>
      <p:ext uri="{BB962C8B-B14F-4D97-AF65-F5344CB8AC3E}">
        <p14:creationId xmlns:p14="http://schemas.microsoft.com/office/powerpoint/2010/main" val="3003324317"/>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4356539-2B00-4498-9F12-0D6A20E88CFF}"/>
</file>

<file path=customXml/itemProps2.xml><?xml version="1.0" encoding="utf-8"?>
<ds:datastoreItem xmlns:ds="http://schemas.openxmlformats.org/officeDocument/2006/customXml" ds:itemID="{E7E1F8F5-CAB8-4287-86A2-EB77E86CCAFE}"/>
</file>

<file path=customXml/itemProps3.xml><?xml version="1.0" encoding="utf-8"?>
<ds:datastoreItem xmlns:ds="http://schemas.openxmlformats.org/officeDocument/2006/customXml" ds:itemID="{903982F4-97DB-4C72-B9CA-83335924827A}"/>
</file>

<file path=docProps/app.xml><?xml version="1.0" encoding="utf-8"?>
<Properties xmlns="http://schemas.openxmlformats.org/officeDocument/2006/extended-properties" xmlns:vt="http://schemas.openxmlformats.org/officeDocument/2006/docPropsVTypes">
  <Template>Frame</Template>
  <TotalTime>1665</TotalTime>
  <Words>736</Words>
  <Application>Microsoft Macintosh PowerPoint</Application>
  <PresentationFormat>Widescreen</PresentationFormat>
  <Paragraphs>130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Corbel</vt:lpstr>
      <vt:lpstr>Helvetica Neue</vt:lpstr>
      <vt:lpstr>Times New Roman</vt:lpstr>
      <vt:lpstr>Wingdings 2</vt:lpstr>
      <vt:lpstr>Frame</vt:lpstr>
      <vt:lpstr>Chapter 8</vt:lpstr>
      <vt:lpstr>Social Class</vt:lpstr>
      <vt:lpstr>Social class and the future of high school sports   </vt:lpstr>
      <vt:lpstr>Home countries of the 100 highest-paid athletes</vt:lpstr>
      <vt:lpstr>Year-round sport participation and future career options</vt:lpstr>
      <vt:lpstr>Professional football players and poverty rates by state</vt:lpstr>
      <vt:lpstr>The World Cup and the Olympics: Who benefits in Brazil?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18</cp:revision>
  <dcterms:created xsi:type="dcterms:W3CDTF">2021-12-08T21:24:02Z</dcterms:created>
  <dcterms:modified xsi:type="dcterms:W3CDTF">2021-12-10T01:09:34Z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