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3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slides/slide47.xml" ContentType="application/vnd.openxmlformats-officedocument.presentationml.slide+xml"/>
  <Override PartName="/ppt/slides/slide53.xml" ContentType="application/vnd.openxmlformats-officedocument.presentationml.slide+xml"/>
  <Override PartName="/ppt/slides/slide45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6.xml" ContentType="application/vnd.openxmlformats-officedocument.presentationml.slide+xml"/>
  <Override PartName="/ppt/slides/slide42.xml" ContentType="application/vnd.openxmlformats-officedocument.presentationml.slide+xml"/>
  <Override PartName="/ppt/slides/slide44.xml" ContentType="application/vnd.openxmlformats-officedocument.presentationml.slide+xml"/>
  <Override PartName="/ppt/slides/slide41.xml" ContentType="application/vnd.openxmlformats-officedocument.presentationml.slide+xml"/>
  <Override PartName="/ppt/slides/slide4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ink/ink1.xml" ContentType="application/inkml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641" r:id="rId2"/>
    <p:sldId id="639" r:id="rId3"/>
    <p:sldId id="620" r:id="rId4"/>
    <p:sldId id="472" r:id="rId5"/>
    <p:sldId id="621" r:id="rId6"/>
    <p:sldId id="606" r:id="rId7"/>
    <p:sldId id="483" r:id="rId8"/>
    <p:sldId id="485" r:id="rId9"/>
    <p:sldId id="624" r:id="rId10"/>
    <p:sldId id="486" r:id="rId11"/>
    <p:sldId id="622" r:id="rId12"/>
    <p:sldId id="498" r:id="rId13"/>
    <p:sldId id="487" r:id="rId14"/>
    <p:sldId id="623" r:id="rId15"/>
    <p:sldId id="488" r:id="rId16"/>
    <p:sldId id="605" r:id="rId17"/>
    <p:sldId id="569" r:id="rId18"/>
    <p:sldId id="499" r:id="rId19"/>
    <p:sldId id="501" r:id="rId20"/>
    <p:sldId id="502" r:id="rId21"/>
    <p:sldId id="626" r:id="rId22"/>
    <p:sldId id="554" r:id="rId23"/>
    <p:sldId id="500" r:id="rId24"/>
    <p:sldId id="590" r:id="rId25"/>
    <p:sldId id="505" r:id="rId26"/>
    <p:sldId id="601" r:id="rId27"/>
    <p:sldId id="497" r:id="rId28"/>
    <p:sldId id="508" r:id="rId29"/>
    <p:sldId id="525" r:id="rId30"/>
    <p:sldId id="503" r:id="rId31"/>
    <p:sldId id="625" r:id="rId32"/>
    <p:sldId id="628" r:id="rId33"/>
    <p:sldId id="629" r:id="rId34"/>
    <p:sldId id="630" r:id="rId35"/>
    <p:sldId id="506" r:id="rId36"/>
    <p:sldId id="631" r:id="rId37"/>
    <p:sldId id="507" r:id="rId38"/>
    <p:sldId id="509" r:id="rId39"/>
    <p:sldId id="510" r:id="rId40"/>
    <p:sldId id="632" r:id="rId41"/>
    <p:sldId id="633" r:id="rId42"/>
    <p:sldId id="520" r:id="rId43"/>
    <p:sldId id="634" r:id="rId44"/>
    <p:sldId id="635" r:id="rId45"/>
    <p:sldId id="640" r:id="rId46"/>
    <p:sldId id="636" r:id="rId47"/>
    <p:sldId id="526" r:id="rId48"/>
    <p:sldId id="512" r:id="rId49"/>
    <p:sldId id="637" r:id="rId50"/>
    <p:sldId id="513" r:id="rId51"/>
    <p:sldId id="514" r:id="rId52"/>
    <p:sldId id="561" r:id="rId53"/>
    <p:sldId id="638" r:id="rId54"/>
    <p:sldId id="588" r:id="rId55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00E1"/>
    <a:srgbClr val="008000"/>
    <a:srgbClr val="3333FF"/>
    <a:srgbClr val="AC7F00"/>
    <a:srgbClr val="FF0000"/>
    <a:srgbClr val="D09A00"/>
    <a:srgbClr val="A67A00"/>
    <a:srgbClr val="293F6F"/>
    <a:srgbClr val="6F00E3"/>
    <a:srgbClr val="DF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81" autoAdjust="0"/>
    <p:restoredTop sz="94280" autoAdjust="0"/>
  </p:normalViewPr>
  <p:slideViewPr>
    <p:cSldViewPr>
      <p:cViewPr varScale="1">
        <p:scale>
          <a:sx n="79" d="100"/>
          <a:sy n="79" d="100"/>
        </p:scale>
        <p:origin x="288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11FFB-6A5B-47EF-9029-F1FD4059953F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FB749-35C9-4D33-9C4E-B73323584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17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4-29T18:13:54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15769 6720 0,'18'0'141,"-1"-17"-141,1-1 16,53-35-16,-1 53 15,-52-17-15,-18-1 16,17 0-16,1 1 15,-18-1 1,18 18 0,-1-18-16,1 1 15,35 17-15,-35-18 16,-1 18-16,1-18 16,-1 1-16,1-1 15,17-17 1,-17 17-16,0 1 15,-1-1-15,1 0 16,0 1 15,-1 17-15,1-18 0,0 0-1,-1 18-15,1-17 16,52-1-16,-70 1 15,18-1 17,0 18-17,-1-18-15,19 1 16,-19-1-16,1 0 16,-1 18-1,19-17-15,17-19 16,0 1-16,0 17 15,-18-17-15</inkml:trace>
  <inkml:trace contextRef="#ctx0" brushRef="#br0" timeOffset="1264.3989">15857 7373 0,'18'-18'78,"-18"-35"-62,71-17-1,52 17-15,18 0 16,18 0-16,-18-17 16,0-19-16,-88 72 15,0-18-15,-18 17 16,1 0-16,-19 1 16,1 17-16,-18-18 31,17 18-31,19-18 15,-1 1 1,18-1 0,17-17-16,-34 17 15,-19 1-15,19-1 16,-19 0-16,1 18 16,0-17-16</inkml:trace>
  <inkml:trace contextRef="#ctx0" brushRef="#br0" timeOffset="2504.064">15699 8502 0,'17'-18'47,"36"-17"-31,0-18-16,35 18 15,-17-18 1,17 0-16,0-18 15,-53 54-15,-17 17 16,35-35-16,-18 17 16,-17 0-16,35-17 15,53 0-15,-71 35 16,36-36-16,-1 1 16,-52 35-16,-1-17 15,19-1 1,-36 0-1,35 1-15,-17-1 16,17 0-16,18-17 16,35 17-16,-17-17 15,17 0-15,-53 0 16,-17 35-16,-1-18 16,1 18-1,0-35-15,17-1 16,0 36-1,-17-35-15,17 35 16,-35-18 0,35 1-16,18-1 15,0-17 1,-18 35-16,-35-18 16,18 18-16,-18-17 31</inkml:trace>
  <inkml:trace contextRef="#ctx0" brushRef="#br0" timeOffset="3567.444">16457 9031 0,'35'-35'94,"1"-18"-94,17 35 15,17-17-15,-17-18 16,-18 53-16,1-35 15,-19 17-15,19 1 16,34-19-16,-17 19 16,-18-1-16,-17 0 15,17 18 1,-17 0 0,-1-17-16,36-1 15,0 0-15,-17 1 16,-1 17-16,0-36 15,36 19-15,-54-1 16,54 1 0,-54-1-16,1 0 15,0 18-15,-18-17 16,17-1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B7A19BE-A91B-4235-B3F3-1F8D16DB6649}" type="datetime1">
              <a:rPr lang="en-US"/>
              <a:pPr>
                <a:defRPr/>
              </a:pPr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46" tIns="46223" rIns="92446" bIns="4622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6AA03B4-D19C-4C6C-8030-95FE9F3BF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992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A03B4-D19C-4C6C-8030-95FE9F3BF35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3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A03B4-D19C-4C6C-8030-95FE9F3BF3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8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A03B4-D19C-4C6C-8030-95FE9F3BF35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8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A9A68-4F0A-4D62-A2A0-9691BDFC93E1}" type="datetime1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211; Penn State University; Daniel J. Costantino; 06/15/09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9521-445A-4F46-87FA-CDF884F06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2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80D2C-EBE2-4760-94E4-E4A997D3AC99}" type="datetime1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211; Penn State University; Daniel J. Costantino; 06/15/09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08B3-8F48-4552-B04E-D73586193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7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8ED9B-B2C4-4644-88B1-D64108DF0C9B}" type="datetime1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211; Penn State University; Daniel J. Costantino; 06/15/09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17730-F144-4EFC-A6CE-13A08E71B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5EB88-98BE-4863-96AC-B6518C16265E}" type="datetime1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211; Penn State University; Daniel J. Costantino; 06/15/09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6F29C-061E-47C1-A8AA-F42ADE5D6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BBF53-FBEA-4372-95FA-367C5A06E1FE}" type="datetime1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211; Penn State University; Daniel J. Costantino; 06/15/09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22BE-ACC8-4F1C-A48F-2F3762AC3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1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DC39-0C99-4736-B22B-0AFBF1F86B79}" type="datetime1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211; Penn State University; Daniel J. Costantino; 06/15/09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394D-0F65-408B-A5E0-73918DBBD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C0DB1-F323-46E9-8FA5-68AF25E9A968}" type="datetime1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211; Penn State University; Daniel J. Costantino; 06/15/09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99148-2BAF-48EC-9F07-DD956D29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3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88456-4DDA-4CF4-AE51-19E1F405A54F}" type="datetime1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211; Penn State University; Daniel J. Costantino; 06/15/09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13B27-BC2F-4BF9-AA97-F2C678224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0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EE57-A627-4D5C-A265-E3BBEF95133B}" type="datetime1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211; Penn State University; Daniel J. Costantino; 06/15/09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2E36-2CDF-4AD9-AC3C-BAD261C92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1CDD-3C9B-4954-916E-B9CB61C0DD34}" type="datetime1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211; Penn State University; Daniel J. Costantino; 06/15/09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FE74-79FF-497E-BF3B-E60CA593E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0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818B1-49DC-4F3F-9168-5954691D09DF}" type="datetime1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211; Penn State University; Daniel J. Costantino; 06/15/09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D260-F919-4608-A42E-8519614EF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F7A9B2-5E59-4629-90ED-022B1357A5A5}" type="datetime1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8000" y="6356351"/>
            <a:ext cx="863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PHYS 211; Penn State University; Daniel J. Costantino; 06/15/09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3794D7-4473-43E9-A005-7F0C0E10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Arial" pitchFamily="-112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pitchFamily="-112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pitchFamily="-112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pitchFamily="-112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pitchFamily="-11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Arial" pitchFamily="-112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pitchFamily="-112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pitchFamily="-112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pitchFamily="-112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pitchFamily="-112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2aL-ccjmOU" TargetMode="External"/><Relationship Id="rId2" Type="http://schemas.openxmlformats.org/officeDocument/2006/relationships/hyperlink" Target="https://youtu.be/n-ZItXiZWX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Dz_kRbj8KtI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20.png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10" Type="http://schemas.openxmlformats.org/officeDocument/2006/relationships/image" Target="../media/image400.png"/><Relationship Id="rId4" Type="http://schemas.openxmlformats.org/officeDocument/2006/relationships/image" Target="../media/image38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5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png"/><Relationship Id="rId5" Type="http://schemas.openxmlformats.org/officeDocument/2006/relationships/image" Target="../media/image330.png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380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10.png"/><Relationship Id="rId4" Type="http://schemas.openxmlformats.org/officeDocument/2006/relationships/image" Target="../media/image56.png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28.bin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75.png"/><Relationship Id="rId3" Type="http://schemas.openxmlformats.org/officeDocument/2006/relationships/oleObject" Target="../embeddings/oleObject30.bin"/><Relationship Id="rId7" Type="http://schemas.openxmlformats.org/officeDocument/2006/relationships/image" Target="../media/image480.png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11" Type="http://schemas.openxmlformats.org/officeDocument/2006/relationships/image" Target="../media/image46.wmf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43.wmf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2" Type="http://schemas.openxmlformats.org/officeDocument/2006/relationships/image" Target="../media/image80.png"/><Relationship Id="rId17" Type="http://schemas.openxmlformats.org/officeDocument/2006/relationships/image" Target="../media/image79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40.png"/><Relationship Id="rId1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3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90.png"/><Relationship Id="rId3" Type="http://schemas.openxmlformats.org/officeDocument/2006/relationships/image" Target="../media/image610.png"/><Relationship Id="rId7" Type="http://schemas.openxmlformats.org/officeDocument/2006/relationships/image" Target="../media/image91.png"/><Relationship Id="rId17" Type="http://schemas.openxmlformats.org/officeDocument/2006/relationships/image" Target="../media/image92.png"/><Relationship Id="rId2" Type="http://schemas.openxmlformats.org/officeDocument/2006/relationships/image" Target="../media/image86.png"/><Relationship Id="rId16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620.png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5" Type="http://schemas.openxmlformats.org/officeDocument/2006/relationships/image" Target="../media/image107.png"/><Relationship Id="rId4" Type="http://schemas.openxmlformats.org/officeDocument/2006/relationships/image" Target="../media/image6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11.png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youtube.com/watch?v=N7tIi71-Aj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0.png"/><Relationship Id="rId5" Type="http://schemas.openxmlformats.org/officeDocument/2006/relationships/image" Target="../media/image1140.png"/><Relationship Id="rId4" Type="http://schemas.openxmlformats.org/officeDocument/2006/relationships/image" Target="../media/image11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7" Type="http://schemas.openxmlformats.org/officeDocument/2006/relationships/image" Target="../media/image820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0.png"/><Relationship Id="rId5" Type="http://schemas.openxmlformats.org/officeDocument/2006/relationships/image" Target="../media/image1210.png"/><Relationship Id="rId4" Type="http://schemas.openxmlformats.org/officeDocument/2006/relationships/image" Target="../media/image120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5" Type="http://schemas.openxmlformats.org/officeDocument/2006/relationships/image" Target="../media/image870.png"/><Relationship Id="rId4" Type="http://schemas.openxmlformats.org/officeDocument/2006/relationships/image" Target="../media/image8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wm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7.png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1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Youtube</a:t>
            </a:r>
            <a:r>
              <a:rPr lang="en-US" dirty="0" smtClean="0"/>
              <a:t>:</a:t>
            </a:r>
            <a:r>
              <a:rPr lang="en-US" dirty="0"/>
              <a:t>	Lecture 24 [1]: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youtu.be/n-ZItXiZWXA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	Lecture 24 [2]: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youtu.be/q2aL-ccjmOU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	Lecture 24 [3]: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youtu.be/Dz_kRbj8KtI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27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cs typeface="Arial" charset="0"/>
              </a:rPr>
              <a:t>Mass Spectrometer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81000" y="1295400"/>
            <a:ext cx="1158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A beam of </a:t>
            </a:r>
            <a:r>
              <a:rPr lang="en-US" sz="2400" b="1" dirty="0">
                <a:latin typeface="+mj-lt"/>
              </a:rPr>
              <a:t>doubly charged </a:t>
            </a:r>
            <a:r>
              <a:rPr lang="en-US" sz="2400" dirty="0"/>
              <a:t>(each one has two extra 2 e</a:t>
            </a:r>
            <a:r>
              <a:rPr lang="en-US" sz="2400" baseline="30000" dirty="0"/>
              <a:t>–</a:t>
            </a:r>
            <a:r>
              <a:rPr lang="en-US" sz="2400" dirty="0"/>
              <a:t>’s) </a:t>
            </a:r>
            <a:r>
              <a:rPr lang="en-US" sz="2400" dirty="0">
                <a:latin typeface="+mj-lt"/>
              </a:rPr>
              <a:t>ions </a:t>
            </a:r>
            <a:r>
              <a:rPr lang="en-US" sz="2400" dirty="0"/>
              <a:t>traveling at </a:t>
            </a:r>
            <a:r>
              <a:rPr lang="en-US" sz="2400" b="1" dirty="0"/>
              <a:t>3.10 × 10</a:t>
            </a:r>
            <a:r>
              <a:rPr lang="en-US" sz="2400" b="1" baseline="30000" dirty="0"/>
              <a:t>5</a:t>
            </a:r>
            <a:r>
              <a:rPr lang="en-US" sz="2400" b="1" dirty="0"/>
              <a:t> m/s</a:t>
            </a:r>
            <a:r>
              <a:rPr lang="en-US" sz="2400" dirty="0"/>
              <a:t> </a:t>
            </a:r>
            <a:r>
              <a:rPr lang="en-US" sz="2400" dirty="0">
                <a:latin typeface="+mj-lt"/>
              </a:rPr>
              <a:t>enters a region with a magnetic field of </a:t>
            </a:r>
            <a:r>
              <a:rPr lang="en-US" sz="2400" b="1" dirty="0">
                <a:latin typeface="+mj-lt"/>
              </a:rPr>
              <a:t>3.00 </a:t>
            </a:r>
            <a:r>
              <a:rPr lang="en-US" sz="2400" b="1" dirty="0" err="1">
                <a:latin typeface="+mj-lt"/>
              </a:rPr>
              <a:t>mT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pointing out of the page.  The beam leaves the magnetic field </a:t>
            </a:r>
            <a:r>
              <a:rPr lang="en-US" sz="2400" b="1" dirty="0">
                <a:latin typeface="+mj-lt"/>
              </a:rPr>
              <a:t>4.30 m</a:t>
            </a:r>
            <a:r>
              <a:rPr lang="en-US" sz="2400" dirty="0">
                <a:latin typeface="+mj-lt"/>
              </a:rPr>
              <a:t> away from where it entered.  What is the </a:t>
            </a:r>
            <a:r>
              <a:rPr lang="en-US" sz="2400" b="1" dirty="0">
                <a:latin typeface="+mj-lt"/>
              </a:rPr>
              <a:t>mass</a:t>
            </a:r>
            <a:r>
              <a:rPr lang="en-US" sz="2400" dirty="0">
                <a:latin typeface="+mj-lt"/>
              </a:rPr>
              <a:t> of each ion (1 u = 1.67 × 10</a:t>
            </a:r>
            <a:r>
              <a:rPr lang="en-US" sz="2400" baseline="30000" dirty="0">
                <a:latin typeface="+mj-lt"/>
              </a:rPr>
              <a:t>–27</a:t>
            </a:r>
            <a:r>
              <a:rPr lang="en-US" sz="2400" dirty="0">
                <a:latin typeface="+mj-lt"/>
              </a:rPr>
              <a:t> kg)?</a:t>
            </a:r>
          </a:p>
        </p:txBody>
      </p:sp>
      <p:grpSp>
        <p:nvGrpSpPr>
          <p:cNvPr id="56324" name="Group 223"/>
          <p:cNvGrpSpPr>
            <a:grpSpLocks/>
          </p:cNvGrpSpPr>
          <p:nvPr/>
        </p:nvGrpSpPr>
        <p:grpSpPr bwMode="auto">
          <a:xfrm>
            <a:off x="9448800" y="3010693"/>
            <a:ext cx="1601788" cy="3122613"/>
            <a:chOff x="1588" y="3352801"/>
            <a:chExt cx="1601788" cy="3122614"/>
          </a:xfrm>
        </p:grpSpPr>
        <p:grpSp>
          <p:nvGrpSpPr>
            <p:cNvPr id="56339" name="Group 187"/>
            <p:cNvGrpSpPr>
              <a:grpSpLocks/>
            </p:cNvGrpSpPr>
            <p:nvPr/>
          </p:nvGrpSpPr>
          <p:grpSpPr bwMode="auto">
            <a:xfrm>
              <a:off x="1588" y="3352801"/>
              <a:ext cx="1598612" cy="3122614"/>
              <a:chOff x="1779589" y="3406776"/>
              <a:chExt cx="1598612" cy="3122614"/>
            </a:xfrm>
          </p:grpSpPr>
          <p:grpSp>
            <p:nvGrpSpPr>
              <p:cNvPr id="56341" name="Group 76"/>
              <p:cNvGrpSpPr>
                <a:grpSpLocks/>
              </p:cNvGrpSpPr>
              <p:nvPr/>
            </p:nvGrpSpPr>
            <p:grpSpPr bwMode="auto">
              <a:xfrm>
                <a:off x="1779589" y="6454777"/>
                <a:ext cx="1598612" cy="74613"/>
                <a:chOff x="1931989" y="2035174"/>
                <a:chExt cx="1598612" cy="74613"/>
              </a:xfrm>
            </p:grpSpPr>
            <p:sp>
              <p:nvSpPr>
                <p:cNvPr id="150" name="Oval 149"/>
                <p:cNvSpPr/>
                <p:nvPr/>
              </p:nvSpPr>
              <p:spPr bwMode="auto">
                <a:xfrm>
                  <a:off x="1931989" y="2035174"/>
                  <a:ext cx="74613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>
                  <a:off x="2693989" y="2035174"/>
                  <a:ext cx="74613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3455989" y="2035174"/>
                  <a:ext cx="74613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6342" name="Group 82"/>
              <p:cNvGrpSpPr>
                <a:grpSpLocks/>
              </p:cNvGrpSpPr>
              <p:nvPr/>
            </p:nvGrpSpPr>
            <p:grpSpPr bwMode="auto">
              <a:xfrm>
                <a:off x="1779589" y="3406776"/>
                <a:ext cx="1598612" cy="74613"/>
                <a:chOff x="1779589" y="1882774"/>
                <a:chExt cx="1598612" cy="74613"/>
              </a:xfrm>
            </p:grpSpPr>
            <p:sp>
              <p:nvSpPr>
                <p:cNvPr id="144" name="Oval 143"/>
                <p:cNvSpPr/>
                <p:nvPr/>
              </p:nvSpPr>
              <p:spPr bwMode="auto">
                <a:xfrm>
                  <a:off x="1779589" y="1882774"/>
                  <a:ext cx="74613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 bwMode="auto">
                <a:xfrm>
                  <a:off x="2541589" y="1882774"/>
                  <a:ext cx="74613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6" name="Oval 145"/>
                <p:cNvSpPr/>
                <p:nvPr/>
              </p:nvSpPr>
              <p:spPr bwMode="auto">
                <a:xfrm>
                  <a:off x="3303589" y="1882774"/>
                  <a:ext cx="74613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6343" name="Group 86"/>
              <p:cNvGrpSpPr>
                <a:grpSpLocks/>
              </p:cNvGrpSpPr>
              <p:nvPr/>
            </p:nvGrpSpPr>
            <p:grpSpPr bwMode="auto">
              <a:xfrm>
                <a:off x="1779589" y="4168776"/>
                <a:ext cx="1598612" cy="74613"/>
                <a:chOff x="1779589" y="1882773"/>
                <a:chExt cx="1598612" cy="74613"/>
              </a:xfrm>
            </p:grpSpPr>
            <p:sp>
              <p:nvSpPr>
                <p:cNvPr id="141" name="Oval 140"/>
                <p:cNvSpPr/>
                <p:nvPr/>
              </p:nvSpPr>
              <p:spPr bwMode="auto">
                <a:xfrm>
                  <a:off x="1779589" y="1882773"/>
                  <a:ext cx="74613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2" name="Oval 141"/>
                <p:cNvSpPr/>
                <p:nvPr/>
              </p:nvSpPr>
              <p:spPr bwMode="auto">
                <a:xfrm>
                  <a:off x="2541589" y="1882773"/>
                  <a:ext cx="74613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3" name="Oval 142"/>
                <p:cNvSpPr/>
                <p:nvPr/>
              </p:nvSpPr>
              <p:spPr bwMode="auto">
                <a:xfrm>
                  <a:off x="3303589" y="1882773"/>
                  <a:ext cx="74613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6344" name="Group 90"/>
              <p:cNvGrpSpPr>
                <a:grpSpLocks/>
              </p:cNvGrpSpPr>
              <p:nvPr/>
            </p:nvGrpSpPr>
            <p:grpSpPr bwMode="auto">
              <a:xfrm>
                <a:off x="1779589" y="4930776"/>
                <a:ext cx="1598612" cy="74613"/>
                <a:chOff x="1779589" y="1882772"/>
                <a:chExt cx="1598612" cy="74613"/>
              </a:xfrm>
            </p:grpSpPr>
            <p:sp>
              <p:nvSpPr>
                <p:cNvPr id="138" name="Oval 137"/>
                <p:cNvSpPr/>
                <p:nvPr/>
              </p:nvSpPr>
              <p:spPr bwMode="auto">
                <a:xfrm>
                  <a:off x="1779589" y="1882772"/>
                  <a:ext cx="74613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9" name="Oval 138"/>
                <p:cNvSpPr/>
                <p:nvPr/>
              </p:nvSpPr>
              <p:spPr bwMode="auto">
                <a:xfrm>
                  <a:off x="2541589" y="1882772"/>
                  <a:ext cx="74613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0" name="Oval 139"/>
                <p:cNvSpPr/>
                <p:nvPr/>
              </p:nvSpPr>
              <p:spPr bwMode="auto">
                <a:xfrm>
                  <a:off x="3303589" y="1882772"/>
                  <a:ext cx="74613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6345" name="Group 94"/>
              <p:cNvGrpSpPr>
                <a:grpSpLocks/>
              </p:cNvGrpSpPr>
              <p:nvPr/>
            </p:nvGrpSpPr>
            <p:grpSpPr bwMode="auto">
              <a:xfrm>
                <a:off x="1779589" y="5692777"/>
                <a:ext cx="1598612" cy="74613"/>
                <a:chOff x="1779589" y="1882772"/>
                <a:chExt cx="1598612" cy="74613"/>
              </a:xfrm>
            </p:grpSpPr>
            <p:sp>
              <p:nvSpPr>
                <p:cNvPr id="135" name="Oval 134"/>
                <p:cNvSpPr/>
                <p:nvPr/>
              </p:nvSpPr>
              <p:spPr bwMode="auto">
                <a:xfrm>
                  <a:off x="1779589" y="1882772"/>
                  <a:ext cx="74613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 bwMode="auto">
                <a:xfrm>
                  <a:off x="2541589" y="1882772"/>
                  <a:ext cx="74613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 bwMode="auto">
                <a:xfrm>
                  <a:off x="3303589" y="1882772"/>
                  <a:ext cx="74613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aphicFrame>
          <p:nvGraphicFramePr>
            <p:cNvPr id="56340" name="Object 8"/>
            <p:cNvGraphicFramePr>
              <a:graphicFrameLocks noChangeAspect="1"/>
            </p:cNvGraphicFramePr>
            <p:nvPr/>
          </p:nvGraphicFramePr>
          <p:xfrm>
            <a:off x="1296988" y="3429001"/>
            <a:ext cx="306388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105" name="Equation" r:id="rId3" imgW="152334" imgH="190417" progId="Equation.3">
                    <p:embed/>
                  </p:oleObj>
                </mc:Choice>
                <mc:Fallback>
                  <p:oleObj name="Equation" r:id="rId3" imgW="152334" imgH="190417" progId="Equation.3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988" y="3429001"/>
                          <a:ext cx="306388" cy="382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7" name="TextBox 156"/>
          <p:cNvSpPr txBox="1"/>
          <p:nvPr/>
        </p:nvSpPr>
        <p:spPr bwMode="auto">
          <a:xfrm>
            <a:off x="662565" y="3301350"/>
            <a:ext cx="3657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3 u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8 u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4 u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2 u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1 u</a:t>
            </a:r>
          </a:p>
        </p:txBody>
      </p:sp>
      <p:grpSp>
        <p:nvGrpSpPr>
          <p:cNvPr id="56326" name="Group 165"/>
          <p:cNvGrpSpPr>
            <a:grpSpLocks/>
          </p:cNvGrpSpPr>
          <p:nvPr/>
        </p:nvGrpSpPr>
        <p:grpSpPr bwMode="auto">
          <a:xfrm>
            <a:off x="7772400" y="3199606"/>
            <a:ext cx="3048000" cy="2744787"/>
            <a:chOff x="5257800" y="3465512"/>
            <a:chExt cx="3048000" cy="2744788"/>
          </a:xfrm>
        </p:grpSpPr>
        <p:cxnSp>
          <p:nvCxnSpPr>
            <p:cNvPr id="117" name="Straight Arrow Connector 116"/>
            <p:cNvCxnSpPr/>
            <p:nvPr/>
          </p:nvCxnSpPr>
          <p:spPr>
            <a:xfrm>
              <a:off x="5257800" y="6207125"/>
              <a:ext cx="1676400" cy="3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Arc 117"/>
            <p:cNvSpPr/>
            <p:nvPr/>
          </p:nvSpPr>
          <p:spPr>
            <a:xfrm>
              <a:off x="5562600" y="3465512"/>
              <a:ext cx="2743200" cy="2743201"/>
            </a:xfrm>
            <a:prstGeom prst="arc">
              <a:avLst>
                <a:gd name="adj1" fmla="val 16200000"/>
                <a:gd name="adj2" fmla="val 5391324"/>
              </a:avLst>
            </a:prstGeom>
            <a:ln w="381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 rot="10800000">
              <a:off x="5257800" y="3465512"/>
              <a:ext cx="1676400" cy="3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>
              <a:off x="4724400" y="4837112"/>
              <a:ext cx="274320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 bwMode="auto">
            <a:xfrm>
              <a:off x="5524500" y="4648199"/>
              <a:ext cx="1143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atin typeface="+mj-lt"/>
                </a:rPr>
                <a:t>4.30 m</a:t>
              </a:r>
            </a:p>
          </p:txBody>
        </p:sp>
      </p:grpSp>
      <p:sp>
        <p:nvSpPr>
          <p:cNvPr id="167" name="Rounded Rectangle 166"/>
          <p:cNvSpPr/>
          <p:nvPr/>
        </p:nvSpPr>
        <p:spPr>
          <a:xfrm>
            <a:off x="662565" y="4139550"/>
            <a:ext cx="1066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08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914576"/>
              </p:ext>
            </p:extLst>
          </p:nvPr>
        </p:nvGraphicFramePr>
        <p:xfrm>
          <a:off x="3048578" y="3796506"/>
          <a:ext cx="169862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06" name="Equation" r:id="rId5" imgW="838200" imgH="419100" progId="Equation.3">
                  <p:embed/>
                </p:oleObj>
              </mc:Choice>
              <mc:Fallback>
                <p:oleObj name="Equation" r:id="rId5" imgW="838200" imgH="419100" progId="Equation.3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578" y="3796506"/>
                        <a:ext cx="1698625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 bwMode="auto">
              <a:xfrm>
                <a:off x="2896177" y="3266578"/>
                <a:ext cx="2133601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latin typeface="+mj-lt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: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6177" y="3266578"/>
                <a:ext cx="2133601" cy="461665"/>
              </a:xfrm>
              <a:prstGeom prst="rect">
                <a:avLst/>
              </a:prstGeom>
              <a:blipFill>
                <a:blip r:embed="rId7"/>
                <a:stretch>
                  <a:fillRect l="-3977" t="-7692" r="-2273" b="-28205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8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264791"/>
              </p:ext>
            </p:extLst>
          </p:nvPr>
        </p:nvGraphicFramePr>
        <p:xfrm>
          <a:off x="4853565" y="3847306"/>
          <a:ext cx="18526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07" name="Equation" r:id="rId8" imgW="914400" imgH="393480" progId="Equation.3">
                  <p:embed/>
                </p:oleObj>
              </mc:Choice>
              <mc:Fallback>
                <p:oleObj name="Equation" r:id="rId8" imgW="914400" imgH="393480" progId="Equation.3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565" y="3847306"/>
                        <a:ext cx="1852612" cy="79533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 bwMode="auto">
          <a:xfrm>
            <a:off x="2323307" y="5254228"/>
            <a:ext cx="502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dirty="0">
                <a:latin typeface="+mj-lt"/>
              </a:rPr>
              <a:t> = 2(1.6 × 10</a:t>
            </a:r>
            <a:r>
              <a:rPr lang="en-US" sz="2400" baseline="30000" dirty="0">
                <a:latin typeface="+mj-lt"/>
              </a:rPr>
              <a:t>–19</a:t>
            </a:r>
            <a:r>
              <a:rPr lang="en-US" sz="2400" dirty="0">
                <a:latin typeface="+mj-lt"/>
              </a:rPr>
              <a:t>) C = 3.2</a:t>
            </a:r>
            <a:r>
              <a:rPr lang="en-US" sz="2400" dirty="0"/>
              <a:t> × 10</a:t>
            </a:r>
            <a:r>
              <a:rPr lang="en-US" sz="2400" baseline="30000" dirty="0"/>
              <a:t>–19</a:t>
            </a:r>
            <a:r>
              <a:rPr lang="en-US" sz="2400" dirty="0"/>
              <a:t> C </a:t>
            </a:r>
            <a:endParaRPr lang="en-US" sz="2400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2323307" y="5705078"/>
            <a:ext cx="502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+mj-lt"/>
              </a:rPr>
              <a:t> = 4.30 m / 2 = 2.15 m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2323307" y="6155928"/>
            <a:ext cx="502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latin typeface="+mj-lt"/>
              </a:rPr>
              <a:t> = 6.66 × 10</a:t>
            </a:r>
            <a:r>
              <a:rPr lang="en-US" sz="2400" baseline="30000" dirty="0">
                <a:latin typeface="+mj-lt"/>
              </a:rPr>
              <a:t>–27</a:t>
            </a:r>
            <a:r>
              <a:rPr lang="en-US" sz="2400" dirty="0">
                <a:latin typeface="+mj-lt"/>
              </a:rPr>
              <a:t> kg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36" grpId="0" animBg="1"/>
      <p:bldP spid="38" grpId="0"/>
      <p:bldP spid="39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1143000"/>
          </a:xfrm>
        </p:spPr>
        <p:txBody>
          <a:bodyPr/>
          <a:lstStyle/>
          <a:p>
            <a:r>
              <a:rPr lang="en-US" dirty="0"/>
              <a:t>Cyclotron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600994"/>
            <a:ext cx="3886200" cy="4083049"/>
          </a:xfrm>
          <a:ln>
            <a:solidFill>
              <a:schemeClr val="tx1"/>
            </a:solidFill>
            <a:prstDash val="dash"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dirty="0"/>
              <a:t>Used in radiation therapy to accelerate charged particles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Accelerates charges using an </a:t>
            </a:r>
            <a:r>
              <a:rPr lang="en-US" sz="2200" b="1" dirty="0"/>
              <a:t>electric field</a:t>
            </a:r>
          </a:p>
          <a:p>
            <a:r>
              <a:rPr lang="en-US" sz="2200" dirty="0"/>
              <a:t>Keeps charges confined to a circular region using a </a:t>
            </a:r>
            <a:r>
              <a:rPr lang="en-US" sz="2200" b="1" dirty="0"/>
              <a:t>magnetic field;</a:t>
            </a:r>
            <a:r>
              <a:rPr lang="en-US" sz="2200" dirty="0"/>
              <a:t> this way, space required is reduced (compared to linear accelerator)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46786" name="Picture 2" descr="Image result for Cyclo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5111238" cy="33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34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cs typeface="Arial" charset="0"/>
              </a:rPr>
              <a:t>Magnetic Forces on Wires</a:t>
            </a:r>
          </a:p>
        </p:txBody>
      </p:sp>
      <p:sp>
        <p:nvSpPr>
          <p:cNvPr id="573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cs typeface="Arial" charset="0"/>
              </a:rPr>
              <a:t>OpenStax</a:t>
            </a:r>
            <a:r>
              <a:rPr lang="en-US" dirty="0">
                <a:latin typeface="Arial" charset="0"/>
                <a:cs typeface="Arial" charset="0"/>
              </a:rPr>
              <a:t> 22.9  - 22.10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Magnetic fields exert forces on wires</a:t>
            </a:r>
          </a:p>
          <a:p>
            <a:r>
              <a:rPr lang="en-US" dirty="0">
                <a:latin typeface="Arial" charset="0"/>
                <a:cs typeface="Arial" charset="0"/>
              </a:rPr>
              <a:t>Wires exert forces on each other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Like wires attract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Opposite wires repel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831131"/>
              </p:ext>
            </p:extLst>
          </p:nvPr>
        </p:nvGraphicFramePr>
        <p:xfrm>
          <a:off x="3657600" y="3886200"/>
          <a:ext cx="3328988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92" name="Equation" r:id="rId3" imgW="1104900" imgH="228600" progId="Equation.3">
                  <p:embed/>
                </p:oleObj>
              </mc:Choice>
              <mc:Fallback>
                <p:oleObj name="Equation" r:id="rId3" imgW="1104900" imgH="228600" progId="Equation.3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886200"/>
                        <a:ext cx="3328988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" charset="0"/>
                <a:cs typeface="Arial" charset="0"/>
              </a:rPr>
              <a:t>Magnetic Force Exerted on Current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09600" y="1487776"/>
            <a:ext cx="99822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A current is a flow of charges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Therefore, magnetic force must act on a current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The magnetic force has to be summed over all charges in the current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The magnetic force equation becomes: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434014" y="3983037"/>
            <a:ext cx="4776787" cy="1131888"/>
            <a:chOff x="4824413" y="5198283"/>
            <a:chExt cx="4776787" cy="1132217"/>
          </a:xfrm>
        </p:grpSpPr>
        <p:sp>
          <p:nvSpPr>
            <p:cNvPr id="7" name="Rounded Rectangle 6"/>
            <p:cNvSpPr/>
            <p:nvPr/>
          </p:nvSpPr>
          <p:spPr>
            <a:xfrm>
              <a:off x="4824413" y="5198283"/>
              <a:ext cx="263525" cy="381111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stCxn id="7" idx="2"/>
              <a:endCxn id="9" idx="1"/>
            </p:cNvCxnSpPr>
            <p:nvPr/>
          </p:nvCxnSpPr>
          <p:spPr>
            <a:xfrm rot="16200000" flipH="1">
              <a:off x="5609356" y="4926213"/>
              <a:ext cx="519264" cy="1825625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 bwMode="auto">
            <a:xfrm>
              <a:off x="6781800" y="5868403"/>
              <a:ext cx="2819400" cy="462097"/>
            </a:xfrm>
            <a:prstGeom prst="rect">
              <a:avLst/>
            </a:prstGeom>
            <a:noFill/>
            <a:ln w="2540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Magnetic field </a:t>
              </a:r>
              <a:r>
                <a:rPr lang="en-US" sz="2400" b="1" dirty="0">
                  <a:latin typeface="+mj-lt"/>
                </a:rPr>
                <a:t>(T)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886200" y="3989387"/>
            <a:ext cx="3352800" cy="1582738"/>
            <a:chOff x="2686050" y="4307787"/>
            <a:chExt cx="3352800" cy="1584637"/>
          </a:xfrm>
        </p:grpSpPr>
        <p:sp>
          <p:nvSpPr>
            <p:cNvPr id="11" name="Rounded Rectangle 10"/>
            <p:cNvSpPr/>
            <p:nvPr/>
          </p:nvSpPr>
          <p:spPr>
            <a:xfrm>
              <a:off x="4005263" y="4307787"/>
              <a:ext cx="195262" cy="390994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>
              <a:stCxn id="11" idx="2"/>
              <a:endCxn id="13" idx="0"/>
            </p:cNvCxnSpPr>
            <p:nvPr/>
          </p:nvCxnSpPr>
          <p:spPr>
            <a:xfrm rot="16200000" flipH="1">
              <a:off x="3866712" y="4934169"/>
              <a:ext cx="731126" cy="26035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 bwMode="auto">
            <a:xfrm>
              <a:off x="2686050" y="5429907"/>
              <a:ext cx="3352800" cy="462517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Length </a:t>
              </a:r>
              <a:r>
                <a:rPr lang="en-US" sz="2400" dirty="0">
                  <a:latin typeface="+mj-lt"/>
                </a:rPr>
                <a:t>of section (m)</a:t>
              </a: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2228850" y="3997326"/>
            <a:ext cx="2947988" cy="1031875"/>
            <a:chOff x="838200" y="4230488"/>
            <a:chExt cx="2947988" cy="1031777"/>
          </a:xfrm>
        </p:grpSpPr>
        <p:sp>
          <p:nvSpPr>
            <p:cNvPr id="15" name="Rounded Rectangle 14"/>
            <p:cNvSpPr/>
            <p:nvPr/>
          </p:nvSpPr>
          <p:spPr>
            <a:xfrm>
              <a:off x="3567113" y="4230488"/>
              <a:ext cx="219075" cy="380964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Connector 15"/>
            <p:cNvCxnSpPr>
              <a:stCxn id="15" idx="2"/>
              <a:endCxn id="17" idx="3"/>
            </p:cNvCxnSpPr>
            <p:nvPr/>
          </p:nvCxnSpPr>
          <p:spPr>
            <a:xfrm rot="5400000">
              <a:off x="2961501" y="4316951"/>
              <a:ext cx="420647" cy="1009650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 bwMode="auto">
            <a:xfrm>
              <a:off x="838200" y="4800346"/>
              <a:ext cx="1828800" cy="461919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8000"/>
                  </a:solidFill>
                  <a:latin typeface="+mj-lt"/>
                </a:rPr>
                <a:t>Current </a:t>
              </a:r>
              <a:r>
                <a:rPr lang="en-US" sz="2400" dirty="0">
                  <a:latin typeface="+mj-lt"/>
                </a:rPr>
                <a:t>(A)</a:t>
              </a:r>
            </a:p>
          </p:txBody>
        </p:sp>
      </p:grp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6438900" y="3954463"/>
            <a:ext cx="4171950" cy="461963"/>
            <a:chOff x="4876800" y="5562602"/>
            <a:chExt cx="4171950" cy="461367"/>
          </a:xfrm>
        </p:grpSpPr>
        <p:grpSp>
          <p:nvGrpSpPr>
            <p:cNvPr id="58382" name="Group 16"/>
            <p:cNvGrpSpPr>
              <a:grpSpLocks/>
            </p:cNvGrpSpPr>
            <p:nvPr/>
          </p:nvGrpSpPr>
          <p:grpSpPr bwMode="auto">
            <a:xfrm>
              <a:off x="4876800" y="5562602"/>
              <a:ext cx="4171950" cy="461367"/>
              <a:chOff x="6172200" y="3886181"/>
              <a:chExt cx="4171950" cy="461409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6172200" y="3962290"/>
                <a:ext cx="381000" cy="380543"/>
              </a:xfrm>
              <a:prstGeom prst="roundRect">
                <a:avLst/>
              </a:prstGeom>
              <a:noFill/>
              <a:ln>
                <a:solidFill>
                  <a:srgbClr val="6F00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3" name="Straight Connector 22"/>
              <p:cNvCxnSpPr>
                <a:stCxn id="22" idx="3"/>
                <a:endCxn id="24" idx="1"/>
              </p:cNvCxnSpPr>
              <p:nvPr/>
            </p:nvCxnSpPr>
            <p:spPr>
              <a:xfrm flipV="1">
                <a:off x="6553200" y="4116093"/>
                <a:ext cx="152400" cy="36468"/>
              </a:xfrm>
              <a:prstGeom prst="line">
                <a:avLst/>
              </a:prstGeom>
              <a:ln w="25400">
                <a:solidFill>
                  <a:srgbClr val="6F00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 bwMode="auto">
              <a:xfrm>
                <a:off x="6705600" y="3886181"/>
                <a:ext cx="3638550" cy="461409"/>
              </a:xfrm>
              <a:prstGeom prst="rect">
                <a:avLst/>
              </a:prstGeom>
              <a:noFill/>
              <a:ln w="25400">
                <a:solidFill>
                  <a:srgbClr val="6F00E3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400" dirty="0">
                    <a:latin typeface="+mj-lt"/>
                  </a:rPr>
                  <a:t>Angle between wire and </a:t>
                </a:r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.</a:t>
                </a:r>
                <a:r>
                  <a:rPr lang="en-US" sz="2400" dirty="0">
                    <a:latin typeface="+mj-lt"/>
                  </a:rPr>
                  <a:t>  </a:t>
                </a:r>
                <a:endParaRPr lang="en-US" sz="24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58383" name="Object 8"/>
            <p:cNvGraphicFramePr>
              <a:graphicFrameLocks noChangeAspect="1"/>
            </p:cNvGraphicFramePr>
            <p:nvPr/>
          </p:nvGraphicFramePr>
          <p:xfrm>
            <a:off x="8740775" y="5572119"/>
            <a:ext cx="307975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893" name="Equation" r:id="rId5" imgW="152334" imgH="190417" progId="Equation.3">
                    <p:embed/>
                  </p:oleObj>
                </mc:Choice>
                <mc:Fallback>
                  <p:oleObj name="Equation" r:id="rId5" imgW="152334" imgH="190417" progId="Equation.3">
                    <p:embed/>
                    <p:pic>
                      <p:nvPicPr>
                        <p:cNvPr id="0" name="Picture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0775" y="5572119"/>
                          <a:ext cx="307975" cy="385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Box 32"/>
          <p:cNvSpPr txBox="1"/>
          <p:nvPr/>
        </p:nvSpPr>
        <p:spPr bwMode="auto">
          <a:xfrm>
            <a:off x="1600200" y="5786438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(same as force on a charged particle but with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q|v</a:t>
            </a:r>
            <a:r>
              <a:rPr lang="en-US" sz="2400" dirty="0">
                <a:latin typeface="+mj-lt"/>
              </a:rPr>
              <a:t> replaced by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2400" dirty="0"/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Picture 3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r="25503"/>
          <a:stretch/>
        </p:blipFill>
        <p:spPr>
          <a:xfrm>
            <a:off x="2209802" y="2209800"/>
            <a:ext cx="2743199" cy="3535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391400" cy="1143000"/>
          </a:xfrm>
        </p:spPr>
        <p:txBody>
          <a:bodyPr/>
          <a:lstStyle/>
          <a:p>
            <a:r>
              <a:rPr lang="en-US" b="1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49457" y="1410339"/>
                <a:ext cx="5410201" cy="4906962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sz="2400" dirty="0"/>
                  <a:t>A wire is carrying a current (I) upwards in a magnetic field (B) that is pointing into the page. The length of the wire inside the magnetic field is L.</a:t>
                </a:r>
                <a:endParaRPr lang="en-US" sz="1600" dirty="0"/>
              </a:p>
              <a:p>
                <a:pPr marL="0" indent="0">
                  <a:buNone/>
                </a:pPr>
                <a:r>
                  <a:rPr lang="en-US" sz="2400" dirty="0"/>
                  <a:t>Use </a:t>
                </a:r>
                <a:r>
                  <a:rPr lang="en-US" sz="2400" b="1" dirty="0"/>
                  <a:t>right-hand rule</a:t>
                </a:r>
                <a:r>
                  <a:rPr lang="en-US" sz="2400" dirty="0"/>
                  <a:t> (for cross product) to find direction of force (F) on wire:</a:t>
                </a:r>
              </a:p>
              <a:p>
                <a:pPr lvl="1">
                  <a:buFontTx/>
                  <a:buChar char="-"/>
                </a:pPr>
                <a:r>
                  <a:rPr lang="en-US" sz="2000" dirty="0"/>
                  <a:t>Thumb 	→   I</a:t>
                </a:r>
              </a:p>
              <a:p>
                <a:pPr lvl="1">
                  <a:buFontTx/>
                  <a:buChar char="-"/>
                </a:pPr>
                <a:r>
                  <a:rPr lang="en-US" sz="2000" dirty="0"/>
                  <a:t>Fingers 	→   B	</a:t>
                </a:r>
              </a:p>
              <a:p>
                <a:pPr lvl="1">
                  <a:spcAft>
                    <a:spcPts val="600"/>
                  </a:spcAft>
                  <a:buFontTx/>
                  <a:buChar char="-"/>
                </a:pPr>
                <a:r>
                  <a:rPr lang="en-US" sz="2000" dirty="0"/>
                  <a:t>Palm 	→   F</a:t>
                </a:r>
                <a:endParaRPr lang="en-US" sz="1600" dirty="0"/>
              </a:p>
              <a:p>
                <a:pPr marL="0" lvl="1" indent="0">
                  <a:spcAft>
                    <a:spcPts val="600"/>
                  </a:spcAft>
                  <a:buNone/>
                </a:pPr>
                <a:r>
                  <a:rPr lang="en-US" sz="2400" dirty="0"/>
                  <a:t>Magnitude of F 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𝐿𝐼𝐵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90°</m:t>
                    </m:r>
                  </m:oMath>
                </a14:m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(acts only on the length L of wire)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9457" y="1410339"/>
                <a:ext cx="5410201" cy="4906962"/>
              </a:xfrm>
              <a:blipFill>
                <a:blip r:embed="rId4"/>
                <a:stretch>
                  <a:fillRect l="-1687" t="-743" r="-2700" b="-11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06200" y="6356350"/>
            <a:ext cx="533399" cy="365125"/>
          </a:xfrm>
        </p:spPr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161" name="Straight Connector 160"/>
          <p:cNvCxnSpPr/>
          <p:nvPr/>
        </p:nvCxnSpPr>
        <p:spPr>
          <a:xfrm flipV="1">
            <a:off x="3733800" y="1600200"/>
            <a:ext cx="0" cy="475615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V="1">
            <a:off x="3581400" y="2532664"/>
            <a:ext cx="0" cy="6276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 bwMode="auto">
          <a:xfrm>
            <a:off x="3048001" y="2590801"/>
            <a:ext cx="627663" cy="47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67" name="TextBox 166"/>
          <p:cNvSpPr txBox="1"/>
          <p:nvPr/>
        </p:nvSpPr>
        <p:spPr bwMode="auto">
          <a:xfrm>
            <a:off x="2191738" y="2286001"/>
            <a:ext cx="627663" cy="47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69" name="Straight Arrow Connector 168"/>
          <p:cNvCxnSpPr/>
          <p:nvPr/>
        </p:nvCxnSpPr>
        <p:spPr>
          <a:xfrm>
            <a:off x="4038600" y="2209800"/>
            <a:ext cx="0" cy="360148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 bwMode="auto">
          <a:xfrm>
            <a:off x="3962401" y="3386535"/>
            <a:ext cx="627663" cy="47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174" name="Group 173"/>
          <p:cNvGrpSpPr/>
          <p:nvPr/>
        </p:nvGrpSpPr>
        <p:grpSpPr>
          <a:xfrm>
            <a:off x="2403618" y="3884677"/>
            <a:ext cx="1177783" cy="783609"/>
            <a:chOff x="732626" y="3884676"/>
            <a:chExt cx="1177783" cy="783609"/>
          </a:xfrm>
        </p:grpSpPr>
        <p:sp>
          <p:nvSpPr>
            <p:cNvPr id="172" name="Left Arrow 171"/>
            <p:cNvSpPr/>
            <p:nvPr/>
          </p:nvSpPr>
          <p:spPr>
            <a:xfrm>
              <a:off x="732626" y="3884676"/>
              <a:ext cx="1177783" cy="382524"/>
            </a:xfrm>
            <a:prstGeom prst="leftArrow">
              <a:avLst>
                <a:gd name="adj1" fmla="val 50000"/>
                <a:gd name="adj2" fmla="val 99950"/>
              </a:avLst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/>
            <p:cNvSpPr txBox="1"/>
            <p:nvPr/>
          </p:nvSpPr>
          <p:spPr bwMode="auto">
            <a:xfrm>
              <a:off x="1201137" y="4191000"/>
              <a:ext cx="627663" cy="477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319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8229600" cy="1143000"/>
          </a:xfrm>
        </p:spPr>
        <p:txBody>
          <a:bodyPr/>
          <a:lstStyle/>
          <a:p>
            <a:r>
              <a:rPr lang="en-US" sz="4000" b="1" dirty="0">
                <a:latin typeface="Arial" charset="0"/>
                <a:cs typeface="Arial" charset="0"/>
              </a:rPr>
              <a:t>Magnetic Force between Wires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064764" y="1281906"/>
            <a:ext cx="464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</a:rPr>
              <a:t>Start with force on one wire (wire 2):</a:t>
            </a:r>
          </a:p>
        </p:txBody>
      </p:sp>
      <p:sp>
        <p:nvSpPr>
          <p:cNvPr id="6" name="Can 5"/>
          <p:cNvSpPr/>
          <p:nvPr/>
        </p:nvSpPr>
        <p:spPr>
          <a:xfrm>
            <a:off x="1706524" y="1182306"/>
            <a:ext cx="304800" cy="5791200"/>
          </a:xfrm>
          <a:prstGeom prst="can">
            <a:avLst/>
          </a:prstGeom>
          <a:solidFill>
            <a:srgbClr val="3C5CA2"/>
          </a:solidFill>
          <a:ln>
            <a:solidFill>
              <a:srgbClr val="293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638930" y="2249900"/>
            <a:ext cx="1371600" cy="1588"/>
          </a:xfrm>
          <a:prstGeom prst="straightConnector1">
            <a:avLst/>
          </a:prstGeom>
          <a:ln w="38100">
            <a:solidFill>
              <a:srgbClr val="293F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8" name="TextBox 8"/>
          <p:cNvSpPr txBox="1">
            <a:spLocks noChangeArrowheads="1"/>
          </p:cNvSpPr>
          <p:nvPr/>
        </p:nvSpPr>
        <p:spPr bwMode="auto">
          <a:xfrm>
            <a:off x="1096924" y="3011107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>
                <a:solidFill>
                  <a:srgbClr val="293F6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>
                <a:solidFill>
                  <a:srgbClr val="293F6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Can 9"/>
          <p:cNvSpPr/>
          <p:nvPr/>
        </p:nvSpPr>
        <p:spPr>
          <a:xfrm>
            <a:off x="2984461" y="1182306"/>
            <a:ext cx="304800" cy="5867400"/>
          </a:xfrm>
          <a:prstGeom prst="ca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2850318" y="1791113"/>
            <a:ext cx="1371600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1" name="TextBox 11"/>
          <p:cNvSpPr txBox="1">
            <a:spLocks noChangeArrowheads="1"/>
          </p:cNvSpPr>
          <p:nvPr/>
        </p:nvSpPr>
        <p:spPr bwMode="auto">
          <a:xfrm>
            <a:off x="3611524" y="1258507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491440"/>
              </p:ext>
            </p:extLst>
          </p:nvPr>
        </p:nvGraphicFramePr>
        <p:xfrm>
          <a:off x="9650412" y="1249776"/>
          <a:ext cx="18827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21" name="Equation" r:id="rId3" imgW="939600" imgH="241200" progId="Equation.3">
                  <p:embed/>
                </p:oleObj>
              </mc:Choice>
              <mc:Fallback>
                <p:oleObj name="Equation" r:id="rId3" imgW="939600" imgH="241200" progId="Equation.3">
                  <p:embed/>
                  <p:pic>
                    <p:nvPicPr>
                      <p:cNvPr id="0" name="Picture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0412" y="1249776"/>
                        <a:ext cx="1882775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22"/>
          <p:cNvGrpSpPr>
            <a:grpSpLocks/>
          </p:cNvGrpSpPr>
          <p:nvPr/>
        </p:nvGrpSpPr>
        <p:grpSpPr bwMode="auto">
          <a:xfrm>
            <a:off x="2239924" y="2625344"/>
            <a:ext cx="762000" cy="461962"/>
            <a:chOff x="1649412" y="2738735"/>
            <a:chExt cx="762000" cy="461665"/>
          </a:xfrm>
        </p:grpSpPr>
        <p:cxnSp>
          <p:nvCxnSpPr>
            <p:cNvPr id="171" name="Straight Arrow Connector 170"/>
            <p:cNvCxnSpPr/>
            <p:nvPr/>
          </p:nvCxnSpPr>
          <p:spPr>
            <a:xfrm rot="10800000">
              <a:off x="1649412" y="3195641"/>
              <a:ext cx="762000" cy="1586"/>
            </a:xfrm>
            <a:prstGeom prst="straightConnector1">
              <a:avLst/>
            </a:prstGeom>
            <a:ln w="38100">
              <a:solidFill>
                <a:srgbClr val="A67A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512" name="TextBox 171"/>
            <p:cNvSpPr txBox="1">
              <a:spLocks noChangeArrowheads="1"/>
            </p:cNvSpPr>
            <p:nvPr/>
          </p:nvSpPr>
          <p:spPr bwMode="auto">
            <a:xfrm>
              <a:off x="1752600" y="2738735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i="1">
                  <a:solidFill>
                    <a:srgbClr val="A67A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i="1" baseline="-25000">
                  <a:solidFill>
                    <a:srgbClr val="A67A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498609"/>
              </p:ext>
            </p:extLst>
          </p:nvPr>
        </p:nvGraphicFramePr>
        <p:xfrm>
          <a:off x="9409112" y="1898270"/>
          <a:ext cx="175577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22" name="Equation" r:id="rId5" imgW="875920" imgH="393529" progId="Equation.3">
                  <p:embed/>
                </p:oleObj>
              </mc:Choice>
              <mc:Fallback>
                <p:oleObj name="Equation" r:id="rId5" imgW="875920" imgH="393529" progId="Equation.3">
                  <p:embed/>
                  <p:pic>
                    <p:nvPicPr>
                      <p:cNvPr id="0" name="Picture 3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9112" y="1898270"/>
                        <a:ext cx="1755775" cy="788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" name="TextBox 173"/>
          <p:cNvSpPr txBox="1"/>
          <p:nvPr/>
        </p:nvSpPr>
        <p:spPr bwMode="auto">
          <a:xfrm>
            <a:off x="5086410" y="1920831"/>
            <a:ext cx="41195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</a:rPr>
              <a:t>Find magnetic field from wire 1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[lecture 22-23 slide 19]</a:t>
            </a:r>
            <a:r>
              <a:rPr lang="en-US" sz="2000" dirty="0">
                <a:latin typeface="+mj-lt"/>
              </a:rPr>
              <a:t>:</a:t>
            </a:r>
          </a:p>
        </p:txBody>
      </p:sp>
      <p:cxnSp>
        <p:nvCxnSpPr>
          <p:cNvPr id="181" name="Straight Connector 180"/>
          <p:cNvCxnSpPr/>
          <p:nvPr/>
        </p:nvCxnSpPr>
        <p:spPr>
          <a:xfrm>
            <a:off x="1858925" y="1106106"/>
            <a:ext cx="1279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7" name="TextBox 181"/>
          <p:cNvSpPr txBox="1">
            <a:spLocks noChangeArrowheads="1"/>
          </p:cNvSpPr>
          <p:nvPr/>
        </p:nvSpPr>
        <p:spPr bwMode="auto">
          <a:xfrm>
            <a:off x="2239924" y="1029907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7" name="Group 183"/>
          <p:cNvGrpSpPr>
            <a:grpSpLocks/>
          </p:cNvGrpSpPr>
          <p:nvPr/>
        </p:nvGrpSpPr>
        <p:grpSpPr bwMode="auto">
          <a:xfrm>
            <a:off x="2670137" y="1715707"/>
            <a:ext cx="1882775" cy="4754563"/>
            <a:chOff x="1600200" y="1828800"/>
            <a:chExt cx="1882776" cy="4754566"/>
          </a:xfrm>
        </p:grpSpPr>
        <p:grpSp>
          <p:nvGrpSpPr>
            <p:cNvPr id="59446" name="Group 168"/>
            <p:cNvGrpSpPr>
              <a:grpSpLocks/>
            </p:cNvGrpSpPr>
            <p:nvPr/>
          </p:nvGrpSpPr>
          <p:grpSpPr bwMode="auto">
            <a:xfrm>
              <a:off x="1600200" y="1828800"/>
              <a:ext cx="1706564" cy="4754566"/>
              <a:chOff x="1600200" y="1828800"/>
              <a:chExt cx="1706564" cy="4754566"/>
            </a:xfrm>
          </p:grpSpPr>
          <p:grpSp>
            <p:nvGrpSpPr>
              <p:cNvPr id="59448" name="Group 72"/>
              <p:cNvGrpSpPr>
                <a:grpSpLocks/>
              </p:cNvGrpSpPr>
              <p:nvPr/>
            </p:nvGrpSpPr>
            <p:grpSpPr bwMode="auto">
              <a:xfrm>
                <a:off x="1600200" y="1828800"/>
                <a:ext cx="182563" cy="182563"/>
                <a:chOff x="1066799" y="4343399"/>
                <a:chExt cx="182563" cy="182563"/>
              </a:xfrm>
            </p:grpSpPr>
            <p:cxnSp>
              <p:nvCxnSpPr>
                <p:cNvPr id="165" name="Straight Connector 21"/>
                <p:cNvCxnSpPr/>
                <p:nvPr/>
              </p:nvCxnSpPr>
              <p:spPr bwMode="auto">
                <a:xfrm flipH="1">
                  <a:off x="1066799" y="4343399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22"/>
                <p:cNvCxnSpPr/>
                <p:nvPr/>
              </p:nvCxnSpPr>
              <p:spPr bwMode="auto">
                <a:xfrm rot="5400000" flipH="1">
                  <a:off x="1066799" y="4343399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49" name="Group 181"/>
              <p:cNvGrpSpPr>
                <a:grpSpLocks/>
              </p:cNvGrpSpPr>
              <p:nvPr/>
            </p:nvGrpSpPr>
            <p:grpSpPr bwMode="auto">
              <a:xfrm>
                <a:off x="2362201" y="1828800"/>
                <a:ext cx="182562" cy="182563"/>
                <a:chOff x="1067064" y="4343399"/>
                <a:chExt cx="182562" cy="182563"/>
              </a:xfrm>
            </p:grpSpPr>
            <p:cxnSp>
              <p:nvCxnSpPr>
                <p:cNvPr id="163" name="Straight Connector 19"/>
                <p:cNvCxnSpPr/>
                <p:nvPr/>
              </p:nvCxnSpPr>
              <p:spPr bwMode="auto">
                <a:xfrm flipH="1">
                  <a:off x="1067063" y="4343399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20"/>
                <p:cNvCxnSpPr/>
                <p:nvPr/>
              </p:nvCxnSpPr>
              <p:spPr bwMode="auto">
                <a:xfrm rot="5400000" flipH="1">
                  <a:off x="1067063" y="4343399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50" name="Group 184"/>
              <p:cNvGrpSpPr>
                <a:grpSpLocks/>
              </p:cNvGrpSpPr>
              <p:nvPr/>
            </p:nvGrpSpPr>
            <p:grpSpPr bwMode="auto">
              <a:xfrm>
                <a:off x="3124201" y="1828800"/>
                <a:ext cx="182563" cy="182563"/>
                <a:chOff x="1067328" y="4343399"/>
                <a:chExt cx="182563" cy="182563"/>
              </a:xfrm>
            </p:grpSpPr>
            <p:cxnSp>
              <p:nvCxnSpPr>
                <p:cNvPr id="161" name="Straight Connector 17"/>
                <p:cNvCxnSpPr/>
                <p:nvPr/>
              </p:nvCxnSpPr>
              <p:spPr bwMode="auto">
                <a:xfrm flipH="1">
                  <a:off x="1067328" y="4343399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8"/>
                <p:cNvCxnSpPr/>
                <p:nvPr/>
              </p:nvCxnSpPr>
              <p:spPr bwMode="auto">
                <a:xfrm rot="5400000" flipH="1">
                  <a:off x="1067328" y="4343399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51" name="Group 72"/>
              <p:cNvGrpSpPr>
                <a:grpSpLocks/>
              </p:cNvGrpSpPr>
              <p:nvPr/>
            </p:nvGrpSpPr>
            <p:grpSpPr bwMode="auto">
              <a:xfrm>
                <a:off x="1600200" y="6400803"/>
                <a:ext cx="182563" cy="182563"/>
                <a:chOff x="1066799" y="4343399"/>
                <a:chExt cx="182563" cy="182563"/>
              </a:xfrm>
            </p:grpSpPr>
            <p:cxnSp>
              <p:nvCxnSpPr>
                <p:cNvPr id="144" name="Straight Connector 143"/>
                <p:cNvCxnSpPr/>
                <p:nvPr/>
              </p:nvCxnSpPr>
              <p:spPr bwMode="auto">
                <a:xfrm flipH="1">
                  <a:off x="1066799" y="4343399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auto">
                <a:xfrm rot="5400000" flipH="1">
                  <a:off x="1066799" y="4343399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52" name="Group 181"/>
              <p:cNvGrpSpPr>
                <a:grpSpLocks/>
              </p:cNvGrpSpPr>
              <p:nvPr/>
            </p:nvGrpSpPr>
            <p:grpSpPr bwMode="auto">
              <a:xfrm>
                <a:off x="2362201" y="6400803"/>
                <a:ext cx="182562" cy="182563"/>
                <a:chOff x="1067064" y="4343399"/>
                <a:chExt cx="182562" cy="18256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auto">
                <a:xfrm flipH="1">
                  <a:off x="1067063" y="4343399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auto">
                <a:xfrm rot="5400000" flipH="1">
                  <a:off x="1067063" y="4343399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53" name="Group 184"/>
              <p:cNvGrpSpPr>
                <a:grpSpLocks/>
              </p:cNvGrpSpPr>
              <p:nvPr/>
            </p:nvGrpSpPr>
            <p:grpSpPr bwMode="auto">
              <a:xfrm>
                <a:off x="3124201" y="6400803"/>
                <a:ext cx="182563" cy="182563"/>
                <a:chOff x="1067328" y="4343399"/>
                <a:chExt cx="182563" cy="182563"/>
              </a:xfrm>
            </p:grpSpPr>
            <p:cxnSp>
              <p:nvCxnSpPr>
                <p:cNvPr id="140" name="Straight Connector 139"/>
                <p:cNvCxnSpPr/>
                <p:nvPr/>
              </p:nvCxnSpPr>
              <p:spPr bwMode="auto">
                <a:xfrm flipH="1">
                  <a:off x="1067328" y="4343399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 bwMode="auto">
                <a:xfrm rot="5400000" flipH="1">
                  <a:off x="1067328" y="4343399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54" name="Group 72"/>
              <p:cNvGrpSpPr>
                <a:grpSpLocks/>
              </p:cNvGrpSpPr>
              <p:nvPr/>
            </p:nvGrpSpPr>
            <p:grpSpPr bwMode="auto">
              <a:xfrm>
                <a:off x="1600200" y="2590801"/>
                <a:ext cx="182563" cy="182563"/>
                <a:chOff x="1066799" y="4343399"/>
                <a:chExt cx="182563" cy="182563"/>
              </a:xfrm>
            </p:grpSpPr>
            <p:cxnSp>
              <p:nvCxnSpPr>
                <p:cNvPr id="123" name="Straight Connector 122"/>
                <p:cNvCxnSpPr/>
                <p:nvPr/>
              </p:nvCxnSpPr>
              <p:spPr bwMode="auto">
                <a:xfrm flipH="1">
                  <a:off x="1066799" y="4343398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 bwMode="auto">
                <a:xfrm rot="5400000" flipH="1">
                  <a:off x="1066799" y="4343398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55" name="Group 181"/>
              <p:cNvGrpSpPr>
                <a:grpSpLocks/>
              </p:cNvGrpSpPr>
              <p:nvPr/>
            </p:nvGrpSpPr>
            <p:grpSpPr bwMode="auto">
              <a:xfrm>
                <a:off x="2362201" y="2590801"/>
                <a:ext cx="182562" cy="182563"/>
                <a:chOff x="1067064" y="4343399"/>
                <a:chExt cx="182562" cy="182563"/>
              </a:xfrm>
            </p:grpSpPr>
            <p:cxnSp>
              <p:nvCxnSpPr>
                <p:cNvPr id="121" name="Straight Connector 120"/>
                <p:cNvCxnSpPr/>
                <p:nvPr/>
              </p:nvCxnSpPr>
              <p:spPr bwMode="auto">
                <a:xfrm flipH="1">
                  <a:off x="1067063" y="4343398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 bwMode="auto">
                <a:xfrm rot="5400000" flipH="1">
                  <a:off x="1067063" y="4343398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56" name="Group 184"/>
              <p:cNvGrpSpPr>
                <a:grpSpLocks/>
              </p:cNvGrpSpPr>
              <p:nvPr/>
            </p:nvGrpSpPr>
            <p:grpSpPr bwMode="auto">
              <a:xfrm>
                <a:off x="3124201" y="2590801"/>
                <a:ext cx="182563" cy="182563"/>
                <a:chOff x="1067328" y="4343399"/>
                <a:chExt cx="182563" cy="182563"/>
              </a:xfrm>
            </p:grpSpPr>
            <p:cxnSp>
              <p:nvCxnSpPr>
                <p:cNvPr id="119" name="Straight Connector 118"/>
                <p:cNvCxnSpPr/>
                <p:nvPr/>
              </p:nvCxnSpPr>
              <p:spPr bwMode="auto">
                <a:xfrm flipH="1">
                  <a:off x="1067328" y="4343398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 bwMode="auto">
                <a:xfrm rot="5400000" flipH="1">
                  <a:off x="1067328" y="4343398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57" name="Group 72"/>
              <p:cNvGrpSpPr>
                <a:grpSpLocks/>
              </p:cNvGrpSpPr>
              <p:nvPr/>
            </p:nvGrpSpPr>
            <p:grpSpPr bwMode="auto">
              <a:xfrm>
                <a:off x="1600200" y="3352802"/>
                <a:ext cx="182563" cy="182563"/>
                <a:chOff x="1066799" y="4343399"/>
                <a:chExt cx="182563" cy="182563"/>
              </a:xfrm>
            </p:grpSpPr>
            <p:cxnSp>
              <p:nvCxnSpPr>
                <p:cNvPr id="102" name="Straight Connector 101"/>
                <p:cNvCxnSpPr/>
                <p:nvPr/>
              </p:nvCxnSpPr>
              <p:spPr bwMode="auto">
                <a:xfrm flipH="1">
                  <a:off x="1066799" y="4343398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 bwMode="auto">
                <a:xfrm rot="5400000" flipH="1">
                  <a:off x="1066799" y="4343398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58" name="Group 181"/>
              <p:cNvGrpSpPr>
                <a:grpSpLocks/>
              </p:cNvGrpSpPr>
              <p:nvPr/>
            </p:nvGrpSpPr>
            <p:grpSpPr bwMode="auto">
              <a:xfrm>
                <a:off x="2362201" y="3352802"/>
                <a:ext cx="182562" cy="182563"/>
                <a:chOff x="1067064" y="4343399"/>
                <a:chExt cx="182562" cy="182563"/>
              </a:xfrm>
            </p:grpSpPr>
            <p:cxnSp>
              <p:nvCxnSpPr>
                <p:cNvPr id="100" name="Straight Connector 99"/>
                <p:cNvCxnSpPr/>
                <p:nvPr/>
              </p:nvCxnSpPr>
              <p:spPr bwMode="auto">
                <a:xfrm flipH="1">
                  <a:off x="1067063" y="4343398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 bwMode="auto">
                <a:xfrm rot="5400000" flipH="1">
                  <a:off x="1067063" y="4343398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59" name="Group 184"/>
              <p:cNvGrpSpPr>
                <a:grpSpLocks/>
              </p:cNvGrpSpPr>
              <p:nvPr/>
            </p:nvGrpSpPr>
            <p:grpSpPr bwMode="auto">
              <a:xfrm>
                <a:off x="3124201" y="3352802"/>
                <a:ext cx="182563" cy="182563"/>
                <a:chOff x="1067328" y="4343399"/>
                <a:chExt cx="182563" cy="182563"/>
              </a:xfrm>
            </p:grpSpPr>
            <p:cxnSp>
              <p:nvCxnSpPr>
                <p:cNvPr id="98" name="Straight Connector 97"/>
                <p:cNvCxnSpPr/>
                <p:nvPr/>
              </p:nvCxnSpPr>
              <p:spPr bwMode="auto">
                <a:xfrm flipH="1">
                  <a:off x="1067328" y="4343398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rot="5400000" flipH="1">
                  <a:off x="1067328" y="4343398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60" name="Group 72"/>
              <p:cNvGrpSpPr>
                <a:grpSpLocks/>
              </p:cNvGrpSpPr>
              <p:nvPr/>
            </p:nvGrpSpPr>
            <p:grpSpPr bwMode="auto">
              <a:xfrm>
                <a:off x="1600200" y="4114803"/>
                <a:ext cx="182563" cy="182563"/>
                <a:chOff x="1066799" y="4343399"/>
                <a:chExt cx="182563" cy="182563"/>
              </a:xfrm>
            </p:grpSpPr>
            <p:cxnSp>
              <p:nvCxnSpPr>
                <p:cNvPr id="81" name="Straight Connector 80"/>
                <p:cNvCxnSpPr/>
                <p:nvPr/>
              </p:nvCxnSpPr>
              <p:spPr bwMode="auto">
                <a:xfrm flipH="1">
                  <a:off x="1066799" y="4343397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 bwMode="auto">
                <a:xfrm rot="5400000" flipH="1">
                  <a:off x="1066799" y="4343397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61" name="Group 181"/>
              <p:cNvGrpSpPr>
                <a:grpSpLocks/>
              </p:cNvGrpSpPr>
              <p:nvPr/>
            </p:nvGrpSpPr>
            <p:grpSpPr bwMode="auto">
              <a:xfrm>
                <a:off x="2362201" y="4114803"/>
                <a:ext cx="182562" cy="182563"/>
                <a:chOff x="1067064" y="4343399"/>
                <a:chExt cx="182562" cy="182563"/>
              </a:xfrm>
            </p:grpSpPr>
            <p:cxnSp>
              <p:nvCxnSpPr>
                <p:cNvPr id="79" name="Straight Connector 78"/>
                <p:cNvCxnSpPr/>
                <p:nvPr/>
              </p:nvCxnSpPr>
              <p:spPr bwMode="auto">
                <a:xfrm flipH="1">
                  <a:off x="1067063" y="4343397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 bwMode="auto">
                <a:xfrm rot="5400000" flipH="1">
                  <a:off x="1067063" y="4343397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62" name="Group 184"/>
              <p:cNvGrpSpPr>
                <a:grpSpLocks/>
              </p:cNvGrpSpPr>
              <p:nvPr/>
            </p:nvGrpSpPr>
            <p:grpSpPr bwMode="auto">
              <a:xfrm>
                <a:off x="3124201" y="4114803"/>
                <a:ext cx="182563" cy="182563"/>
                <a:chOff x="1067328" y="4343399"/>
                <a:chExt cx="182563" cy="182563"/>
              </a:xfrm>
            </p:grpSpPr>
            <p:cxnSp>
              <p:nvCxnSpPr>
                <p:cNvPr id="77" name="Straight Connector 76"/>
                <p:cNvCxnSpPr/>
                <p:nvPr/>
              </p:nvCxnSpPr>
              <p:spPr bwMode="auto">
                <a:xfrm flipH="1">
                  <a:off x="1067328" y="4343397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 bwMode="auto">
                <a:xfrm rot="5400000" flipH="1">
                  <a:off x="1067328" y="4343397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63" name="Group 72"/>
              <p:cNvGrpSpPr>
                <a:grpSpLocks/>
              </p:cNvGrpSpPr>
              <p:nvPr/>
            </p:nvGrpSpPr>
            <p:grpSpPr bwMode="auto">
              <a:xfrm>
                <a:off x="1600200" y="4876804"/>
                <a:ext cx="182563" cy="182563"/>
                <a:chOff x="1066799" y="4343399"/>
                <a:chExt cx="182563" cy="182563"/>
              </a:xfrm>
            </p:grpSpPr>
            <p:cxnSp>
              <p:nvCxnSpPr>
                <p:cNvPr id="60" name="Straight Connector 59"/>
                <p:cNvCxnSpPr/>
                <p:nvPr/>
              </p:nvCxnSpPr>
              <p:spPr bwMode="auto">
                <a:xfrm flipH="1">
                  <a:off x="1066799" y="4343397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 rot="5400000" flipH="1">
                  <a:off x="1066799" y="4343397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64" name="Group 181"/>
              <p:cNvGrpSpPr>
                <a:grpSpLocks/>
              </p:cNvGrpSpPr>
              <p:nvPr/>
            </p:nvGrpSpPr>
            <p:grpSpPr bwMode="auto">
              <a:xfrm>
                <a:off x="2362201" y="4876804"/>
                <a:ext cx="182562" cy="182563"/>
                <a:chOff x="1067064" y="4343399"/>
                <a:chExt cx="182562" cy="182563"/>
              </a:xfrm>
            </p:grpSpPr>
            <p:cxnSp>
              <p:nvCxnSpPr>
                <p:cNvPr id="58" name="Straight Connector 57"/>
                <p:cNvCxnSpPr/>
                <p:nvPr/>
              </p:nvCxnSpPr>
              <p:spPr bwMode="auto">
                <a:xfrm flipH="1">
                  <a:off x="1067063" y="4343397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auto">
                <a:xfrm rot="5400000" flipH="1">
                  <a:off x="1067063" y="4343397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65" name="Group 184"/>
              <p:cNvGrpSpPr>
                <a:grpSpLocks/>
              </p:cNvGrpSpPr>
              <p:nvPr/>
            </p:nvGrpSpPr>
            <p:grpSpPr bwMode="auto">
              <a:xfrm>
                <a:off x="3124201" y="4876804"/>
                <a:ext cx="182563" cy="182563"/>
                <a:chOff x="1067328" y="4343399"/>
                <a:chExt cx="182563" cy="182563"/>
              </a:xfrm>
            </p:grpSpPr>
            <p:cxnSp>
              <p:nvCxnSpPr>
                <p:cNvPr id="56" name="Straight Connector 55"/>
                <p:cNvCxnSpPr/>
                <p:nvPr/>
              </p:nvCxnSpPr>
              <p:spPr bwMode="auto">
                <a:xfrm flipH="1">
                  <a:off x="1067328" y="4343397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auto">
                <a:xfrm rot="5400000" flipH="1">
                  <a:off x="1067328" y="4343397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66" name="Group 72"/>
              <p:cNvGrpSpPr>
                <a:grpSpLocks/>
              </p:cNvGrpSpPr>
              <p:nvPr/>
            </p:nvGrpSpPr>
            <p:grpSpPr bwMode="auto">
              <a:xfrm>
                <a:off x="1600200" y="5638805"/>
                <a:ext cx="182563" cy="182563"/>
                <a:chOff x="1066799" y="4343399"/>
                <a:chExt cx="182563" cy="18256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auto">
                <a:xfrm flipH="1">
                  <a:off x="1066799" y="4343396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auto">
                <a:xfrm rot="5400000" flipH="1">
                  <a:off x="1066799" y="4343396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67" name="Group 181"/>
              <p:cNvGrpSpPr>
                <a:grpSpLocks/>
              </p:cNvGrpSpPr>
              <p:nvPr/>
            </p:nvGrpSpPr>
            <p:grpSpPr bwMode="auto">
              <a:xfrm>
                <a:off x="2362201" y="5638805"/>
                <a:ext cx="182562" cy="182563"/>
                <a:chOff x="1067064" y="4343399"/>
                <a:chExt cx="182562" cy="18256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auto">
                <a:xfrm flipH="1">
                  <a:off x="1067063" y="4343396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 rot="5400000" flipH="1">
                  <a:off x="1067063" y="4343396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68" name="Group 184"/>
              <p:cNvGrpSpPr>
                <a:grpSpLocks/>
              </p:cNvGrpSpPr>
              <p:nvPr/>
            </p:nvGrpSpPr>
            <p:grpSpPr bwMode="auto">
              <a:xfrm>
                <a:off x="3124201" y="5638805"/>
                <a:ext cx="182563" cy="182563"/>
                <a:chOff x="1067328" y="4343399"/>
                <a:chExt cx="182563" cy="182563"/>
              </a:xfrm>
            </p:grpSpPr>
            <p:cxnSp>
              <p:nvCxnSpPr>
                <p:cNvPr id="35" name="Straight Connector 34"/>
                <p:cNvCxnSpPr/>
                <p:nvPr/>
              </p:nvCxnSpPr>
              <p:spPr bwMode="auto">
                <a:xfrm flipH="1">
                  <a:off x="1067328" y="4343396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 bwMode="auto">
                <a:xfrm rot="5400000" flipH="1">
                  <a:off x="1067328" y="4343396"/>
                  <a:ext cx="182563" cy="182563"/>
                </a:xfrm>
                <a:prstGeom prst="line">
                  <a:avLst/>
                </a:prstGeom>
                <a:ln w="25400">
                  <a:solidFill>
                    <a:srgbClr val="293F6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59447" name="Object 4"/>
            <p:cNvGraphicFramePr>
              <a:graphicFrameLocks noChangeAspect="1"/>
            </p:cNvGraphicFramePr>
            <p:nvPr/>
          </p:nvGraphicFramePr>
          <p:xfrm>
            <a:off x="2617788" y="1981200"/>
            <a:ext cx="865188" cy="509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23" name="Equation" r:id="rId7" imgW="431613" imgH="253890" progId="Equation.3">
                    <p:embed/>
                  </p:oleObj>
                </mc:Choice>
                <mc:Fallback>
                  <p:oleObj name="Equation" r:id="rId7" imgW="431613" imgH="253890" progId="Equation.3">
                    <p:embed/>
                    <p:pic>
                      <p:nvPicPr>
                        <p:cNvPr id="0" name="Picture 3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7788" y="1981200"/>
                          <a:ext cx="865188" cy="509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5" name="TextBox 184"/>
          <p:cNvSpPr txBox="1"/>
          <p:nvPr/>
        </p:nvSpPr>
        <p:spPr bwMode="auto">
          <a:xfrm>
            <a:off x="5165068" y="3022160"/>
            <a:ext cx="2968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</a:rPr>
              <a:t>So force on wire 2 is</a:t>
            </a:r>
          </a:p>
        </p:txBody>
      </p:sp>
      <p:graphicFrame>
        <p:nvGraphicFramePr>
          <p:cNvPr id="1126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043630"/>
              </p:ext>
            </p:extLst>
          </p:nvPr>
        </p:nvGraphicFramePr>
        <p:xfrm>
          <a:off x="8272502" y="2867730"/>
          <a:ext cx="167957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24" name="Equation" r:id="rId9" imgW="837836" imgH="393529" progId="Equation.3">
                  <p:embed/>
                </p:oleObj>
              </mc:Choice>
              <mc:Fallback>
                <p:oleObj name="Equation" r:id="rId9" imgW="837836" imgH="393529" progId="Equation.3">
                  <p:embed/>
                  <p:pic>
                    <p:nvPicPr>
                      <p:cNvPr id="0" name="Picture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2502" y="2867730"/>
                        <a:ext cx="1679575" cy="78898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 bwMode="auto">
              <a:xfrm>
                <a:off x="5562599" y="4001707"/>
                <a:ext cx="5029200" cy="70788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Newton’s 3</a:t>
                </a:r>
                <a:r>
                  <a:rPr lang="en-US" sz="2000" b="1" baseline="300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rd</a:t>
                </a:r>
                <a:r>
                  <a:rPr lang="en-US" sz="2000" b="1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 Law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 tells us the force on wire 1 is the same as on wire 2: 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|=|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599" y="4001707"/>
                <a:ext cx="5029200" cy="707886"/>
              </a:xfrm>
              <a:prstGeom prst="rect">
                <a:avLst/>
              </a:prstGeom>
              <a:blipFill>
                <a:blip r:embed="rId11"/>
                <a:stretch>
                  <a:fillRect l="-967" t="-2521" r="-363" b="-13445"/>
                </a:stretch>
              </a:blipFill>
              <a:ln w="9525">
                <a:solidFill>
                  <a:schemeClr val="bg1">
                    <a:lumMod val="50000"/>
                  </a:schemeClr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223"/>
          <p:cNvGrpSpPr>
            <a:grpSpLocks/>
          </p:cNvGrpSpPr>
          <p:nvPr/>
        </p:nvGrpSpPr>
        <p:grpSpPr bwMode="auto">
          <a:xfrm>
            <a:off x="577811" y="1715707"/>
            <a:ext cx="1612900" cy="4646613"/>
            <a:chOff x="-12700" y="1828800"/>
            <a:chExt cx="1612900" cy="4646615"/>
          </a:xfrm>
        </p:grpSpPr>
        <p:grpSp>
          <p:nvGrpSpPr>
            <p:cNvPr id="59416" name="Group 187"/>
            <p:cNvGrpSpPr>
              <a:grpSpLocks/>
            </p:cNvGrpSpPr>
            <p:nvPr/>
          </p:nvGrpSpPr>
          <p:grpSpPr bwMode="auto">
            <a:xfrm>
              <a:off x="1586" y="1828800"/>
              <a:ext cx="1598614" cy="4646615"/>
              <a:chOff x="1779587" y="1882775"/>
              <a:chExt cx="1598614" cy="4646615"/>
            </a:xfrm>
          </p:grpSpPr>
          <p:grpSp>
            <p:nvGrpSpPr>
              <p:cNvPr id="59418" name="Group 77"/>
              <p:cNvGrpSpPr>
                <a:grpSpLocks/>
              </p:cNvGrpSpPr>
              <p:nvPr/>
            </p:nvGrpSpPr>
            <p:grpSpPr bwMode="auto">
              <a:xfrm>
                <a:off x="1779587" y="1882775"/>
                <a:ext cx="1598614" cy="74612"/>
                <a:chOff x="1779587" y="1882775"/>
                <a:chExt cx="1598614" cy="74612"/>
              </a:xfrm>
            </p:grpSpPr>
            <p:sp>
              <p:nvSpPr>
                <p:cNvPr id="214" name="Oval 213"/>
                <p:cNvSpPr/>
                <p:nvPr/>
              </p:nvSpPr>
              <p:spPr bwMode="auto">
                <a:xfrm>
                  <a:off x="1779589" y="1882775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>
                  <a:off x="2541589" y="1882775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6" name="Oval 215"/>
                <p:cNvSpPr/>
                <p:nvPr/>
              </p:nvSpPr>
              <p:spPr bwMode="auto">
                <a:xfrm>
                  <a:off x="3303589" y="1882775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9419" name="Group 76"/>
              <p:cNvGrpSpPr>
                <a:grpSpLocks/>
              </p:cNvGrpSpPr>
              <p:nvPr/>
            </p:nvGrpSpPr>
            <p:grpSpPr bwMode="auto">
              <a:xfrm>
                <a:off x="1779587" y="6454778"/>
                <a:ext cx="1598614" cy="74612"/>
                <a:chOff x="1931987" y="2035175"/>
                <a:chExt cx="1598614" cy="7461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1931989" y="2035174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>
                  <a:off x="2693989" y="2035174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3" name="Oval 212"/>
                <p:cNvSpPr/>
                <p:nvPr/>
              </p:nvSpPr>
              <p:spPr bwMode="auto">
                <a:xfrm>
                  <a:off x="3455989" y="2035174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9420" name="Group 78"/>
              <p:cNvGrpSpPr>
                <a:grpSpLocks/>
              </p:cNvGrpSpPr>
              <p:nvPr/>
            </p:nvGrpSpPr>
            <p:grpSpPr bwMode="auto">
              <a:xfrm>
                <a:off x="1779587" y="2644776"/>
                <a:ext cx="1598614" cy="74612"/>
                <a:chOff x="1779587" y="1882775"/>
                <a:chExt cx="1598614" cy="74612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1779589" y="1882774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 bwMode="auto">
                <a:xfrm>
                  <a:off x="2541589" y="1882774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0" name="Oval 209"/>
                <p:cNvSpPr/>
                <p:nvPr/>
              </p:nvSpPr>
              <p:spPr bwMode="auto">
                <a:xfrm>
                  <a:off x="3303589" y="1882774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9421" name="Group 82"/>
              <p:cNvGrpSpPr>
                <a:grpSpLocks/>
              </p:cNvGrpSpPr>
              <p:nvPr/>
            </p:nvGrpSpPr>
            <p:grpSpPr bwMode="auto">
              <a:xfrm>
                <a:off x="1779587" y="3406777"/>
                <a:ext cx="1598614" cy="74612"/>
                <a:chOff x="1779587" y="1882775"/>
                <a:chExt cx="1598614" cy="74612"/>
              </a:xfrm>
            </p:grpSpPr>
            <p:sp>
              <p:nvSpPr>
                <p:cNvPr id="205" name="Oval 204"/>
                <p:cNvSpPr/>
                <p:nvPr/>
              </p:nvSpPr>
              <p:spPr bwMode="auto">
                <a:xfrm>
                  <a:off x="1779589" y="1882774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6" name="Oval 205"/>
                <p:cNvSpPr/>
                <p:nvPr/>
              </p:nvSpPr>
              <p:spPr bwMode="auto">
                <a:xfrm>
                  <a:off x="2541589" y="1882774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7" name="Oval 206"/>
                <p:cNvSpPr/>
                <p:nvPr/>
              </p:nvSpPr>
              <p:spPr bwMode="auto">
                <a:xfrm>
                  <a:off x="3303589" y="1882774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9422" name="Group 86"/>
              <p:cNvGrpSpPr>
                <a:grpSpLocks/>
              </p:cNvGrpSpPr>
              <p:nvPr/>
            </p:nvGrpSpPr>
            <p:grpSpPr bwMode="auto">
              <a:xfrm>
                <a:off x="1779587" y="4168778"/>
                <a:ext cx="1598614" cy="74612"/>
                <a:chOff x="1779587" y="1882775"/>
                <a:chExt cx="1598614" cy="74612"/>
              </a:xfrm>
            </p:grpSpPr>
            <p:sp>
              <p:nvSpPr>
                <p:cNvPr id="202" name="Oval 201"/>
                <p:cNvSpPr/>
                <p:nvPr/>
              </p:nvSpPr>
              <p:spPr bwMode="auto">
                <a:xfrm>
                  <a:off x="1779589" y="188277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3" name="Oval 202"/>
                <p:cNvSpPr/>
                <p:nvPr/>
              </p:nvSpPr>
              <p:spPr bwMode="auto">
                <a:xfrm>
                  <a:off x="2541589" y="188277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4" name="Oval 203"/>
                <p:cNvSpPr/>
                <p:nvPr/>
              </p:nvSpPr>
              <p:spPr bwMode="auto">
                <a:xfrm>
                  <a:off x="3303589" y="188277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9423" name="Group 90"/>
              <p:cNvGrpSpPr>
                <a:grpSpLocks/>
              </p:cNvGrpSpPr>
              <p:nvPr/>
            </p:nvGrpSpPr>
            <p:grpSpPr bwMode="auto">
              <a:xfrm>
                <a:off x="1779587" y="4930779"/>
                <a:ext cx="1598614" cy="74612"/>
                <a:chOff x="1779587" y="1882775"/>
                <a:chExt cx="1598614" cy="74612"/>
              </a:xfrm>
            </p:grpSpPr>
            <p:sp>
              <p:nvSpPr>
                <p:cNvPr id="199" name="Oval 198"/>
                <p:cNvSpPr/>
                <p:nvPr/>
              </p:nvSpPr>
              <p:spPr bwMode="auto">
                <a:xfrm>
                  <a:off x="1779589" y="1882772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0" name="Oval 199"/>
                <p:cNvSpPr/>
                <p:nvPr/>
              </p:nvSpPr>
              <p:spPr bwMode="auto">
                <a:xfrm>
                  <a:off x="2541589" y="1882772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1" name="Oval 200"/>
                <p:cNvSpPr/>
                <p:nvPr/>
              </p:nvSpPr>
              <p:spPr bwMode="auto">
                <a:xfrm>
                  <a:off x="3303589" y="1882772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9424" name="Group 94"/>
              <p:cNvGrpSpPr>
                <a:grpSpLocks/>
              </p:cNvGrpSpPr>
              <p:nvPr/>
            </p:nvGrpSpPr>
            <p:grpSpPr bwMode="auto">
              <a:xfrm>
                <a:off x="1779587" y="5692780"/>
                <a:ext cx="1598614" cy="74612"/>
                <a:chOff x="1779587" y="1882775"/>
                <a:chExt cx="1598614" cy="74612"/>
              </a:xfrm>
            </p:grpSpPr>
            <p:sp>
              <p:nvSpPr>
                <p:cNvPr id="196" name="Oval 195"/>
                <p:cNvSpPr/>
                <p:nvPr/>
              </p:nvSpPr>
              <p:spPr bwMode="auto">
                <a:xfrm>
                  <a:off x="1779589" y="1882772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 bwMode="auto">
                <a:xfrm>
                  <a:off x="2541589" y="1882772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 bwMode="auto">
                <a:xfrm>
                  <a:off x="3303589" y="1882772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aphicFrame>
          <p:nvGraphicFramePr>
            <p:cNvPr id="59417" name="Object 8"/>
            <p:cNvGraphicFramePr>
              <a:graphicFrameLocks noChangeAspect="1"/>
            </p:cNvGraphicFramePr>
            <p:nvPr/>
          </p:nvGraphicFramePr>
          <p:xfrm>
            <a:off x="-12700" y="5105400"/>
            <a:ext cx="890588" cy="509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25" name="Equation" r:id="rId12" imgW="444114" imgH="253780" progId="Equation.3">
                    <p:embed/>
                  </p:oleObj>
                </mc:Choice>
                <mc:Fallback>
                  <p:oleObj name="Equation" r:id="rId12" imgW="444114" imgH="253780" progId="Equation.3">
                    <p:embed/>
                    <p:pic>
                      <p:nvPicPr>
                        <p:cNvPr id="0" name="Picture 3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2700" y="5105400"/>
                          <a:ext cx="890588" cy="509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oup 224"/>
          <p:cNvGrpSpPr>
            <a:grpSpLocks/>
          </p:cNvGrpSpPr>
          <p:nvPr/>
        </p:nvGrpSpPr>
        <p:grpSpPr bwMode="auto">
          <a:xfrm>
            <a:off x="2011324" y="4306507"/>
            <a:ext cx="762000" cy="461963"/>
            <a:chOff x="1420812" y="4419600"/>
            <a:chExt cx="762000" cy="461665"/>
          </a:xfrm>
        </p:grpSpPr>
        <p:cxnSp>
          <p:nvCxnSpPr>
            <p:cNvPr id="218" name="Straight Arrow Connector 217"/>
            <p:cNvCxnSpPr/>
            <p:nvPr/>
          </p:nvCxnSpPr>
          <p:spPr>
            <a:xfrm>
              <a:off x="1420812" y="4440225"/>
              <a:ext cx="762000" cy="1586"/>
            </a:xfrm>
            <a:prstGeom prst="straightConnector1">
              <a:avLst/>
            </a:prstGeom>
            <a:ln w="38100">
              <a:solidFill>
                <a:srgbClr val="A67A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15" name="TextBox 218"/>
            <p:cNvSpPr txBox="1">
              <a:spLocks noChangeArrowheads="1"/>
            </p:cNvSpPr>
            <p:nvPr/>
          </p:nvSpPr>
          <p:spPr bwMode="auto">
            <a:xfrm>
              <a:off x="1524000" y="44196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i="1">
                  <a:solidFill>
                    <a:srgbClr val="A67A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i="1" baseline="-25000">
                  <a:solidFill>
                    <a:srgbClr val="A67A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 bwMode="auto">
              <a:xfrm>
                <a:off x="5562600" y="5105401"/>
                <a:ext cx="5029200" cy="116955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defRPr/>
                </a:pPr>
                <a:r>
                  <a:rPr lang="en-US" sz="2000" b="1" dirty="0">
                    <a:latin typeface="+mj-lt"/>
                  </a:rPr>
                  <a:t>Direction of Force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(from right-hand rule)</a:t>
                </a:r>
                <a:r>
                  <a:rPr lang="en-US" sz="2000" b="1" dirty="0">
                    <a:latin typeface="+mj-lt"/>
                  </a:rPr>
                  <a:t>: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+mj-lt"/>
                  </a:rPr>
                  <a:t>Parallel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 : </a:t>
                </a:r>
                <a:r>
                  <a:rPr lang="en-US" sz="2000" b="1" dirty="0">
                    <a:latin typeface="+mj-lt"/>
                  </a:rPr>
                  <a:t>attractive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/>
                  <a:t>Opposite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: </a:t>
                </a:r>
                <a:r>
                  <a:rPr lang="en-US" sz="2000" b="1" dirty="0"/>
                  <a:t>repulsive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600" y="5105401"/>
                <a:ext cx="5029200" cy="1169551"/>
              </a:xfrm>
              <a:prstGeom prst="rect">
                <a:avLst/>
              </a:prstGeom>
              <a:blipFill>
                <a:blip r:embed="rId14"/>
                <a:stretch>
                  <a:fillRect l="-967" t="-2073" b="-829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85" grpId="0"/>
      <p:bldP spid="187" grpId="0" animBg="1"/>
      <p:bldP spid="1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cs typeface="Arial" charset="0"/>
              </a:rPr>
              <a:t>Finding the Current in a Wire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81000" y="1371600"/>
            <a:ext cx="1143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Two current carrying wires are separated by </a:t>
            </a:r>
            <a:r>
              <a:rPr lang="en-US" sz="2400" b="1" dirty="0">
                <a:latin typeface="+mj-lt"/>
              </a:rPr>
              <a:t>3.0 cm</a:t>
            </a:r>
            <a:r>
              <a:rPr lang="en-US" sz="2400" dirty="0">
                <a:latin typeface="+mj-lt"/>
              </a:rPr>
              <a:t>.  Wire 1 carries a current of </a:t>
            </a:r>
            <a:r>
              <a:rPr lang="en-US" sz="2400" b="1" dirty="0">
                <a:latin typeface="+mj-lt"/>
              </a:rPr>
              <a:t>5.0 A</a:t>
            </a:r>
            <a:r>
              <a:rPr lang="en-US" sz="2400" dirty="0">
                <a:latin typeface="+mj-lt"/>
              </a:rPr>
              <a:t> from </a:t>
            </a:r>
            <a:r>
              <a:rPr lang="en-US" sz="2400" b="1" dirty="0">
                <a:latin typeface="+mj-lt"/>
              </a:rPr>
              <a:t>right to left </a:t>
            </a:r>
            <a:r>
              <a:rPr lang="en-US" sz="2400" dirty="0">
                <a:latin typeface="+mj-lt"/>
              </a:rPr>
              <a:t>and exerts a </a:t>
            </a:r>
            <a:r>
              <a:rPr lang="en-US" sz="2400" b="1" dirty="0">
                <a:latin typeface="+mj-lt"/>
              </a:rPr>
              <a:t>repulsive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magnetic force of 0.16 </a:t>
            </a:r>
            <a:r>
              <a:rPr lang="en-US" sz="2400" b="1" dirty="0" err="1">
                <a:latin typeface="+mj-lt"/>
              </a:rPr>
              <a:t>mN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on a </a:t>
            </a:r>
            <a:r>
              <a:rPr lang="en-US" sz="2400" b="1" dirty="0">
                <a:latin typeface="+mj-lt"/>
              </a:rPr>
              <a:t>1.2 m</a:t>
            </a:r>
            <a:r>
              <a:rPr lang="en-US" sz="2400" dirty="0">
                <a:latin typeface="+mj-lt"/>
              </a:rPr>
              <a:t> long stretch of Wire 2.  What is the current in wire 2?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828800" y="3429000"/>
            <a:ext cx="3657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4.0 A right to left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4.0 A left to right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1.3 A right to left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1.3 A left to right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0.57 MA right to left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8800" y="3886200"/>
            <a:ext cx="28194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334000" y="3429001"/>
            <a:ext cx="4572000" cy="8302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Repulsive force → currents are in opposite directions: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334000" y="4562476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Rearrange equation from previous slide:</a:t>
            </a:r>
          </a:p>
        </p:txBody>
      </p:sp>
      <p:graphicFrame>
        <p:nvGraphicFramePr>
          <p:cNvPr id="1126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333777"/>
              </p:ext>
            </p:extLst>
          </p:nvPr>
        </p:nvGraphicFramePr>
        <p:xfrm>
          <a:off x="6261101" y="5459414"/>
          <a:ext cx="162877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57" name="Equation" r:id="rId3" imgW="812447" imgH="431613" progId="Equation.3">
                  <p:embed/>
                </p:oleObj>
              </mc:Choice>
              <mc:Fallback>
                <p:oleObj name="Equation" r:id="rId3" imgW="81244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1" y="5459414"/>
                        <a:ext cx="1628775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35900" y="5661026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= 4.0 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28800" y="3669623"/>
            <a:ext cx="3276600" cy="1483112"/>
            <a:chOff x="304800" y="3669623"/>
            <a:chExt cx="3276600" cy="1483112"/>
          </a:xfrm>
        </p:grpSpPr>
        <p:cxnSp>
          <p:nvCxnSpPr>
            <p:cNvPr id="3" name="Straight Connector 2"/>
            <p:cNvCxnSpPr>
              <a:stCxn id="5" idx="1"/>
            </p:cNvCxnSpPr>
            <p:nvPr/>
          </p:nvCxnSpPr>
          <p:spPr>
            <a:xfrm>
              <a:off x="304800" y="4398169"/>
              <a:ext cx="2667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79142" y="5152735"/>
              <a:ext cx="320225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79141" y="3669623"/>
              <a:ext cx="2667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cs typeface="Arial" charset="0"/>
              </a:rPr>
              <a:t>Scaling Problem</a:t>
            </a:r>
          </a:p>
        </p:txBody>
      </p:sp>
      <p:sp>
        <p:nvSpPr>
          <p:cNvPr id="61443" name="TextBox 3"/>
          <p:cNvSpPr txBox="1">
            <a:spLocks noChangeArrowheads="1"/>
          </p:cNvSpPr>
          <p:nvPr/>
        </p:nvSpPr>
        <p:spPr bwMode="auto">
          <a:xfrm>
            <a:off x="533400" y="1371600"/>
            <a:ext cx="11049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When two parallel wires carrying currents </a:t>
            </a:r>
            <a:r>
              <a:rPr lang="en-US" sz="2000" i="1" dirty="0"/>
              <a:t>I</a:t>
            </a:r>
            <a:r>
              <a:rPr lang="en-US" sz="2000" baseline="-25000" dirty="0"/>
              <a:t>A</a:t>
            </a:r>
            <a:r>
              <a:rPr lang="en-US" sz="2000" dirty="0"/>
              <a:t> and </a:t>
            </a:r>
            <a:r>
              <a:rPr lang="en-US" sz="2000" i="1" dirty="0"/>
              <a:t>I</a:t>
            </a:r>
            <a:r>
              <a:rPr lang="en-US" sz="2000" baseline="-25000" dirty="0"/>
              <a:t>B</a:t>
            </a:r>
            <a:r>
              <a:rPr lang="en-US" sz="2000" dirty="0"/>
              <a:t> are a distance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/>
              <a:t> away from each other, they exert a repulsive force with magnitude </a:t>
            </a:r>
            <a:r>
              <a:rPr lang="en-US" sz="2000" i="1" dirty="0"/>
              <a:t>F</a:t>
            </a:r>
            <a:r>
              <a:rPr lang="en-US" sz="2000" dirty="0"/>
              <a:t> on each other.  Which of the following would make the force attractive and four times larger than </a:t>
            </a:r>
            <a:r>
              <a:rPr lang="en-US" sz="2000" i="1" dirty="0"/>
              <a:t>F</a:t>
            </a:r>
            <a:r>
              <a:rPr lang="en-US" sz="2000" dirty="0"/>
              <a:t>?</a:t>
            </a:r>
          </a:p>
        </p:txBody>
      </p:sp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1981200" y="2667001"/>
            <a:ext cx="4953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dirty="0"/>
              <a:t>Reverse </a:t>
            </a:r>
            <a:r>
              <a:rPr lang="en-US" i="1" dirty="0"/>
              <a:t>I</a:t>
            </a:r>
            <a:r>
              <a:rPr lang="en-US" baseline="-25000" dirty="0"/>
              <a:t>A</a:t>
            </a:r>
            <a:r>
              <a:rPr lang="en-US" dirty="0"/>
              <a:t>; double both</a:t>
            </a:r>
          </a:p>
          <a:p>
            <a:pPr eaLnBrk="1" hangingPunct="1">
              <a:buFontTx/>
              <a:buAutoNum type="alphaLcPeriod"/>
            </a:pPr>
            <a:r>
              <a:rPr lang="en-US" dirty="0"/>
              <a:t>Reverse </a:t>
            </a:r>
            <a:r>
              <a:rPr lang="en-US" i="1" dirty="0"/>
              <a:t>I</a:t>
            </a:r>
            <a:r>
              <a:rPr lang="en-US" baseline="-25000" dirty="0"/>
              <a:t>B</a:t>
            </a:r>
            <a:r>
              <a:rPr lang="en-US" dirty="0"/>
              <a:t> currents; double one current</a:t>
            </a:r>
          </a:p>
          <a:p>
            <a:pPr eaLnBrk="1" hangingPunct="1">
              <a:buFontTx/>
              <a:buAutoNum type="alphaLcPeriod"/>
            </a:pPr>
            <a:r>
              <a:rPr lang="en-US" dirty="0"/>
              <a:t>Reverse </a:t>
            </a:r>
            <a:r>
              <a:rPr lang="en-US" i="1" dirty="0"/>
              <a:t>I</a:t>
            </a:r>
            <a:r>
              <a:rPr lang="en-US" baseline="-25000" dirty="0"/>
              <a:t>B</a:t>
            </a:r>
            <a:r>
              <a:rPr lang="en-US" dirty="0"/>
              <a:t>; double one current; halve the distance between the wires</a:t>
            </a:r>
          </a:p>
          <a:p>
            <a:pPr eaLnBrk="1" hangingPunct="1">
              <a:buFontTx/>
              <a:buAutoNum type="alphaLcPeriod"/>
            </a:pPr>
            <a:r>
              <a:rPr lang="en-US" dirty="0"/>
              <a:t>Reverse both currents; quarter the distance between the wires</a:t>
            </a:r>
          </a:p>
          <a:p>
            <a:pPr eaLnBrk="1" hangingPunct="1">
              <a:buFontTx/>
              <a:buAutoNum type="alphaLcPeriod"/>
            </a:pPr>
            <a:r>
              <a:rPr lang="en-US" dirty="0"/>
              <a:t>Both a and c work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91300" y="47244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Looking at: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420101" y="5245100"/>
          <a:ext cx="19843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70" name="Equation" r:id="rId3" imgW="990170" imgH="406224" progId="Equation.3">
                  <p:embed/>
                </p:oleObj>
              </mc:Choice>
              <mc:Fallback>
                <p:oleObj name="Equation" r:id="rId3" imgW="990170" imgH="406224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101" y="5245100"/>
                        <a:ext cx="198437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10350" y="6211888"/>
            <a:ext cx="339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Either </a:t>
            </a:r>
            <a:r>
              <a:rPr lang="en-US" b="1">
                <a:solidFill>
                  <a:srgbClr val="FF0000"/>
                </a:solidFill>
              </a:rPr>
              <a:t>double </a:t>
            </a: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>
                <a:solidFill>
                  <a:srgbClr val="FF0000"/>
                </a:solidFill>
              </a:rPr>
              <a:t> and </a:t>
            </a: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from_</a:t>
            </a:r>
            <a:r>
              <a:rPr lang="en-US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/>
              <a:t>Or </a:t>
            </a:r>
            <a:r>
              <a:rPr lang="en-US" b="1">
                <a:solidFill>
                  <a:srgbClr val="A67A00"/>
                </a:solidFill>
              </a:rPr>
              <a:t>quadruple </a:t>
            </a:r>
            <a:r>
              <a:rPr lang="en-US" b="1" i="1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baseline="-25000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>
                <a:solidFill>
                  <a:srgbClr val="A67A00"/>
                </a:solidFill>
              </a:rPr>
              <a:t> or </a:t>
            </a:r>
            <a:r>
              <a:rPr lang="en-US" b="1" i="1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i="1" baseline="-25000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b="1" baseline="-25000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_A</a:t>
            </a:r>
            <a:endParaRPr lang="en-US" b="1">
              <a:solidFill>
                <a:srgbClr val="A67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1200" y="4343400"/>
            <a:ext cx="2362200" cy="355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0688" y="5105401"/>
            <a:ext cx="411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For direction to reverse, need to reverse </a:t>
            </a:r>
            <a:r>
              <a:rPr lang="en-US" b="1">
                <a:solidFill>
                  <a:srgbClr val="293F6F"/>
                </a:solidFill>
              </a:rPr>
              <a:t>only one current</a:t>
            </a:r>
          </a:p>
        </p:txBody>
      </p:sp>
      <p:sp>
        <p:nvSpPr>
          <p:cNvPr id="61450" name="TextBox 12"/>
          <p:cNvSpPr txBox="1">
            <a:spLocks noChangeArrowheads="1"/>
          </p:cNvSpPr>
          <p:nvPr/>
        </p:nvSpPr>
        <p:spPr bwMode="auto">
          <a:xfrm>
            <a:off x="5257800" y="2687638"/>
            <a:ext cx="281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Doubles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_A</a:t>
            </a:r>
            <a:endParaRPr lang="en-US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3497719"/>
            <a:ext cx="5067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Doubles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_A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cs typeface="Times New Roman" pitchFamily="18" charset="0"/>
              </a:rPr>
              <a:t>or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A67A00"/>
                </a:solidFill>
                <a:latin typeface="+mj-lt"/>
                <a:cs typeface="Times New Roman" pitchFamily="18" charset="0"/>
              </a:rPr>
              <a:t>Quadruples </a:t>
            </a:r>
            <a:r>
              <a:rPr lang="en-US" i="1" dirty="0" err="1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err="1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baseline="-25000" dirty="0" err="1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_A</a:t>
            </a:r>
            <a:endParaRPr lang="en-US" baseline="-25000" dirty="0">
              <a:solidFill>
                <a:srgbClr val="A67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3" name="TextBox 15"/>
          <p:cNvSpPr txBox="1">
            <a:spLocks noChangeArrowheads="1"/>
          </p:cNvSpPr>
          <p:nvPr/>
        </p:nvSpPr>
        <p:spPr bwMode="auto">
          <a:xfrm>
            <a:off x="4343400" y="3990239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A67A00"/>
                </a:solidFill>
              </a:rPr>
              <a:t>Quadruples </a:t>
            </a:r>
            <a:r>
              <a:rPr lang="en-US" i="1" dirty="0" err="1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err="1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baseline="-25000" dirty="0" err="1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_A</a:t>
            </a:r>
            <a:endParaRPr lang="en-US" baseline="-25000" dirty="0">
              <a:solidFill>
                <a:srgbClr val="A67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19800" y="546735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L B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_A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6413809" y="2971800"/>
            <a:ext cx="281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Only doubles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or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_A</a:t>
            </a:r>
            <a:endParaRPr lang="en-US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>
            <a:endCxn id="16" idx="1"/>
          </p:cNvCxnSpPr>
          <p:nvPr/>
        </p:nvCxnSpPr>
        <p:spPr>
          <a:xfrm>
            <a:off x="1981201" y="3156466"/>
            <a:ext cx="44326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64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  <p:bldP spid="12" grpId="0"/>
      <p:bldP spid="61450" grpId="0"/>
      <p:bldP spid="15" grpId="0"/>
      <p:bldP spid="61453" grpId="0"/>
      <p:bldP spid="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Motors</a:t>
            </a:r>
          </a:p>
        </p:txBody>
      </p:sp>
      <p:sp>
        <p:nvSpPr>
          <p:cNvPr id="6451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cs typeface="Arial" charset="0"/>
              </a:rPr>
              <a:t>OpenStax</a:t>
            </a:r>
            <a:r>
              <a:rPr lang="en-US" dirty="0">
                <a:latin typeface="Arial" charset="0"/>
                <a:cs typeface="Arial" charset="0"/>
              </a:rPr>
              <a:t> 23.3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  <a:cs typeface="Arial" charset="0"/>
              </a:rPr>
              <a:t>Wire Loop in Magnetic Field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819400" y="936259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top view (left) and side view (right)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152900" y="3619500"/>
            <a:ext cx="388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54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238665"/>
              </p:ext>
            </p:extLst>
          </p:nvPr>
        </p:nvGraphicFramePr>
        <p:xfrm>
          <a:off x="1981201" y="1295401"/>
          <a:ext cx="3079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26" name="Equation" r:id="rId3" imgW="152334" imgH="190417" progId="Equation.3">
                  <p:embed/>
                </p:oleObj>
              </mc:Choice>
              <mc:Fallback>
                <p:oleObj name="Equation" r:id="rId3" imgW="152334" imgH="190417" progId="Equation.3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295401"/>
                        <a:ext cx="30797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542" name="Group 89"/>
          <p:cNvGrpSpPr>
            <a:grpSpLocks/>
          </p:cNvGrpSpPr>
          <p:nvPr/>
        </p:nvGrpSpPr>
        <p:grpSpPr bwMode="auto">
          <a:xfrm>
            <a:off x="6248400" y="1790700"/>
            <a:ext cx="4343400" cy="3100388"/>
            <a:chOff x="4572000" y="2019299"/>
            <a:chExt cx="4343400" cy="3100388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572000" y="2019299"/>
              <a:ext cx="4343400" cy="1588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4572000" y="2638424"/>
              <a:ext cx="4343400" cy="1588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4572000" y="3259137"/>
              <a:ext cx="4343400" cy="1587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572000" y="3878262"/>
              <a:ext cx="4343400" cy="1587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4572000" y="4498974"/>
              <a:ext cx="4343400" cy="1588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4572000" y="5118099"/>
              <a:ext cx="4343400" cy="1588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543" name="Group 88"/>
          <p:cNvGrpSpPr>
            <a:grpSpLocks/>
          </p:cNvGrpSpPr>
          <p:nvPr/>
        </p:nvGrpSpPr>
        <p:grpSpPr bwMode="auto">
          <a:xfrm>
            <a:off x="1831976" y="1754188"/>
            <a:ext cx="3883025" cy="3173412"/>
            <a:chOff x="307976" y="1982787"/>
            <a:chExt cx="3883024" cy="3173413"/>
          </a:xfrm>
        </p:grpSpPr>
        <p:sp>
          <p:nvSpPr>
            <p:cNvPr id="58" name="Oval 57"/>
            <p:cNvSpPr/>
            <p:nvPr/>
          </p:nvSpPr>
          <p:spPr bwMode="auto">
            <a:xfrm>
              <a:off x="307976" y="1982787"/>
              <a:ext cx="74613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069976" y="1982787"/>
              <a:ext cx="74613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1831976" y="1982787"/>
              <a:ext cx="74613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592388" y="1982787"/>
              <a:ext cx="74612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3354388" y="1982787"/>
              <a:ext cx="74612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4116388" y="1982787"/>
              <a:ext cx="74612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07976" y="2757487"/>
              <a:ext cx="74613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069976" y="2757487"/>
              <a:ext cx="74613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1831976" y="2757487"/>
              <a:ext cx="74613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2592388" y="2757487"/>
              <a:ext cx="74612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3354388" y="2757487"/>
              <a:ext cx="74612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4116388" y="2757487"/>
              <a:ext cx="74612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07976" y="3532187"/>
              <a:ext cx="74613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069976" y="3532187"/>
              <a:ext cx="74613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1831976" y="3532187"/>
              <a:ext cx="74613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2592388" y="3532187"/>
              <a:ext cx="74612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3354388" y="3532187"/>
              <a:ext cx="74612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4116388" y="3532187"/>
              <a:ext cx="74612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07976" y="4306888"/>
              <a:ext cx="74613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1069976" y="4306888"/>
              <a:ext cx="74613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1831976" y="4306888"/>
              <a:ext cx="74613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2592388" y="4306888"/>
              <a:ext cx="74612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3354388" y="4306888"/>
              <a:ext cx="74612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4116388" y="4306888"/>
              <a:ext cx="74612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07976" y="5081588"/>
              <a:ext cx="74613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1069976" y="5081588"/>
              <a:ext cx="74613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1831976" y="5081588"/>
              <a:ext cx="74613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592388" y="5081588"/>
              <a:ext cx="74612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3354388" y="5081588"/>
              <a:ext cx="74612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4116388" y="5081588"/>
              <a:ext cx="74612" cy="74612"/>
            </a:xfrm>
            <a:prstGeom prst="ellipse">
              <a:avLst/>
            </a:prstGeom>
            <a:solidFill>
              <a:srgbClr val="29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2514600" y="2057400"/>
            <a:ext cx="2286000" cy="228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2286000" y="3886200"/>
            <a:ext cx="685800" cy="685800"/>
          </a:xfrm>
          <a:custGeom>
            <a:avLst/>
            <a:gdLst>
              <a:gd name="connsiteX0" fmla="*/ 0 w 1428750"/>
              <a:gd name="connsiteY0" fmla="*/ 0 h 773906"/>
              <a:gd name="connsiteX1" fmla="*/ 0 w 1428750"/>
              <a:gd name="connsiteY1" fmla="*/ 773906 h 773906"/>
              <a:gd name="connsiteX2" fmla="*/ 1428750 w 1428750"/>
              <a:gd name="connsiteY2" fmla="*/ 773906 h 7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0" h="773906">
                <a:moveTo>
                  <a:pt x="0" y="0"/>
                </a:moveTo>
                <a:lnTo>
                  <a:pt x="0" y="773906"/>
                </a:lnTo>
                <a:lnTo>
                  <a:pt x="1428750" y="773906"/>
                </a:lnTo>
              </a:path>
            </a:pathLst>
          </a:cu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4" name="Straight Connector 93"/>
          <p:cNvCxnSpPr>
            <a:cxnSpLocks noChangeAspect="1"/>
          </p:cNvCxnSpPr>
          <p:nvPr/>
        </p:nvCxnSpPr>
        <p:spPr>
          <a:xfrm flipH="1">
            <a:off x="7010400" y="2057400"/>
            <a:ext cx="2286000" cy="2286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 bwMode="auto">
          <a:xfrm rot="10800000">
            <a:off x="1612900" y="3200400"/>
            <a:ext cx="914400" cy="1588"/>
          </a:xfrm>
          <a:prstGeom prst="straightConnector1">
            <a:avLst/>
          </a:prstGeom>
          <a:ln w="38100"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 bwMode="auto">
          <a:xfrm>
            <a:off x="4800600" y="3198814"/>
            <a:ext cx="914400" cy="3175"/>
          </a:xfrm>
          <a:prstGeom prst="straightConnector1">
            <a:avLst/>
          </a:prstGeom>
          <a:ln w="38100"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3657600" y="4343400"/>
            <a:ext cx="0" cy="914400"/>
          </a:xfrm>
          <a:prstGeom prst="straightConnector1">
            <a:avLst/>
          </a:prstGeom>
          <a:ln w="38100"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>
            <a:off x="3657600" y="1143000"/>
            <a:ext cx="0" cy="914400"/>
          </a:xfrm>
          <a:prstGeom prst="straightConnector1">
            <a:avLst/>
          </a:prstGeom>
          <a:ln w="38100">
            <a:solidFill>
              <a:srgbClr val="A67A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>
            <a:off x="7027863" y="4338638"/>
            <a:ext cx="0" cy="914400"/>
          </a:xfrm>
          <a:prstGeom prst="straightConnector1">
            <a:avLst/>
          </a:prstGeom>
          <a:ln w="38100"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>
            <a:off x="9296400" y="1165225"/>
            <a:ext cx="0" cy="914400"/>
          </a:xfrm>
          <a:prstGeom prst="straightConnector1">
            <a:avLst/>
          </a:prstGeom>
          <a:ln w="38100">
            <a:solidFill>
              <a:srgbClr val="A67A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 bwMode="auto">
          <a:xfrm>
            <a:off x="1371600" y="5486401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What’s the net force on this loop?</a:t>
            </a:r>
          </a:p>
        </p:txBody>
      </p:sp>
      <p:sp>
        <p:nvSpPr>
          <p:cNvPr id="65554" name="TextBox 11"/>
          <p:cNvSpPr txBox="1">
            <a:spLocks noChangeArrowheads="1"/>
          </p:cNvSpPr>
          <p:nvPr/>
        </p:nvSpPr>
        <p:spPr bwMode="auto">
          <a:xfrm>
            <a:off x="1905000" y="4114801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i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914400" y="6167438"/>
            <a:ext cx="533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Is the net torque zero?</a:t>
            </a:r>
          </a:p>
        </p:txBody>
      </p:sp>
      <p:sp>
        <p:nvSpPr>
          <p:cNvPr id="81" name="TextBox 80"/>
          <p:cNvSpPr txBox="1"/>
          <p:nvPr/>
        </p:nvSpPr>
        <p:spPr bwMode="auto">
          <a:xfrm>
            <a:off x="6019800" y="5486401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zero</a:t>
            </a:r>
          </a:p>
        </p:txBody>
      </p:sp>
      <p:sp>
        <p:nvSpPr>
          <p:cNvPr id="82" name="TextBox 81"/>
          <p:cNvSpPr txBox="1"/>
          <p:nvPr/>
        </p:nvSpPr>
        <p:spPr bwMode="auto">
          <a:xfrm>
            <a:off x="4800600" y="6167438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no</a:t>
            </a:r>
          </a:p>
        </p:txBody>
      </p:sp>
      <p:sp>
        <p:nvSpPr>
          <p:cNvPr id="65558" name="TextBox 82"/>
          <p:cNvSpPr txBox="1">
            <a:spLocks noChangeArrowheads="1"/>
          </p:cNvSpPr>
          <p:nvPr/>
        </p:nvSpPr>
        <p:spPr bwMode="auto">
          <a:xfrm>
            <a:off x="7239000" y="3886201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>
                <a:latin typeface="Symbol" pitchFamily="18" charset="2"/>
              </a:rPr>
              <a:t>q</a:t>
            </a:r>
          </a:p>
        </p:txBody>
      </p:sp>
      <p:sp>
        <p:nvSpPr>
          <p:cNvPr id="84" name="TextBox 83"/>
          <p:cNvSpPr txBox="1"/>
          <p:nvPr/>
        </p:nvSpPr>
        <p:spPr bwMode="auto">
          <a:xfrm>
            <a:off x="2743200" y="2590801"/>
            <a:ext cx="160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Loop’s area is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6019800" y="6096001"/>
                <a:ext cx="3657600" cy="6463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𝑰𝑨𝑩𝒔𝒊𝒏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latin typeface="+mj-lt"/>
                  </a:rPr>
                  <a:t> ,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 is dipole moment [lecture 11 slide 34]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0" y="6096001"/>
                <a:ext cx="3657600" cy="646331"/>
              </a:xfrm>
              <a:prstGeom prst="rect">
                <a:avLst/>
              </a:prstGeom>
              <a:blipFill>
                <a:blip r:embed="rId5"/>
                <a:stretch>
                  <a:fillRect l="-831" t="-2778" r="-1827" b="-10185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 bwMode="auto">
          <a:xfrm>
            <a:off x="7162800" y="5373470"/>
            <a:ext cx="3009900" cy="64633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(forces on the four sides of the loop add up to zero)</a:t>
            </a:r>
          </a:p>
        </p:txBody>
      </p:sp>
      <p:sp>
        <p:nvSpPr>
          <p:cNvPr id="67" name="TextBox 11"/>
          <p:cNvSpPr txBox="1">
            <a:spLocks noChangeArrowheads="1"/>
          </p:cNvSpPr>
          <p:nvPr/>
        </p:nvSpPr>
        <p:spPr bwMode="auto">
          <a:xfrm>
            <a:off x="3667919" y="1376661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 dirty="0">
                <a:solidFill>
                  <a:srgbClr val="A67A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400" i="1" baseline="-25000" dirty="0">
              <a:solidFill>
                <a:srgbClr val="A67A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1" grpId="0"/>
      <p:bldP spid="82" grpId="0"/>
      <p:bldP spid="3" grpId="0" animBg="1"/>
      <p:bldP spid="66" grpId="0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229600" cy="1143000"/>
          </a:xfrm>
        </p:spPr>
        <p:txBody>
          <a:bodyPr/>
          <a:lstStyle/>
          <a:p>
            <a:r>
              <a:rPr lang="en-US" sz="4000" dirty="0"/>
              <a:t>Reminder: Right-hand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967132" y="1276290"/>
            <a:ext cx="2681068" cy="5353110"/>
            <a:chOff x="443132" y="1276290"/>
            <a:chExt cx="2681068" cy="5353110"/>
          </a:xfrm>
        </p:grpSpPr>
        <p:grpSp>
          <p:nvGrpSpPr>
            <p:cNvPr id="8" name="Group 7"/>
            <p:cNvGrpSpPr/>
            <p:nvPr/>
          </p:nvGrpSpPr>
          <p:grpSpPr>
            <a:xfrm>
              <a:off x="443132" y="1749385"/>
              <a:ext cx="2681068" cy="4880015"/>
              <a:chOff x="580540" y="1524000"/>
              <a:chExt cx="2857205" cy="4880015"/>
            </a:xfrm>
          </p:grpSpPr>
          <p:pic>
            <p:nvPicPr>
              <p:cNvPr id="6" name="Picture 2" descr="Image result for Right Hand Grip Rule Example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1524000"/>
                <a:ext cx="2819400" cy="3086131"/>
              </a:xfrm>
              <a:prstGeom prst="rect">
                <a:avLst/>
              </a:prstGeom>
              <a:noFill/>
              <a:ln>
                <a:solidFill>
                  <a:srgbClr val="6F00E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 bwMode="auto">
              <a:xfrm>
                <a:off x="580540" y="4495800"/>
                <a:ext cx="2857205" cy="19082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latin typeface="+mj-lt"/>
                  </a:rPr>
                  <a:t>Grip wire with </a:t>
                </a:r>
                <a:r>
                  <a:rPr lang="en-US" b="1" dirty="0">
                    <a:latin typeface="+mj-lt"/>
                  </a:rPr>
                  <a:t>right</a:t>
                </a:r>
                <a:r>
                  <a:rPr lang="en-US" dirty="0">
                    <a:latin typeface="+mj-lt"/>
                  </a:rPr>
                  <a:t> hand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latin typeface="+mj-lt"/>
                  </a:rPr>
                  <a:t>Point </a:t>
                </a:r>
                <a:r>
                  <a:rPr lang="en-US" b="1" dirty="0">
                    <a:latin typeface="+mj-lt"/>
                  </a:rPr>
                  <a:t>thumb</a:t>
                </a:r>
                <a:r>
                  <a:rPr lang="en-US" dirty="0">
                    <a:latin typeface="+mj-lt"/>
                  </a:rPr>
                  <a:t> in direction of current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latin typeface="+mj-lt"/>
                  </a:rPr>
                  <a:t>Fingers</a:t>
                </a:r>
                <a:r>
                  <a:rPr lang="en-US" dirty="0">
                    <a:latin typeface="+mj-lt"/>
                  </a:rPr>
                  <a:t> represent direction of field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 bwMode="auto">
            <a:xfrm>
              <a:off x="547468" y="1276290"/>
              <a:ext cx="25767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 algn="ctr">
                <a:buFont typeface="+mj-lt"/>
                <a:buAutoNum type="arabicPeriod"/>
                <a:defRPr/>
              </a:pPr>
              <a:r>
                <a:rPr lang="en-US" sz="2000" b="1" dirty="0">
                  <a:latin typeface="+mj-lt"/>
                </a:rPr>
                <a:t>Grip Rule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48200" y="1295400"/>
            <a:ext cx="2576732" cy="5334000"/>
            <a:chOff x="3124200" y="1295400"/>
            <a:chExt cx="2576732" cy="5334000"/>
          </a:xfrm>
        </p:grpSpPr>
        <p:grpSp>
          <p:nvGrpSpPr>
            <p:cNvPr id="11" name="Group 10"/>
            <p:cNvGrpSpPr/>
            <p:nvPr/>
          </p:nvGrpSpPr>
          <p:grpSpPr>
            <a:xfrm>
              <a:off x="3318802" y="1752600"/>
              <a:ext cx="2353994" cy="4876800"/>
              <a:chOff x="3795932" y="1524000"/>
              <a:chExt cx="2353994" cy="4876800"/>
            </a:xfrm>
          </p:grpSpPr>
          <p:sp>
            <p:nvSpPr>
              <p:cNvPr id="9" name="Rectangle 27"/>
              <p:cNvSpPr>
                <a:spLocks noChangeArrowheads="1"/>
              </p:cNvSpPr>
              <p:nvPr/>
            </p:nvSpPr>
            <p:spPr bwMode="auto">
              <a:xfrm>
                <a:off x="3795932" y="4646474"/>
                <a:ext cx="2353994" cy="175432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2"/>
                </a:solidFill>
              </a:ln>
              <a:extLst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Curl </a:t>
                </a:r>
                <a:r>
                  <a:rPr lang="en-US" b="1" dirty="0"/>
                  <a:t>fingers</a:t>
                </a:r>
                <a:r>
                  <a:rPr lang="en-US" dirty="0"/>
                  <a:t> in direction of </a:t>
                </a:r>
                <a:r>
                  <a:rPr lang="en-US" b="1" dirty="0"/>
                  <a:t>current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Direction of </a:t>
                </a:r>
                <a:r>
                  <a:rPr lang="en-US" b="1" dirty="0"/>
                  <a:t>thumb</a:t>
                </a:r>
                <a:r>
                  <a:rPr lang="en-US" dirty="0"/>
                  <a:t> is the direction of </a:t>
                </a:r>
                <a:r>
                  <a:rPr lang="en-US" b="1" dirty="0"/>
                  <a:t>field</a:t>
                </a:r>
                <a:endParaRPr lang="en-US" dirty="0"/>
              </a:p>
            </p:txBody>
          </p:sp>
          <p:pic>
            <p:nvPicPr>
              <p:cNvPr id="10" name="Picture 7" descr="Image result for magnetic dipole moment loo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94" r="58235"/>
              <a:stretch/>
            </p:blipFill>
            <p:spPr bwMode="auto">
              <a:xfrm>
                <a:off x="3810000" y="1524000"/>
                <a:ext cx="2339926" cy="3122474"/>
              </a:xfrm>
              <a:prstGeom prst="rect">
                <a:avLst/>
              </a:prstGeom>
              <a:noFill/>
              <a:ln>
                <a:solidFill>
                  <a:srgbClr val="6F00E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 bwMode="auto">
            <a:xfrm>
              <a:off x="3124200" y="1295400"/>
              <a:ext cx="25767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atin typeface="+mj-lt"/>
                </a:rPr>
                <a:t>2.  Loop Rule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29268" y="1295400"/>
            <a:ext cx="3033932" cy="5334000"/>
            <a:chOff x="5805268" y="1295400"/>
            <a:chExt cx="3033932" cy="5334000"/>
          </a:xfrm>
        </p:grpSpPr>
        <p:grpSp>
          <p:nvGrpSpPr>
            <p:cNvPr id="19" name="Group 18"/>
            <p:cNvGrpSpPr/>
            <p:nvPr/>
          </p:nvGrpSpPr>
          <p:grpSpPr>
            <a:xfrm>
              <a:off x="5805268" y="1752600"/>
              <a:ext cx="3033932" cy="4876800"/>
              <a:chOff x="5805268" y="1752600"/>
              <a:chExt cx="3033932" cy="48768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819336" y="1752600"/>
                <a:ext cx="3019864" cy="2691586"/>
                <a:chOff x="1143000" y="1981200"/>
                <a:chExt cx="6768353" cy="3429000"/>
              </a:xfrm>
            </p:grpSpPr>
            <p:pic>
              <p:nvPicPr>
                <p:cNvPr id="13" name="Picture 2" descr="Image result for right hand rule for magnetic force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1981200"/>
                  <a:ext cx="6768353" cy="3429000"/>
                </a:xfrm>
                <a:prstGeom prst="rect">
                  <a:avLst/>
                </a:prstGeom>
                <a:noFill/>
                <a:ln>
                  <a:solidFill>
                    <a:srgbClr val="6F00E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TextBox 13"/>
                <p:cNvSpPr txBox="1"/>
                <p:nvPr/>
              </p:nvSpPr>
              <p:spPr bwMode="auto">
                <a:xfrm>
                  <a:off x="4724400" y="2738734"/>
                  <a:ext cx="609596" cy="4313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6F00E1"/>
                  </a:solidFill>
                  <a:miter lim="800000"/>
                  <a:headEnd/>
                  <a:tailE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+mj-lt"/>
                    </a:rPr>
                    <a:t>B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 bwMode="auto">
                <a:xfrm>
                  <a:off x="5105399" y="3957935"/>
                  <a:ext cx="582961" cy="4313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6F00E1"/>
                  </a:solidFill>
                  <a:miter lim="800000"/>
                  <a:headEnd/>
                  <a:tailE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+mj-lt"/>
                    </a:rPr>
                    <a:t>v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 bwMode="auto">
                <a:xfrm>
                  <a:off x="3833048" y="4682836"/>
                  <a:ext cx="659164" cy="4313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6F00E1"/>
                  </a:solidFill>
                  <a:miter lim="800000"/>
                  <a:headEnd/>
                  <a:tailE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i="1" dirty="0">
                      <a:latin typeface="+mj-lt"/>
                    </a:rPr>
                    <a:t>F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 bwMode="auto">
                <a:xfrm>
                  <a:off x="3717815" y="4221172"/>
                  <a:ext cx="1371597" cy="431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+mj-lt"/>
                    </a:rPr>
                    <a:t>+q</a:t>
                  </a: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 bwMode="auto">
              <a:xfrm>
                <a:off x="5805268" y="4444186"/>
                <a:ext cx="3033932" cy="21852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latin typeface="+mj-lt"/>
                  </a:rPr>
                  <a:t>Point </a:t>
                </a:r>
                <a:r>
                  <a:rPr lang="en-US" b="1" dirty="0">
                    <a:latin typeface="+mj-lt"/>
                  </a:rPr>
                  <a:t>thumb</a:t>
                </a:r>
                <a:r>
                  <a:rPr lang="en-US" dirty="0">
                    <a:latin typeface="+mj-lt"/>
                  </a:rPr>
                  <a:t> in the direction of </a:t>
                </a:r>
                <a:r>
                  <a:rPr lang="en-US" b="1" dirty="0">
                    <a:latin typeface="+mj-lt"/>
                  </a:rPr>
                  <a:t>v or I</a:t>
                </a:r>
                <a:endParaRPr lang="en-US" dirty="0">
                  <a:latin typeface="+mj-lt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latin typeface="+mj-lt"/>
                  </a:rPr>
                  <a:t>Point </a:t>
                </a:r>
                <a:r>
                  <a:rPr lang="en-US" b="1" dirty="0">
                    <a:latin typeface="+mj-lt"/>
                  </a:rPr>
                  <a:t>fingers </a:t>
                </a:r>
                <a:r>
                  <a:rPr lang="en-US" dirty="0">
                    <a:latin typeface="+mj-lt"/>
                  </a:rPr>
                  <a:t>in the direction of </a:t>
                </a:r>
                <a:r>
                  <a:rPr lang="en-US" b="1" dirty="0">
                    <a:latin typeface="+mj-lt"/>
                  </a:rPr>
                  <a:t>B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b="1" dirty="0">
                    <a:latin typeface="+mj-lt"/>
                  </a:rPr>
                  <a:t>Palm</a:t>
                </a:r>
                <a:r>
                  <a:rPr lang="en-US" dirty="0">
                    <a:latin typeface="+mj-lt"/>
                  </a:rPr>
                  <a:t> faces in the direction of </a:t>
                </a:r>
                <a:r>
                  <a:rPr lang="en-US" b="1" dirty="0">
                    <a:latin typeface="+mj-lt"/>
                  </a:rPr>
                  <a:t>F </a:t>
                </a:r>
                <a:r>
                  <a:rPr lang="en-US" dirty="0">
                    <a:latin typeface="+mj-lt"/>
                  </a:rPr>
                  <a:t>for +</a:t>
                </a:r>
                <a:r>
                  <a:rPr lang="en-US" dirty="0" err="1">
                    <a:latin typeface="+mj-lt"/>
                  </a:rPr>
                  <a:t>ve</a:t>
                </a:r>
                <a:r>
                  <a:rPr lang="en-US" dirty="0">
                    <a:latin typeface="+mj-lt"/>
                  </a:rPr>
                  <a:t> q (opposite for –</a:t>
                </a:r>
                <a:r>
                  <a:rPr lang="en-US" dirty="0" err="1">
                    <a:latin typeface="+mj-lt"/>
                  </a:rPr>
                  <a:t>ve</a:t>
                </a:r>
                <a:r>
                  <a:rPr lang="en-US" dirty="0">
                    <a:latin typeface="+mj-lt"/>
                  </a:rPr>
                  <a:t> q)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 bwMode="auto">
            <a:xfrm>
              <a:off x="6033868" y="1295400"/>
              <a:ext cx="25767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atin typeface="+mj-lt"/>
                </a:rPr>
                <a:t>3.  Cross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227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  <a:cs typeface="Arial" charset="0"/>
              </a:rPr>
              <a:t>Direction of Rotation of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1676400" y="914401"/>
                <a:ext cx="86868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latin typeface="+mj-lt"/>
                  </a:rPr>
                  <a:t>Finding direction of rotation (i.e. direction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+mj-lt"/>
                  </a:rPr>
                  <a:t>) of loop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914401"/>
                <a:ext cx="8686800" cy="461665"/>
              </a:xfrm>
              <a:prstGeom prst="rect">
                <a:avLst/>
              </a:prstGeom>
              <a:blipFill>
                <a:blip r:embed="rId3"/>
                <a:stretch>
                  <a:fillRect t="-9211" b="-302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 bwMode="auto">
              <a:xfrm>
                <a:off x="5579403" y="1786596"/>
                <a:ext cx="6002995" cy="26391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2000" b="1" dirty="0">
                    <a:latin typeface="+mj-lt"/>
                  </a:rPr>
                  <a:t>Method 1: Right-hand rule </a:t>
                </a:r>
                <a:r>
                  <a:rPr lang="en-US" sz="1600" dirty="0">
                    <a:latin typeface="+mj-lt"/>
                  </a:rPr>
                  <a:t>(cross product)</a:t>
                </a:r>
                <a:endParaRPr lang="en-US" sz="2000" dirty="0">
                  <a:latin typeface="+mj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X: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Thumb (I)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out of page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Fingers (B)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right</a:t>
                </a:r>
              </a:p>
              <a:p>
                <a:pPr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therefore: 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Palm (F)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up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Y: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Thumb (I)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page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Fingers (B)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right</a:t>
                </a:r>
              </a:p>
              <a:p>
                <a:pPr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therefore: 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Palm (F)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down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latin typeface="+mj-lt"/>
                  </a:rPr>
                  <a:t>(i.e. the forces will create CCW torque)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9403" y="1786596"/>
                <a:ext cx="6002995" cy="2639184"/>
              </a:xfrm>
              <a:prstGeom prst="rect">
                <a:avLst/>
              </a:prstGeom>
              <a:blipFill>
                <a:blip r:embed="rId4"/>
                <a:stretch>
                  <a:fillRect l="-912" t="-690" b="-2529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568" name="Group 89"/>
          <p:cNvGrpSpPr>
            <a:grpSpLocks/>
          </p:cNvGrpSpPr>
          <p:nvPr/>
        </p:nvGrpSpPr>
        <p:grpSpPr bwMode="auto">
          <a:xfrm>
            <a:off x="2667000" y="2138802"/>
            <a:ext cx="2514600" cy="1795463"/>
            <a:chOff x="4572000" y="2019299"/>
            <a:chExt cx="4343400" cy="3100388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572000" y="2019299"/>
              <a:ext cx="4343400" cy="2742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4572000" y="2638828"/>
              <a:ext cx="4343400" cy="0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4572000" y="3258357"/>
              <a:ext cx="4343400" cy="2742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4572000" y="3877887"/>
              <a:ext cx="4343400" cy="2742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4572000" y="4500158"/>
              <a:ext cx="4343400" cy="0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572000" y="5116945"/>
              <a:ext cx="4343400" cy="2742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>
            <a:cxnSpLocks noChangeAspect="1"/>
          </p:cNvCxnSpPr>
          <p:nvPr/>
        </p:nvCxnSpPr>
        <p:spPr bwMode="auto">
          <a:xfrm flipH="1">
            <a:off x="3108326" y="2292790"/>
            <a:ext cx="1323975" cy="13239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117850" y="1727640"/>
            <a:ext cx="1314450" cy="2435225"/>
            <a:chOff x="1771650" y="2365375"/>
            <a:chExt cx="1314450" cy="2435225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1771650" y="4270375"/>
              <a:ext cx="0" cy="530225"/>
            </a:xfrm>
            <a:prstGeom prst="straightConnector1">
              <a:avLst/>
            </a:prstGeom>
            <a:ln w="38100">
              <a:solidFill>
                <a:srgbClr val="A67A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3086100" y="2365375"/>
              <a:ext cx="0" cy="530225"/>
            </a:xfrm>
            <a:prstGeom prst="straightConnector1">
              <a:avLst/>
            </a:prstGeom>
            <a:ln w="38100">
              <a:solidFill>
                <a:srgbClr val="A67A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 bwMode="auto">
          <a:xfrm>
            <a:off x="2490104" y="1300164"/>
            <a:ext cx="73396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out of page on top, into page at bottom)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51529" y="6422156"/>
            <a:ext cx="609600" cy="365125"/>
          </a:xfrm>
        </p:spPr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134262" y="2479211"/>
            <a:ext cx="802738" cy="669241"/>
            <a:chOff x="1788062" y="2835959"/>
            <a:chExt cx="802738" cy="669241"/>
          </a:xfrm>
        </p:grpSpPr>
        <p:sp>
          <p:nvSpPr>
            <p:cNvPr id="36" name="TextBox 11"/>
            <p:cNvSpPr txBox="1">
              <a:spLocks noChangeArrowheads="1"/>
            </p:cNvSpPr>
            <p:nvPr/>
          </p:nvSpPr>
          <p:spPr bwMode="auto">
            <a:xfrm>
              <a:off x="1788062" y="2835959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000250" y="2930525"/>
              <a:ext cx="590550" cy="5746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6564" name="Group 66563"/>
          <p:cNvGrpSpPr/>
          <p:nvPr/>
        </p:nvGrpSpPr>
        <p:grpSpPr>
          <a:xfrm>
            <a:off x="4303933" y="2157851"/>
            <a:ext cx="274637" cy="274638"/>
            <a:chOff x="2957732" y="2514600"/>
            <a:chExt cx="274637" cy="274638"/>
          </a:xfrm>
        </p:grpSpPr>
        <p:sp>
          <p:nvSpPr>
            <p:cNvPr id="48" name="Oval 47"/>
            <p:cNvSpPr/>
            <p:nvPr/>
          </p:nvSpPr>
          <p:spPr bwMode="auto">
            <a:xfrm>
              <a:off x="2957732" y="2514600"/>
              <a:ext cx="274637" cy="27463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057744" y="2614613"/>
              <a:ext cx="74613" cy="7461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8" name="Group 3"/>
          <p:cNvGrpSpPr>
            <a:grpSpLocks/>
          </p:cNvGrpSpPr>
          <p:nvPr/>
        </p:nvGrpSpPr>
        <p:grpSpPr bwMode="auto">
          <a:xfrm>
            <a:off x="2988605" y="3453251"/>
            <a:ext cx="274637" cy="274638"/>
            <a:chOff x="3895106" y="5047013"/>
            <a:chExt cx="274071" cy="274320"/>
          </a:xfrm>
          <a:noFill/>
        </p:grpSpPr>
        <p:sp>
          <p:nvSpPr>
            <p:cNvPr id="59" name="Oval 58"/>
            <p:cNvSpPr/>
            <p:nvPr/>
          </p:nvSpPr>
          <p:spPr>
            <a:xfrm>
              <a:off x="3895106" y="5047013"/>
              <a:ext cx="274071" cy="274320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3941048" y="5092998"/>
              <a:ext cx="182186" cy="182351"/>
            </a:xfrm>
            <a:prstGeom prst="line">
              <a:avLst/>
            </a:prstGeom>
            <a:grpFill/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>
              <a:off x="3940966" y="5093079"/>
              <a:ext cx="182351" cy="182186"/>
            </a:xfrm>
            <a:prstGeom prst="line">
              <a:avLst/>
            </a:prstGeom>
            <a:grpFill/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566" name="Group 66565"/>
          <p:cNvGrpSpPr/>
          <p:nvPr/>
        </p:nvGrpSpPr>
        <p:grpSpPr>
          <a:xfrm>
            <a:off x="3124200" y="1648265"/>
            <a:ext cx="1295400" cy="2671763"/>
            <a:chOff x="1600200" y="2057400"/>
            <a:chExt cx="1295400" cy="2671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2438400" y="2057400"/>
                  <a:ext cx="457200" cy="46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>
                            <a:solidFill>
                              <a:srgbClr val="D09A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𝑭</m:t>
                        </m:r>
                      </m:oMath>
                    </m:oMathPara>
                  </a14:m>
                  <a:endParaRPr lang="en-US" sz="2400" b="1" i="1" baseline="-25000" dirty="0">
                    <a:solidFill>
                      <a:srgbClr val="D09A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4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38400" y="2057400"/>
                  <a:ext cx="457200" cy="461963"/>
                </a:xfrm>
                <a:prstGeom prst="rect">
                  <a:avLst/>
                </a:prstGeom>
                <a:blipFill>
                  <a:blip r:embed="rId5"/>
                  <a:stretch>
                    <a:fillRect l="-1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1600200" y="4267200"/>
                  <a:ext cx="457200" cy="46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>
                            <a:solidFill>
                              <a:srgbClr val="D09A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𝑭</m:t>
                        </m:r>
                      </m:oMath>
                    </m:oMathPara>
                  </a14:m>
                  <a:endParaRPr lang="en-US" sz="2400" b="1" i="1" baseline="-25000" dirty="0">
                    <a:solidFill>
                      <a:srgbClr val="D09A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00200" y="4267200"/>
                  <a:ext cx="457200" cy="461963"/>
                </a:xfrm>
                <a:prstGeom prst="rect">
                  <a:avLst/>
                </a:prstGeom>
                <a:blipFill>
                  <a:blip r:embed="rId6"/>
                  <a:stretch>
                    <a:fillRect l="-1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11"/>
              <p:cNvSpPr txBox="1">
                <a:spLocks noChangeArrowheads="1"/>
              </p:cNvSpPr>
              <p:nvPr/>
            </p:nvSpPr>
            <p:spPr bwMode="auto">
              <a:xfrm>
                <a:off x="4557932" y="2057401"/>
                <a:ext cx="4572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X</m:t>
                      </m:r>
                    </m:oMath>
                  </m:oMathPara>
                </a14:m>
                <a:endParaRPr lang="en-US" sz="2400" baseline="-25000" dirty="0">
                  <a:solidFill>
                    <a:srgbClr val="D09A00"/>
                  </a:solidFill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7932" y="2057401"/>
                <a:ext cx="457200" cy="4619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11"/>
              <p:cNvSpPr txBox="1">
                <a:spLocks noChangeArrowheads="1"/>
              </p:cNvSpPr>
              <p:nvPr/>
            </p:nvSpPr>
            <p:spPr bwMode="auto">
              <a:xfrm>
                <a:off x="2590800" y="3492230"/>
                <a:ext cx="4572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Y</m:t>
                      </m:r>
                    </m:oMath>
                  </m:oMathPara>
                </a14:m>
                <a:endParaRPr lang="en-US" sz="2400" baseline="-25000" dirty="0">
                  <a:solidFill>
                    <a:srgbClr val="D09A00"/>
                  </a:solidFill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3492230"/>
                <a:ext cx="457200" cy="4619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572" name="Group 66571"/>
          <p:cNvGrpSpPr/>
          <p:nvPr/>
        </p:nvGrpSpPr>
        <p:grpSpPr>
          <a:xfrm>
            <a:off x="2590800" y="4648201"/>
            <a:ext cx="2514600" cy="1795463"/>
            <a:chOff x="1066800" y="4757737"/>
            <a:chExt cx="2514600" cy="1795463"/>
          </a:xfrm>
        </p:grpSpPr>
        <p:grpSp>
          <p:nvGrpSpPr>
            <p:cNvPr id="72" name="Group 89"/>
            <p:cNvGrpSpPr>
              <a:grpSpLocks/>
            </p:cNvGrpSpPr>
            <p:nvPr/>
          </p:nvGrpSpPr>
          <p:grpSpPr bwMode="auto">
            <a:xfrm>
              <a:off x="1066800" y="4757737"/>
              <a:ext cx="2514600" cy="1795463"/>
              <a:chOff x="4572000" y="2019299"/>
              <a:chExt cx="4343400" cy="3100388"/>
            </a:xfrm>
          </p:grpSpPr>
          <p:cxnSp>
            <p:nvCxnSpPr>
              <p:cNvPr id="73" name="Straight Arrow Connector 72"/>
              <p:cNvCxnSpPr/>
              <p:nvPr/>
            </p:nvCxnSpPr>
            <p:spPr bwMode="auto">
              <a:xfrm>
                <a:off x="4572000" y="2019299"/>
                <a:ext cx="4343400" cy="2742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 bwMode="auto">
              <a:xfrm>
                <a:off x="4572000" y="2638828"/>
                <a:ext cx="4343400" cy="0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 bwMode="auto">
              <a:xfrm>
                <a:off x="4572000" y="3258357"/>
                <a:ext cx="4343400" cy="2742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4572000" y="3877887"/>
                <a:ext cx="4343400" cy="2742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 bwMode="auto">
              <a:xfrm>
                <a:off x="4572000" y="4500158"/>
                <a:ext cx="4343400" cy="0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 bwMode="auto">
              <a:xfrm>
                <a:off x="4572000" y="5116945"/>
                <a:ext cx="4343400" cy="2742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/>
            <p:cNvCxnSpPr>
              <a:cxnSpLocks noChangeAspect="1"/>
            </p:cNvCxnSpPr>
            <p:nvPr/>
          </p:nvCxnSpPr>
          <p:spPr bwMode="auto">
            <a:xfrm flipH="1">
              <a:off x="1508125" y="5021262"/>
              <a:ext cx="1323975" cy="13239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1534062" y="5207683"/>
              <a:ext cx="802738" cy="669241"/>
              <a:chOff x="1788062" y="2835959"/>
              <a:chExt cx="802738" cy="669241"/>
            </a:xfrm>
          </p:grpSpPr>
          <p:sp>
            <p:nvSpPr>
              <p:cNvPr id="81" name="TextBox 11"/>
              <p:cNvSpPr txBox="1">
                <a:spLocks noChangeArrowheads="1"/>
              </p:cNvSpPr>
              <p:nvPr/>
            </p:nvSpPr>
            <p:spPr bwMode="auto">
              <a:xfrm>
                <a:off x="1788062" y="2835959"/>
                <a:ext cx="4572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sz="2400" i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2" name="Straight Arrow Connector 81"/>
              <p:cNvCxnSpPr/>
              <p:nvPr/>
            </p:nvCxnSpPr>
            <p:spPr>
              <a:xfrm flipV="1">
                <a:off x="2000250" y="2930525"/>
                <a:ext cx="590550" cy="57467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2703732" y="4886324"/>
              <a:ext cx="274637" cy="274638"/>
              <a:chOff x="2957732" y="2514600"/>
              <a:chExt cx="274637" cy="274638"/>
            </a:xfrm>
          </p:grpSpPr>
          <p:sp>
            <p:nvSpPr>
              <p:cNvPr id="84" name="Oval 83"/>
              <p:cNvSpPr/>
              <p:nvPr/>
            </p:nvSpPr>
            <p:spPr bwMode="auto">
              <a:xfrm>
                <a:off x="2957732" y="2514600"/>
                <a:ext cx="274637" cy="274638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3057744" y="2614613"/>
                <a:ext cx="74613" cy="74612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6" name="Group 3"/>
            <p:cNvGrpSpPr>
              <a:grpSpLocks/>
            </p:cNvGrpSpPr>
            <p:nvPr/>
          </p:nvGrpSpPr>
          <p:grpSpPr bwMode="auto">
            <a:xfrm>
              <a:off x="1388404" y="6181724"/>
              <a:ext cx="274637" cy="274638"/>
              <a:chOff x="3895106" y="5047013"/>
              <a:chExt cx="274071" cy="274320"/>
            </a:xfrm>
            <a:noFill/>
          </p:grpSpPr>
          <p:sp>
            <p:nvSpPr>
              <p:cNvPr id="87" name="Oval 86"/>
              <p:cNvSpPr/>
              <p:nvPr/>
            </p:nvSpPr>
            <p:spPr>
              <a:xfrm>
                <a:off x="3895106" y="5047013"/>
                <a:ext cx="274071" cy="27432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 flipH="1">
                <a:off x="3941048" y="5092998"/>
                <a:ext cx="182186" cy="182351"/>
              </a:xfrm>
              <a:prstGeom prst="line">
                <a:avLst/>
              </a:prstGeom>
              <a:grpFill/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5400000" flipH="1">
                <a:off x="3940966" y="5093079"/>
                <a:ext cx="182351" cy="182186"/>
              </a:xfrm>
              <a:prstGeom prst="line">
                <a:avLst/>
              </a:prstGeom>
              <a:grpFill/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570" name="Group 66569"/>
          <p:cNvGrpSpPr/>
          <p:nvPr/>
        </p:nvGrpSpPr>
        <p:grpSpPr>
          <a:xfrm>
            <a:off x="3770312" y="5560109"/>
            <a:ext cx="877888" cy="540654"/>
            <a:chOff x="2246312" y="5407709"/>
            <a:chExt cx="877888" cy="540654"/>
          </a:xfrm>
        </p:grpSpPr>
        <p:cxnSp>
          <p:nvCxnSpPr>
            <p:cNvPr id="66569" name="Straight Arrow Connector 66568"/>
            <p:cNvCxnSpPr/>
            <p:nvPr/>
          </p:nvCxnSpPr>
          <p:spPr>
            <a:xfrm>
              <a:off x="2246312" y="5407709"/>
              <a:ext cx="457420" cy="383491"/>
            </a:xfrm>
            <a:prstGeom prst="straightConnector1">
              <a:avLst/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2667000" y="5486400"/>
                  <a:ext cx="457200" cy="46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𝝁</m:t>
                        </m:r>
                      </m:oMath>
                    </m:oMathPara>
                  </a14:m>
                  <a:endParaRPr lang="en-US" sz="2400" b="1" i="1" baseline="-25000" dirty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3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67000" y="5486400"/>
                  <a:ext cx="457200" cy="461963"/>
                </a:xfrm>
                <a:prstGeom prst="rect">
                  <a:avLst/>
                </a:prstGeom>
                <a:blipFill>
                  <a:blip r:embed="rId9"/>
                  <a:stretch>
                    <a:fillRect l="-1333" b="-921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 bwMode="auto">
              <a:xfrm>
                <a:off x="5579404" y="4493481"/>
                <a:ext cx="6002996" cy="17834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2000" b="1" dirty="0">
                    <a:latin typeface="+mj-lt"/>
                  </a:rPr>
                  <a:t>Method 2: Dipole Moment 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000" b="1" dirty="0">
                    <a:latin typeface="+mj-lt"/>
                  </a:rPr>
                  <a:t>)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+mj-lt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j-lt"/>
                  </a:rPr>
                  <a:t>from right-hand loop rule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[lecture 11 slide 33]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latin typeface="+mj-lt"/>
                  </a:rPr>
                  <a:t> will try to point in the direction of field</a:t>
                </a:r>
              </a:p>
              <a:p>
                <a:pPr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2000" b="1" dirty="0">
                    <a:latin typeface="+mj-lt"/>
                  </a:rPr>
                  <a:t>i.e. loop will try to rotate CCW (i.e. CCW torque)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9404" y="4493481"/>
                <a:ext cx="6002996" cy="1783437"/>
              </a:xfrm>
              <a:prstGeom prst="rect">
                <a:avLst/>
              </a:prstGeom>
              <a:blipFill>
                <a:blip r:embed="rId10"/>
                <a:stretch>
                  <a:fillRect l="-1216" t="-1017" b="-4746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597525" y="5164965"/>
            <a:ext cx="4765675" cy="1681162"/>
            <a:chOff x="3200400" y="5177447"/>
            <a:chExt cx="4765675" cy="1680553"/>
          </a:xfrm>
        </p:grpSpPr>
        <p:pic>
          <p:nvPicPr>
            <p:cNvPr id="66592" name="Picture 3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5177447"/>
              <a:ext cx="2632075" cy="1680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 bwMode="auto">
            <a:xfrm>
              <a:off x="3200400" y="6596158"/>
              <a:ext cx="2133600" cy="253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+mj-lt"/>
                </a:rPr>
                <a:t>© 2010 Pearson Education, Inc.</a:t>
              </a:r>
            </a:p>
          </p:txBody>
        </p:sp>
      </p:grpSp>
      <p:sp>
        <p:nvSpPr>
          <p:cNvPr id="66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  <a:cs typeface="Arial" charset="0"/>
              </a:rPr>
              <a:t>Electric Motors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676400" y="1214438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Uses loop in a magnetic field to generate rotational motion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 bwMode="auto">
              <a:xfrm>
                <a:off x="2057400" y="5057337"/>
                <a:ext cx="4610100" cy="76944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200" b="1" dirty="0">
                    <a:latin typeface="+mj-lt"/>
                  </a:rPr>
                  <a:t>But</a:t>
                </a:r>
                <a:r>
                  <a:rPr lang="en-US" sz="2200" dirty="0">
                    <a:latin typeface="+mj-lt"/>
                  </a:rPr>
                  <a:t>: as loop rotates, direction of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200" dirty="0">
                    <a:latin typeface="+mj-lt"/>
                  </a:rPr>
                  <a:t> switches (i.e. oscillating motion)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5057337"/>
                <a:ext cx="4610100" cy="769441"/>
              </a:xfrm>
              <a:prstGeom prst="rect">
                <a:avLst/>
              </a:prstGeom>
              <a:blipFill>
                <a:blip r:embed="rId3"/>
                <a:stretch>
                  <a:fillRect t="-3906" b="-14844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 bwMode="auto">
          <a:xfrm>
            <a:off x="2692400" y="4572001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Torque is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CCW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6680200" y="4572001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Torque is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CW</a:t>
            </a:r>
          </a:p>
        </p:txBody>
      </p:sp>
      <p:grpSp>
        <p:nvGrpSpPr>
          <p:cNvPr id="66568" name="Group 89"/>
          <p:cNvGrpSpPr>
            <a:grpSpLocks/>
          </p:cNvGrpSpPr>
          <p:nvPr/>
        </p:nvGrpSpPr>
        <p:grpSpPr bwMode="auto">
          <a:xfrm>
            <a:off x="2844800" y="2495551"/>
            <a:ext cx="2514600" cy="1795463"/>
            <a:chOff x="4572000" y="2019299"/>
            <a:chExt cx="4343400" cy="3100388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4572000" y="2019299"/>
              <a:ext cx="4343400" cy="2742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4572000" y="2638828"/>
              <a:ext cx="4343400" cy="0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4572000" y="3258357"/>
              <a:ext cx="4343400" cy="2742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4572000" y="3877887"/>
              <a:ext cx="4343400" cy="2742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4572000" y="4500158"/>
              <a:ext cx="4343400" cy="0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572000" y="5116945"/>
              <a:ext cx="4343400" cy="2742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>
            <a:cxnSpLocks noChangeAspect="1"/>
          </p:cNvCxnSpPr>
          <p:nvPr/>
        </p:nvCxnSpPr>
        <p:spPr bwMode="auto">
          <a:xfrm flipH="1">
            <a:off x="3286126" y="2649539"/>
            <a:ext cx="1323975" cy="13239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295650" y="2133601"/>
            <a:ext cx="1314450" cy="2366963"/>
            <a:chOff x="1771650" y="2133600"/>
            <a:chExt cx="1314450" cy="2366963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1771650" y="3970338"/>
              <a:ext cx="0" cy="530225"/>
            </a:xfrm>
            <a:prstGeom prst="straightConnector1">
              <a:avLst/>
            </a:prstGeom>
            <a:ln w="38100">
              <a:solidFill>
                <a:srgbClr val="A67A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3086100" y="2133600"/>
              <a:ext cx="0" cy="530225"/>
            </a:xfrm>
            <a:prstGeom prst="straightConnector1">
              <a:avLst/>
            </a:prstGeom>
            <a:ln w="38100">
              <a:solidFill>
                <a:srgbClr val="A67A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571" name="Group 89"/>
          <p:cNvGrpSpPr>
            <a:grpSpLocks/>
          </p:cNvGrpSpPr>
          <p:nvPr/>
        </p:nvGrpSpPr>
        <p:grpSpPr bwMode="auto">
          <a:xfrm>
            <a:off x="6832600" y="2495551"/>
            <a:ext cx="2514600" cy="1795463"/>
            <a:chOff x="4572000" y="2019299"/>
            <a:chExt cx="4343400" cy="3100388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4572000" y="2019299"/>
              <a:ext cx="4343400" cy="2742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4572000" y="2638828"/>
              <a:ext cx="4343400" cy="0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572000" y="3258357"/>
              <a:ext cx="4343400" cy="2742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572000" y="3877887"/>
              <a:ext cx="4343400" cy="2742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4572000" y="4500158"/>
              <a:ext cx="4343400" cy="0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572000" y="5116945"/>
              <a:ext cx="4343400" cy="2742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>
            <a:cxnSpLocks noChangeAspect="1"/>
          </p:cNvCxnSpPr>
          <p:nvPr/>
        </p:nvCxnSpPr>
        <p:spPr bwMode="auto">
          <a:xfrm>
            <a:off x="7273926" y="2649539"/>
            <a:ext cx="1323975" cy="13239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7273926" y="2133601"/>
            <a:ext cx="1312863" cy="2366963"/>
            <a:chOff x="5749925" y="2133600"/>
            <a:chExt cx="1312863" cy="2366963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H="1">
              <a:off x="7062788" y="3970338"/>
              <a:ext cx="0" cy="530225"/>
            </a:xfrm>
            <a:prstGeom prst="straightConnector1">
              <a:avLst/>
            </a:prstGeom>
            <a:ln w="38100">
              <a:solidFill>
                <a:srgbClr val="A67A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5749925" y="2133600"/>
              <a:ext cx="0" cy="530225"/>
            </a:xfrm>
            <a:prstGeom prst="straightConnector1">
              <a:avLst/>
            </a:prstGeom>
            <a:ln w="38100">
              <a:solidFill>
                <a:srgbClr val="A67A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 bwMode="auto">
          <a:xfrm>
            <a:off x="2057400" y="5840032"/>
            <a:ext cx="4610100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/>
              <a:t>To create continuous motion: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j-lt"/>
              </a:rPr>
              <a:t>Switch </a:t>
            </a:r>
            <a:r>
              <a:rPr lang="en-US" sz="2200" b="1" dirty="0">
                <a:solidFill>
                  <a:srgbClr val="A67A00"/>
                </a:solidFill>
                <a:latin typeface="+mj-lt"/>
              </a:rPr>
              <a:t>direction</a:t>
            </a:r>
            <a:r>
              <a:rPr lang="en-US" sz="2200" dirty="0">
                <a:solidFill>
                  <a:srgbClr val="A67A00"/>
                </a:solidFill>
                <a:latin typeface="+mj-lt"/>
              </a:rPr>
              <a:t> </a:t>
            </a:r>
            <a:r>
              <a:rPr lang="en-US" sz="2200" dirty="0">
                <a:latin typeface="+mj-lt"/>
              </a:rPr>
              <a:t>of current or field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3200400" y="1676401"/>
            <a:ext cx="6096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out of page on top, into page at bottom)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312062" y="2835960"/>
            <a:ext cx="802738" cy="669241"/>
            <a:chOff x="1788062" y="2835959"/>
            <a:chExt cx="802738" cy="669241"/>
          </a:xfrm>
        </p:grpSpPr>
        <p:sp>
          <p:nvSpPr>
            <p:cNvPr id="36" name="TextBox 11"/>
            <p:cNvSpPr txBox="1">
              <a:spLocks noChangeArrowheads="1"/>
            </p:cNvSpPr>
            <p:nvPr/>
          </p:nvSpPr>
          <p:spPr bwMode="auto">
            <a:xfrm>
              <a:off x="1788062" y="2835959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000250" y="2930525"/>
              <a:ext cx="590550" cy="5746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7273924" y="3256448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i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543800" y="3260775"/>
            <a:ext cx="484286" cy="4872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6564" name="Group 66563"/>
          <p:cNvGrpSpPr/>
          <p:nvPr/>
        </p:nvGrpSpPr>
        <p:grpSpPr>
          <a:xfrm>
            <a:off x="4481733" y="2514600"/>
            <a:ext cx="274637" cy="274638"/>
            <a:chOff x="2957732" y="2514600"/>
            <a:chExt cx="274637" cy="274638"/>
          </a:xfrm>
        </p:grpSpPr>
        <p:sp>
          <p:nvSpPr>
            <p:cNvPr id="48" name="Oval 47"/>
            <p:cNvSpPr/>
            <p:nvPr/>
          </p:nvSpPr>
          <p:spPr bwMode="auto">
            <a:xfrm>
              <a:off x="2957732" y="2514600"/>
              <a:ext cx="274637" cy="27463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057744" y="2614613"/>
              <a:ext cx="74613" cy="7461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62801" y="2548596"/>
            <a:ext cx="274637" cy="274638"/>
            <a:chOff x="2957732" y="2514600"/>
            <a:chExt cx="274637" cy="274638"/>
          </a:xfrm>
        </p:grpSpPr>
        <p:sp>
          <p:nvSpPr>
            <p:cNvPr id="52" name="Oval 51"/>
            <p:cNvSpPr/>
            <p:nvPr/>
          </p:nvSpPr>
          <p:spPr bwMode="auto">
            <a:xfrm>
              <a:off x="2957732" y="2514600"/>
              <a:ext cx="274637" cy="27463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3057744" y="2614613"/>
              <a:ext cx="74613" cy="7461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4" name="Group 3"/>
          <p:cNvGrpSpPr>
            <a:grpSpLocks/>
          </p:cNvGrpSpPr>
          <p:nvPr/>
        </p:nvGrpSpPr>
        <p:grpSpPr bwMode="auto">
          <a:xfrm>
            <a:off x="8458201" y="3812026"/>
            <a:ext cx="274637" cy="274638"/>
            <a:chOff x="3895106" y="5047013"/>
            <a:chExt cx="274071" cy="274320"/>
          </a:xfrm>
          <a:noFill/>
        </p:grpSpPr>
        <p:sp>
          <p:nvSpPr>
            <p:cNvPr id="55" name="Oval 54"/>
            <p:cNvSpPr/>
            <p:nvPr/>
          </p:nvSpPr>
          <p:spPr>
            <a:xfrm>
              <a:off x="3895106" y="5047013"/>
              <a:ext cx="274071" cy="274320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3941048" y="5092998"/>
              <a:ext cx="182186" cy="182351"/>
            </a:xfrm>
            <a:prstGeom prst="line">
              <a:avLst/>
            </a:prstGeom>
            <a:grpFill/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>
              <a:off x="3940966" y="5093079"/>
              <a:ext cx="182351" cy="182186"/>
            </a:xfrm>
            <a:prstGeom prst="line">
              <a:avLst/>
            </a:prstGeom>
            <a:grpFill/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3"/>
          <p:cNvGrpSpPr>
            <a:grpSpLocks/>
          </p:cNvGrpSpPr>
          <p:nvPr/>
        </p:nvGrpSpPr>
        <p:grpSpPr bwMode="auto">
          <a:xfrm>
            <a:off x="3166405" y="3810000"/>
            <a:ext cx="274637" cy="274638"/>
            <a:chOff x="3895106" y="5047013"/>
            <a:chExt cx="274071" cy="274320"/>
          </a:xfrm>
          <a:noFill/>
        </p:grpSpPr>
        <p:sp>
          <p:nvSpPr>
            <p:cNvPr id="59" name="Oval 58"/>
            <p:cNvSpPr/>
            <p:nvPr/>
          </p:nvSpPr>
          <p:spPr>
            <a:xfrm>
              <a:off x="3895106" y="5047013"/>
              <a:ext cx="274071" cy="274320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3941048" y="5092998"/>
              <a:ext cx="182186" cy="182351"/>
            </a:xfrm>
            <a:prstGeom prst="line">
              <a:avLst/>
            </a:prstGeom>
            <a:grpFill/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>
              <a:off x="3940966" y="5093079"/>
              <a:ext cx="182351" cy="182186"/>
            </a:xfrm>
            <a:prstGeom prst="line">
              <a:avLst/>
            </a:prstGeom>
            <a:grpFill/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7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31" grpId="0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cs typeface="Arial" charset="0"/>
              </a:rPr>
              <a:t>Torque in an Electric Motor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33400" y="1459746"/>
            <a:ext cx="1143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A rectangular loop with sides that are </a:t>
            </a:r>
            <a:r>
              <a:rPr lang="en-US" sz="2400" b="1" dirty="0">
                <a:latin typeface="+mj-lt"/>
              </a:rPr>
              <a:t>3 cm and 5 cm</a:t>
            </a:r>
            <a:r>
              <a:rPr lang="en-US" sz="2400" dirty="0">
                <a:latin typeface="+mj-lt"/>
              </a:rPr>
              <a:t> carries a </a:t>
            </a:r>
            <a:r>
              <a:rPr lang="en-US" sz="2400" b="1" dirty="0">
                <a:latin typeface="+mj-lt"/>
              </a:rPr>
              <a:t>4 A</a:t>
            </a:r>
            <a:r>
              <a:rPr lang="en-US" sz="2400" dirty="0">
                <a:latin typeface="+mj-lt"/>
              </a:rPr>
              <a:t> current in while inside a magnetic field of </a:t>
            </a:r>
            <a:r>
              <a:rPr lang="en-US" sz="2400" b="1" dirty="0">
                <a:latin typeface="+mj-lt"/>
              </a:rPr>
              <a:t>2 T</a:t>
            </a:r>
            <a:r>
              <a:rPr lang="en-US" sz="2400" dirty="0">
                <a:latin typeface="+mj-lt"/>
              </a:rPr>
              <a:t>.  If the net torque acting on the loop at one moment is  </a:t>
            </a:r>
            <a:r>
              <a:rPr lang="en-US" sz="2400" b="1" dirty="0">
                <a:latin typeface="+mj-lt"/>
              </a:rPr>
              <a:t>6.9 × 10</a:t>
            </a:r>
            <a:r>
              <a:rPr lang="en-US" sz="2400" b="1" baseline="30000" dirty="0">
                <a:latin typeface="+mj-lt"/>
              </a:rPr>
              <a:t>–3</a:t>
            </a:r>
            <a:r>
              <a:rPr lang="en-US" sz="2400" b="1" dirty="0">
                <a:latin typeface="+mj-lt"/>
              </a:rPr>
              <a:t> Nm</a:t>
            </a:r>
            <a:r>
              <a:rPr lang="en-US" sz="2400" dirty="0">
                <a:latin typeface="+mj-lt"/>
              </a:rPr>
              <a:t> clockwise, what is the angle </a:t>
            </a:r>
            <a:r>
              <a:rPr lang="en-US" sz="2400" i="1" dirty="0">
                <a:latin typeface="Symbol" pitchFamily="18" charset="2"/>
              </a:rPr>
              <a:t>q</a:t>
            </a:r>
            <a:r>
              <a:rPr lang="en-US" sz="2400" dirty="0">
                <a:latin typeface="+mj-lt"/>
              </a:rPr>
              <a:t> the loop make with the field?</a:t>
            </a:r>
          </a:p>
        </p:txBody>
      </p:sp>
      <p:grpSp>
        <p:nvGrpSpPr>
          <p:cNvPr id="67588" name="Group 4"/>
          <p:cNvGrpSpPr>
            <a:grpSpLocks/>
          </p:cNvGrpSpPr>
          <p:nvPr/>
        </p:nvGrpSpPr>
        <p:grpSpPr bwMode="auto">
          <a:xfrm>
            <a:off x="6629400" y="3188072"/>
            <a:ext cx="2514600" cy="1927225"/>
            <a:chOff x="5410200" y="2286000"/>
            <a:chExt cx="2514600" cy="1927181"/>
          </a:xfrm>
        </p:grpSpPr>
        <p:grpSp>
          <p:nvGrpSpPr>
            <p:cNvPr id="67592" name="Group 89"/>
            <p:cNvGrpSpPr>
              <a:grpSpLocks/>
            </p:cNvGrpSpPr>
            <p:nvPr/>
          </p:nvGrpSpPr>
          <p:grpSpPr bwMode="auto">
            <a:xfrm>
              <a:off x="5410200" y="2418940"/>
              <a:ext cx="2514600" cy="1794241"/>
              <a:chOff x="4572000" y="2019299"/>
              <a:chExt cx="4343400" cy="3100388"/>
            </a:xfrm>
          </p:grpSpPr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4572000" y="2020002"/>
                <a:ext cx="4343400" cy="2744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4572000" y="2639939"/>
                <a:ext cx="4343400" cy="0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4572000" y="3259876"/>
                <a:ext cx="4343400" cy="0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4572000" y="3879813"/>
                <a:ext cx="4343400" cy="0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4572000" y="4499750"/>
                <a:ext cx="4343400" cy="0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4572000" y="5116945"/>
                <a:ext cx="4343400" cy="2742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>
              <a:cxnSpLocks noChangeAspect="1"/>
            </p:cNvCxnSpPr>
            <p:nvPr/>
          </p:nvCxnSpPr>
          <p:spPr>
            <a:xfrm>
              <a:off x="5851525" y="2573331"/>
              <a:ext cx="1323975" cy="132394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7"/>
            <p:cNvSpPr/>
            <p:nvPr/>
          </p:nvSpPr>
          <p:spPr>
            <a:xfrm rot="18900000">
              <a:off x="6500813" y="2424110"/>
              <a:ext cx="152400" cy="990577"/>
            </a:xfrm>
            <a:prstGeom prst="arc">
              <a:avLst>
                <a:gd name="adj1" fmla="val 5243430"/>
                <a:gd name="adj2" fmla="val 5119082"/>
              </a:avLst>
            </a:prstGeom>
            <a:ln w="38100">
              <a:solidFill>
                <a:srgbClr val="C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7595" name="TextBox 11"/>
            <p:cNvSpPr txBox="1">
              <a:spLocks noChangeArrowheads="1"/>
            </p:cNvSpPr>
            <p:nvPr/>
          </p:nvSpPr>
          <p:spPr bwMode="auto">
            <a:xfrm>
              <a:off x="6248400" y="22860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i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i="1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591" name="Rectangle 20"/>
          <p:cNvSpPr>
            <a:spLocks noChangeArrowheads="1"/>
          </p:cNvSpPr>
          <p:nvPr/>
        </p:nvSpPr>
        <p:spPr bwMode="auto">
          <a:xfrm>
            <a:off x="8243382" y="4324572"/>
            <a:ext cx="344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q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 bwMode="auto">
              <a:xfrm>
                <a:off x="1621312" y="3105583"/>
                <a:ext cx="3810000" cy="29543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[slide 18]</a:t>
                </a:r>
                <a:r>
                  <a:rPr lang="en-US" sz="3200" dirty="0">
                    <a:solidFill>
                      <a:schemeClr val="bg1">
                        <a:lumMod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𝑰𝑨𝑩𝒔𝒊𝒏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latin typeface="+mj-lt"/>
                  </a:rPr>
                  <a:t>where 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=6.9×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𝑁𝑚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:r>
                  <a:rPr lang="en-US" sz="2000" dirty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=0.03×0.05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latin typeface="+mj-lt"/>
                </a:endParaRPr>
              </a:p>
              <a:p>
                <a:r>
                  <a:rPr lang="en-US" sz="2000" dirty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=4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Therefore: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𝐼𝐴𝐵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  ⇒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=35.1°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+mj-lt"/>
                  </a:rPr>
                  <a:t>Required angle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−35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+mj-lt"/>
                  </a:rPr>
                  <a:t> =?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1312" y="3105583"/>
                <a:ext cx="3810000" cy="2954399"/>
              </a:xfrm>
              <a:prstGeom prst="rect">
                <a:avLst/>
              </a:prstGeom>
              <a:blipFill>
                <a:blip r:embed="rId2"/>
                <a:stretch>
                  <a:fillRect l="-1595" r="-159" b="-2464"/>
                </a:stretch>
              </a:blipFill>
              <a:ln w="9525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 bwMode="auto">
          <a:xfrm>
            <a:off x="9982200" y="3197894"/>
            <a:ext cx="2057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90°	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/>
              <a:t>35°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/>
              <a:t>145°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/>
              <a:t>55°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/>
              <a:t>125°</a:t>
            </a:r>
            <a:endParaRPr lang="en-US" sz="2400" dirty="0"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029125" y="3946897"/>
            <a:ext cx="12192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 bwMode="auto">
          <a:xfrm>
            <a:off x="6371525" y="5423179"/>
            <a:ext cx="3657600" cy="95410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/>
              <a:t>(the angle shown in the diagram is larger than 90 </a:t>
            </a:r>
            <a:r>
              <a:rPr lang="en-US" dirty="0" err="1"/>
              <a:t>deg</a:t>
            </a:r>
            <a:r>
              <a:rPr lang="en-US" dirty="0"/>
              <a:t>, so it cannot be 35 </a:t>
            </a:r>
            <a:r>
              <a:rPr lang="en-US" dirty="0" err="1"/>
              <a:t>deg</a:t>
            </a:r>
            <a:r>
              <a:rPr lang="en-US" dirty="0"/>
              <a:t> as solved on the left)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Magnetic Flux</a:t>
            </a:r>
          </a:p>
        </p:txBody>
      </p:sp>
      <p:sp>
        <p:nvSpPr>
          <p:cNvPr id="716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cs typeface="Arial" charset="0"/>
              </a:rPr>
              <a:t>OpenStax</a:t>
            </a:r>
            <a:r>
              <a:rPr lang="en-US" dirty="0">
                <a:latin typeface="Arial" charset="0"/>
                <a:cs typeface="Arial" charset="0"/>
              </a:rPr>
              <a:t> 23.1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Flux is a measure of how much field passes through a region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164139" y="5067300"/>
          <a:ext cx="18637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75" name="Equation" r:id="rId3" imgW="927000" imgH="203040" progId="Equation.3">
                  <p:embed/>
                </p:oleObj>
              </mc:Choice>
              <mc:Fallback>
                <p:oleObj name="Equation" r:id="rId3" imgW="927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9" y="5067300"/>
                        <a:ext cx="18637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2708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b="1" dirty="0">
                    <a:latin typeface="Arial" charset="0"/>
                    <a:cs typeface="Arial" charset="0"/>
                  </a:rPr>
                  <a:t>Magnetic Flux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cs typeface="Arial" charset="0"/>
                      </a:rPr>
                      <m:t>𝚽</m:t>
                    </m:r>
                    <m:r>
                      <a:rPr lang="en-US" b="1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cs typeface="Arial" charset="0"/>
                      </a:rPr>
                      <m:t>𝐨𝐫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Arial" charset="0"/>
                          </a:rPr>
                          <m:t>𝜱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b="1" dirty="0">
                    <a:latin typeface="Arial" charset="0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270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 bwMode="auto">
          <a:xfrm>
            <a:off x="1714500" y="1295401"/>
            <a:ext cx="876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Measure of how much a magnetic field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goes through a region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14400" y="6266213"/>
            <a:ext cx="685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SI Unit: 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weber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(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Wb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); 1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Wb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= 1 T m</a:t>
            </a:r>
            <a:r>
              <a:rPr lang="en-US" sz="24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6705600" y="5029201"/>
            <a:ext cx="3810000" cy="1363663"/>
            <a:chOff x="3390900" y="4114736"/>
            <a:chExt cx="3810000" cy="1365609"/>
          </a:xfrm>
        </p:grpSpPr>
        <p:sp>
          <p:nvSpPr>
            <p:cNvPr id="13" name="Rounded Rectangle 12"/>
            <p:cNvSpPr/>
            <p:nvPr/>
          </p:nvSpPr>
          <p:spPr>
            <a:xfrm>
              <a:off x="3390900" y="4114736"/>
              <a:ext cx="190500" cy="391082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>
              <a:stCxn id="13" idx="2"/>
              <a:endCxn id="15" idx="0"/>
            </p:cNvCxnSpPr>
            <p:nvPr/>
          </p:nvCxnSpPr>
          <p:spPr>
            <a:xfrm>
              <a:off x="3486150" y="4505818"/>
              <a:ext cx="2152650" cy="143079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 bwMode="auto">
            <a:xfrm>
              <a:off x="4076700" y="4648897"/>
              <a:ext cx="3124200" cy="831448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Angle </a:t>
              </a:r>
              <a:r>
                <a:rPr lang="en-US" sz="2400" dirty="0">
                  <a:latin typeface="+mj-lt"/>
                </a:rPr>
                <a:t>between region’s axis and field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752600" y="5105401"/>
            <a:ext cx="4191000" cy="842963"/>
            <a:chOff x="228600" y="4419555"/>
            <a:chExt cx="4191000" cy="842415"/>
          </a:xfrm>
        </p:grpSpPr>
        <p:sp>
          <p:nvSpPr>
            <p:cNvPr id="17" name="Rounded Rectangle 16"/>
            <p:cNvSpPr/>
            <p:nvPr/>
          </p:nvSpPr>
          <p:spPr>
            <a:xfrm>
              <a:off x="4191000" y="4419555"/>
              <a:ext cx="228600" cy="304602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stCxn id="17" idx="2"/>
              <a:endCxn id="19" idx="3"/>
            </p:cNvCxnSpPr>
            <p:nvPr/>
          </p:nvCxnSpPr>
          <p:spPr>
            <a:xfrm flipH="1">
              <a:off x="3352800" y="4724157"/>
              <a:ext cx="952500" cy="306982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 bwMode="auto">
            <a:xfrm>
              <a:off x="228600" y="4800307"/>
              <a:ext cx="3124200" cy="461663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8000"/>
                  </a:solidFill>
                  <a:latin typeface="+mj-lt"/>
                </a:rPr>
                <a:t>Area </a:t>
              </a:r>
              <a:r>
                <a:rPr lang="en-US" sz="2400" dirty="0">
                  <a:latin typeface="+mj-lt"/>
                </a:rPr>
                <a:t>of region (m</a:t>
              </a:r>
              <a:r>
                <a:rPr lang="en-US" sz="2400" baseline="30000" dirty="0">
                  <a:latin typeface="+mj-lt"/>
                </a:rPr>
                <a:t>2</a:t>
              </a:r>
              <a:r>
                <a:rPr lang="en-US" sz="2400" dirty="0">
                  <a:latin typeface="+mj-lt"/>
                </a:rPr>
                <a:t>)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-1" r="40843"/>
          <a:stretch/>
        </p:blipFill>
        <p:spPr>
          <a:xfrm>
            <a:off x="1219200" y="2007514"/>
            <a:ext cx="2971799" cy="2633700"/>
          </a:xfrm>
          <a:prstGeom prst="rect">
            <a:avLst/>
          </a:prstGeom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953000" y="4419601"/>
            <a:ext cx="2819400" cy="962025"/>
            <a:chOff x="4362450" y="4180484"/>
            <a:chExt cx="2819400" cy="962980"/>
          </a:xfrm>
        </p:grpSpPr>
        <p:sp>
          <p:nvSpPr>
            <p:cNvPr id="9" name="Rounded Rectangle 8"/>
            <p:cNvSpPr/>
            <p:nvPr/>
          </p:nvSpPr>
          <p:spPr>
            <a:xfrm>
              <a:off x="5400675" y="4866965"/>
              <a:ext cx="180975" cy="276499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>
              <a:stCxn id="9" idx="0"/>
              <a:endCxn id="11" idx="2"/>
            </p:cNvCxnSpPr>
            <p:nvPr/>
          </p:nvCxnSpPr>
          <p:spPr>
            <a:xfrm flipV="1">
              <a:off x="5491163" y="4642906"/>
              <a:ext cx="280987" cy="224059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 bwMode="auto">
            <a:xfrm>
              <a:off x="4362450" y="4180484"/>
              <a:ext cx="2819400" cy="462422"/>
            </a:xfrm>
            <a:prstGeom prst="rect">
              <a:avLst/>
            </a:prstGeom>
            <a:noFill/>
            <a:ln w="2540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Magnetic field </a:t>
              </a:r>
              <a:r>
                <a:rPr lang="en-US" sz="2400" b="1" dirty="0">
                  <a:latin typeface="+mj-lt"/>
                </a:rPr>
                <a:t>(T)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4838700" y="2007514"/>
            <a:ext cx="5676900" cy="43088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j-lt"/>
              </a:rPr>
              <a:t>Axis</a:t>
            </a:r>
            <a:r>
              <a:rPr lang="en-US" sz="2200" dirty="0">
                <a:latin typeface="+mj-lt"/>
              </a:rPr>
              <a:t>:  line </a:t>
            </a:r>
            <a:r>
              <a:rPr lang="en-US" sz="2200" b="1" dirty="0">
                <a:latin typeface="+mj-lt"/>
              </a:rPr>
              <a:t>perpendicular </a:t>
            </a:r>
            <a:r>
              <a:rPr lang="en-US" sz="2200" dirty="0">
                <a:latin typeface="+mj-lt"/>
              </a:rPr>
              <a:t>to </a:t>
            </a:r>
            <a:r>
              <a:rPr lang="en-US" sz="2200" b="1" dirty="0">
                <a:latin typeface="+mj-lt"/>
              </a:rPr>
              <a:t>region’s area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 bwMode="auto">
              <a:xfrm>
                <a:off x="4933072" y="2715854"/>
                <a:ext cx="5544428" cy="147514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000" b="1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+mj-lt"/>
                  </a:rPr>
                  <a:t>: Axis is parallel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 (i.e. loop lies flat), and </a:t>
                </a:r>
                <a:r>
                  <a:rPr lang="en-US" sz="2000" b="1" dirty="0">
                    <a:latin typeface="+mj-lt"/>
                  </a:rPr>
                  <a:t>maximum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b="1" dirty="0">
                    <a:latin typeface="+mj-lt"/>
                  </a:rPr>
                  <a:t>flux</a:t>
                </a:r>
                <a:r>
                  <a:rPr lang="en-US" sz="2000" dirty="0">
                    <a:latin typeface="+mj-lt"/>
                  </a:rPr>
                  <a:t> travels through the loop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/>
                  <a:t>If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+mj-lt"/>
                  </a:rPr>
                  <a:t>: Axis is perpendicular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 (i.e. loop lies sideways), and </a:t>
                </a:r>
                <a:r>
                  <a:rPr lang="en-US" sz="2000" b="1" dirty="0">
                    <a:latin typeface="+mj-lt"/>
                  </a:rPr>
                  <a:t>zero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b="1" dirty="0">
                    <a:latin typeface="+mj-lt"/>
                  </a:rPr>
                  <a:t>flux</a:t>
                </a:r>
                <a:r>
                  <a:rPr lang="en-US" sz="2000" dirty="0">
                    <a:latin typeface="+mj-lt"/>
                  </a:rPr>
                  <a:t> enters loop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3072" y="2715854"/>
                <a:ext cx="5544428" cy="1475147"/>
              </a:xfrm>
              <a:prstGeom prst="rect">
                <a:avLst/>
              </a:prstGeom>
              <a:blipFill>
                <a:blip r:embed="rId7"/>
                <a:stretch>
                  <a:fillRect l="-987" r="-987" b="-6148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7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730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b="1" dirty="0">
                    <a:latin typeface="Arial" charset="0"/>
                    <a:cs typeface="Arial" charset="0"/>
                  </a:rPr>
                  <a:t>Example: Calculating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Arial" charset="0"/>
                      </a:rPr>
                      <m:t>𝚽</m:t>
                    </m:r>
                  </m:oMath>
                </a14:m>
                <a:endParaRPr lang="en-US" b="1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3730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731" name="TextBox 3"/>
          <p:cNvSpPr txBox="1">
            <a:spLocks noChangeArrowheads="1"/>
          </p:cNvSpPr>
          <p:nvPr/>
        </p:nvSpPr>
        <p:spPr bwMode="auto">
          <a:xfrm>
            <a:off x="228600" y="1294876"/>
            <a:ext cx="11582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There are magnetic fields as shown perpendicular to a loop of triangular wire (which is </a:t>
            </a:r>
            <a:r>
              <a:rPr lang="en-US" sz="2000" b="1" dirty="0"/>
              <a:t>4 cm wide and 8 cm tall</a:t>
            </a:r>
            <a:r>
              <a:rPr lang="en-US" sz="2000" dirty="0"/>
              <a:t>).  Each field occupies half of the loop’s area.  What is the magnitude of the total flux through the loop?</a:t>
            </a:r>
          </a:p>
        </p:txBody>
      </p:sp>
      <p:grpSp>
        <p:nvGrpSpPr>
          <p:cNvPr id="73732" name="Group 240"/>
          <p:cNvGrpSpPr>
            <a:grpSpLocks/>
          </p:cNvGrpSpPr>
          <p:nvPr/>
        </p:nvGrpSpPr>
        <p:grpSpPr bwMode="auto">
          <a:xfrm>
            <a:off x="6626225" y="2455931"/>
            <a:ext cx="4222750" cy="4183062"/>
            <a:chOff x="4099361" y="2576513"/>
            <a:chExt cx="4221878" cy="4183063"/>
          </a:xfrm>
        </p:grpSpPr>
        <p:sp>
          <p:nvSpPr>
            <p:cNvPr id="5" name="Isosceles Triangle 4"/>
            <p:cNvSpPr/>
            <p:nvPr/>
          </p:nvSpPr>
          <p:spPr>
            <a:xfrm>
              <a:off x="4800891" y="2838450"/>
              <a:ext cx="2742634" cy="3657601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73743" name="Group 37"/>
            <p:cNvGrpSpPr>
              <a:grpSpLocks/>
            </p:cNvGrpSpPr>
            <p:nvPr/>
          </p:nvGrpSpPr>
          <p:grpSpPr bwMode="auto">
            <a:xfrm>
              <a:off x="4099361" y="2610644"/>
              <a:ext cx="2072839" cy="4114800"/>
              <a:chOff x="4105080" y="2743200"/>
              <a:chExt cx="2072839" cy="4114800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4105080" y="2740819"/>
                <a:ext cx="96818" cy="98425"/>
              </a:xfrm>
              <a:prstGeom prst="ellipse">
                <a:avLst/>
              </a:prstGeom>
              <a:solidFill>
                <a:srgbClr val="293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5093889" y="2740819"/>
                <a:ext cx="95230" cy="98425"/>
              </a:xfrm>
              <a:prstGeom prst="ellipse">
                <a:avLst/>
              </a:prstGeom>
              <a:solidFill>
                <a:srgbClr val="293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6081110" y="2740819"/>
                <a:ext cx="96817" cy="98425"/>
              </a:xfrm>
              <a:prstGeom prst="ellipse">
                <a:avLst/>
              </a:prstGeom>
              <a:solidFill>
                <a:srgbClr val="293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4105080" y="3747294"/>
                <a:ext cx="96818" cy="95250"/>
              </a:xfrm>
              <a:prstGeom prst="ellipse">
                <a:avLst/>
              </a:prstGeom>
              <a:solidFill>
                <a:srgbClr val="293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5093889" y="3747294"/>
                <a:ext cx="95230" cy="95250"/>
              </a:xfrm>
              <a:prstGeom prst="ellipse">
                <a:avLst/>
              </a:prstGeom>
              <a:solidFill>
                <a:srgbClr val="293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6081110" y="3747294"/>
                <a:ext cx="96817" cy="95250"/>
              </a:xfrm>
              <a:prstGeom prst="ellipse">
                <a:avLst/>
              </a:prstGeom>
              <a:solidFill>
                <a:srgbClr val="293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4105080" y="4750594"/>
                <a:ext cx="96818" cy="95250"/>
              </a:xfrm>
              <a:prstGeom prst="ellipse">
                <a:avLst/>
              </a:prstGeom>
              <a:solidFill>
                <a:srgbClr val="293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5093889" y="4750594"/>
                <a:ext cx="95230" cy="95250"/>
              </a:xfrm>
              <a:prstGeom prst="ellipse">
                <a:avLst/>
              </a:prstGeom>
              <a:solidFill>
                <a:srgbClr val="293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6081110" y="4750594"/>
                <a:ext cx="96817" cy="95250"/>
              </a:xfrm>
              <a:prstGeom prst="ellipse">
                <a:avLst/>
              </a:prstGeom>
              <a:solidFill>
                <a:srgbClr val="293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4105080" y="5755482"/>
                <a:ext cx="96818" cy="96838"/>
              </a:xfrm>
              <a:prstGeom prst="ellipse">
                <a:avLst/>
              </a:prstGeom>
              <a:solidFill>
                <a:srgbClr val="293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5093889" y="5755482"/>
                <a:ext cx="95230" cy="96838"/>
              </a:xfrm>
              <a:prstGeom prst="ellipse">
                <a:avLst/>
              </a:prstGeom>
              <a:solidFill>
                <a:srgbClr val="293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6081110" y="5755482"/>
                <a:ext cx="96817" cy="96838"/>
              </a:xfrm>
              <a:prstGeom prst="ellipse">
                <a:avLst/>
              </a:prstGeom>
              <a:solidFill>
                <a:srgbClr val="293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4105080" y="6760370"/>
                <a:ext cx="96818" cy="96837"/>
              </a:xfrm>
              <a:prstGeom prst="ellipse">
                <a:avLst/>
              </a:prstGeom>
              <a:solidFill>
                <a:srgbClr val="293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5093889" y="6760370"/>
                <a:ext cx="95230" cy="96837"/>
              </a:xfrm>
              <a:prstGeom prst="ellipse">
                <a:avLst/>
              </a:prstGeom>
              <a:solidFill>
                <a:srgbClr val="293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6081110" y="6760370"/>
                <a:ext cx="96817" cy="96837"/>
              </a:xfrm>
              <a:prstGeom prst="ellipse">
                <a:avLst/>
              </a:prstGeom>
              <a:solidFill>
                <a:srgbClr val="293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73744" name="Group 236"/>
            <p:cNvGrpSpPr>
              <a:grpSpLocks/>
            </p:cNvGrpSpPr>
            <p:nvPr/>
          </p:nvGrpSpPr>
          <p:grpSpPr bwMode="auto">
            <a:xfrm>
              <a:off x="6172200" y="2576513"/>
              <a:ext cx="2149039" cy="4183063"/>
              <a:chOff x="4051736" y="2714625"/>
              <a:chExt cx="2149039" cy="4183063"/>
            </a:xfrm>
          </p:grpSpPr>
          <p:grpSp>
            <p:nvGrpSpPr>
              <p:cNvPr id="73747" name="Group 107"/>
              <p:cNvGrpSpPr>
                <a:grpSpLocks/>
              </p:cNvGrpSpPr>
              <p:nvPr/>
            </p:nvGrpSpPr>
            <p:grpSpPr bwMode="auto">
              <a:xfrm>
                <a:off x="4051736" y="2714625"/>
                <a:ext cx="2149039" cy="182563"/>
                <a:chOff x="4051736" y="2714625"/>
                <a:chExt cx="2149039" cy="182563"/>
              </a:xfrm>
            </p:grpSpPr>
            <p:grpSp>
              <p:nvGrpSpPr>
                <p:cNvPr id="73876" name="Group 72"/>
                <p:cNvGrpSpPr>
                  <a:grpSpLocks/>
                </p:cNvGrpSpPr>
                <p:nvPr/>
              </p:nvGrpSpPr>
              <p:grpSpPr bwMode="auto">
                <a:xfrm>
                  <a:off x="4543355" y="2714625"/>
                  <a:ext cx="182563" cy="182563"/>
                  <a:chOff x="1066799" y="4343399"/>
                  <a:chExt cx="182563" cy="182563"/>
                </a:xfrm>
              </p:grpSpPr>
              <p:cxnSp>
                <p:nvCxnSpPr>
                  <p:cNvPr id="105" name="Straight Connector 21"/>
                  <p:cNvCxnSpPr/>
                  <p:nvPr/>
                </p:nvCxnSpPr>
                <p:spPr bwMode="auto">
                  <a:xfrm flipH="1">
                    <a:off x="1067211" y="4343399"/>
                    <a:ext cx="182525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22"/>
                  <p:cNvCxnSpPr/>
                  <p:nvPr/>
                </p:nvCxnSpPr>
                <p:spPr bwMode="auto">
                  <a:xfrm rot="5400000" flipH="1">
                    <a:off x="1067193" y="4343417"/>
                    <a:ext cx="182562" cy="182525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77" name="Group 181"/>
                <p:cNvGrpSpPr>
                  <a:grpSpLocks/>
                </p:cNvGrpSpPr>
                <p:nvPr/>
              </p:nvGrpSpPr>
              <p:grpSpPr bwMode="auto">
                <a:xfrm>
                  <a:off x="4051736" y="2714625"/>
                  <a:ext cx="182563" cy="182563"/>
                  <a:chOff x="1067063" y="4343399"/>
                  <a:chExt cx="182563" cy="182563"/>
                </a:xfrm>
              </p:grpSpPr>
              <p:cxnSp>
                <p:nvCxnSpPr>
                  <p:cNvPr id="103" name="Straight Connector 19"/>
                  <p:cNvCxnSpPr/>
                  <p:nvPr/>
                </p:nvCxnSpPr>
                <p:spPr bwMode="auto">
                  <a:xfrm flipH="1">
                    <a:off x="1067071" y="4343399"/>
                    <a:ext cx="182525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20"/>
                  <p:cNvCxnSpPr/>
                  <p:nvPr/>
                </p:nvCxnSpPr>
                <p:spPr bwMode="auto">
                  <a:xfrm rot="5400000" flipH="1">
                    <a:off x="1067053" y="4343417"/>
                    <a:ext cx="182562" cy="182525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78" name="Group 184"/>
                <p:cNvGrpSpPr>
                  <a:grpSpLocks/>
                </p:cNvGrpSpPr>
                <p:nvPr/>
              </p:nvGrpSpPr>
              <p:grpSpPr bwMode="auto">
                <a:xfrm>
                  <a:off x="6018212" y="2714625"/>
                  <a:ext cx="182563" cy="182563"/>
                  <a:chOff x="1067328" y="4343399"/>
                  <a:chExt cx="182563" cy="182563"/>
                </a:xfrm>
              </p:grpSpPr>
              <p:cxnSp>
                <p:nvCxnSpPr>
                  <p:cNvPr id="101" name="Straight Connector 17"/>
                  <p:cNvCxnSpPr/>
                  <p:nvPr/>
                </p:nvCxnSpPr>
                <p:spPr bwMode="auto">
                  <a:xfrm flipH="1">
                    <a:off x="1067367" y="4343399"/>
                    <a:ext cx="182524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8"/>
                  <p:cNvCxnSpPr/>
                  <p:nvPr/>
                </p:nvCxnSpPr>
                <p:spPr bwMode="auto">
                  <a:xfrm rot="5400000" flipH="1">
                    <a:off x="1067348" y="4343418"/>
                    <a:ext cx="182562" cy="18252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79" name="Group 181"/>
                <p:cNvGrpSpPr>
                  <a:grpSpLocks/>
                </p:cNvGrpSpPr>
                <p:nvPr/>
              </p:nvGrpSpPr>
              <p:grpSpPr bwMode="auto">
                <a:xfrm>
                  <a:off x="5526593" y="2714625"/>
                  <a:ext cx="182563" cy="182563"/>
                  <a:chOff x="1067063" y="4343398"/>
                  <a:chExt cx="182563" cy="182563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 bwMode="auto">
                  <a:xfrm flipH="1">
                    <a:off x="1066697" y="4343398"/>
                    <a:ext cx="182524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 bwMode="auto">
                  <a:xfrm rot="5400000" flipH="1">
                    <a:off x="1066678" y="4343417"/>
                    <a:ext cx="182562" cy="18252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80" name="Group 184"/>
                <p:cNvGrpSpPr>
                  <a:grpSpLocks/>
                </p:cNvGrpSpPr>
                <p:nvPr/>
              </p:nvGrpSpPr>
              <p:grpSpPr bwMode="auto">
                <a:xfrm>
                  <a:off x="5034974" y="2714625"/>
                  <a:ext cx="182563" cy="182563"/>
                  <a:chOff x="1067328" y="4343398"/>
                  <a:chExt cx="182563" cy="182563"/>
                </a:xfrm>
              </p:grpSpPr>
              <p:cxnSp>
                <p:nvCxnSpPr>
                  <p:cNvPr id="89" name="Straight Connector 88"/>
                  <p:cNvCxnSpPr/>
                  <p:nvPr/>
                </p:nvCxnSpPr>
                <p:spPr bwMode="auto">
                  <a:xfrm flipH="1">
                    <a:off x="1066558" y="4343398"/>
                    <a:ext cx="184112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 bwMode="auto">
                  <a:xfrm rot="5400000" flipH="1">
                    <a:off x="1067333" y="4342623"/>
                    <a:ext cx="182562" cy="18411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3748" name="Group 108"/>
              <p:cNvGrpSpPr>
                <a:grpSpLocks/>
              </p:cNvGrpSpPr>
              <p:nvPr/>
            </p:nvGrpSpPr>
            <p:grpSpPr bwMode="auto">
              <a:xfrm>
                <a:off x="4051736" y="3214688"/>
                <a:ext cx="2149039" cy="182563"/>
                <a:chOff x="4051736" y="2714625"/>
                <a:chExt cx="2149039" cy="182563"/>
              </a:xfrm>
            </p:grpSpPr>
            <p:grpSp>
              <p:nvGrpSpPr>
                <p:cNvPr id="73861" name="Group 72"/>
                <p:cNvGrpSpPr>
                  <a:grpSpLocks/>
                </p:cNvGrpSpPr>
                <p:nvPr/>
              </p:nvGrpSpPr>
              <p:grpSpPr bwMode="auto">
                <a:xfrm>
                  <a:off x="4543355" y="2714625"/>
                  <a:ext cx="182563" cy="182563"/>
                  <a:chOff x="1066799" y="4343399"/>
                  <a:chExt cx="182563" cy="182563"/>
                </a:xfrm>
              </p:grpSpPr>
              <p:cxnSp>
                <p:nvCxnSpPr>
                  <p:cNvPr id="123" name="Straight Connector 21"/>
                  <p:cNvCxnSpPr/>
                  <p:nvPr/>
                </p:nvCxnSpPr>
                <p:spPr bwMode="auto">
                  <a:xfrm flipH="1">
                    <a:off x="1067211" y="4343398"/>
                    <a:ext cx="182525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22"/>
                  <p:cNvCxnSpPr/>
                  <p:nvPr/>
                </p:nvCxnSpPr>
                <p:spPr bwMode="auto">
                  <a:xfrm rot="5400000" flipH="1">
                    <a:off x="1067192" y="4343417"/>
                    <a:ext cx="182563" cy="182525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62" name="Group 181"/>
                <p:cNvGrpSpPr>
                  <a:grpSpLocks/>
                </p:cNvGrpSpPr>
                <p:nvPr/>
              </p:nvGrpSpPr>
              <p:grpSpPr bwMode="auto">
                <a:xfrm>
                  <a:off x="4051736" y="2714625"/>
                  <a:ext cx="182563" cy="182563"/>
                  <a:chOff x="1067063" y="4343399"/>
                  <a:chExt cx="182563" cy="182563"/>
                </a:xfrm>
              </p:grpSpPr>
              <p:cxnSp>
                <p:nvCxnSpPr>
                  <p:cNvPr id="121" name="Straight Connector 19"/>
                  <p:cNvCxnSpPr/>
                  <p:nvPr/>
                </p:nvCxnSpPr>
                <p:spPr bwMode="auto">
                  <a:xfrm flipH="1">
                    <a:off x="1067071" y="4343398"/>
                    <a:ext cx="182525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20"/>
                  <p:cNvCxnSpPr/>
                  <p:nvPr/>
                </p:nvCxnSpPr>
                <p:spPr bwMode="auto">
                  <a:xfrm rot="5400000" flipH="1">
                    <a:off x="1067052" y="4343417"/>
                    <a:ext cx="182563" cy="182525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63" name="Group 184"/>
                <p:cNvGrpSpPr>
                  <a:grpSpLocks/>
                </p:cNvGrpSpPr>
                <p:nvPr/>
              </p:nvGrpSpPr>
              <p:grpSpPr bwMode="auto">
                <a:xfrm>
                  <a:off x="6018212" y="2714625"/>
                  <a:ext cx="182563" cy="182563"/>
                  <a:chOff x="1067328" y="4343399"/>
                  <a:chExt cx="182563" cy="182563"/>
                </a:xfrm>
              </p:grpSpPr>
              <p:cxnSp>
                <p:nvCxnSpPr>
                  <p:cNvPr id="119" name="Straight Connector 17"/>
                  <p:cNvCxnSpPr/>
                  <p:nvPr/>
                </p:nvCxnSpPr>
                <p:spPr bwMode="auto">
                  <a:xfrm flipH="1">
                    <a:off x="1067367" y="4343398"/>
                    <a:ext cx="182524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8"/>
                  <p:cNvCxnSpPr/>
                  <p:nvPr/>
                </p:nvCxnSpPr>
                <p:spPr bwMode="auto">
                  <a:xfrm rot="5400000" flipH="1">
                    <a:off x="1067347" y="4343418"/>
                    <a:ext cx="182563" cy="18252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64" name="Group 181"/>
                <p:cNvGrpSpPr>
                  <a:grpSpLocks/>
                </p:cNvGrpSpPr>
                <p:nvPr/>
              </p:nvGrpSpPr>
              <p:grpSpPr bwMode="auto">
                <a:xfrm>
                  <a:off x="5526593" y="2714625"/>
                  <a:ext cx="182563" cy="182563"/>
                  <a:chOff x="1067063" y="4343398"/>
                  <a:chExt cx="182563" cy="182563"/>
                </a:xfrm>
              </p:grpSpPr>
              <p:cxnSp>
                <p:nvCxnSpPr>
                  <p:cNvPr id="117" name="Straight Connector 116"/>
                  <p:cNvCxnSpPr/>
                  <p:nvPr/>
                </p:nvCxnSpPr>
                <p:spPr bwMode="auto">
                  <a:xfrm flipH="1">
                    <a:off x="1066697" y="4343397"/>
                    <a:ext cx="182524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 bwMode="auto">
                  <a:xfrm rot="5400000" flipH="1">
                    <a:off x="1066677" y="4343417"/>
                    <a:ext cx="182563" cy="18252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65" name="Group 184"/>
                <p:cNvGrpSpPr>
                  <a:grpSpLocks/>
                </p:cNvGrpSpPr>
                <p:nvPr/>
              </p:nvGrpSpPr>
              <p:grpSpPr bwMode="auto">
                <a:xfrm>
                  <a:off x="5034974" y="2714625"/>
                  <a:ext cx="182563" cy="182563"/>
                  <a:chOff x="1067328" y="4343398"/>
                  <a:chExt cx="182563" cy="182563"/>
                </a:xfrm>
              </p:grpSpPr>
              <p:cxnSp>
                <p:nvCxnSpPr>
                  <p:cNvPr id="115" name="Straight Connector 114"/>
                  <p:cNvCxnSpPr/>
                  <p:nvPr/>
                </p:nvCxnSpPr>
                <p:spPr bwMode="auto">
                  <a:xfrm flipH="1">
                    <a:off x="1066558" y="4343397"/>
                    <a:ext cx="184112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 bwMode="auto">
                  <a:xfrm rot="5400000" flipH="1">
                    <a:off x="1067332" y="4342623"/>
                    <a:ext cx="182563" cy="18411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3749" name="Group 124"/>
              <p:cNvGrpSpPr>
                <a:grpSpLocks/>
              </p:cNvGrpSpPr>
              <p:nvPr/>
            </p:nvGrpSpPr>
            <p:grpSpPr bwMode="auto">
              <a:xfrm>
                <a:off x="4051736" y="6715125"/>
                <a:ext cx="2149039" cy="182563"/>
                <a:chOff x="4051736" y="2714625"/>
                <a:chExt cx="2149039" cy="182563"/>
              </a:xfrm>
            </p:grpSpPr>
            <p:grpSp>
              <p:nvGrpSpPr>
                <p:cNvPr id="73846" name="Group 72"/>
                <p:cNvGrpSpPr>
                  <a:grpSpLocks/>
                </p:cNvGrpSpPr>
                <p:nvPr/>
              </p:nvGrpSpPr>
              <p:grpSpPr bwMode="auto">
                <a:xfrm>
                  <a:off x="4543355" y="2714625"/>
                  <a:ext cx="182563" cy="182563"/>
                  <a:chOff x="1066799" y="4343399"/>
                  <a:chExt cx="182563" cy="182563"/>
                </a:xfrm>
              </p:grpSpPr>
              <p:cxnSp>
                <p:nvCxnSpPr>
                  <p:cNvPr id="139" name="Straight Connector 21"/>
                  <p:cNvCxnSpPr/>
                  <p:nvPr/>
                </p:nvCxnSpPr>
                <p:spPr bwMode="auto">
                  <a:xfrm flipH="1">
                    <a:off x="1067211" y="4343400"/>
                    <a:ext cx="182525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22"/>
                  <p:cNvCxnSpPr/>
                  <p:nvPr/>
                </p:nvCxnSpPr>
                <p:spPr bwMode="auto">
                  <a:xfrm rot="5400000" flipH="1">
                    <a:off x="1067193" y="4343418"/>
                    <a:ext cx="182562" cy="182525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47" name="Group 181"/>
                <p:cNvGrpSpPr>
                  <a:grpSpLocks/>
                </p:cNvGrpSpPr>
                <p:nvPr/>
              </p:nvGrpSpPr>
              <p:grpSpPr bwMode="auto">
                <a:xfrm>
                  <a:off x="4051736" y="2714625"/>
                  <a:ext cx="182563" cy="182563"/>
                  <a:chOff x="1067063" y="4343399"/>
                  <a:chExt cx="182563" cy="182563"/>
                </a:xfrm>
              </p:grpSpPr>
              <p:cxnSp>
                <p:nvCxnSpPr>
                  <p:cNvPr id="137" name="Straight Connector 19"/>
                  <p:cNvCxnSpPr/>
                  <p:nvPr/>
                </p:nvCxnSpPr>
                <p:spPr bwMode="auto">
                  <a:xfrm flipH="1">
                    <a:off x="1067071" y="4343400"/>
                    <a:ext cx="182525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20"/>
                  <p:cNvCxnSpPr/>
                  <p:nvPr/>
                </p:nvCxnSpPr>
                <p:spPr bwMode="auto">
                  <a:xfrm rot="5400000" flipH="1">
                    <a:off x="1067053" y="4343418"/>
                    <a:ext cx="182562" cy="182525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48" name="Group 184"/>
                <p:cNvGrpSpPr>
                  <a:grpSpLocks/>
                </p:cNvGrpSpPr>
                <p:nvPr/>
              </p:nvGrpSpPr>
              <p:grpSpPr bwMode="auto">
                <a:xfrm>
                  <a:off x="6018212" y="2714625"/>
                  <a:ext cx="182563" cy="182563"/>
                  <a:chOff x="1067328" y="4343399"/>
                  <a:chExt cx="182563" cy="182563"/>
                </a:xfrm>
              </p:grpSpPr>
              <p:cxnSp>
                <p:nvCxnSpPr>
                  <p:cNvPr id="135" name="Straight Connector 17"/>
                  <p:cNvCxnSpPr/>
                  <p:nvPr/>
                </p:nvCxnSpPr>
                <p:spPr bwMode="auto">
                  <a:xfrm flipH="1">
                    <a:off x="1067367" y="4343400"/>
                    <a:ext cx="182524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8"/>
                  <p:cNvCxnSpPr/>
                  <p:nvPr/>
                </p:nvCxnSpPr>
                <p:spPr bwMode="auto">
                  <a:xfrm rot="5400000" flipH="1">
                    <a:off x="1067348" y="4343419"/>
                    <a:ext cx="182562" cy="18252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49" name="Group 181"/>
                <p:cNvGrpSpPr>
                  <a:grpSpLocks/>
                </p:cNvGrpSpPr>
                <p:nvPr/>
              </p:nvGrpSpPr>
              <p:grpSpPr bwMode="auto">
                <a:xfrm>
                  <a:off x="5526593" y="2714625"/>
                  <a:ext cx="182563" cy="182563"/>
                  <a:chOff x="1067063" y="4343398"/>
                  <a:chExt cx="182563" cy="182563"/>
                </a:xfrm>
              </p:grpSpPr>
              <p:cxnSp>
                <p:nvCxnSpPr>
                  <p:cNvPr id="133" name="Straight Connector 132"/>
                  <p:cNvCxnSpPr/>
                  <p:nvPr/>
                </p:nvCxnSpPr>
                <p:spPr bwMode="auto">
                  <a:xfrm flipH="1">
                    <a:off x="1066697" y="4343399"/>
                    <a:ext cx="182524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 bwMode="auto">
                  <a:xfrm rot="5400000" flipH="1">
                    <a:off x="1066678" y="4343418"/>
                    <a:ext cx="182562" cy="18252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50" name="Group 184"/>
                <p:cNvGrpSpPr>
                  <a:grpSpLocks/>
                </p:cNvGrpSpPr>
                <p:nvPr/>
              </p:nvGrpSpPr>
              <p:grpSpPr bwMode="auto">
                <a:xfrm>
                  <a:off x="5034974" y="2714625"/>
                  <a:ext cx="182563" cy="182563"/>
                  <a:chOff x="1067328" y="4343398"/>
                  <a:chExt cx="182563" cy="182563"/>
                </a:xfrm>
              </p:grpSpPr>
              <p:cxnSp>
                <p:nvCxnSpPr>
                  <p:cNvPr id="131" name="Straight Connector 130"/>
                  <p:cNvCxnSpPr/>
                  <p:nvPr/>
                </p:nvCxnSpPr>
                <p:spPr bwMode="auto">
                  <a:xfrm flipH="1">
                    <a:off x="1066558" y="4343399"/>
                    <a:ext cx="184112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 bwMode="auto">
                  <a:xfrm rot="5400000" flipH="1">
                    <a:off x="1067333" y="4342624"/>
                    <a:ext cx="182562" cy="18411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3750" name="Group 140"/>
              <p:cNvGrpSpPr>
                <a:grpSpLocks/>
              </p:cNvGrpSpPr>
              <p:nvPr/>
            </p:nvGrpSpPr>
            <p:grpSpPr bwMode="auto">
              <a:xfrm>
                <a:off x="4051736" y="4214814"/>
                <a:ext cx="2149039" cy="182563"/>
                <a:chOff x="4051736" y="2714625"/>
                <a:chExt cx="2149039" cy="182563"/>
              </a:xfrm>
            </p:grpSpPr>
            <p:grpSp>
              <p:nvGrpSpPr>
                <p:cNvPr id="73831" name="Group 72"/>
                <p:cNvGrpSpPr>
                  <a:grpSpLocks/>
                </p:cNvGrpSpPr>
                <p:nvPr/>
              </p:nvGrpSpPr>
              <p:grpSpPr bwMode="auto">
                <a:xfrm>
                  <a:off x="4543355" y="2714625"/>
                  <a:ext cx="182563" cy="182563"/>
                  <a:chOff x="1066799" y="4343399"/>
                  <a:chExt cx="182563" cy="182563"/>
                </a:xfrm>
              </p:grpSpPr>
              <p:cxnSp>
                <p:nvCxnSpPr>
                  <p:cNvPr id="155" name="Straight Connector 21"/>
                  <p:cNvCxnSpPr/>
                  <p:nvPr/>
                </p:nvCxnSpPr>
                <p:spPr bwMode="auto">
                  <a:xfrm flipH="1">
                    <a:off x="1067211" y="4343397"/>
                    <a:ext cx="182525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22"/>
                  <p:cNvCxnSpPr/>
                  <p:nvPr/>
                </p:nvCxnSpPr>
                <p:spPr bwMode="auto">
                  <a:xfrm rot="5400000" flipH="1">
                    <a:off x="1067192" y="4343416"/>
                    <a:ext cx="182563" cy="182525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32" name="Group 181"/>
                <p:cNvGrpSpPr>
                  <a:grpSpLocks/>
                </p:cNvGrpSpPr>
                <p:nvPr/>
              </p:nvGrpSpPr>
              <p:grpSpPr bwMode="auto">
                <a:xfrm>
                  <a:off x="4051736" y="2714625"/>
                  <a:ext cx="182563" cy="182563"/>
                  <a:chOff x="1067063" y="4343399"/>
                  <a:chExt cx="182563" cy="182563"/>
                </a:xfrm>
              </p:grpSpPr>
              <p:cxnSp>
                <p:nvCxnSpPr>
                  <p:cNvPr id="153" name="Straight Connector 19"/>
                  <p:cNvCxnSpPr/>
                  <p:nvPr/>
                </p:nvCxnSpPr>
                <p:spPr bwMode="auto">
                  <a:xfrm flipH="1">
                    <a:off x="1067071" y="4343397"/>
                    <a:ext cx="182525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20"/>
                  <p:cNvCxnSpPr/>
                  <p:nvPr/>
                </p:nvCxnSpPr>
                <p:spPr bwMode="auto">
                  <a:xfrm rot="5400000" flipH="1">
                    <a:off x="1067052" y="4343416"/>
                    <a:ext cx="182563" cy="182525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33" name="Group 184"/>
                <p:cNvGrpSpPr>
                  <a:grpSpLocks/>
                </p:cNvGrpSpPr>
                <p:nvPr/>
              </p:nvGrpSpPr>
              <p:grpSpPr bwMode="auto">
                <a:xfrm>
                  <a:off x="6018212" y="2714625"/>
                  <a:ext cx="182563" cy="182563"/>
                  <a:chOff x="1067328" y="4343399"/>
                  <a:chExt cx="182563" cy="182563"/>
                </a:xfrm>
              </p:grpSpPr>
              <p:cxnSp>
                <p:nvCxnSpPr>
                  <p:cNvPr id="151" name="Straight Connector 17"/>
                  <p:cNvCxnSpPr/>
                  <p:nvPr/>
                </p:nvCxnSpPr>
                <p:spPr bwMode="auto">
                  <a:xfrm flipH="1">
                    <a:off x="1067367" y="4343397"/>
                    <a:ext cx="182524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8"/>
                  <p:cNvCxnSpPr/>
                  <p:nvPr/>
                </p:nvCxnSpPr>
                <p:spPr bwMode="auto">
                  <a:xfrm rot="5400000" flipH="1">
                    <a:off x="1067347" y="4343417"/>
                    <a:ext cx="182563" cy="18252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34" name="Group 181"/>
                <p:cNvGrpSpPr>
                  <a:grpSpLocks/>
                </p:cNvGrpSpPr>
                <p:nvPr/>
              </p:nvGrpSpPr>
              <p:grpSpPr bwMode="auto">
                <a:xfrm>
                  <a:off x="5526593" y="2714625"/>
                  <a:ext cx="182563" cy="182563"/>
                  <a:chOff x="1067063" y="4343398"/>
                  <a:chExt cx="182563" cy="182563"/>
                </a:xfrm>
              </p:grpSpPr>
              <p:cxnSp>
                <p:nvCxnSpPr>
                  <p:cNvPr id="149" name="Straight Connector 148"/>
                  <p:cNvCxnSpPr/>
                  <p:nvPr/>
                </p:nvCxnSpPr>
                <p:spPr bwMode="auto">
                  <a:xfrm flipH="1">
                    <a:off x="1066697" y="4343396"/>
                    <a:ext cx="182524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 bwMode="auto">
                  <a:xfrm rot="5400000" flipH="1">
                    <a:off x="1066677" y="4343416"/>
                    <a:ext cx="182563" cy="18252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35" name="Group 184"/>
                <p:cNvGrpSpPr>
                  <a:grpSpLocks/>
                </p:cNvGrpSpPr>
                <p:nvPr/>
              </p:nvGrpSpPr>
              <p:grpSpPr bwMode="auto">
                <a:xfrm>
                  <a:off x="5034974" y="2714625"/>
                  <a:ext cx="182563" cy="182563"/>
                  <a:chOff x="1067328" y="4343398"/>
                  <a:chExt cx="182563" cy="182563"/>
                </a:xfrm>
              </p:grpSpPr>
              <p:cxnSp>
                <p:nvCxnSpPr>
                  <p:cNvPr id="147" name="Straight Connector 146"/>
                  <p:cNvCxnSpPr/>
                  <p:nvPr/>
                </p:nvCxnSpPr>
                <p:spPr bwMode="auto">
                  <a:xfrm flipH="1">
                    <a:off x="1066558" y="4343396"/>
                    <a:ext cx="184112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 bwMode="auto">
                  <a:xfrm rot="5400000" flipH="1">
                    <a:off x="1067332" y="4342622"/>
                    <a:ext cx="182563" cy="18411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3751" name="Group 156"/>
              <p:cNvGrpSpPr>
                <a:grpSpLocks/>
              </p:cNvGrpSpPr>
              <p:nvPr/>
            </p:nvGrpSpPr>
            <p:grpSpPr bwMode="auto">
              <a:xfrm>
                <a:off x="4051736" y="4714877"/>
                <a:ext cx="2149039" cy="182563"/>
                <a:chOff x="4051736" y="2714625"/>
                <a:chExt cx="2149039" cy="182563"/>
              </a:xfrm>
            </p:grpSpPr>
            <p:grpSp>
              <p:nvGrpSpPr>
                <p:cNvPr id="73816" name="Group 72"/>
                <p:cNvGrpSpPr>
                  <a:grpSpLocks/>
                </p:cNvGrpSpPr>
                <p:nvPr/>
              </p:nvGrpSpPr>
              <p:grpSpPr bwMode="auto">
                <a:xfrm>
                  <a:off x="4543355" y="2714625"/>
                  <a:ext cx="182563" cy="182563"/>
                  <a:chOff x="1066799" y="4343399"/>
                  <a:chExt cx="182563" cy="182563"/>
                </a:xfrm>
              </p:grpSpPr>
              <p:cxnSp>
                <p:nvCxnSpPr>
                  <p:cNvPr id="171" name="Straight Connector 21"/>
                  <p:cNvCxnSpPr/>
                  <p:nvPr/>
                </p:nvCxnSpPr>
                <p:spPr bwMode="auto">
                  <a:xfrm flipH="1">
                    <a:off x="1067211" y="4343397"/>
                    <a:ext cx="182525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22"/>
                  <p:cNvCxnSpPr/>
                  <p:nvPr/>
                </p:nvCxnSpPr>
                <p:spPr bwMode="auto">
                  <a:xfrm rot="5400000" flipH="1">
                    <a:off x="1067193" y="4343415"/>
                    <a:ext cx="182562" cy="182525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17" name="Group 181"/>
                <p:cNvGrpSpPr>
                  <a:grpSpLocks/>
                </p:cNvGrpSpPr>
                <p:nvPr/>
              </p:nvGrpSpPr>
              <p:grpSpPr bwMode="auto">
                <a:xfrm>
                  <a:off x="4051736" y="2714625"/>
                  <a:ext cx="182563" cy="182563"/>
                  <a:chOff x="1067063" y="4343399"/>
                  <a:chExt cx="182563" cy="182563"/>
                </a:xfrm>
              </p:grpSpPr>
              <p:cxnSp>
                <p:nvCxnSpPr>
                  <p:cNvPr id="169" name="Straight Connector 19"/>
                  <p:cNvCxnSpPr/>
                  <p:nvPr/>
                </p:nvCxnSpPr>
                <p:spPr bwMode="auto">
                  <a:xfrm flipH="1">
                    <a:off x="1067071" y="4343397"/>
                    <a:ext cx="182525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20"/>
                  <p:cNvCxnSpPr/>
                  <p:nvPr/>
                </p:nvCxnSpPr>
                <p:spPr bwMode="auto">
                  <a:xfrm rot="5400000" flipH="1">
                    <a:off x="1067053" y="4343415"/>
                    <a:ext cx="182562" cy="182525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18" name="Group 184"/>
                <p:cNvGrpSpPr>
                  <a:grpSpLocks/>
                </p:cNvGrpSpPr>
                <p:nvPr/>
              </p:nvGrpSpPr>
              <p:grpSpPr bwMode="auto">
                <a:xfrm>
                  <a:off x="6018212" y="2714625"/>
                  <a:ext cx="182563" cy="182563"/>
                  <a:chOff x="1067328" y="4343399"/>
                  <a:chExt cx="182563" cy="182563"/>
                </a:xfrm>
              </p:grpSpPr>
              <p:cxnSp>
                <p:nvCxnSpPr>
                  <p:cNvPr id="167" name="Straight Connector 17"/>
                  <p:cNvCxnSpPr/>
                  <p:nvPr/>
                </p:nvCxnSpPr>
                <p:spPr bwMode="auto">
                  <a:xfrm flipH="1">
                    <a:off x="1067367" y="4343397"/>
                    <a:ext cx="182524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8"/>
                  <p:cNvCxnSpPr/>
                  <p:nvPr/>
                </p:nvCxnSpPr>
                <p:spPr bwMode="auto">
                  <a:xfrm rot="5400000" flipH="1">
                    <a:off x="1067348" y="4343416"/>
                    <a:ext cx="182562" cy="18252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19" name="Group 181"/>
                <p:cNvGrpSpPr>
                  <a:grpSpLocks/>
                </p:cNvGrpSpPr>
                <p:nvPr/>
              </p:nvGrpSpPr>
              <p:grpSpPr bwMode="auto">
                <a:xfrm>
                  <a:off x="5526593" y="2714625"/>
                  <a:ext cx="182563" cy="182563"/>
                  <a:chOff x="1067063" y="4343398"/>
                  <a:chExt cx="182563" cy="182563"/>
                </a:xfrm>
              </p:grpSpPr>
              <p:cxnSp>
                <p:nvCxnSpPr>
                  <p:cNvPr id="165" name="Straight Connector 164"/>
                  <p:cNvCxnSpPr/>
                  <p:nvPr/>
                </p:nvCxnSpPr>
                <p:spPr bwMode="auto">
                  <a:xfrm flipH="1">
                    <a:off x="1066697" y="4343396"/>
                    <a:ext cx="182524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 bwMode="auto">
                  <a:xfrm rot="5400000" flipH="1">
                    <a:off x="1066678" y="4343415"/>
                    <a:ext cx="182562" cy="18252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20" name="Group 184"/>
                <p:cNvGrpSpPr>
                  <a:grpSpLocks/>
                </p:cNvGrpSpPr>
                <p:nvPr/>
              </p:nvGrpSpPr>
              <p:grpSpPr bwMode="auto">
                <a:xfrm>
                  <a:off x="5034974" y="2714625"/>
                  <a:ext cx="182563" cy="182563"/>
                  <a:chOff x="1067328" y="4343398"/>
                  <a:chExt cx="182563" cy="182563"/>
                </a:xfrm>
              </p:grpSpPr>
              <p:cxnSp>
                <p:nvCxnSpPr>
                  <p:cNvPr id="163" name="Straight Connector 162"/>
                  <p:cNvCxnSpPr/>
                  <p:nvPr/>
                </p:nvCxnSpPr>
                <p:spPr bwMode="auto">
                  <a:xfrm flipH="1">
                    <a:off x="1066558" y="4343396"/>
                    <a:ext cx="184112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/>
                  <p:nvPr/>
                </p:nvCxnSpPr>
                <p:spPr bwMode="auto">
                  <a:xfrm rot="5400000" flipH="1">
                    <a:off x="1067333" y="4342621"/>
                    <a:ext cx="182562" cy="18411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3752" name="Group 172"/>
              <p:cNvGrpSpPr>
                <a:grpSpLocks/>
              </p:cNvGrpSpPr>
              <p:nvPr/>
            </p:nvGrpSpPr>
            <p:grpSpPr bwMode="auto">
              <a:xfrm>
                <a:off x="4051736" y="5214940"/>
                <a:ext cx="2149039" cy="182563"/>
                <a:chOff x="4051736" y="2714625"/>
                <a:chExt cx="2149039" cy="182563"/>
              </a:xfrm>
            </p:grpSpPr>
            <p:grpSp>
              <p:nvGrpSpPr>
                <p:cNvPr id="73801" name="Group 72"/>
                <p:cNvGrpSpPr>
                  <a:grpSpLocks/>
                </p:cNvGrpSpPr>
                <p:nvPr/>
              </p:nvGrpSpPr>
              <p:grpSpPr bwMode="auto">
                <a:xfrm>
                  <a:off x="4543355" y="2714625"/>
                  <a:ext cx="182563" cy="182563"/>
                  <a:chOff x="1066799" y="4343399"/>
                  <a:chExt cx="182563" cy="182563"/>
                </a:xfrm>
              </p:grpSpPr>
              <p:cxnSp>
                <p:nvCxnSpPr>
                  <p:cNvPr id="187" name="Straight Connector 21"/>
                  <p:cNvCxnSpPr/>
                  <p:nvPr/>
                </p:nvCxnSpPr>
                <p:spPr bwMode="auto">
                  <a:xfrm flipH="1">
                    <a:off x="1067211" y="4343397"/>
                    <a:ext cx="182525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22"/>
                  <p:cNvCxnSpPr/>
                  <p:nvPr/>
                </p:nvCxnSpPr>
                <p:spPr bwMode="auto">
                  <a:xfrm rot="5400000" flipH="1">
                    <a:off x="1067192" y="4343416"/>
                    <a:ext cx="182563" cy="182525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02" name="Group 181"/>
                <p:cNvGrpSpPr>
                  <a:grpSpLocks/>
                </p:cNvGrpSpPr>
                <p:nvPr/>
              </p:nvGrpSpPr>
              <p:grpSpPr bwMode="auto">
                <a:xfrm>
                  <a:off x="4051736" y="2714625"/>
                  <a:ext cx="182563" cy="182563"/>
                  <a:chOff x="1067063" y="4343399"/>
                  <a:chExt cx="182563" cy="182563"/>
                </a:xfrm>
              </p:grpSpPr>
              <p:cxnSp>
                <p:nvCxnSpPr>
                  <p:cNvPr id="185" name="Straight Connector 19"/>
                  <p:cNvCxnSpPr/>
                  <p:nvPr/>
                </p:nvCxnSpPr>
                <p:spPr bwMode="auto">
                  <a:xfrm flipH="1">
                    <a:off x="1067071" y="4343397"/>
                    <a:ext cx="182525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20"/>
                  <p:cNvCxnSpPr/>
                  <p:nvPr/>
                </p:nvCxnSpPr>
                <p:spPr bwMode="auto">
                  <a:xfrm rot="5400000" flipH="1">
                    <a:off x="1067052" y="4343416"/>
                    <a:ext cx="182563" cy="182525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03" name="Group 184"/>
                <p:cNvGrpSpPr>
                  <a:grpSpLocks/>
                </p:cNvGrpSpPr>
                <p:nvPr/>
              </p:nvGrpSpPr>
              <p:grpSpPr bwMode="auto">
                <a:xfrm>
                  <a:off x="6018212" y="2714625"/>
                  <a:ext cx="182563" cy="182563"/>
                  <a:chOff x="1067328" y="4343399"/>
                  <a:chExt cx="182563" cy="182563"/>
                </a:xfrm>
              </p:grpSpPr>
              <p:cxnSp>
                <p:nvCxnSpPr>
                  <p:cNvPr id="183" name="Straight Connector 17"/>
                  <p:cNvCxnSpPr/>
                  <p:nvPr/>
                </p:nvCxnSpPr>
                <p:spPr bwMode="auto">
                  <a:xfrm flipH="1">
                    <a:off x="1067367" y="4343397"/>
                    <a:ext cx="182524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"/>
                  <p:cNvCxnSpPr/>
                  <p:nvPr/>
                </p:nvCxnSpPr>
                <p:spPr bwMode="auto">
                  <a:xfrm rot="5400000" flipH="1">
                    <a:off x="1067347" y="4343417"/>
                    <a:ext cx="182563" cy="18252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04" name="Group 181"/>
                <p:cNvGrpSpPr>
                  <a:grpSpLocks/>
                </p:cNvGrpSpPr>
                <p:nvPr/>
              </p:nvGrpSpPr>
              <p:grpSpPr bwMode="auto">
                <a:xfrm>
                  <a:off x="5526593" y="2714625"/>
                  <a:ext cx="182563" cy="182563"/>
                  <a:chOff x="1067063" y="4343398"/>
                  <a:chExt cx="182563" cy="182563"/>
                </a:xfrm>
              </p:grpSpPr>
              <p:cxnSp>
                <p:nvCxnSpPr>
                  <p:cNvPr id="181" name="Straight Connector 180"/>
                  <p:cNvCxnSpPr/>
                  <p:nvPr/>
                </p:nvCxnSpPr>
                <p:spPr bwMode="auto">
                  <a:xfrm flipH="1">
                    <a:off x="1066697" y="4343396"/>
                    <a:ext cx="182524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/>
                  <p:cNvCxnSpPr/>
                  <p:nvPr/>
                </p:nvCxnSpPr>
                <p:spPr bwMode="auto">
                  <a:xfrm rot="5400000" flipH="1">
                    <a:off x="1066677" y="4343416"/>
                    <a:ext cx="182563" cy="18252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05" name="Group 184"/>
                <p:cNvGrpSpPr>
                  <a:grpSpLocks/>
                </p:cNvGrpSpPr>
                <p:nvPr/>
              </p:nvGrpSpPr>
              <p:grpSpPr bwMode="auto">
                <a:xfrm>
                  <a:off x="5034974" y="2714625"/>
                  <a:ext cx="182563" cy="182563"/>
                  <a:chOff x="1067328" y="4343398"/>
                  <a:chExt cx="182563" cy="182563"/>
                </a:xfrm>
              </p:grpSpPr>
              <p:cxnSp>
                <p:nvCxnSpPr>
                  <p:cNvPr id="179" name="Straight Connector 178"/>
                  <p:cNvCxnSpPr/>
                  <p:nvPr/>
                </p:nvCxnSpPr>
                <p:spPr bwMode="auto">
                  <a:xfrm flipH="1">
                    <a:off x="1066558" y="4343396"/>
                    <a:ext cx="184112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 bwMode="auto">
                  <a:xfrm rot="5400000" flipH="1">
                    <a:off x="1067332" y="4342622"/>
                    <a:ext cx="182563" cy="18411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3753" name="Group 188"/>
              <p:cNvGrpSpPr>
                <a:grpSpLocks/>
              </p:cNvGrpSpPr>
              <p:nvPr/>
            </p:nvGrpSpPr>
            <p:grpSpPr bwMode="auto">
              <a:xfrm>
                <a:off x="4051736" y="5715003"/>
                <a:ext cx="2149039" cy="182563"/>
                <a:chOff x="4051736" y="2714625"/>
                <a:chExt cx="2149039" cy="182563"/>
              </a:xfrm>
            </p:grpSpPr>
            <p:grpSp>
              <p:nvGrpSpPr>
                <p:cNvPr id="73786" name="Group 72"/>
                <p:cNvGrpSpPr>
                  <a:grpSpLocks/>
                </p:cNvGrpSpPr>
                <p:nvPr/>
              </p:nvGrpSpPr>
              <p:grpSpPr bwMode="auto">
                <a:xfrm>
                  <a:off x="4543355" y="2714625"/>
                  <a:ext cx="182563" cy="182563"/>
                  <a:chOff x="1066799" y="4343399"/>
                  <a:chExt cx="182563" cy="182563"/>
                </a:xfrm>
              </p:grpSpPr>
              <p:cxnSp>
                <p:nvCxnSpPr>
                  <p:cNvPr id="203" name="Straight Connector 21"/>
                  <p:cNvCxnSpPr/>
                  <p:nvPr/>
                </p:nvCxnSpPr>
                <p:spPr bwMode="auto">
                  <a:xfrm flipH="1">
                    <a:off x="1067211" y="4343397"/>
                    <a:ext cx="182525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2"/>
                  <p:cNvCxnSpPr/>
                  <p:nvPr/>
                </p:nvCxnSpPr>
                <p:spPr bwMode="auto">
                  <a:xfrm rot="5400000" flipH="1">
                    <a:off x="1067193" y="4343415"/>
                    <a:ext cx="182562" cy="182525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787" name="Group 181"/>
                <p:cNvGrpSpPr>
                  <a:grpSpLocks/>
                </p:cNvGrpSpPr>
                <p:nvPr/>
              </p:nvGrpSpPr>
              <p:grpSpPr bwMode="auto">
                <a:xfrm>
                  <a:off x="4051736" y="2714625"/>
                  <a:ext cx="182563" cy="182563"/>
                  <a:chOff x="1067063" y="4343399"/>
                  <a:chExt cx="182563" cy="182563"/>
                </a:xfrm>
              </p:grpSpPr>
              <p:cxnSp>
                <p:nvCxnSpPr>
                  <p:cNvPr id="201" name="Straight Connector 19"/>
                  <p:cNvCxnSpPr/>
                  <p:nvPr/>
                </p:nvCxnSpPr>
                <p:spPr bwMode="auto">
                  <a:xfrm flipH="1">
                    <a:off x="1067071" y="4343397"/>
                    <a:ext cx="182525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"/>
                  <p:cNvCxnSpPr/>
                  <p:nvPr/>
                </p:nvCxnSpPr>
                <p:spPr bwMode="auto">
                  <a:xfrm rot="5400000" flipH="1">
                    <a:off x="1067053" y="4343415"/>
                    <a:ext cx="182562" cy="182525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788" name="Group 184"/>
                <p:cNvGrpSpPr>
                  <a:grpSpLocks/>
                </p:cNvGrpSpPr>
                <p:nvPr/>
              </p:nvGrpSpPr>
              <p:grpSpPr bwMode="auto">
                <a:xfrm>
                  <a:off x="6018212" y="2714625"/>
                  <a:ext cx="182563" cy="182563"/>
                  <a:chOff x="1067328" y="4343399"/>
                  <a:chExt cx="182563" cy="182563"/>
                </a:xfrm>
              </p:grpSpPr>
              <p:cxnSp>
                <p:nvCxnSpPr>
                  <p:cNvPr id="199" name="Straight Connector 17"/>
                  <p:cNvCxnSpPr/>
                  <p:nvPr/>
                </p:nvCxnSpPr>
                <p:spPr bwMode="auto">
                  <a:xfrm flipH="1">
                    <a:off x="1067367" y="4343397"/>
                    <a:ext cx="182524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8"/>
                  <p:cNvCxnSpPr/>
                  <p:nvPr/>
                </p:nvCxnSpPr>
                <p:spPr bwMode="auto">
                  <a:xfrm rot="5400000" flipH="1">
                    <a:off x="1067348" y="4343416"/>
                    <a:ext cx="182562" cy="18252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789" name="Group 181"/>
                <p:cNvGrpSpPr>
                  <a:grpSpLocks/>
                </p:cNvGrpSpPr>
                <p:nvPr/>
              </p:nvGrpSpPr>
              <p:grpSpPr bwMode="auto">
                <a:xfrm>
                  <a:off x="5526593" y="2714625"/>
                  <a:ext cx="182563" cy="182563"/>
                  <a:chOff x="1067063" y="4343398"/>
                  <a:chExt cx="182563" cy="182563"/>
                </a:xfrm>
              </p:grpSpPr>
              <p:cxnSp>
                <p:nvCxnSpPr>
                  <p:cNvPr id="197" name="Straight Connector 196"/>
                  <p:cNvCxnSpPr/>
                  <p:nvPr/>
                </p:nvCxnSpPr>
                <p:spPr bwMode="auto">
                  <a:xfrm flipH="1">
                    <a:off x="1066697" y="4343396"/>
                    <a:ext cx="182524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/>
                  <p:cNvCxnSpPr/>
                  <p:nvPr/>
                </p:nvCxnSpPr>
                <p:spPr bwMode="auto">
                  <a:xfrm rot="5400000" flipH="1">
                    <a:off x="1066678" y="4343415"/>
                    <a:ext cx="182562" cy="18252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790" name="Group 184"/>
                <p:cNvGrpSpPr>
                  <a:grpSpLocks/>
                </p:cNvGrpSpPr>
                <p:nvPr/>
              </p:nvGrpSpPr>
              <p:grpSpPr bwMode="auto">
                <a:xfrm>
                  <a:off x="5034974" y="2714625"/>
                  <a:ext cx="182563" cy="182563"/>
                  <a:chOff x="1067328" y="4343398"/>
                  <a:chExt cx="182563" cy="182563"/>
                </a:xfrm>
              </p:grpSpPr>
              <p:cxnSp>
                <p:nvCxnSpPr>
                  <p:cNvPr id="195" name="Straight Connector 194"/>
                  <p:cNvCxnSpPr/>
                  <p:nvPr/>
                </p:nvCxnSpPr>
                <p:spPr bwMode="auto">
                  <a:xfrm flipH="1">
                    <a:off x="1066558" y="4343396"/>
                    <a:ext cx="184112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/>
                  <p:cNvCxnSpPr/>
                  <p:nvPr/>
                </p:nvCxnSpPr>
                <p:spPr bwMode="auto">
                  <a:xfrm rot="5400000" flipH="1">
                    <a:off x="1067333" y="4342621"/>
                    <a:ext cx="182562" cy="18411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3754" name="Group 204"/>
              <p:cNvGrpSpPr>
                <a:grpSpLocks/>
              </p:cNvGrpSpPr>
              <p:nvPr/>
            </p:nvGrpSpPr>
            <p:grpSpPr bwMode="auto">
              <a:xfrm>
                <a:off x="4051736" y="6215066"/>
                <a:ext cx="2149039" cy="182563"/>
                <a:chOff x="4051736" y="2714625"/>
                <a:chExt cx="2149039" cy="182563"/>
              </a:xfrm>
            </p:grpSpPr>
            <p:grpSp>
              <p:nvGrpSpPr>
                <p:cNvPr id="73771" name="Group 72"/>
                <p:cNvGrpSpPr>
                  <a:grpSpLocks/>
                </p:cNvGrpSpPr>
                <p:nvPr/>
              </p:nvGrpSpPr>
              <p:grpSpPr bwMode="auto">
                <a:xfrm>
                  <a:off x="4543355" y="2714625"/>
                  <a:ext cx="182563" cy="182563"/>
                  <a:chOff x="1066799" y="4343399"/>
                  <a:chExt cx="182563" cy="182563"/>
                </a:xfrm>
              </p:grpSpPr>
              <p:cxnSp>
                <p:nvCxnSpPr>
                  <p:cNvPr id="219" name="Straight Connector 21"/>
                  <p:cNvCxnSpPr/>
                  <p:nvPr/>
                </p:nvCxnSpPr>
                <p:spPr bwMode="auto">
                  <a:xfrm flipH="1">
                    <a:off x="1067211" y="4343396"/>
                    <a:ext cx="182525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2"/>
                  <p:cNvCxnSpPr/>
                  <p:nvPr/>
                </p:nvCxnSpPr>
                <p:spPr bwMode="auto">
                  <a:xfrm rot="5400000" flipH="1">
                    <a:off x="1067192" y="4343415"/>
                    <a:ext cx="182563" cy="182525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772" name="Group 181"/>
                <p:cNvGrpSpPr>
                  <a:grpSpLocks/>
                </p:cNvGrpSpPr>
                <p:nvPr/>
              </p:nvGrpSpPr>
              <p:grpSpPr bwMode="auto">
                <a:xfrm>
                  <a:off x="4051736" y="2714625"/>
                  <a:ext cx="182563" cy="182563"/>
                  <a:chOff x="1067063" y="4343399"/>
                  <a:chExt cx="182563" cy="182563"/>
                </a:xfrm>
              </p:grpSpPr>
              <p:cxnSp>
                <p:nvCxnSpPr>
                  <p:cNvPr id="217" name="Straight Connector 19"/>
                  <p:cNvCxnSpPr/>
                  <p:nvPr/>
                </p:nvCxnSpPr>
                <p:spPr bwMode="auto">
                  <a:xfrm flipH="1">
                    <a:off x="1067071" y="4343396"/>
                    <a:ext cx="182525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0"/>
                  <p:cNvCxnSpPr/>
                  <p:nvPr/>
                </p:nvCxnSpPr>
                <p:spPr bwMode="auto">
                  <a:xfrm rot="5400000" flipH="1">
                    <a:off x="1067052" y="4343415"/>
                    <a:ext cx="182563" cy="182525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773" name="Group 184"/>
                <p:cNvGrpSpPr>
                  <a:grpSpLocks/>
                </p:cNvGrpSpPr>
                <p:nvPr/>
              </p:nvGrpSpPr>
              <p:grpSpPr bwMode="auto">
                <a:xfrm>
                  <a:off x="6018212" y="2714625"/>
                  <a:ext cx="182563" cy="182563"/>
                  <a:chOff x="1067328" y="4343399"/>
                  <a:chExt cx="182563" cy="182563"/>
                </a:xfrm>
              </p:grpSpPr>
              <p:cxnSp>
                <p:nvCxnSpPr>
                  <p:cNvPr id="215" name="Straight Connector 17"/>
                  <p:cNvCxnSpPr/>
                  <p:nvPr/>
                </p:nvCxnSpPr>
                <p:spPr bwMode="auto">
                  <a:xfrm flipH="1">
                    <a:off x="1067367" y="4343396"/>
                    <a:ext cx="182524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18"/>
                  <p:cNvCxnSpPr/>
                  <p:nvPr/>
                </p:nvCxnSpPr>
                <p:spPr bwMode="auto">
                  <a:xfrm rot="5400000" flipH="1">
                    <a:off x="1067347" y="4343416"/>
                    <a:ext cx="182563" cy="18252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774" name="Group 181"/>
                <p:cNvGrpSpPr>
                  <a:grpSpLocks/>
                </p:cNvGrpSpPr>
                <p:nvPr/>
              </p:nvGrpSpPr>
              <p:grpSpPr bwMode="auto">
                <a:xfrm>
                  <a:off x="5526593" y="2714625"/>
                  <a:ext cx="182563" cy="182563"/>
                  <a:chOff x="1067063" y="4343398"/>
                  <a:chExt cx="182563" cy="182563"/>
                </a:xfrm>
              </p:grpSpPr>
              <p:cxnSp>
                <p:nvCxnSpPr>
                  <p:cNvPr id="213" name="Straight Connector 212"/>
                  <p:cNvCxnSpPr/>
                  <p:nvPr/>
                </p:nvCxnSpPr>
                <p:spPr bwMode="auto">
                  <a:xfrm flipH="1">
                    <a:off x="1066697" y="4343395"/>
                    <a:ext cx="182524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 bwMode="auto">
                  <a:xfrm rot="5400000" flipH="1">
                    <a:off x="1066677" y="4343415"/>
                    <a:ext cx="182563" cy="18252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775" name="Group 184"/>
                <p:cNvGrpSpPr>
                  <a:grpSpLocks/>
                </p:cNvGrpSpPr>
                <p:nvPr/>
              </p:nvGrpSpPr>
              <p:grpSpPr bwMode="auto">
                <a:xfrm>
                  <a:off x="5034974" y="2714625"/>
                  <a:ext cx="182563" cy="182563"/>
                  <a:chOff x="1067328" y="4343398"/>
                  <a:chExt cx="182563" cy="182563"/>
                </a:xfrm>
              </p:grpSpPr>
              <p:cxnSp>
                <p:nvCxnSpPr>
                  <p:cNvPr id="211" name="Straight Connector 210"/>
                  <p:cNvCxnSpPr/>
                  <p:nvPr/>
                </p:nvCxnSpPr>
                <p:spPr bwMode="auto">
                  <a:xfrm flipH="1">
                    <a:off x="1066558" y="4343395"/>
                    <a:ext cx="184112" cy="18256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 bwMode="auto">
                  <a:xfrm rot="5400000" flipH="1">
                    <a:off x="1067332" y="4342621"/>
                    <a:ext cx="182563" cy="18411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3755" name="Group 220"/>
              <p:cNvGrpSpPr>
                <a:grpSpLocks/>
              </p:cNvGrpSpPr>
              <p:nvPr/>
            </p:nvGrpSpPr>
            <p:grpSpPr bwMode="auto">
              <a:xfrm>
                <a:off x="4051736" y="3714751"/>
                <a:ext cx="2149039" cy="182563"/>
                <a:chOff x="4051736" y="2714625"/>
                <a:chExt cx="2149039" cy="182563"/>
              </a:xfrm>
            </p:grpSpPr>
            <p:grpSp>
              <p:nvGrpSpPr>
                <p:cNvPr id="73756" name="Group 72"/>
                <p:cNvGrpSpPr>
                  <a:grpSpLocks/>
                </p:cNvGrpSpPr>
                <p:nvPr/>
              </p:nvGrpSpPr>
              <p:grpSpPr bwMode="auto">
                <a:xfrm>
                  <a:off x="4543355" y="2714625"/>
                  <a:ext cx="182563" cy="182563"/>
                  <a:chOff x="1066799" y="4343399"/>
                  <a:chExt cx="182563" cy="182563"/>
                </a:xfrm>
              </p:grpSpPr>
              <p:cxnSp>
                <p:nvCxnSpPr>
                  <p:cNvPr id="235" name="Straight Connector 21"/>
                  <p:cNvCxnSpPr/>
                  <p:nvPr/>
                </p:nvCxnSpPr>
                <p:spPr bwMode="auto">
                  <a:xfrm flipH="1">
                    <a:off x="1067211" y="4343398"/>
                    <a:ext cx="182525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2"/>
                  <p:cNvCxnSpPr/>
                  <p:nvPr/>
                </p:nvCxnSpPr>
                <p:spPr bwMode="auto">
                  <a:xfrm rot="5400000" flipH="1">
                    <a:off x="1067193" y="4343416"/>
                    <a:ext cx="182562" cy="182525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757" name="Group 181"/>
                <p:cNvGrpSpPr>
                  <a:grpSpLocks/>
                </p:cNvGrpSpPr>
                <p:nvPr/>
              </p:nvGrpSpPr>
              <p:grpSpPr bwMode="auto">
                <a:xfrm>
                  <a:off x="4051736" y="2714625"/>
                  <a:ext cx="182563" cy="182563"/>
                  <a:chOff x="1067063" y="4343399"/>
                  <a:chExt cx="182563" cy="182563"/>
                </a:xfrm>
              </p:grpSpPr>
              <p:cxnSp>
                <p:nvCxnSpPr>
                  <p:cNvPr id="233" name="Straight Connector 19"/>
                  <p:cNvCxnSpPr/>
                  <p:nvPr/>
                </p:nvCxnSpPr>
                <p:spPr bwMode="auto">
                  <a:xfrm flipH="1">
                    <a:off x="1067071" y="4343398"/>
                    <a:ext cx="182525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0"/>
                  <p:cNvCxnSpPr/>
                  <p:nvPr/>
                </p:nvCxnSpPr>
                <p:spPr bwMode="auto">
                  <a:xfrm rot="5400000" flipH="1">
                    <a:off x="1067053" y="4343416"/>
                    <a:ext cx="182562" cy="182525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758" name="Group 184"/>
                <p:cNvGrpSpPr>
                  <a:grpSpLocks/>
                </p:cNvGrpSpPr>
                <p:nvPr/>
              </p:nvGrpSpPr>
              <p:grpSpPr bwMode="auto">
                <a:xfrm>
                  <a:off x="6018212" y="2714625"/>
                  <a:ext cx="182563" cy="182563"/>
                  <a:chOff x="1067328" y="4343399"/>
                  <a:chExt cx="182563" cy="182563"/>
                </a:xfrm>
              </p:grpSpPr>
              <p:cxnSp>
                <p:nvCxnSpPr>
                  <p:cNvPr id="231" name="Straight Connector 17"/>
                  <p:cNvCxnSpPr/>
                  <p:nvPr/>
                </p:nvCxnSpPr>
                <p:spPr bwMode="auto">
                  <a:xfrm flipH="1">
                    <a:off x="1067367" y="4343398"/>
                    <a:ext cx="182524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18"/>
                  <p:cNvCxnSpPr/>
                  <p:nvPr/>
                </p:nvCxnSpPr>
                <p:spPr bwMode="auto">
                  <a:xfrm rot="5400000" flipH="1">
                    <a:off x="1067348" y="4343417"/>
                    <a:ext cx="182562" cy="18252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759" name="Group 181"/>
                <p:cNvGrpSpPr>
                  <a:grpSpLocks/>
                </p:cNvGrpSpPr>
                <p:nvPr/>
              </p:nvGrpSpPr>
              <p:grpSpPr bwMode="auto">
                <a:xfrm>
                  <a:off x="5526593" y="2714625"/>
                  <a:ext cx="182563" cy="182563"/>
                  <a:chOff x="1067063" y="4343398"/>
                  <a:chExt cx="182563" cy="182563"/>
                </a:xfrm>
              </p:grpSpPr>
              <p:cxnSp>
                <p:nvCxnSpPr>
                  <p:cNvPr id="229" name="Straight Connector 228"/>
                  <p:cNvCxnSpPr/>
                  <p:nvPr/>
                </p:nvCxnSpPr>
                <p:spPr bwMode="auto">
                  <a:xfrm flipH="1">
                    <a:off x="1066697" y="4343397"/>
                    <a:ext cx="182524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/>
                  <p:cNvCxnSpPr/>
                  <p:nvPr/>
                </p:nvCxnSpPr>
                <p:spPr bwMode="auto">
                  <a:xfrm rot="5400000" flipH="1">
                    <a:off x="1066678" y="4343416"/>
                    <a:ext cx="182562" cy="18252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760" name="Group 184"/>
                <p:cNvGrpSpPr>
                  <a:grpSpLocks/>
                </p:cNvGrpSpPr>
                <p:nvPr/>
              </p:nvGrpSpPr>
              <p:grpSpPr bwMode="auto">
                <a:xfrm>
                  <a:off x="5034974" y="2714625"/>
                  <a:ext cx="182563" cy="182563"/>
                  <a:chOff x="1067328" y="4343398"/>
                  <a:chExt cx="182563" cy="182563"/>
                </a:xfrm>
              </p:grpSpPr>
              <p:cxnSp>
                <p:nvCxnSpPr>
                  <p:cNvPr id="227" name="Straight Connector 226"/>
                  <p:cNvCxnSpPr/>
                  <p:nvPr/>
                </p:nvCxnSpPr>
                <p:spPr bwMode="auto">
                  <a:xfrm flipH="1">
                    <a:off x="1066558" y="4343397"/>
                    <a:ext cx="184112" cy="18256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/>
                  <p:cNvCxnSpPr/>
                  <p:nvPr/>
                </p:nvCxnSpPr>
                <p:spPr bwMode="auto">
                  <a:xfrm rot="5400000" flipH="1">
                    <a:off x="1067333" y="4342622"/>
                    <a:ext cx="182562" cy="18411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39" name="TextBox 238"/>
            <p:cNvSpPr txBox="1"/>
            <p:nvPr/>
          </p:nvSpPr>
          <p:spPr bwMode="auto">
            <a:xfrm>
              <a:off x="4564403" y="2895600"/>
              <a:ext cx="114276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+mj-lt"/>
                </a:rPr>
                <a:t>5 T</a:t>
              </a:r>
            </a:p>
          </p:txBody>
        </p:sp>
        <p:sp>
          <p:nvSpPr>
            <p:cNvPr id="240" name="TextBox 239"/>
            <p:cNvSpPr txBox="1"/>
            <p:nvPr/>
          </p:nvSpPr>
          <p:spPr bwMode="auto">
            <a:xfrm>
              <a:off x="6827710" y="2895600"/>
              <a:ext cx="838027" cy="46196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+mj-lt"/>
                </a:rPr>
                <a:t>15 T</a:t>
              </a:r>
            </a:p>
          </p:txBody>
        </p:sp>
      </p:grpSp>
      <p:sp>
        <p:nvSpPr>
          <p:cNvPr id="173" name="TextBox 172"/>
          <p:cNvSpPr txBox="1"/>
          <p:nvPr/>
        </p:nvSpPr>
        <p:spPr bwMode="auto">
          <a:xfrm>
            <a:off x="1973263" y="3657600"/>
            <a:ext cx="2487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Area of half of triangle:</a:t>
            </a:r>
          </a:p>
        </p:txBody>
      </p:sp>
      <p:sp>
        <p:nvSpPr>
          <p:cNvPr id="174" name="TextBox 173"/>
          <p:cNvSpPr txBox="1"/>
          <p:nvPr/>
        </p:nvSpPr>
        <p:spPr bwMode="auto">
          <a:xfrm>
            <a:off x="4336611" y="3652618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8 × 10</a:t>
            </a:r>
            <a:r>
              <a:rPr lang="en-US" sz="2000" b="1" baseline="30000" dirty="0">
                <a:solidFill>
                  <a:srgbClr val="FF0000"/>
                </a:solidFill>
                <a:latin typeface="+mj-lt"/>
              </a:rPr>
              <a:t>–4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m</a:t>
            </a:r>
            <a:r>
              <a:rPr lang="en-US" sz="2000" b="1" baseline="300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 bwMode="auto">
              <a:xfrm>
                <a:off x="2055814" y="2488241"/>
                <a:ext cx="3506787" cy="10156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u="sng" dirty="0">
                    <a:latin typeface="+mj-lt"/>
                  </a:rPr>
                  <a:t>Choosing </a:t>
                </a:r>
                <a14:m>
                  <m:oMath xmlns:m="http://schemas.openxmlformats.org/officeDocument/2006/math">
                    <m:r>
                      <a:rPr lang="en-US" sz="2000" i="1" u="sng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u="sng" dirty="0">
                    <a:latin typeface="+mj-lt"/>
                  </a:rPr>
                  <a:t>: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+mj-lt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b="1" dirty="0">
                    <a:solidFill>
                      <a:srgbClr val="293F6F"/>
                    </a:solidFill>
                    <a:latin typeface="+mj-lt"/>
                  </a:rPr>
                  <a:t>left half as 0°</a:t>
                </a:r>
                <a:r>
                  <a:rPr lang="en-US" sz="2000" dirty="0">
                    <a:latin typeface="+mj-lt"/>
                  </a:rPr>
                  <a:t>;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+mj-lt"/>
                  </a:rPr>
                  <a:t>Then,</a:t>
                </a:r>
                <a:r>
                  <a:rPr lang="en-US" sz="2000" b="1" dirty="0">
                    <a:solidFill>
                      <a:srgbClr val="A67A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rgbClr val="A67A00"/>
                    </a:solidFill>
                    <a:latin typeface="+mj-lt"/>
                  </a:rPr>
                  <a:t>right half is 180°</a:t>
                </a:r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814" y="2488241"/>
                <a:ext cx="3506787" cy="1015663"/>
              </a:xfrm>
              <a:prstGeom prst="rect">
                <a:avLst/>
              </a:prstGeom>
              <a:blipFill>
                <a:blip r:embed="rId4"/>
                <a:stretch>
                  <a:fillRect l="-1384" t="-1775" b="-9467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 bwMode="auto">
              <a:xfrm>
                <a:off x="473830" y="5177945"/>
                <a:ext cx="5292725" cy="5354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𝑟𝑖𝑔h𝑡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180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−12×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𝑊𝑏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830" y="5177945"/>
                <a:ext cx="5292725" cy="535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82400" y="6456430"/>
            <a:ext cx="423862" cy="282642"/>
          </a:xfrm>
        </p:spPr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1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202503"/>
              </p:ext>
            </p:extLst>
          </p:nvPr>
        </p:nvGraphicFramePr>
        <p:xfrm>
          <a:off x="2901951" y="4110038"/>
          <a:ext cx="176908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37" name="Equation" r:id="rId6" imgW="927000" imgH="203040" progId="Equation.3">
                  <p:embed/>
                </p:oleObj>
              </mc:Choice>
              <mc:Fallback>
                <p:oleObj name="Equation" r:id="rId6" imgW="927000" imgH="203040" progId="Equation.3">
                  <p:embed/>
                  <p:pic>
                    <p:nvPicPr>
                      <p:cNvPr id="20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1" y="4110038"/>
                        <a:ext cx="1769085" cy="3857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 bwMode="auto">
              <a:xfrm>
                <a:off x="473829" y="4568345"/>
                <a:ext cx="4357688" cy="5354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𝑙𝑒𝑓𝑡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𝑊𝑏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829" y="4568345"/>
                <a:ext cx="4357688" cy="535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 bwMode="auto">
              <a:xfrm>
                <a:off x="356355" y="5842983"/>
                <a:ext cx="5094289" cy="78483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−12×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𝑊𝑏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+mj-lt"/>
                  </a:rPr>
                  <a:t>  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=8×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𝑊𝑏</m:t>
                    </m:r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55" y="5842983"/>
                <a:ext cx="5094289" cy="7848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175" grpId="0" animBg="1"/>
      <p:bldP spid="176" grpId="0" animBg="1"/>
      <p:bldP spid="192" grpId="0" animBg="1"/>
      <p:bldP spid="19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92511" y="3079232"/>
            <a:ext cx="6858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Example: Loop Partially in Field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04801" y="1295401"/>
            <a:ext cx="115061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A square loop of wire (</a:t>
            </a:r>
            <a:r>
              <a:rPr lang="en-US" sz="2000" b="1" dirty="0">
                <a:latin typeface="+mj-lt"/>
              </a:rPr>
              <a:t>10.0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cm</a:t>
            </a:r>
            <a:r>
              <a:rPr lang="en-US" sz="2000" dirty="0">
                <a:latin typeface="+mj-lt"/>
              </a:rPr>
              <a:t> on a side) rests so that half of it is in a region with a uniform magnetic field which has a magnitude of </a:t>
            </a:r>
            <a:r>
              <a:rPr lang="en-US" sz="2000" b="1" dirty="0">
                <a:latin typeface="+mj-lt"/>
              </a:rPr>
              <a:t>4.00 T</a:t>
            </a:r>
            <a:r>
              <a:rPr lang="en-US" sz="2000" dirty="0">
                <a:latin typeface="+mj-lt"/>
              </a:rPr>
              <a:t>.  The figures give side and top views of the set up.  What is the magnitude of the flux through the loop?</a:t>
            </a:r>
          </a:p>
        </p:txBody>
      </p:sp>
      <p:sp>
        <p:nvSpPr>
          <p:cNvPr id="5" name="Rectangle 4"/>
          <p:cNvSpPr/>
          <p:nvPr/>
        </p:nvSpPr>
        <p:spPr>
          <a:xfrm>
            <a:off x="9106711" y="3079232"/>
            <a:ext cx="13716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135411" y="4188996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9298021" y="4646196"/>
            <a:ext cx="1676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Region where B field isn’t zero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8521" y="3775144"/>
            <a:ext cx="1447800" cy="45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678522" y="3798002"/>
            <a:ext cx="239867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 noChangeAspect="1"/>
          </p:cNvCxnSpPr>
          <p:nvPr/>
        </p:nvCxnSpPr>
        <p:spPr>
          <a:xfrm flipV="1">
            <a:off x="5938495" y="3002474"/>
            <a:ext cx="921127" cy="1602762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Aspect="1"/>
          </p:cNvCxnSpPr>
          <p:nvPr/>
        </p:nvCxnSpPr>
        <p:spPr>
          <a:xfrm flipV="1">
            <a:off x="6666494" y="3005036"/>
            <a:ext cx="919655" cy="160020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6303230" y="3005036"/>
            <a:ext cx="919655" cy="160020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 bwMode="auto">
          <a:xfrm>
            <a:off x="7202522" y="3479260"/>
            <a:ext cx="7222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60.0°</a:t>
            </a:r>
          </a:p>
        </p:txBody>
      </p:sp>
      <p:sp>
        <p:nvSpPr>
          <p:cNvPr id="33" name="Arc 32"/>
          <p:cNvSpPr/>
          <p:nvPr/>
        </p:nvSpPr>
        <p:spPr>
          <a:xfrm>
            <a:off x="6553200" y="3162792"/>
            <a:ext cx="1371600" cy="1371600"/>
          </a:xfrm>
          <a:prstGeom prst="arc">
            <a:avLst>
              <a:gd name="adj1" fmla="val 17452254"/>
              <a:gd name="adj2" fmla="val 2141165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TextBox 33"/>
          <p:cNvSpPr txBox="1"/>
          <p:nvPr/>
        </p:nvSpPr>
        <p:spPr bwMode="auto">
          <a:xfrm>
            <a:off x="609600" y="2633255"/>
            <a:ext cx="2362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2000" dirty="0"/>
              <a:t>40.0 </a:t>
            </a:r>
            <a:r>
              <a:rPr lang="en-US" sz="2000" dirty="0" err="1"/>
              <a:t>mWb</a:t>
            </a:r>
            <a:endParaRPr lang="en-US" sz="2000" dirty="0">
              <a:latin typeface="+mj-lt"/>
            </a:endParaRPr>
          </a:p>
          <a:p>
            <a:pPr marL="457200" indent="-457200">
              <a:buFontTx/>
              <a:buAutoNum type="alphaLcPeriod"/>
            </a:pPr>
            <a:r>
              <a:rPr lang="en-US" sz="2000" dirty="0"/>
              <a:t>10.0 </a:t>
            </a:r>
            <a:r>
              <a:rPr lang="en-US" sz="2000" dirty="0" err="1"/>
              <a:t>mWb</a:t>
            </a:r>
            <a:endParaRPr lang="en-US" sz="2000" dirty="0"/>
          </a:p>
          <a:p>
            <a:pPr marL="457200" indent="-457200">
              <a:buAutoNum type="alphaLcPeriod"/>
            </a:pPr>
            <a:r>
              <a:rPr lang="en-US" sz="2000" dirty="0"/>
              <a:t>17.3 </a:t>
            </a:r>
            <a:r>
              <a:rPr lang="en-US" sz="2000" dirty="0" err="1"/>
              <a:t>mWb</a:t>
            </a:r>
            <a:endParaRPr lang="en-US" sz="2000" dirty="0">
              <a:latin typeface="+mj-lt"/>
            </a:endParaRPr>
          </a:p>
          <a:p>
            <a:pPr marL="457200" indent="-457200">
              <a:buAutoNum type="alphaLcPeriod"/>
            </a:pPr>
            <a:r>
              <a:rPr lang="en-US" sz="2000" dirty="0">
                <a:latin typeface="+mj-lt"/>
              </a:rPr>
              <a:t>35.6 </a:t>
            </a:r>
            <a:r>
              <a:rPr lang="en-US" sz="2000" dirty="0" err="1">
                <a:latin typeface="+mj-lt"/>
              </a:rPr>
              <a:t>mWb</a:t>
            </a:r>
            <a:endParaRPr lang="en-US" sz="2000" dirty="0">
              <a:latin typeface="+mj-lt"/>
            </a:endParaRPr>
          </a:p>
          <a:p>
            <a:pPr marL="457200" indent="-457200">
              <a:buAutoNum type="alphaLcPeriod"/>
            </a:pPr>
            <a:r>
              <a:rPr lang="en-US" sz="2000" dirty="0"/>
              <a:t>20.0 </a:t>
            </a:r>
            <a:r>
              <a:rPr lang="en-US" sz="2000" dirty="0" err="1"/>
              <a:t>mWb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62576"/>
              </p:ext>
            </p:extLst>
          </p:nvPr>
        </p:nvGraphicFramePr>
        <p:xfrm>
          <a:off x="6823264" y="4368200"/>
          <a:ext cx="304560" cy="38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82" name="Equation" r:id="rId3" imgW="152280" imgH="190440" progId="Equation.3">
                  <p:embed/>
                </p:oleObj>
              </mc:Choice>
              <mc:Fallback>
                <p:oleObj name="Equation" r:id="rId3" imgW="15228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3264" y="4368200"/>
                        <a:ext cx="304560" cy="380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 bwMode="auto">
          <a:xfrm>
            <a:off x="0" y="4665352"/>
            <a:ext cx="3220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Flux is given by: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2590800" y="4705290"/>
            <a:ext cx="18231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 B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2242487" y="5904760"/>
            <a:ext cx="586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>
                <a:latin typeface="+mj-lt"/>
                <a:cs typeface="Times New Roman" pitchFamily="18" charset="0"/>
              </a:rPr>
              <a:t>area with non-zero field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(0.10 m)(0.10 m) / 2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2242487" y="6356350"/>
            <a:ext cx="548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>
                <a:latin typeface="+mj-lt"/>
                <a:cs typeface="Times New Roman" pitchFamily="18" charset="0"/>
              </a:rPr>
              <a:t>angle between field &amp; normal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30°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348343" y="2900464"/>
            <a:ext cx="264072" cy="1371600"/>
            <a:chOff x="4824343" y="2900464"/>
            <a:chExt cx="264072" cy="1371600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4878421" y="2900464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 bwMode="auto">
            <a:xfrm>
              <a:off x="4824343" y="3093966"/>
              <a:ext cx="264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Symbol" pitchFamily="18" charset="2"/>
                </a:rPr>
                <a:t>q</a:t>
              </a:r>
              <a:endParaRPr lang="en-US" sz="2000" i="1" dirty="0">
                <a:latin typeface="Symbol" pitchFamily="18" charset="2"/>
              </a:endParaRPr>
            </a:p>
          </p:txBody>
        </p:sp>
      </p:grp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525478"/>
              </p:ext>
            </p:extLst>
          </p:nvPr>
        </p:nvGraphicFramePr>
        <p:xfrm>
          <a:off x="2438400" y="5204674"/>
          <a:ext cx="3028860" cy="62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83" name="Equation" r:id="rId5" imgW="2019240" imgH="419040" progId="Equation.3">
                  <p:embed/>
                </p:oleObj>
              </mc:Choice>
              <mc:Fallback>
                <p:oleObj name="Equation" r:id="rId5" imgW="20192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5204674"/>
                        <a:ext cx="3028860" cy="628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350379"/>
              </p:ext>
            </p:extLst>
          </p:nvPr>
        </p:nvGraphicFramePr>
        <p:xfrm>
          <a:off x="2438400" y="5206172"/>
          <a:ext cx="42672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84" name="Equation" r:id="rId7" imgW="2844720" imgH="419040" progId="Equation.3">
                  <p:embed/>
                </p:oleObj>
              </mc:Choice>
              <mc:Fallback>
                <p:oleObj name="Equation" r:id="rId7" imgW="2844720" imgH="41904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06172"/>
                        <a:ext cx="4267200" cy="627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ounded Rectangle 47"/>
          <p:cNvSpPr/>
          <p:nvPr/>
        </p:nvSpPr>
        <p:spPr>
          <a:xfrm>
            <a:off x="681790" y="3326608"/>
            <a:ext cx="1752600" cy="2697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22466" y="6391335"/>
            <a:ext cx="457200" cy="365125"/>
          </a:xfrm>
        </p:spPr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7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1" grpId="0"/>
      <p:bldP spid="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09600" y="1524000"/>
            <a:ext cx="1112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A circular loop with radius </a:t>
            </a:r>
            <a:r>
              <a:rPr lang="en-US" sz="2400" b="1" dirty="0">
                <a:latin typeface="+mj-lt"/>
              </a:rPr>
              <a:t>3 cm</a:t>
            </a:r>
            <a:r>
              <a:rPr lang="en-US" sz="2400" dirty="0">
                <a:latin typeface="+mj-lt"/>
              </a:rPr>
              <a:t> is in a region where the magnetic field is </a:t>
            </a:r>
            <a:r>
              <a:rPr lang="en-US" sz="2400" b="1" dirty="0">
                <a:latin typeface="+mj-lt"/>
              </a:rPr>
              <a:t>1.2 </a:t>
            </a:r>
            <a:r>
              <a:rPr lang="en-US" sz="2400" b="1" dirty="0" err="1">
                <a:latin typeface="+mj-lt"/>
              </a:rPr>
              <a:t>mT</a:t>
            </a:r>
            <a:r>
              <a:rPr lang="en-US" sz="2400" dirty="0">
                <a:latin typeface="+mj-lt"/>
              </a:rPr>
              <a:t>.  If the magnetic flux through the loop is </a:t>
            </a:r>
            <a:r>
              <a:rPr lang="en-US" sz="2400" b="1" dirty="0">
                <a:latin typeface="+mj-lt"/>
              </a:rPr>
              <a:t>+2.78 </a:t>
            </a:r>
            <a:r>
              <a:rPr lang="en-US" sz="2400" b="1" dirty="0" err="1">
                <a:latin typeface="Symbol" pitchFamily="18" charset="2"/>
              </a:rPr>
              <a:t>m</a:t>
            </a:r>
            <a:r>
              <a:rPr lang="en-US" sz="2400" b="1" dirty="0" err="1">
                <a:latin typeface="+mj-lt"/>
              </a:rPr>
              <a:t>Wb</a:t>
            </a:r>
            <a:r>
              <a:rPr lang="en-US" sz="2400" dirty="0">
                <a:latin typeface="+mj-lt"/>
              </a:rPr>
              <a:t>, what angle could the loop make with the field?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143000" y="3571171"/>
            <a:ext cx="2667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0°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/>
              <a:t>35°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/>
              <a:t>55°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125°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+mj-lt"/>
              </a:rPr>
              <a:t>145°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43000" y="3952171"/>
            <a:ext cx="1143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4648200" y="3124200"/>
                <a:ext cx="4876800" cy="30280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2.78×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0.03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1.2×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3124200"/>
                <a:ext cx="4876800" cy="30280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4038600" cy="1143000"/>
          </a:xfrm>
        </p:spPr>
        <p:txBody>
          <a:bodyPr/>
          <a:lstStyle/>
          <a:p>
            <a:pPr algn="l" eaLnBrk="1" hangingPunct="1"/>
            <a:r>
              <a:rPr lang="en-US" sz="4000" b="1" dirty="0">
                <a:latin typeface="Arial" charset="0"/>
                <a:cs typeface="Arial" charset="0"/>
              </a:rPr>
              <a:t>Changing Flux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42950" y="1249593"/>
            <a:ext cx="8039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Some ways to increase or decrease flux:</a:t>
            </a:r>
          </a:p>
        </p:txBody>
      </p:sp>
      <p:graphicFrame>
        <p:nvGraphicFramePr>
          <p:cNvPr id="7987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827905"/>
              </p:ext>
            </p:extLst>
          </p:nvPr>
        </p:nvGraphicFramePr>
        <p:xfrm>
          <a:off x="7753647" y="571939"/>
          <a:ext cx="216620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59" name="Equation" r:id="rId3" imgW="927000" imgH="203040" progId="Equation.3">
                  <p:embed/>
                </p:oleObj>
              </mc:Choice>
              <mc:Fallback>
                <p:oleObj name="Equation" r:id="rId3" imgW="927000" imgH="203040" progId="Equation.3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3647" y="571939"/>
                        <a:ext cx="2166202" cy="4683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8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920674" y="1894533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Changing Area (A)</a:t>
            </a:r>
          </a:p>
        </p:txBody>
      </p:sp>
      <p:sp>
        <p:nvSpPr>
          <p:cNvPr id="21" name="Left-Right Arrow 20"/>
          <p:cNvSpPr/>
          <p:nvPr/>
        </p:nvSpPr>
        <p:spPr>
          <a:xfrm>
            <a:off x="7100668" y="2476500"/>
            <a:ext cx="914400" cy="4572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229600" y="2133600"/>
            <a:ext cx="1371600" cy="1143000"/>
            <a:chOff x="6705600" y="2514600"/>
            <a:chExt cx="1371600" cy="1143000"/>
          </a:xfrm>
        </p:grpSpPr>
        <p:sp>
          <p:nvSpPr>
            <p:cNvPr id="22" name="Rectangle 21"/>
            <p:cNvSpPr/>
            <p:nvPr/>
          </p:nvSpPr>
          <p:spPr>
            <a:xfrm>
              <a:off x="6705600" y="2514600"/>
              <a:ext cx="1219200" cy="1143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7353300" y="3086100"/>
              <a:ext cx="11430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6705600" y="2514600"/>
              <a:ext cx="1371600" cy="1143000"/>
            </a:xfrm>
            <a:custGeom>
              <a:avLst/>
              <a:gdLst>
                <a:gd name="connsiteX0" fmla="*/ 1219200 w 1219200"/>
                <a:gd name="connsiteY0" fmla="*/ 0 h 609600"/>
                <a:gd name="connsiteX1" fmla="*/ 4763 w 1219200"/>
                <a:gd name="connsiteY1" fmla="*/ 0 h 609600"/>
                <a:gd name="connsiteX2" fmla="*/ 0 w 1219200"/>
                <a:gd name="connsiteY2" fmla="*/ 609600 h 609600"/>
                <a:gd name="connsiteX3" fmla="*/ 1216819 w 1219200"/>
                <a:gd name="connsiteY3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609600">
                  <a:moveTo>
                    <a:pt x="1219200" y="0"/>
                  </a:moveTo>
                  <a:lnTo>
                    <a:pt x="4763" y="0"/>
                  </a:lnTo>
                  <a:cubicBezTo>
                    <a:pt x="3175" y="203200"/>
                    <a:pt x="1588" y="406400"/>
                    <a:pt x="0" y="609600"/>
                  </a:cubicBezTo>
                  <a:lnTo>
                    <a:pt x="1216819" y="609600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57265" y="2970825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93F6F"/>
                </a:solidFill>
              </a:rPr>
              <a:t>Changing Field (B)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>
                <a:off x="951864" y="4096252"/>
                <a:ext cx="324541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A67A00"/>
                    </a:solidFill>
                  </a:rPr>
                  <a:t>Changing angle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A67A00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US" sz="2400" b="1" dirty="0">
                  <a:solidFill>
                    <a:srgbClr val="A67A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864" y="4096252"/>
                <a:ext cx="3245410" cy="461665"/>
              </a:xfrm>
              <a:prstGeom prst="rect">
                <a:avLst/>
              </a:prstGeom>
              <a:blipFill>
                <a:blip r:embed="rId5"/>
                <a:stretch>
                  <a:fillRect l="-2439" t="-9211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-Right Arrow 39"/>
          <p:cNvSpPr/>
          <p:nvPr/>
        </p:nvSpPr>
        <p:spPr>
          <a:xfrm>
            <a:off x="7997020" y="4284455"/>
            <a:ext cx="914400" cy="4572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2133600"/>
            <a:ext cx="6858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324600" y="2133600"/>
            <a:ext cx="0" cy="11430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 bwMode="auto">
          <a:xfrm>
            <a:off x="5638800" y="2133600"/>
            <a:ext cx="1371600" cy="1143000"/>
          </a:xfrm>
          <a:custGeom>
            <a:avLst/>
            <a:gdLst>
              <a:gd name="connsiteX0" fmla="*/ 1219200 w 1219200"/>
              <a:gd name="connsiteY0" fmla="*/ 0 h 609600"/>
              <a:gd name="connsiteX1" fmla="*/ 4763 w 1219200"/>
              <a:gd name="connsiteY1" fmla="*/ 0 h 609600"/>
              <a:gd name="connsiteX2" fmla="*/ 0 w 1219200"/>
              <a:gd name="connsiteY2" fmla="*/ 609600 h 609600"/>
              <a:gd name="connsiteX3" fmla="*/ 1216819 w 1219200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09600">
                <a:moveTo>
                  <a:pt x="1219200" y="0"/>
                </a:moveTo>
                <a:lnTo>
                  <a:pt x="4763" y="0"/>
                </a:lnTo>
                <a:cubicBezTo>
                  <a:pt x="3175" y="203200"/>
                  <a:pt x="1588" y="406400"/>
                  <a:pt x="0" y="609600"/>
                </a:cubicBezTo>
                <a:lnTo>
                  <a:pt x="1216819" y="609600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6006619" y="4028997"/>
            <a:ext cx="1828800" cy="916298"/>
            <a:chOff x="4267200" y="5212926"/>
            <a:chExt cx="1828800" cy="915988"/>
          </a:xfrm>
        </p:grpSpPr>
        <p:sp>
          <p:nvSpPr>
            <p:cNvPr id="69" name="Arc 68"/>
            <p:cNvSpPr>
              <a:spLocks noChangeAspect="1"/>
            </p:cNvSpPr>
            <p:nvPr/>
          </p:nvSpPr>
          <p:spPr>
            <a:xfrm rot="10800000">
              <a:off x="5181600" y="5233867"/>
              <a:ext cx="103188" cy="874416"/>
            </a:xfrm>
            <a:prstGeom prst="arc">
              <a:avLst>
                <a:gd name="adj1" fmla="val 16063254"/>
                <a:gd name="adj2" fmla="val 5540613"/>
              </a:avLst>
            </a:prstGeom>
            <a:ln w="38100">
              <a:solidFill>
                <a:srgbClr val="A67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79911" name="Group 34"/>
            <p:cNvGrpSpPr>
              <a:grpSpLocks/>
            </p:cNvGrpSpPr>
            <p:nvPr/>
          </p:nvGrpSpPr>
          <p:grpSpPr bwMode="auto">
            <a:xfrm>
              <a:off x="4267200" y="5212926"/>
              <a:ext cx="1828800" cy="915988"/>
              <a:chOff x="381000" y="2362200"/>
              <a:chExt cx="3505200" cy="915988"/>
            </a:xfrm>
          </p:grpSpPr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381000" y="2362510"/>
                <a:ext cx="3505200" cy="1587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381000" y="2667207"/>
                <a:ext cx="3505200" cy="1587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381000" y="2971904"/>
                <a:ext cx="3505200" cy="1587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381000" y="3276601"/>
                <a:ext cx="3505200" cy="1587"/>
              </a:xfrm>
              <a:prstGeom prst="straightConnector1">
                <a:avLst/>
              </a:prstGeom>
              <a:ln w="38100">
                <a:solidFill>
                  <a:srgbClr val="293F6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Arc 36"/>
            <p:cNvSpPr>
              <a:spLocks noChangeAspect="1"/>
            </p:cNvSpPr>
            <p:nvPr/>
          </p:nvSpPr>
          <p:spPr>
            <a:xfrm>
              <a:off x="5181600" y="5233867"/>
              <a:ext cx="103188" cy="874416"/>
            </a:xfrm>
            <a:prstGeom prst="arc">
              <a:avLst>
                <a:gd name="adj1" fmla="val 16200000"/>
                <a:gd name="adj2" fmla="val 5402374"/>
              </a:avLst>
            </a:prstGeom>
            <a:ln w="38100">
              <a:solidFill>
                <a:srgbClr val="A67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" name="Group 82"/>
          <p:cNvGrpSpPr>
            <a:grpSpLocks/>
          </p:cNvGrpSpPr>
          <p:nvPr/>
        </p:nvGrpSpPr>
        <p:grpSpPr bwMode="auto">
          <a:xfrm rot="2683178">
            <a:off x="8810254" y="4084255"/>
            <a:ext cx="2474912" cy="874713"/>
            <a:chOff x="6748443" y="4165334"/>
            <a:chExt cx="2475378" cy="874395"/>
          </a:xfrm>
        </p:grpSpPr>
        <p:sp>
          <p:nvSpPr>
            <p:cNvPr id="73" name="Arc 72"/>
            <p:cNvSpPr>
              <a:spLocks noChangeAspect="1"/>
            </p:cNvSpPr>
            <p:nvPr/>
          </p:nvSpPr>
          <p:spPr>
            <a:xfrm rot="10800000">
              <a:off x="7934528" y="4165334"/>
              <a:ext cx="103207" cy="874395"/>
            </a:xfrm>
            <a:prstGeom prst="arc">
              <a:avLst>
                <a:gd name="adj1" fmla="val 16063254"/>
                <a:gd name="adj2" fmla="val 5540613"/>
              </a:avLst>
            </a:prstGeom>
            <a:ln w="38100">
              <a:solidFill>
                <a:srgbClr val="A67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8900000">
              <a:off x="6748443" y="4278006"/>
              <a:ext cx="1829144" cy="1586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 bwMode="auto">
            <a:xfrm rot="18900000">
              <a:off x="6964384" y="4493828"/>
              <a:ext cx="1829144" cy="1586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 rot="18900000">
              <a:off x="7178736" y="4709649"/>
              <a:ext cx="1829144" cy="1586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auto">
            <a:xfrm rot="18900000">
              <a:off x="7394677" y="4925471"/>
              <a:ext cx="1829144" cy="1586"/>
            </a:xfrm>
            <a:prstGeom prst="straightConnector1">
              <a:avLst/>
            </a:prstGeom>
            <a:ln w="38100">
              <a:solidFill>
                <a:srgbClr val="293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Arc 71"/>
            <p:cNvSpPr>
              <a:spLocks noChangeAspect="1"/>
            </p:cNvSpPr>
            <p:nvPr/>
          </p:nvSpPr>
          <p:spPr>
            <a:xfrm>
              <a:off x="7934528" y="4165334"/>
              <a:ext cx="103207" cy="874395"/>
            </a:xfrm>
            <a:prstGeom prst="arc">
              <a:avLst>
                <a:gd name="adj1" fmla="val 16200000"/>
                <a:gd name="adj2" fmla="val 5402374"/>
              </a:avLst>
            </a:prstGeom>
            <a:ln w="38100">
              <a:solidFill>
                <a:srgbClr val="A67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5" name="TextBox 84"/>
          <p:cNvSpPr txBox="1"/>
          <p:nvPr/>
        </p:nvSpPr>
        <p:spPr bwMode="auto">
          <a:xfrm>
            <a:off x="930300" y="5193151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7030A0"/>
                </a:solidFill>
                <a:latin typeface="+mj-lt"/>
              </a:rPr>
              <a:t>Move loop into / out of field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362200" y="236220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Symbol" pitchFamily="18" charset="2"/>
              </a:rPr>
              <a:t>DF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)) (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362200" y="348615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latin typeface="Symbol" pitchFamily="18" charset="2"/>
              </a:rPr>
              <a:t>DF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sz="2000" i="1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)) (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286000" y="462280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Symbol" pitchFamily="18" charset="2"/>
              </a:rPr>
              <a:t>DF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(cos(</a:t>
            </a:r>
            <a:r>
              <a:rPr lang="en-US" sz="2000" i="1" dirty="0" err="1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–cos(</a:t>
            </a:r>
            <a:r>
              <a:rPr lang="en-US" sz="2000" i="1" dirty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6200" y="6451076"/>
            <a:ext cx="594947" cy="365125"/>
          </a:xfrm>
        </p:spPr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218" name="Group 296"/>
          <p:cNvGrpSpPr>
            <a:grpSpLocks/>
          </p:cNvGrpSpPr>
          <p:nvPr/>
        </p:nvGrpSpPr>
        <p:grpSpPr bwMode="auto">
          <a:xfrm>
            <a:off x="8077200" y="1905000"/>
            <a:ext cx="1600200" cy="1614268"/>
            <a:chOff x="1828800" y="1447800"/>
            <a:chExt cx="4754565" cy="4754566"/>
          </a:xfrm>
        </p:grpSpPr>
        <p:grpSp>
          <p:nvGrpSpPr>
            <p:cNvPr id="219" name="Group 138"/>
            <p:cNvGrpSpPr>
              <a:grpSpLocks/>
            </p:cNvGrpSpPr>
            <p:nvPr/>
          </p:nvGrpSpPr>
          <p:grpSpPr bwMode="auto">
            <a:xfrm>
              <a:off x="1828800" y="1447799"/>
              <a:ext cx="4754565" cy="182564"/>
              <a:chOff x="1828800" y="1447799"/>
              <a:chExt cx="4754565" cy="182564"/>
            </a:xfrm>
          </p:grpSpPr>
          <p:grpSp>
            <p:nvGrpSpPr>
              <p:cNvPr id="352" name="Group 71"/>
              <p:cNvGrpSpPr>
                <a:grpSpLocks/>
              </p:cNvGrpSpPr>
              <p:nvPr/>
            </p:nvGrpSpPr>
            <p:grpSpPr bwMode="auto">
              <a:xfrm>
                <a:off x="6400863" y="1447800"/>
                <a:ext cx="182502" cy="182563"/>
                <a:chOff x="1066860" y="4343399"/>
                <a:chExt cx="182502" cy="182563"/>
              </a:xfrm>
            </p:grpSpPr>
            <p:cxnSp>
              <p:nvCxnSpPr>
                <p:cNvPr id="371" name="Straight Connector 23"/>
                <p:cNvCxnSpPr/>
                <p:nvPr/>
              </p:nvCxnSpPr>
              <p:spPr bwMode="auto">
                <a:xfrm flipH="1">
                  <a:off x="1066495" y="4343399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24"/>
                <p:cNvCxnSpPr/>
                <p:nvPr/>
              </p:nvCxnSpPr>
              <p:spPr bwMode="auto">
                <a:xfrm rot="5400000" flipH="1">
                  <a:off x="1066452" y="4343442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3" name="Group 72"/>
              <p:cNvGrpSpPr>
                <a:grpSpLocks/>
              </p:cNvGrpSpPr>
              <p:nvPr/>
            </p:nvGrpSpPr>
            <p:grpSpPr bwMode="auto">
              <a:xfrm>
                <a:off x="1828800" y="1447799"/>
                <a:ext cx="182503" cy="182564"/>
                <a:chOff x="1066799" y="4343398"/>
                <a:chExt cx="182503" cy="182564"/>
              </a:xfrm>
            </p:grpSpPr>
            <p:cxnSp>
              <p:nvCxnSpPr>
                <p:cNvPr id="369" name="Straight Connector 21"/>
                <p:cNvCxnSpPr/>
                <p:nvPr/>
              </p:nvCxnSpPr>
              <p:spPr bwMode="auto">
                <a:xfrm flipH="1">
                  <a:off x="1066799" y="4343399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22"/>
                <p:cNvCxnSpPr/>
                <p:nvPr/>
              </p:nvCxnSpPr>
              <p:spPr bwMode="auto">
                <a:xfrm rot="5400000" flipH="1">
                  <a:off x="1066756" y="4343442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4" name="Group 181"/>
              <p:cNvGrpSpPr>
                <a:grpSpLocks/>
              </p:cNvGrpSpPr>
              <p:nvPr/>
            </p:nvGrpSpPr>
            <p:grpSpPr bwMode="auto">
              <a:xfrm>
                <a:off x="2590546" y="1447799"/>
                <a:ext cx="182503" cy="182564"/>
                <a:chOff x="1066809" y="4343398"/>
                <a:chExt cx="182503" cy="182564"/>
              </a:xfrm>
            </p:grpSpPr>
            <p:cxnSp>
              <p:nvCxnSpPr>
                <p:cNvPr id="367" name="Straight Connector 19"/>
                <p:cNvCxnSpPr/>
                <p:nvPr/>
              </p:nvCxnSpPr>
              <p:spPr bwMode="auto">
                <a:xfrm flipH="1">
                  <a:off x="1067756" y="4343399"/>
                  <a:ext cx="180639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20"/>
                <p:cNvCxnSpPr/>
                <p:nvPr/>
              </p:nvCxnSpPr>
              <p:spPr bwMode="auto">
                <a:xfrm rot="5400000" flipH="1">
                  <a:off x="1066598" y="4344557"/>
                  <a:ext cx="182953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5" name="Group 184"/>
              <p:cNvGrpSpPr>
                <a:grpSpLocks/>
              </p:cNvGrpSpPr>
              <p:nvPr/>
            </p:nvGrpSpPr>
            <p:grpSpPr bwMode="auto">
              <a:xfrm>
                <a:off x="3352292" y="1447799"/>
                <a:ext cx="182503" cy="182564"/>
                <a:chOff x="1066819" y="4343398"/>
                <a:chExt cx="182503" cy="182564"/>
              </a:xfrm>
            </p:grpSpPr>
            <p:cxnSp>
              <p:nvCxnSpPr>
                <p:cNvPr id="365" name="Straight Connector 17"/>
                <p:cNvCxnSpPr/>
                <p:nvPr/>
              </p:nvCxnSpPr>
              <p:spPr bwMode="auto">
                <a:xfrm flipH="1">
                  <a:off x="1066483" y="4343399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18"/>
                <p:cNvCxnSpPr/>
                <p:nvPr/>
              </p:nvCxnSpPr>
              <p:spPr bwMode="auto">
                <a:xfrm rot="5400000" flipH="1">
                  <a:off x="1066441" y="4343442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6" name="Group 187"/>
              <p:cNvGrpSpPr>
                <a:grpSpLocks/>
              </p:cNvGrpSpPr>
              <p:nvPr/>
            </p:nvGrpSpPr>
            <p:grpSpPr bwMode="auto">
              <a:xfrm>
                <a:off x="4114038" y="1447800"/>
                <a:ext cx="184089" cy="182563"/>
                <a:chOff x="1066829" y="4343399"/>
                <a:chExt cx="184089" cy="182563"/>
              </a:xfrm>
            </p:grpSpPr>
            <p:cxnSp>
              <p:nvCxnSpPr>
                <p:cNvPr id="363" name="Straight Connector 15"/>
                <p:cNvCxnSpPr/>
                <p:nvPr/>
              </p:nvCxnSpPr>
              <p:spPr bwMode="auto">
                <a:xfrm flipH="1">
                  <a:off x="1067440" y="4343399"/>
                  <a:ext cx="182868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Straight Connector 16"/>
                <p:cNvCxnSpPr/>
                <p:nvPr/>
              </p:nvCxnSpPr>
              <p:spPr bwMode="auto">
                <a:xfrm rot="5400000" flipH="1">
                  <a:off x="1067397" y="4343442"/>
                  <a:ext cx="182954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190"/>
              <p:cNvGrpSpPr>
                <a:grpSpLocks/>
              </p:cNvGrpSpPr>
              <p:nvPr/>
            </p:nvGrpSpPr>
            <p:grpSpPr bwMode="auto">
              <a:xfrm>
                <a:off x="4877371" y="1447800"/>
                <a:ext cx="182502" cy="182563"/>
                <a:chOff x="1066839" y="4343399"/>
                <a:chExt cx="182502" cy="182563"/>
              </a:xfrm>
            </p:grpSpPr>
            <p:cxnSp>
              <p:nvCxnSpPr>
                <p:cNvPr id="361" name="Straight Connector 13"/>
                <p:cNvCxnSpPr/>
                <p:nvPr/>
              </p:nvCxnSpPr>
              <p:spPr bwMode="auto">
                <a:xfrm flipH="1">
                  <a:off x="1066809" y="4343399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14"/>
                <p:cNvCxnSpPr/>
                <p:nvPr/>
              </p:nvCxnSpPr>
              <p:spPr bwMode="auto">
                <a:xfrm rot="5400000" flipH="1">
                  <a:off x="1066766" y="4343442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8" name="Group 193"/>
              <p:cNvGrpSpPr>
                <a:grpSpLocks/>
              </p:cNvGrpSpPr>
              <p:nvPr/>
            </p:nvGrpSpPr>
            <p:grpSpPr bwMode="auto">
              <a:xfrm>
                <a:off x="5639117" y="1447800"/>
                <a:ext cx="182502" cy="182563"/>
                <a:chOff x="1066849" y="4343399"/>
                <a:chExt cx="182502" cy="182563"/>
              </a:xfrm>
            </p:grpSpPr>
            <p:cxnSp>
              <p:nvCxnSpPr>
                <p:cNvPr id="359" name="Straight Connector 11"/>
                <p:cNvCxnSpPr/>
                <p:nvPr/>
              </p:nvCxnSpPr>
              <p:spPr bwMode="auto">
                <a:xfrm flipH="1">
                  <a:off x="1067768" y="4343399"/>
                  <a:ext cx="180636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12"/>
                <p:cNvCxnSpPr/>
                <p:nvPr/>
              </p:nvCxnSpPr>
              <p:spPr bwMode="auto">
                <a:xfrm rot="5400000" flipH="1">
                  <a:off x="1066609" y="4344558"/>
                  <a:ext cx="182954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0" name="Group 164"/>
            <p:cNvGrpSpPr>
              <a:grpSpLocks/>
            </p:cNvGrpSpPr>
            <p:nvPr/>
          </p:nvGrpSpPr>
          <p:grpSpPr bwMode="auto">
            <a:xfrm>
              <a:off x="1828800" y="6019802"/>
              <a:ext cx="4754565" cy="182564"/>
              <a:chOff x="1828800" y="1447799"/>
              <a:chExt cx="4754565" cy="182564"/>
            </a:xfrm>
          </p:grpSpPr>
          <p:grpSp>
            <p:nvGrpSpPr>
              <p:cNvPr id="331" name="Group 71"/>
              <p:cNvGrpSpPr>
                <a:grpSpLocks/>
              </p:cNvGrpSpPr>
              <p:nvPr/>
            </p:nvGrpSpPr>
            <p:grpSpPr bwMode="auto">
              <a:xfrm>
                <a:off x="6400863" y="1447800"/>
                <a:ext cx="182502" cy="182563"/>
                <a:chOff x="1066860" y="4343399"/>
                <a:chExt cx="182502" cy="182563"/>
              </a:xfrm>
            </p:grpSpPr>
            <p:cxnSp>
              <p:nvCxnSpPr>
                <p:cNvPr id="350" name="Straight Connector 349"/>
                <p:cNvCxnSpPr/>
                <p:nvPr/>
              </p:nvCxnSpPr>
              <p:spPr bwMode="auto">
                <a:xfrm flipH="1">
                  <a:off x="1066495" y="4343008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/>
                <p:cNvCxnSpPr/>
                <p:nvPr/>
              </p:nvCxnSpPr>
              <p:spPr bwMode="auto">
                <a:xfrm rot="5400000" flipH="1">
                  <a:off x="1066452" y="4343052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2" name="Group 72"/>
              <p:cNvGrpSpPr>
                <a:grpSpLocks/>
              </p:cNvGrpSpPr>
              <p:nvPr/>
            </p:nvGrpSpPr>
            <p:grpSpPr bwMode="auto">
              <a:xfrm>
                <a:off x="1828800" y="1447799"/>
                <a:ext cx="182503" cy="182564"/>
                <a:chOff x="1066799" y="4343398"/>
                <a:chExt cx="182503" cy="182564"/>
              </a:xfrm>
            </p:grpSpPr>
            <p:cxnSp>
              <p:nvCxnSpPr>
                <p:cNvPr id="348" name="Straight Connector 347"/>
                <p:cNvCxnSpPr/>
                <p:nvPr/>
              </p:nvCxnSpPr>
              <p:spPr bwMode="auto">
                <a:xfrm flipH="1">
                  <a:off x="1066799" y="4343009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 bwMode="auto">
                <a:xfrm rot="5400000" flipH="1">
                  <a:off x="1066756" y="4343051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3" name="Group 181"/>
              <p:cNvGrpSpPr>
                <a:grpSpLocks/>
              </p:cNvGrpSpPr>
              <p:nvPr/>
            </p:nvGrpSpPr>
            <p:grpSpPr bwMode="auto">
              <a:xfrm>
                <a:off x="2590546" y="1447799"/>
                <a:ext cx="182503" cy="182564"/>
                <a:chOff x="1066809" y="4343398"/>
                <a:chExt cx="182503" cy="182564"/>
              </a:xfrm>
            </p:grpSpPr>
            <p:cxnSp>
              <p:nvCxnSpPr>
                <p:cNvPr id="346" name="Straight Connector 345"/>
                <p:cNvCxnSpPr/>
                <p:nvPr/>
              </p:nvCxnSpPr>
              <p:spPr bwMode="auto">
                <a:xfrm flipH="1">
                  <a:off x="1067756" y="4343009"/>
                  <a:ext cx="180639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 bwMode="auto">
                <a:xfrm rot="5400000" flipH="1">
                  <a:off x="1066598" y="4344167"/>
                  <a:ext cx="182953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4" name="Group 184"/>
              <p:cNvGrpSpPr>
                <a:grpSpLocks/>
              </p:cNvGrpSpPr>
              <p:nvPr/>
            </p:nvGrpSpPr>
            <p:grpSpPr bwMode="auto">
              <a:xfrm>
                <a:off x="3352292" y="1447799"/>
                <a:ext cx="182503" cy="182564"/>
                <a:chOff x="1066819" y="4343398"/>
                <a:chExt cx="182503" cy="182564"/>
              </a:xfrm>
            </p:grpSpPr>
            <p:cxnSp>
              <p:nvCxnSpPr>
                <p:cNvPr id="344" name="Straight Connector 343"/>
                <p:cNvCxnSpPr/>
                <p:nvPr/>
              </p:nvCxnSpPr>
              <p:spPr bwMode="auto">
                <a:xfrm flipH="1">
                  <a:off x="1066483" y="4343009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/>
                <p:cNvCxnSpPr/>
                <p:nvPr/>
              </p:nvCxnSpPr>
              <p:spPr bwMode="auto">
                <a:xfrm rot="5400000" flipH="1">
                  <a:off x="1066441" y="4343051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5" name="Group 187"/>
              <p:cNvGrpSpPr>
                <a:grpSpLocks/>
              </p:cNvGrpSpPr>
              <p:nvPr/>
            </p:nvGrpSpPr>
            <p:grpSpPr bwMode="auto">
              <a:xfrm>
                <a:off x="4114038" y="1447800"/>
                <a:ext cx="184089" cy="182563"/>
                <a:chOff x="1066829" y="4343399"/>
                <a:chExt cx="184089" cy="182563"/>
              </a:xfrm>
            </p:grpSpPr>
            <p:cxnSp>
              <p:nvCxnSpPr>
                <p:cNvPr id="342" name="Straight Connector 341"/>
                <p:cNvCxnSpPr/>
                <p:nvPr/>
              </p:nvCxnSpPr>
              <p:spPr bwMode="auto">
                <a:xfrm flipH="1">
                  <a:off x="1067440" y="4343008"/>
                  <a:ext cx="182868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 bwMode="auto">
                <a:xfrm rot="5400000" flipH="1">
                  <a:off x="1067397" y="4343051"/>
                  <a:ext cx="182954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6" name="Group 190"/>
              <p:cNvGrpSpPr>
                <a:grpSpLocks/>
              </p:cNvGrpSpPr>
              <p:nvPr/>
            </p:nvGrpSpPr>
            <p:grpSpPr bwMode="auto">
              <a:xfrm>
                <a:off x="4877371" y="1447800"/>
                <a:ext cx="182502" cy="182563"/>
                <a:chOff x="1066839" y="4343399"/>
                <a:chExt cx="182502" cy="182563"/>
              </a:xfrm>
            </p:grpSpPr>
            <p:cxnSp>
              <p:nvCxnSpPr>
                <p:cNvPr id="340" name="Straight Connector 339"/>
                <p:cNvCxnSpPr/>
                <p:nvPr/>
              </p:nvCxnSpPr>
              <p:spPr bwMode="auto">
                <a:xfrm flipH="1">
                  <a:off x="1066809" y="4343008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 bwMode="auto">
                <a:xfrm rot="5400000" flipH="1">
                  <a:off x="1066766" y="4343052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7" name="Group 193"/>
              <p:cNvGrpSpPr>
                <a:grpSpLocks/>
              </p:cNvGrpSpPr>
              <p:nvPr/>
            </p:nvGrpSpPr>
            <p:grpSpPr bwMode="auto">
              <a:xfrm>
                <a:off x="5639117" y="1447800"/>
                <a:ext cx="182502" cy="182563"/>
                <a:chOff x="1066849" y="4343399"/>
                <a:chExt cx="182502" cy="182563"/>
              </a:xfrm>
            </p:grpSpPr>
            <p:cxnSp>
              <p:nvCxnSpPr>
                <p:cNvPr id="338" name="Straight Connector 337"/>
                <p:cNvCxnSpPr/>
                <p:nvPr/>
              </p:nvCxnSpPr>
              <p:spPr bwMode="auto">
                <a:xfrm flipH="1">
                  <a:off x="1067768" y="4343008"/>
                  <a:ext cx="180636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 bwMode="auto">
                <a:xfrm rot="5400000" flipH="1">
                  <a:off x="1066609" y="4344167"/>
                  <a:ext cx="182954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1" name="Group 186"/>
            <p:cNvGrpSpPr>
              <a:grpSpLocks/>
            </p:cNvGrpSpPr>
            <p:nvPr/>
          </p:nvGrpSpPr>
          <p:grpSpPr bwMode="auto">
            <a:xfrm>
              <a:off x="1828800" y="2209799"/>
              <a:ext cx="4754565" cy="182564"/>
              <a:chOff x="1828800" y="1447798"/>
              <a:chExt cx="4754565" cy="182564"/>
            </a:xfrm>
          </p:grpSpPr>
          <p:grpSp>
            <p:nvGrpSpPr>
              <p:cNvPr id="310" name="Group 71"/>
              <p:cNvGrpSpPr>
                <a:grpSpLocks/>
              </p:cNvGrpSpPr>
              <p:nvPr/>
            </p:nvGrpSpPr>
            <p:grpSpPr bwMode="auto">
              <a:xfrm>
                <a:off x="6400863" y="1447799"/>
                <a:ext cx="182502" cy="182563"/>
                <a:chOff x="1066860" y="4343398"/>
                <a:chExt cx="182502" cy="182563"/>
              </a:xfrm>
            </p:grpSpPr>
            <p:cxnSp>
              <p:nvCxnSpPr>
                <p:cNvPr id="329" name="Straight Connector 328"/>
                <p:cNvCxnSpPr/>
                <p:nvPr/>
              </p:nvCxnSpPr>
              <p:spPr bwMode="auto">
                <a:xfrm flipH="1">
                  <a:off x="1066495" y="4344448"/>
                  <a:ext cx="182867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 bwMode="auto">
                <a:xfrm rot="5400000" flipH="1">
                  <a:off x="1067567" y="4343375"/>
                  <a:ext cx="180723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1" name="Group 72"/>
              <p:cNvGrpSpPr>
                <a:grpSpLocks/>
              </p:cNvGrpSpPr>
              <p:nvPr/>
            </p:nvGrpSpPr>
            <p:grpSpPr bwMode="auto">
              <a:xfrm>
                <a:off x="1828800" y="1447798"/>
                <a:ext cx="182503" cy="182564"/>
                <a:chOff x="1066799" y="4343397"/>
                <a:chExt cx="182503" cy="182564"/>
              </a:xfrm>
            </p:grpSpPr>
            <p:cxnSp>
              <p:nvCxnSpPr>
                <p:cNvPr id="327" name="Straight Connector 326"/>
                <p:cNvCxnSpPr/>
                <p:nvPr/>
              </p:nvCxnSpPr>
              <p:spPr bwMode="auto">
                <a:xfrm flipH="1">
                  <a:off x="1066799" y="4344448"/>
                  <a:ext cx="182868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 bwMode="auto">
                <a:xfrm rot="5400000" flipH="1">
                  <a:off x="1067872" y="4343375"/>
                  <a:ext cx="18072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2" name="Group 181"/>
              <p:cNvGrpSpPr>
                <a:grpSpLocks/>
              </p:cNvGrpSpPr>
              <p:nvPr/>
            </p:nvGrpSpPr>
            <p:grpSpPr bwMode="auto">
              <a:xfrm>
                <a:off x="2590546" y="1447798"/>
                <a:ext cx="182503" cy="182564"/>
                <a:chOff x="1066809" y="4343397"/>
                <a:chExt cx="182503" cy="182564"/>
              </a:xfrm>
            </p:grpSpPr>
            <p:cxnSp>
              <p:nvCxnSpPr>
                <p:cNvPr id="325" name="Straight Connector 324"/>
                <p:cNvCxnSpPr/>
                <p:nvPr/>
              </p:nvCxnSpPr>
              <p:spPr bwMode="auto">
                <a:xfrm flipH="1">
                  <a:off x="1067756" y="4344448"/>
                  <a:ext cx="180639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 bwMode="auto">
                <a:xfrm rot="5400000" flipH="1">
                  <a:off x="1067714" y="4344490"/>
                  <a:ext cx="180723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3" name="Group 184"/>
              <p:cNvGrpSpPr>
                <a:grpSpLocks/>
              </p:cNvGrpSpPr>
              <p:nvPr/>
            </p:nvGrpSpPr>
            <p:grpSpPr bwMode="auto">
              <a:xfrm>
                <a:off x="3352292" y="1447798"/>
                <a:ext cx="182503" cy="182564"/>
                <a:chOff x="1066819" y="4343397"/>
                <a:chExt cx="182503" cy="182564"/>
              </a:xfrm>
            </p:grpSpPr>
            <p:cxnSp>
              <p:nvCxnSpPr>
                <p:cNvPr id="323" name="Straight Connector 322"/>
                <p:cNvCxnSpPr/>
                <p:nvPr/>
              </p:nvCxnSpPr>
              <p:spPr bwMode="auto">
                <a:xfrm flipH="1">
                  <a:off x="1066483" y="4344448"/>
                  <a:ext cx="182868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 bwMode="auto">
                <a:xfrm rot="5400000" flipH="1">
                  <a:off x="1067557" y="4343375"/>
                  <a:ext cx="18072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4" name="Group 187"/>
              <p:cNvGrpSpPr>
                <a:grpSpLocks/>
              </p:cNvGrpSpPr>
              <p:nvPr/>
            </p:nvGrpSpPr>
            <p:grpSpPr bwMode="auto">
              <a:xfrm>
                <a:off x="4114038" y="1447799"/>
                <a:ext cx="184089" cy="182563"/>
                <a:chOff x="1066829" y="4343398"/>
                <a:chExt cx="184089" cy="182563"/>
              </a:xfrm>
            </p:grpSpPr>
            <p:cxnSp>
              <p:nvCxnSpPr>
                <p:cNvPr id="321" name="Straight Connector 320"/>
                <p:cNvCxnSpPr/>
                <p:nvPr/>
              </p:nvCxnSpPr>
              <p:spPr bwMode="auto">
                <a:xfrm flipH="1">
                  <a:off x="1067440" y="4344448"/>
                  <a:ext cx="182868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/>
              </p:nvCxnSpPr>
              <p:spPr bwMode="auto">
                <a:xfrm rot="5400000" flipH="1">
                  <a:off x="1068513" y="4343375"/>
                  <a:ext cx="18072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5" name="Group 190"/>
              <p:cNvGrpSpPr>
                <a:grpSpLocks/>
              </p:cNvGrpSpPr>
              <p:nvPr/>
            </p:nvGrpSpPr>
            <p:grpSpPr bwMode="auto">
              <a:xfrm>
                <a:off x="4877371" y="1447799"/>
                <a:ext cx="182502" cy="182563"/>
                <a:chOff x="1066839" y="4343398"/>
                <a:chExt cx="182502" cy="182563"/>
              </a:xfrm>
            </p:grpSpPr>
            <p:cxnSp>
              <p:nvCxnSpPr>
                <p:cNvPr id="319" name="Straight Connector 318"/>
                <p:cNvCxnSpPr/>
                <p:nvPr/>
              </p:nvCxnSpPr>
              <p:spPr bwMode="auto">
                <a:xfrm flipH="1">
                  <a:off x="1066809" y="4344448"/>
                  <a:ext cx="182867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 bwMode="auto">
                <a:xfrm rot="5400000" flipH="1">
                  <a:off x="1067882" y="4343375"/>
                  <a:ext cx="180723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6" name="Group 193"/>
              <p:cNvGrpSpPr>
                <a:grpSpLocks/>
              </p:cNvGrpSpPr>
              <p:nvPr/>
            </p:nvGrpSpPr>
            <p:grpSpPr bwMode="auto">
              <a:xfrm>
                <a:off x="5639117" y="1447799"/>
                <a:ext cx="182502" cy="182563"/>
                <a:chOff x="1066849" y="4343398"/>
                <a:chExt cx="182502" cy="182563"/>
              </a:xfrm>
            </p:grpSpPr>
            <p:cxnSp>
              <p:nvCxnSpPr>
                <p:cNvPr id="317" name="Straight Connector 316"/>
                <p:cNvCxnSpPr/>
                <p:nvPr/>
              </p:nvCxnSpPr>
              <p:spPr bwMode="auto">
                <a:xfrm flipH="1">
                  <a:off x="1067768" y="4344448"/>
                  <a:ext cx="180636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/>
              </p:nvCxnSpPr>
              <p:spPr bwMode="auto">
                <a:xfrm rot="5400000" flipH="1">
                  <a:off x="1067725" y="4344491"/>
                  <a:ext cx="180723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2" name="Group 208"/>
            <p:cNvGrpSpPr>
              <a:grpSpLocks/>
            </p:cNvGrpSpPr>
            <p:nvPr/>
          </p:nvGrpSpPr>
          <p:grpSpPr bwMode="auto">
            <a:xfrm>
              <a:off x="1828800" y="2971800"/>
              <a:ext cx="4754565" cy="182564"/>
              <a:chOff x="1828800" y="1447798"/>
              <a:chExt cx="4754565" cy="182564"/>
            </a:xfrm>
          </p:grpSpPr>
          <p:grpSp>
            <p:nvGrpSpPr>
              <p:cNvPr id="289" name="Group 71"/>
              <p:cNvGrpSpPr>
                <a:grpSpLocks/>
              </p:cNvGrpSpPr>
              <p:nvPr/>
            </p:nvGrpSpPr>
            <p:grpSpPr bwMode="auto">
              <a:xfrm>
                <a:off x="6400863" y="1447799"/>
                <a:ext cx="182502" cy="182563"/>
                <a:chOff x="1066860" y="4343398"/>
                <a:chExt cx="182502" cy="182563"/>
              </a:xfrm>
            </p:grpSpPr>
            <p:cxnSp>
              <p:nvCxnSpPr>
                <p:cNvPr id="308" name="Straight Connector 307"/>
                <p:cNvCxnSpPr/>
                <p:nvPr/>
              </p:nvCxnSpPr>
              <p:spPr bwMode="auto">
                <a:xfrm flipH="1">
                  <a:off x="1066495" y="4343267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/>
              </p:nvCxnSpPr>
              <p:spPr bwMode="auto">
                <a:xfrm rot="5400000" flipH="1">
                  <a:off x="1066452" y="4343311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" name="Group 72"/>
              <p:cNvGrpSpPr>
                <a:grpSpLocks/>
              </p:cNvGrpSpPr>
              <p:nvPr/>
            </p:nvGrpSpPr>
            <p:grpSpPr bwMode="auto">
              <a:xfrm>
                <a:off x="1828800" y="1447798"/>
                <a:ext cx="182503" cy="182564"/>
                <a:chOff x="1066799" y="4343397"/>
                <a:chExt cx="182503" cy="182564"/>
              </a:xfrm>
            </p:grpSpPr>
            <p:cxnSp>
              <p:nvCxnSpPr>
                <p:cNvPr id="306" name="Straight Connector 305"/>
                <p:cNvCxnSpPr/>
                <p:nvPr/>
              </p:nvCxnSpPr>
              <p:spPr bwMode="auto">
                <a:xfrm flipH="1">
                  <a:off x="1066799" y="4343268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 bwMode="auto">
                <a:xfrm rot="5400000" flipH="1">
                  <a:off x="1066756" y="4343310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Group 181"/>
              <p:cNvGrpSpPr>
                <a:grpSpLocks/>
              </p:cNvGrpSpPr>
              <p:nvPr/>
            </p:nvGrpSpPr>
            <p:grpSpPr bwMode="auto">
              <a:xfrm>
                <a:off x="2590546" y="1447798"/>
                <a:ext cx="182503" cy="182564"/>
                <a:chOff x="1066809" y="4343397"/>
                <a:chExt cx="182503" cy="182564"/>
              </a:xfrm>
            </p:grpSpPr>
            <p:cxnSp>
              <p:nvCxnSpPr>
                <p:cNvPr id="304" name="Straight Connector 303"/>
                <p:cNvCxnSpPr/>
                <p:nvPr/>
              </p:nvCxnSpPr>
              <p:spPr bwMode="auto">
                <a:xfrm flipH="1">
                  <a:off x="1067756" y="4343268"/>
                  <a:ext cx="180639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/>
              </p:nvCxnSpPr>
              <p:spPr bwMode="auto">
                <a:xfrm rot="5400000" flipH="1">
                  <a:off x="1066598" y="4344426"/>
                  <a:ext cx="182953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2" name="Group 184"/>
              <p:cNvGrpSpPr>
                <a:grpSpLocks/>
              </p:cNvGrpSpPr>
              <p:nvPr/>
            </p:nvGrpSpPr>
            <p:grpSpPr bwMode="auto">
              <a:xfrm>
                <a:off x="3352292" y="1447798"/>
                <a:ext cx="182503" cy="182564"/>
                <a:chOff x="1066819" y="4343397"/>
                <a:chExt cx="182503" cy="182564"/>
              </a:xfrm>
            </p:grpSpPr>
            <p:cxnSp>
              <p:nvCxnSpPr>
                <p:cNvPr id="302" name="Straight Connector 301"/>
                <p:cNvCxnSpPr/>
                <p:nvPr/>
              </p:nvCxnSpPr>
              <p:spPr bwMode="auto">
                <a:xfrm flipH="1">
                  <a:off x="1066483" y="4343268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 bwMode="auto">
                <a:xfrm rot="5400000" flipH="1">
                  <a:off x="1066441" y="4343310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Group 187"/>
              <p:cNvGrpSpPr>
                <a:grpSpLocks/>
              </p:cNvGrpSpPr>
              <p:nvPr/>
            </p:nvGrpSpPr>
            <p:grpSpPr bwMode="auto">
              <a:xfrm>
                <a:off x="4114038" y="1447799"/>
                <a:ext cx="184089" cy="182563"/>
                <a:chOff x="1066829" y="4343398"/>
                <a:chExt cx="184089" cy="182563"/>
              </a:xfrm>
            </p:grpSpPr>
            <p:cxnSp>
              <p:nvCxnSpPr>
                <p:cNvPr id="300" name="Straight Connector 299"/>
                <p:cNvCxnSpPr/>
                <p:nvPr/>
              </p:nvCxnSpPr>
              <p:spPr bwMode="auto">
                <a:xfrm flipH="1">
                  <a:off x="1067440" y="4343267"/>
                  <a:ext cx="182868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 bwMode="auto">
                <a:xfrm rot="5400000" flipH="1">
                  <a:off x="1067397" y="4343310"/>
                  <a:ext cx="182954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" name="Group 190"/>
              <p:cNvGrpSpPr>
                <a:grpSpLocks/>
              </p:cNvGrpSpPr>
              <p:nvPr/>
            </p:nvGrpSpPr>
            <p:grpSpPr bwMode="auto">
              <a:xfrm>
                <a:off x="4877371" y="1447799"/>
                <a:ext cx="182502" cy="182563"/>
                <a:chOff x="1066839" y="4343398"/>
                <a:chExt cx="182502" cy="182563"/>
              </a:xfrm>
            </p:grpSpPr>
            <p:cxnSp>
              <p:nvCxnSpPr>
                <p:cNvPr id="298" name="Straight Connector 297"/>
                <p:cNvCxnSpPr/>
                <p:nvPr/>
              </p:nvCxnSpPr>
              <p:spPr bwMode="auto">
                <a:xfrm flipH="1">
                  <a:off x="1066809" y="4343267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 bwMode="auto">
                <a:xfrm rot="5400000" flipH="1">
                  <a:off x="1066766" y="4343311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" name="Group 193"/>
              <p:cNvGrpSpPr>
                <a:grpSpLocks/>
              </p:cNvGrpSpPr>
              <p:nvPr/>
            </p:nvGrpSpPr>
            <p:grpSpPr bwMode="auto">
              <a:xfrm>
                <a:off x="5639117" y="1447799"/>
                <a:ext cx="182502" cy="182563"/>
                <a:chOff x="1066849" y="4343398"/>
                <a:chExt cx="182502" cy="182563"/>
              </a:xfrm>
            </p:grpSpPr>
            <p:cxnSp>
              <p:nvCxnSpPr>
                <p:cNvPr id="296" name="Straight Connector 295"/>
                <p:cNvCxnSpPr/>
                <p:nvPr/>
              </p:nvCxnSpPr>
              <p:spPr bwMode="auto">
                <a:xfrm flipH="1">
                  <a:off x="1067768" y="4343267"/>
                  <a:ext cx="180636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 rot="5400000" flipH="1">
                  <a:off x="1066609" y="4344426"/>
                  <a:ext cx="182954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3" name="Group 230"/>
            <p:cNvGrpSpPr>
              <a:grpSpLocks/>
            </p:cNvGrpSpPr>
            <p:nvPr/>
          </p:nvGrpSpPr>
          <p:grpSpPr bwMode="auto">
            <a:xfrm>
              <a:off x="1828800" y="3733800"/>
              <a:ext cx="4754565" cy="182564"/>
              <a:chOff x="1828800" y="1447797"/>
              <a:chExt cx="4754565" cy="182564"/>
            </a:xfrm>
          </p:grpSpPr>
          <p:grpSp>
            <p:nvGrpSpPr>
              <p:cNvPr id="268" name="Group 71"/>
              <p:cNvGrpSpPr>
                <a:grpSpLocks/>
              </p:cNvGrpSpPr>
              <p:nvPr/>
            </p:nvGrpSpPr>
            <p:grpSpPr bwMode="auto">
              <a:xfrm>
                <a:off x="6400863" y="1447798"/>
                <a:ext cx="182502" cy="182563"/>
                <a:chOff x="1066860" y="4343397"/>
                <a:chExt cx="182502" cy="182563"/>
              </a:xfrm>
            </p:grpSpPr>
            <p:cxnSp>
              <p:nvCxnSpPr>
                <p:cNvPr id="287" name="Straight Connector 286"/>
                <p:cNvCxnSpPr/>
                <p:nvPr/>
              </p:nvCxnSpPr>
              <p:spPr bwMode="auto">
                <a:xfrm flipH="1">
                  <a:off x="1066495" y="4344318"/>
                  <a:ext cx="182867" cy="180722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 rot="5400000" flipH="1">
                  <a:off x="1067567" y="4343245"/>
                  <a:ext cx="180722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" name="Group 72"/>
              <p:cNvGrpSpPr>
                <a:grpSpLocks/>
              </p:cNvGrpSpPr>
              <p:nvPr/>
            </p:nvGrpSpPr>
            <p:grpSpPr bwMode="auto">
              <a:xfrm>
                <a:off x="1828800" y="1447797"/>
                <a:ext cx="182503" cy="182564"/>
                <a:chOff x="1066799" y="4343396"/>
                <a:chExt cx="182503" cy="182564"/>
              </a:xfrm>
            </p:grpSpPr>
            <p:cxnSp>
              <p:nvCxnSpPr>
                <p:cNvPr id="285" name="Straight Connector 284"/>
                <p:cNvCxnSpPr/>
                <p:nvPr/>
              </p:nvCxnSpPr>
              <p:spPr bwMode="auto">
                <a:xfrm flipH="1">
                  <a:off x="1066799" y="4344318"/>
                  <a:ext cx="182868" cy="180721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 bwMode="auto">
                <a:xfrm rot="5400000" flipH="1">
                  <a:off x="1067872" y="4343245"/>
                  <a:ext cx="180721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" name="Group 181"/>
              <p:cNvGrpSpPr>
                <a:grpSpLocks/>
              </p:cNvGrpSpPr>
              <p:nvPr/>
            </p:nvGrpSpPr>
            <p:grpSpPr bwMode="auto">
              <a:xfrm>
                <a:off x="2590546" y="1447797"/>
                <a:ext cx="182503" cy="182564"/>
                <a:chOff x="1066809" y="4343396"/>
                <a:chExt cx="182503" cy="182564"/>
              </a:xfrm>
            </p:grpSpPr>
            <p:cxnSp>
              <p:nvCxnSpPr>
                <p:cNvPr id="283" name="Straight Connector 282"/>
                <p:cNvCxnSpPr/>
                <p:nvPr/>
              </p:nvCxnSpPr>
              <p:spPr bwMode="auto">
                <a:xfrm flipH="1">
                  <a:off x="1067756" y="4344318"/>
                  <a:ext cx="180639" cy="180721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 bwMode="auto">
                <a:xfrm rot="5400000" flipH="1">
                  <a:off x="1067714" y="4344360"/>
                  <a:ext cx="180721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" name="Group 184"/>
              <p:cNvGrpSpPr>
                <a:grpSpLocks/>
              </p:cNvGrpSpPr>
              <p:nvPr/>
            </p:nvGrpSpPr>
            <p:grpSpPr bwMode="auto">
              <a:xfrm>
                <a:off x="3352292" y="1447797"/>
                <a:ext cx="182503" cy="182564"/>
                <a:chOff x="1066819" y="4343396"/>
                <a:chExt cx="182503" cy="182564"/>
              </a:xfrm>
            </p:grpSpPr>
            <p:cxnSp>
              <p:nvCxnSpPr>
                <p:cNvPr id="281" name="Straight Connector 280"/>
                <p:cNvCxnSpPr/>
                <p:nvPr/>
              </p:nvCxnSpPr>
              <p:spPr bwMode="auto">
                <a:xfrm flipH="1">
                  <a:off x="1066483" y="4344318"/>
                  <a:ext cx="182868" cy="180721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 bwMode="auto">
                <a:xfrm rot="5400000" flipH="1">
                  <a:off x="1067557" y="4343245"/>
                  <a:ext cx="180721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Group 187"/>
              <p:cNvGrpSpPr>
                <a:grpSpLocks/>
              </p:cNvGrpSpPr>
              <p:nvPr/>
            </p:nvGrpSpPr>
            <p:grpSpPr bwMode="auto">
              <a:xfrm>
                <a:off x="4114038" y="1447798"/>
                <a:ext cx="184089" cy="182563"/>
                <a:chOff x="1066829" y="4343397"/>
                <a:chExt cx="184089" cy="182563"/>
              </a:xfrm>
            </p:grpSpPr>
            <p:cxnSp>
              <p:nvCxnSpPr>
                <p:cNvPr id="279" name="Straight Connector 278"/>
                <p:cNvCxnSpPr/>
                <p:nvPr/>
              </p:nvCxnSpPr>
              <p:spPr bwMode="auto">
                <a:xfrm flipH="1">
                  <a:off x="1067440" y="4344318"/>
                  <a:ext cx="182868" cy="180722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 bwMode="auto">
                <a:xfrm rot="5400000" flipH="1">
                  <a:off x="1068513" y="4343244"/>
                  <a:ext cx="180722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190"/>
              <p:cNvGrpSpPr>
                <a:grpSpLocks/>
              </p:cNvGrpSpPr>
              <p:nvPr/>
            </p:nvGrpSpPr>
            <p:grpSpPr bwMode="auto">
              <a:xfrm>
                <a:off x="4877371" y="1447798"/>
                <a:ext cx="182502" cy="182563"/>
                <a:chOff x="1066839" y="4343397"/>
                <a:chExt cx="182502" cy="182563"/>
              </a:xfrm>
            </p:grpSpPr>
            <p:cxnSp>
              <p:nvCxnSpPr>
                <p:cNvPr id="277" name="Straight Connector 276"/>
                <p:cNvCxnSpPr/>
                <p:nvPr/>
              </p:nvCxnSpPr>
              <p:spPr bwMode="auto">
                <a:xfrm flipH="1">
                  <a:off x="1066809" y="4344318"/>
                  <a:ext cx="182867" cy="180722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 bwMode="auto">
                <a:xfrm rot="5400000" flipH="1">
                  <a:off x="1067882" y="4343245"/>
                  <a:ext cx="180722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193"/>
              <p:cNvGrpSpPr>
                <a:grpSpLocks/>
              </p:cNvGrpSpPr>
              <p:nvPr/>
            </p:nvGrpSpPr>
            <p:grpSpPr bwMode="auto">
              <a:xfrm>
                <a:off x="5639117" y="1447798"/>
                <a:ext cx="182502" cy="182563"/>
                <a:chOff x="1066849" y="4343397"/>
                <a:chExt cx="182502" cy="182563"/>
              </a:xfrm>
            </p:grpSpPr>
            <p:cxnSp>
              <p:nvCxnSpPr>
                <p:cNvPr id="275" name="Straight Connector 274"/>
                <p:cNvCxnSpPr/>
                <p:nvPr/>
              </p:nvCxnSpPr>
              <p:spPr bwMode="auto">
                <a:xfrm flipH="1">
                  <a:off x="1067768" y="4344318"/>
                  <a:ext cx="180636" cy="180722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 bwMode="auto">
                <a:xfrm rot="5400000" flipH="1">
                  <a:off x="1067725" y="4344360"/>
                  <a:ext cx="180722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4" name="Group 252"/>
            <p:cNvGrpSpPr>
              <a:grpSpLocks/>
            </p:cNvGrpSpPr>
            <p:nvPr/>
          </p:nvGrpSpPr>
          <p:grpSpPr bwMode="auto">
            <a:xfrm>
              <a:off x="1828800" y="4495801"/>
              <a:ext cx="4754565" cy="182564"/>
              <a:chOff x="1828800" y="1447797"/>
              <a:chExt cx="4754565" cy="182564"/>
            </a:xfrm>
          </p:grpSpPr>
          <p:grpSp>
            <p:nvGrpSpPr>
              <p:cNvPr id="247" name="Group 71"/>
              <p:cNvGrpSpPr>
                <a:grpSpLocks/>
              </p:cNvGrpSpPr>
              <p:nvPr/>
            </p:nvGrpSpPr>
            <p:grpSpPr bwMode="auto">
              <a:xfrm>
                <a:off x="6400863" y="1447798"/>
                <a:ext cx="182502" cy="182563"/>
                <a:chOff x="1066860" y="4343397"/>
                <a:chExt cx="182502" cy="182563"/>
              </a:xfrm>
            </p:grpSpPr>
            <p:cxnSp>
              <p:nvCxnSpPr>
                <p:cNvPr id="266" name="Straight Connector 265"/>
                <p:cNvCxnSpPr/>
                <p:nvPr/>
              </p:nvCxnSpPr>
              <p:spPr bwMode="auto">
                <a:xfrm flipH="1">
                  <a:off x="1066495" y="4343136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 bwMode="auto">
                <a:xfrm rot="5400000" flipH="1">
                  <a:off x="1066452" y="4343179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72"/>
              <p:cNvGrpSpPr>
                <a:grpSpLocks/>
              </p:cNvGrpSpPr>
              <p:nvPr/>
            </p:nvGrpSpPr>
            <p:grpSpPr bwMode="auto">
              <a:xfrm>
                <a:off x="1828800" y="1447797"/>
                <a:ext cx="182503" cy="182564"/>
                <a:chOff x="1066799" y="4343396"/>
                <a:chExt cx="182503" cy="182564"/>
              </a:xfrm>
            </p:grpSpPr>
            <p:cxnSp>
              <p:nvCxnSpPr>
                <p:cNvPr id="264" name="Straight Connector 263"/>
                <p:cNvCxnSpPr/>
                <p:nvPr/>
              </p:nvCxnSpPr>
              <p:spPr bwMode="auto">
                <a:xfrm flipH="1">
                  <a:off x="1066799" y="4343136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 bwMode="auto">
                <a:xfrm rot="5400000" flipH="1">
                  <a:off x="1066756" y="4343179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181"/>
              <p:cNvGrpSpPr>
                <a:grpSpLocks/>
              </p:cNvGrpSpPr>
              <p:nvPr/>
            </p:nvGrpSpPr>
            <p:grpSpPr bwMode="auto">
              <a:xfrm>
                <a:off x="2590546" y="1447797"/>
                <a:ext cx="182503" cy="182564"/>
                <a:chOff x="1066809" y="4343396"/>
                <a:chExt cx="182503" cy="182564"/>
              </a:xfrm>
            </p:grpSpPr>
            <p:cxnSp>
              <p:nvCxnSpPr>
                <p:cNvPr id="262" name="Straight Connector 261"/>
                <p:cNvCxnSpPr/>
                <p:nvPr/>
              </p:nvCxnSpPr>
              <p:spPr bwMode="auto">
                <a:xfrm flipH="1">
                  <a:off x="1067756" y="4343136"/>
                  <a:ext cx="180639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 bwMode="auto">
                <a:xfrm rot="5400000" flipH="1">
                  <a:off x="1066598" y="4344294"/>
                  <a:ext cx="182953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oup 184"/>
              <p:cNvGrpSpPr>
                <a:grpSpLocks/>
              </p:cNvGrpSpPr>
              <p:nvPr/>
            </p:nvGrpSpPr>
            <p:grpSpPr bwMode="auto">
              <a:xfrm>
                <a:off x="3352292" y="1447797"/>
                <a:ext cx="182503" cy="182564"/>
                <a:chOff x="1066819" y="4343396"/>
                <a:chExt cx="182503" cy="182564"/>
              </a:xfrm>
            </p:grpSpPr>
            <p:cxnSp>
              <p:nvCxnSpPr>
                <p:cNvPr id="260" name="Straight Connector 259"/>
                <p:cNvCxnSpPr/>
                <p:nvPr/>
              </p:nvCxnSpPr>
              <p:spPr bwMode="auto">
                <a:xfrm flipH="1">
                  <a:off x="1066483" y="4343136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 bwMode="auto">
                <a:xfrm rot="5400000" flipH="1">
                  <a:off x="1066441" y="4343179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187"/>
              <p:cNvGrpSpPr>
                <a:grpSpLocks/>
              </p:cNvGrpSpPr>
              <p:nvPr/>
            </p:nvGrpSpPr>
            <p:grpSpPr bwMode="auto">
              <a:xfrm>
                <a:off x="4114038" y="1447798"/>
                <a:ext cx="184089" cy="182563"/>
                <a:chOff x="1066829" y="4343397"/>
                <a:chExt cx="184089" cy="182563"/>
              </a:xfrm>
            </p:grpSpPr>
            <p:cxnSp>
              <p:nvCxnSpPr>
                <p:cNvPr id="258" name="Straight Connector 257"/>
                <p:cNvCxnSpPr/>
                <p:nvPr/>
              </p:nvCxnSpPr>
              <p:spPr bwMode="auto">
                <a:xfrm flipH="1">
                  <a:off x="1067440" y="4343136"/>
                  <a:ext cx="182868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 bwMode="auto">
                <a:xfrm rot="5400000" flipH="1">
                  <a:off x="1067397" y="4343178"/>
                  <a:ext cx="182954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190"/>
              <p:cNvGrpSpPr>
                <a:grpSpLocks/>
              </p:cNvGrpSpPr>
              <p:nvPr/>
            </p:nvGrpSpPr>
            <p:grpSpPr bwMode="auto">
              <a:xfrm>
                <a:off x="4877371" y="1447798"/>
                <a:ext cx="182502" cy="182563"/>
                <a:chOff x="1066839" y="4343397"/>
                <a:chExt cx="182502" cy="182563"/>
              </a:xfrm>
            </p:grpSpPr>
            <p:cxnSp>
              <p:nvCxnSpPr>
                <p:cNvPr id="256" name="Straight Connector 255"/>
                <p:cNvCxnSpPr/>
                <p:nvPr/>
              </p:nvCxnSpPr>
              <p:spPr bwMode="auto">
                <a:xfrm flipH="1">
                  <a:off x="1066809" y="4343136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rot="5400000" flipH="1">
                  <a:off x="1066766" y="4343179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193"/>
              <p:cNvGrpSpPr>
                <a:grpSpLocks/>
              </p:cNvGrpSpPr>
              <p:nvPr/>
            </p:nvGrpSpPr>
            <p:grpSpPr bwMode="auto">
              <a:xfrm>
                <a:off x="5639117" y="1447798"/>
                <a:ext cx="182502" cy="182563"/>
                <a:chOff x="1066849" y="4343397"/>
                <a:chExt cx="182502" cy="182563"/>
              </a:xfrm>
            </p:grpSpPr>
            <p:cxnSp>
              <p:nvCxnSpPr>
                <p:cNvPr id="254" name="Straight Connector 253"/>
                <p:cNvCxnSpPr/>
                <p:nvPr/>
              </p:nvCxnSpPr>
              <p:spPr bwMode="auto">
                <a:xfrm flipH="1">
                  <a:off x="1067768" y="4343136"/>
                  <a:ext cx="180636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 bwMode="auto">
                <a:xfrm rot="5400000" flipH="1">
                  <a:off x="1066609" y="4344294"/>
                  <a:ext cx="182954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5" name="Group 274"/>
            <p:cNvGrpSpPr>
              <a:grpSpLocks/>
            </p:cNvGrpSpPr>
            <p:nvPr/>
          </p:nvGrpSpPr>
          <p:grpSpPr bwMode="auto">
            <a:xfrm>
              <a:off x="1828800" y="5257801"/>
              <a:ext cx="4754565" cy="182564"/>
              <a:chOff x="1828800" y="1447796"/>
              <a:chExt cx="4754565" cy="182564"/>
            </a:xfrm>
          </p:grpSpPr>
          <p:grpSp>
            <p:nvGrpSpPr>
              <p:cNvPr id="226" name="Group 71"/>
              <p:cNvGrpSpPr>
                <a:grpSpLocks/>
              </p:cNvGrpSpPr>
              <p:nvPr/>
            </p:nvGrpSpPr>
            <p:grpSpPr bwMode="auto">
              <a:xfrm>
                <a:off x="6400863" y="1447797"/>
                <a:ext cx="182502" cy="182563"/>
                <a:chOff x="1066860" y="4343396"/>
                <a:chExt cx="182502" cy="182563"/>
              </a:xfrm>
            </p:grpSpPr>
            <p:cxnSp>
              <p:nvCxnSpPr>
                <p:cNvPr id="245" name="Straight Connector 244"/>
                <p:cNvCxnSpPr/>
                <p:nvPr/>
              </p:nvCxnSpPr>
              <p:spPr bwMode="auto">
                <a:xfrm flipH="1">
                  <a:off x="1066495" y="4344186"/>
                  <a:ext cx="182867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 bwMode="auto">
                <a:xfrm rot="5400000" flipH="1">
                  <a:off x="1067567" y="4343113"/>
                  <a:ext cx="180723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7" name="Group 72"/>
              <p:cNvGrpSpPr>
                <a:grpSpLocks/>
              </p:cNvGrpSpPr>
              <p:nvPr/>
            </p:nvGrpSpPr>
            <p:grpSpPr bwMode="auto">
              <a:xfrm>
                <a:off x="1828800" y="1447796"/>
                <a:ext cx="182503" cy="182564"/>
                <a:chOff x="1066799" y="4343395"/>
                <a:chExt cx="182503" cy="182564"/>
              </a:xfrm>
            </p:grpSpPr>
            <p:cxnSp>
              <p:nvCxnSpPr>
                <p:cNvPr id="243" name="Straight Connector 242"/>
                <p:cNvCxnSpPr/>
                <p:nvPr/>
              </p:nvCxnSpPr>
              <p:spPr bwMode="auto">
                <a:xfrm flipH="1">
                  <a:off x="1066799" y="4344186"/>
                  <a:ext cx="182868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rot="5400000" flipH="1">
                  <a:off x="1067872" y="4343113"/>
                  <a:ext cx="18072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" name="Group 181"/>
              <p:cNvGrpSpPr>
                <a:grpSpLocks/>
              </p:cNvGrpSpPr>
              <p:nvPr/>
            </p:nvGrpSpPr>
            <p:grpSpPr bwMode="auto">
              <a:xfrm>
                <a:off x="2590546" y="1447796"/>
                <a:ext cx="182503" cy="182564"/>
                <a:chOff x="1066809" y="4343395"/>
                <a:chExt cx="182503" cy="182564"/>
              </a:xfrm>
            </p:grpSpPr>
            <p:cxnSp>
              <p:nvCxnSpPr>
                <p:cNvPr id="241" name="Straight Connector 240"/>
                <p:cNvCxnSpPr/>
                <p:nvPr/>
              </p:nvCxnSpPr>
              <p:spPr bwMode="auto">
                <a:xfrm flipH="1">
                  <a:off x="1067756" y="4344186"/>
                  <a:ext cx="180639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 bwMode="auto">
                <a:xfrm rot="5400000" flipH="1">
                  <a:off x="1067714" y="4344228"/>
                  <a:ext cx="180723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9" name="Group 184"/>
              <p:cNvGrpSpPr>
                <a:grpSpLocks/>
              </p:cNvGrpSpPr>
              <p:nvPr/>
            </p:nvGrpSpPr>
            <p:grpSpPr bwMode="auto">
              <a:xfrm>
                <a:off x="3352292" y="1447796"/>
                <a:ext cx="182503" cy="182564"/>
                <a:chOff x="1066819" y="4343395"/>
                <a:chExt cx="182503" cy="182564"/>
              </a:xfrm>
            </p:grpSpPr>
            <p:cxnSp>
              <p:nvCxnSpPr>
                <p:cNvPr id="239" name="Straight Connector 238"/>
                <p:cNvCxnSpPr/>
                <p:nvPr/>
              </p:nvCxnSpPr>
              <p:spPr bwMode="auto">
                <a:xfrm flipH="1">
                  <a:off x="1066483" y="4344186"/>
                  <a:ext cx="182868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 bwMode="auto">
                <a:xfrm rot="5400000" flipH="1">
                  <a:off x="1067557" y="4343113"/>
                  <a:ext cx="18072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0" name="Group 187"/>
              <p:cNvGrpSpPr>
                <a:grpSpLocks/>
              </p:cNvGrpSpPr>
              <p:nvPr/>
            </p:nvGrpSpPr>
            <p:grpSpPr bwMode="auto">
              <a:xfrm>
                <a:off x="4114038" y="1447797"/>
                <a:ext cx="184089" cy="182563"/>
                <a:chOff x="1066829" y="4343396"/>
                <a:chExt cx="184089" cy="182563"/>
              </a:xfrm>
            </p:grpSpPr>
            <p:cxnSp>
              <p:nvCxnSpPr>
                <p:cNvPr id="237" name="Straight Connector 236"/>
                <p:cNvCxnSpPr/>
                <p:nvPr/>
              </p:nvCxnSpPr>
              <p:spPr bwMode="auto">
                <a:xfrm flipH="1">
                  <a:off x="1067440" y="4344186"/>
                  <a:ext cx="182868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 bwMode="auto">
                <a:xfrm rot="5400000" flipH="1">
                  <a:off x="1068513" y="4343113"/>
                  <a:ext cx="18072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1" name="Group 190"/>
              <p:cNvGrpSpPr>
                <a:grpSpLocks/>
              </p:cNvGrpSpPr>
              <p:nvPr/>
            </p:nvGrpSpPr>
            <p:grpSpPr bwMode="auto">
              <a:xfrm>
                <a:off x="4877371" y="1447797"/>
                <a:ext cx="182502" cy="182563"/>
                <a:chOff x="1066839" y="4343396"/>
                <a:chExt cx="182502" cy="182563"/>
              </a:xfrm>
            </p:grpSpPr>
            <p:cxnSp>
              <p:nvCxnSpPr>
                <p:cNvPr id="235" name="Straight Connector 234"/>
                <p:cNvCxnSpPr/>
                <p:nvPr/>
              </p:nvCxnSpPr>
              <p:spPr bwMode="auto">
                <a:xfrm flipH="1">
                  <a:off x="1066809" y="4344186"/>
                  <a:ext cx="182867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 bwMode="auto">
                <a:xfrm rot="5400000" flipH="1">
                  <a:off x="1067882" y="4343113"/>
                  <a:ext cx="180723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2" name="Group 193"/>
              <p:cNvGrpSpPr>
                <a:grpSpLocks/>
              </p:cNvGrpSpPr>
              <p:nvPr/>
            </p:nvGrpSpPr>
            <p:grpSpPr bwMode="auto">
              <a:xfrm>
                <a:off x="5639117" y="1447797"/>
                <a:ext cx="182502" cy="182563"/>
                <a:chOff x="1066849" y="4343396"/>
                <a:chExt cx="182502" cy="182563"/>
              </a:xfrm>
            </p:grpSpPr>
            <p:cxnSp>
              <p:nvCxnSpPr>
                <p:cNvPr id="233" name="Straight Connector 232"/>
                <p:cNvCxnSpPr/>
                <p:nvPr/>
              </p:nvCxnSpPr>
              <p:spPr bwMode="auto">
                <a:xfrm flipH="1">
                  <a:off x="1067768" y="4344186"/>
                  <a:ext cx="180636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rot="5400000" flipH="1">
                  <a:off x="1067725" y="4344229"/>
                  <a:ext cx="180723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7" name="Group 296"/>
          <p:cNvGrpSpPr>
            <a:grpSpLocks/>
          </p:cNvGrpSpPr>
          <p:nvPr/>
        </p:nvGrpSpPr>
        <p:grpSpPr bwMode="auto">
          <a:xfrm>
            <a:off x="5520396" y="1905000"/>
            <a:ext cx="1517754" cy="1614268"/>
            <a:chOff x="1828800" y="1447800"/>
            <a:chExt cx="4754565" cy="4754566"/>
          </a:xfrm>
        </p:grpSpPr>
        <p:grpSp>
          <p:nvGrpSpPr>
            <p:cNvPr id="58" name="Group 138"/>
            <p:cNvGrpSpPr>
              <a:grpSpLocks/>
            </p:cNvGrpSpPr>
            <p:nvPr/>
          </p:nvGrpSpPr>
          <p:grpSpPr bwMode="auto">
            <a:xfrm>
              <a:off x="1828800" y="1447799"/>
              <a:ext cx="4754565" cy="182564"/>
              <a:chOff x="1828800" y="1447799"/>
              <a:chExt cx="4754565" cy="182564"/>
            </a:xfrm>
          </p:grpSpPr>
          <p:grpSp>
            <p:nvGrpSpPr>
              <p:cNvPr id="197" name="Group 71"/>
              <p:cNvGrpSpPr>
                <a:grpSpLocks/>
              </p:cNvGrpSpPr>
              <p:nvPr/>
            </p:nvGrpSpPr>
            <p:grpSpPr bwMode="auto">
              <a:xfrm>
                <a:off x="6400863" y="1447800"/>
                <a:ext cx="182502" cy="182563"/>
                <a:chOff x="1066860" y="4343399"/>
                <a:chExt cx="182502" cy="182563"/>
              </a:xfrm>
            </p:grpSpPr>
            <p:cxnSp>
              <p:nvCxnSpPr>
                <p:cNvPr id="216" name="Straight Connector 23"/>
                <p:cNvCxnSpPr/>
                <p:nvPr/>
              </p:nvCxnSpPr>
              <p:spPr bwMode="auto">
                <a:xfrm flipH="1">
                  <a:off x="1066495" y="4343399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4"/>
                <p:cNvCxnSpPr/>
                <p:nvPr/>
              </p:nvCxnSpPr>
              <p:spPr bwMode="auto">
                <a:xfrm rot="5400000" flipH="1">
                  <a:off x="1066452" y="4343442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Group 72"/>
              <p:cNvGrpSpPr>
                <a:grpSpLocks/>
              </p:cNvGrpSpPr>
              <p:nvPr/>
            </p:nvGrpSpPr>
            <p:grpSpPr bwMode="auto">
              <a:xfrm>
                <a:off x="1828800" y="1447799"/>
                <a:ext cx="182503" cy="182564"/>
                <a:chOff x="1066799" y="4343398"/>
                <a:chExt cx="182503" cy="182564"/>
              </a:xfrm>
            </p:grpSpPr>
            <p:cxnSp>
              <p:nvCxnSpPr>
                <p:cNvPr id="214" name="Straight Connector 21"/>
                <p:cNvCxnSpPr/>
                <p:nvPr/>
              </p:nvCxnSpPr>
              <p:spPr bwMode="auto">
                <a:xfrm flipH="1">
                  <a:off x="1066799" y="4343399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2"/>
                <p:cNvCxnSpPr/>
                <p:nvPr/>
              </p:nvCxnSpPr>
              <p:spPr bwMode="auto">
                <a:xfrm rot="5400000" flipH="1">
                  <a:off x="1066756" y="4343442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9" name="Group 181"/>
              <p:cNvGrpSpPr>
                <a:grpSpLocks/>
              </p:cNvGrpSpPr>
              <p:nvPr/>
            </p:nvGrpSpPr>
            <p:grpSpPr bwMode="auto">
              <a:xfrm>
                <a:off x="2590546" y="1447799"/>
                <a:ext cx="182503" cy="182564"/>
                <a:chOff x="1066809" y="4343398"/>
                <a:chExt cx="182503" cy="182564"/>
              </a:xfrm>
            </p:grpSpPr>
            <p:cxnSp>
              <p:nvCxnSpPr>
                <p:cNvPr id="212" name="Straight Connector 19"/>
                <p:cNvCxnSpPr/>
                <p:nvPr/>
              </p:nvCxnSpPr>
              <p:spPr bwMode="auto">
                <a:xfrm flipH="1">
                  <a:off x="1067756" y="4343399"/>
                  <a:ext cx="180639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0"/>
                <p:cNvCxnSpPr/>
                <p:nvPr/>
              </p:nvCxnSpPr>
              <p:spPr bwMode="auto">
                <a:xfrm rot="5400000" flipH="1">
                  <a:off x="1066598" y="4344557"/>
                  <a:ext cx="182953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184"/>
              <p:cNvGrpSpPr>
                <a:grpSpLocks/>
              </p:cNvGrpSpPr>
              <p:nvPr/>
            </p:nvGrpSpPr>
            <p:grpSpPr bwMode="auto">
              <a:xfrm>
                <a:off x="3352292" y="1447799"/>
                <a:ext cx="182503" cy="182564"/>
                <a:chOff x="1066819" y="4343398"/>
                <a:chExt cx="182503" cy="182564"/>
              </a:xfrm>
            </p:grpSpPr>
            <p:cxnSp>
              <p:nvCxnSpPr>
                <p:cNvPr id="210" name="Straight Connector 17"/>
                <p:cNvCxnSpPr/>
                <p:nvPr/>
              </p:nvCxnSpPr>
              <p:spPr bwMode="auto">
                <a:xfrm flipH="1">
                  <a:off x="1066483" y="4343399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18"/>
                <p:cNvCxnSpPr/>
                <p:nvPr/>
              </p:nvCxnSpPr>
              <p:spPr bwMode="auto">
                <a:xfrm rot="5400000" flipH="1">
                  <a:off x="1066441" y="4343442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187"/>
              <p:cNvGrpSpPr>
                <a:grpSpLocks/>
              </p:cNvGrpSpPr>
              <p:nvPr/>
            </p:nvGrpSpPr>
            <p:grpSpPr bwMode="auto">
              <a:xfrm>
                <a:off x="4114038" y="1447800"/>
                <a:ext cx="184089" cy="182563"/>
                <a:chOff x="1066829" y="4343399"/>
                <a:chExt cx="184089" cy="182563"/>
              </a:xfrm>
            </p:grpSpPr>
            <p:cxnSp>
              <p:nvCxnSpPr>
                <p:cNvPr id="208" name="Straight Connector 15"/>
                <p:cNvCxnSpPr/>
                <p:nvPr/>
              </p:nvCxnSpPr>
              <p:spPr bwMode="auto">
                <a:xfrm flipH="1">
                  <a:off x="1067440" y="4343399"/>
                  <a:ext cx="182868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16"/>
                <p:cNvCxnSpPr/>
                <p:nvPr/>
              </p:nvCxnSpPr>
              <p:spPr bwMode="auto">
                <a:xfrm rot="5400000" flipH="1">
                  <a:off x="1067397" y="4343442"/>
                  <a:ext cx="182954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190"/>
              <p:cNvGrpSpPr>
                <a:grpSpLocks/>
              </p:cNvGrpSpPr>
              <p:nvPr/>
            </p:nvGrpSpPr>
            <p:grpSpPr bwMode="auto">
              <a:xfrm>
                <a:off x="4877371" y="1447800"/>
                <a:ext cx="182502" cy="182563"/>
                <a:chOff x="1066839" y="4343399"/>
                <a:chExt cx="182502" cy="182563"/>
              </a:xfrm>
            </p:grpSpPr>
            <p:cxnSp>
              <p:nvCxnSpPr>
                <p:cNvPr id="206" name="Straight Connector 13"/>
                <p:cNvCxnSpPr/>
                <p:nvPr/>
              </p:nvCxnSpPr>
              <p:spPr bwMode="auto">
                <a:xfrm flipH="1">
                  <a:off x="1066809" y="4343399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14"/>
                <p:cNvCxnSpPr/>
                <p:nvPr/>
              </p:nvCxnSpPr>
              <p:spPr bwMode="auto">
                <a:xfrm rot="5400000" flipH="1">
                  <a:off x="1066766" y="4343442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193"/>
              <p:cNvGrpSpPr>
                <a:grpSpLocks/>
              </p:cNvGrpSpPr>
              <p:nvPr/>
            </p:nvGrpSpPr>
            <p:grpSpPr bwMode="auto">
              <a:xfrm>
                <a:off x="5639117" y="1447800"/>
                <a:ext cx="182502" cy="182563"/>
                <a:chOff x="1066849" y="4343399"/>
                <a:chExt cx="182502" cy="182563"/>
              </a:xfrm>
            </p:grpSpPr>
            <p:cxnSp>
              <p:nvCxnSpPr>
                <p:cNvPr id="204" name="Straight Connector 11"/>
                <p:cNvCxnSpPr/>
                <p:nvPr/>
              </p:nvCxnSpPr>
              <p:spPr bwMode="auto">
                <a:xfrm flipH="1">
                  <a:off x="1067768" y="4343399"/>
                  <a:ext cx="180636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12"/>
                <p:cNvCxnSpPr/>
                <p:nvPr/>
              </p:nvCxnSpPr>
              <p:spPr bwMode="auto">
                <a:xfrm rot="5400000" flipH="1">
                  <a:off x="1066609" y="4344558"/>
                  <a:ext cx="182954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Group 164"/>
            <p:cNvGrpSpPr>
              <a:grpSpLocks/>
            </p:cNvGrpSpPr>
            <p:nvPr/>
          </p:nvGrpSpPr>
          <p:grpSpPr bwMode="auto">
            <a:xfrm>
              <a:off x="1828800" y="6019802"/>
              <a:ext cx="4754565" cy="182564"/>
              <a:chOff x="1828800" y="1447799"/>
              <a:chExt cx="4754565" cy="182564"/>
            </a:xfrm>
          </p:grpSpPr>
          <p:grpSp>
            <p:nvGrpSpPr>
              <p:cNvPr id="176" name="Group 71"/>
              <p:cNvGrpSpPr>
                <a:grpSpLocks/>
              </p:cNvGrpSpPr>
              <p:nvPr/>
            </p:nvGrpSpPr>
            <p:grpSpPr bwMode="auto">
              <a:xfrm>
                <a:off x="6400863" y="1447800"/>
                <a:ext cx="182502" cy="182563"/>
                <a:chOff x="1066860" y="4343399"/>
                <a:chExt cx="182502" cy="182563"/>
              </a:xfrm>
            </p:grpSpPr>
            <p:cxnSp>
              <p:nvCxnSpPr>
                <p:cNvPr id="195" name="Straight Connector 194"/>
                <p:cNvCxnSpPr/>
                <p:nvPr/>
              </p:nvCxnSpPr>
              <p:spPr bwMode="auto">
                <a:xfrm flipH="1">
                  <a:off x="1066495" y="4343008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rot="5400000" flipH="1">
                  <a:off x="1066452" y="4343052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72"/>
              <p:cNvGrpSpPr>
                <a:grpSpLocks/>
              </p:cNvGrpSpPr>
              <p:nvPr/>
            </p:nvGrpSpPr>
            <p:grpSpPr bwMode="auto">
              <a:xfrm>
                <a:off x="1828800" y="1447799"/>
                <a:ext cx="182503" cy="182564"/>
                <a:chOff x="1066799" y="4343398"/>
                <a:chExt cx="182503" cy="182564"/>
              </a:xfrm>
            </p:grpSpPr>
            <p:cxnSp>
              <p:nvCxnSpPr>
                <p:cNvPr id="193" name="Straight Connector 192"/>
                <p:cNvCxnSpPr/>
                <p:nvPr/>
              </p:nvCxnSpPr>
              <p:spPr bwMode="auto">
                <a:xfrm flipH="1">
                  <a:off x="1066799" y="4343009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auto">
                <a:xfrm rot="5400000" flipH="1">
                  <a:off x="1066756" y="4343051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81"/>
              <p:cNvGrpSpPr>
                <a:grpSpLocks/>
              </p:cNvGrpSpPr>
              <p:nvPr/>
            </p:nvGrpSpPr>
            <p:grpSpPr bwMode="auto">
              <a:xfrm>
                <a:off x="2590546" y="1447799"/>
                <a:ext cx="182503" cy="182564"/>
                <a:chOff x="1066809" y="4343398"/>
                <a:chExt cx="182503" cy="182564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auto">
                <a:xfrm flipH="1">
                  <a:off x="1067756" y="4343009"/>
                  <a:ext cx="180639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auto">
                <a:xfrm rot="5400000" flipH="1">
                  <a:off x="1066598" y="4344167"/>
                  <a:ext cx="182953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84"/>
              <p:cNvGrpSpPr>
                <a:grpSpLocks/>
              </p:cNvGrpSpPr>
              <p:nvPr/>
            </p:nvGrpSpPr>
            <p:grpSpPr bwMode="auto">
              <a:xfrm>
                <a:off x="3352292" y="1447799"/>
                <a:ext cx="182503" cy="182564"/>
                <a:chOff x="1066819" y="4343398"/>
                <a:chExt cx="182503" cy="182564"/>
              </a:xfrm>
            </p:grpSpPr>
            <p:cxnSp>
              <p:nvCxnSpPr>
                <p:cNvPr id="189" name="Straight Connector 188"/>
                <p:cNvCxnSpPr/>
                <p:nvPr/>
              </p:nvCxnSpPr>
              <p:spPr bwMode="auto">
                <a:xfrm flipH="1">
                  <a:off x="1066483" y="4343009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 bwMode="auto">
                <a:xfrm rot="5400000" flipH="1">
                  <a:off x="1066441" y="4343051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87"/>
              <p:cNvGrpSpPr>
                <a:grpSpLocks/>
              </p:cNvGrpSpPr>
              <p:nvPr/>
            </p:nvGrpSpPr>
            <p:grpSpPr bwMode="auto">
              <a:xfrm>
                <a:off x="4114038" y="1447800"/>
                <a:ext cx="184089" cy="182563"/>
                <a:chOff x="1066829" y="4343399"/>
                <a:chExt cx="184089" cy="182563"/>
              </a:xfrm>
            </p:grpSpPr>
            <p:cxnSp>
              <p:nvCxnSpPr>
                <p:cNvPr id="187" name="Straight Connector 186"/>
                <p:cNvCxnSpPr/>
                <p:nvPr/>
              </p:nvCxnSpPr>
              <p:spPr bwMode="auto">
                <a:xfrm flipH="1">
                  <a:off x="1067440" y="4343008"/>
                  <a:ext cx="182868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 bwMode="auto">
                <a:xfrm rot="5400000" flipH="1">
                  <a:off x="1067397" y="4343051"/>
                  <a:ext cx="182954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90"/>
              <p:cNvGrpSpPr>
                <a:grpSpLocks/>
              </p:cNvGrpSpPr>
              <p:nvPr/>
            </p:nvGrpSpPr>
            <p:grpSpPr bwMode="auto">
              <a:xfrm>
                <a:off x="4877371" y="1447800"/>
                <a:ext cx="182502" cy="182563"/>
                <a:chOff x="1066839" y="4343399"/>
                <a:chExt cx="182502" cy="182563"/>
              </a:xfrm>
            </p:grpSpPr>
            <p:cxnSp>
              <p:nvCxnSpPr>
                <p:cNvPr id="185" name="Straight Connector 184"/>
                <p:cNvCxnSpPr/>
                <p:nvPr/>
              </p:nvCxnSpPr>
              <p:spPr bwMode="auto">
                <a:xfrm flipH="1">
                  <a:off x="1066809" y="4343008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 bwMode="auto">
                <a:xfrm rot="5400000" flipH="1">
                  <a:off x="1066766" y="4343052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93"/>
              <p:cNvGrpSpPr>
                <a:grpSpLocks/>
              </p:cNvGrpSpPr>
              <p:nvPr/>
            </p:nvGrpSpPr>
            <p:grpSpPr bwMode="auto">
              <a:xfrm>
                <a:off x="5639117" y="1447800"/>
                <a:ext cx="182502" cy="182563"/>
                <a:chOff x="1066849" y="4343399"/>
                <a:chExt cx="182502" cy="182563"/>
              </a:xfrm>
            </p:grpSpPr>
            <p:cxnSp>
              <p:nvCxnSpPr>
                <p:cNvPr id="183" name="Straight Connector 182"/>
                <p:cNvCxnSpPr/>
                <p:nvPr/>
              </p:nvCxnSpPr>
              <p:spPr bwMode="auto">
                <a:xfrm flipH="1">
                  <a:off x="1067768" y="4343008"/>
                  <a:ext cx="180636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 bwMode="auto">
                <a:xfrm rot="5400000" flipH="1">
                  <a:off x="1066609" y="4344167"/>
                  <a:ext cx="182954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0" name="Group 186"/>
            <p:cNvGrpSpPr>
              <a:grpSpLocks/>
            </p:cNvGrpSpPr>
            <p:nvPr/>
          </p:nvGrpSpPr>
          <p:grpSpPr bwMode="auto">
            <a:xfrm>
              <a:off x="1828800" y="2209799"/>
              <a:ext cx="4754565" cy="182564"/>
              <a:chOff x="1828800" y="1447798"/>
              <a:chExt cx="4754565" cy="182564"/>
            </a:xfrm>
          </p:grpSpPr>
          <p:grpSp>
            <p:nvGrpSpPr>
              <p:cNvPr id="155" name="Group 71"/>
              <p:cNvGrpSpPr>
                <a:grpSpLocks/>
              </p:cNvGrpSpPr>
              <p:nvPr/>
            </p:nvGrpSpPr>
            <p:grpSpPr bwMode="auto">
              <a:xfrm>
                <a:off x="6400863" y="1447799"/>
                <a:ext cx="182502" cy="182563"/>
                <a:chOff x="1066860" y="4343398"/>
                <a:chExt cx="182502" cy="182563"/>
              </a:xfrm>
            </p:grpSpPr>
            <p:cxnSp>
              <p:nvCxnSpPr>
                <p:cNvPr id="174" name="Straight Connector 173"/>
                <p:cNvCxnSpPr/>
                <p:nvPr/>
              </p:nvCxnSpPr>
              <p:spPr bwMode="auto">
                <a:xfrm flipH="1">
                  <a:off x="1066495" y="4344448"/>
                  <a:ext cx="182867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 bwMode="auto">
                <a:xfrm rot="5400000" flipH="1">
                  <a:off x="1067567" y="4343375"/>
                  <a:ext cx="180723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72"/>
              <p:cNvGrpSpPr>
                <a:grpSpLocks/>
              </p:cNvGrpSpPr>
              <p:nvPr/>
            </p:nvGrpSpPr>
            <p:grpSpPr bwMode="auto">
              <a:xfrm>
                <a:off x="1828800" y="1447798"/>
                <a:ext cx="182503" cy="182564"/>
                <a:chOff x="1066799" y="4343397"/>
                <a:chExt cx="182503" cy="182564"/>
              </a:xfrm>
            </p:grpSpPr>
            <p:cxnSp>
              <p:nvCxnSpPr>
                <p:cNvPr id="172" name="Straight Connector 171"/>
                <p:cNvCxnSpPr/>
                <p:nvPr/>
              </p:nvCxnSpPr>
              <p:spPr bwMode="auto">
                <a:xfrm flipH="1">
                  <a:off x="1066799" y="4344448"/>
                  <a:ext cx="182868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 bwMode="auto">
                <a:xfrm rot="5400000" flipH="1">
                  <a:off x="1067872" y="4343375"/>
                  <a:ext cx="18072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Group 181"/>
              <p:cNvGrpSpPr>
                <a:grpSpLocks/>
              </p:cNvGrpSpPr>
              <p:nvPr/>
            </p:nvGrpSpPr>
            <p:grpSpPr bwMode="auto">
              <a:xfrm>
                <a:off x="2590546" y="1447798"/>
                <a:ext cx="182503" cy="182564"/>
                <a:chOff x="1066809" y="4343397"/>
                <a:chExt cx="182503" cy="182564"/>
              </a:xfrm>
            </p:grpSpPr>
            <p:cxnSp>
              <p:nvCxnSpPr>
                <p:cNvPr id="170" name="Straight Connector 169"/>
                <p:cNvCxnSpPr/>
                <p:nvPr/>
              </p:nvCxnSpPr>
              <p:spPr bwMode="auto">
                <a:xfrm flipH="1">
                  <a:off x="1067756" y="4344448"/>
                  <a:ext cx="180639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 bwMode="auto">
                <a:xfrm rot="5400000" flipH="1">
                  <a:off x="1067714" y="4344490"/>
                  <a:ext cx="180723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8" name="Group 184"/>
              <p:cNvGrpSpPr>
                <a:grpSpLocks/>
              </p:cNvGrpSpPr>
              <p:nvPr/>
            </p:nvGrpSpPr>
            <p:grpSpPr bwMode="auto">
              <a:xfrm>
                <a:off x="3352292" y="1447798"/>
                <a:ext cx="182503" cy="182564"/>
                <a:chOff x="1066819" y="4343397"/>
                <a:chExt cx="182503" cy="182564"/>
              </a:xfrm>
            </p:grpSpPr>
            <p:cxnSp>
              <p:nvCxnSpPr>
                <p:cNvPr id="168" name="Straight Connector 167"/>
                <p:cNvCxnSpPr/>
                <p:nvPr/>
              </p:nvCxnSpPr>
              <p:spPr bwMode="auto">
                <a:xfrm flipH="1">
                  <a:off x="1066483" y="4344448"/>
                  <a:ext cx="182868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 bwMode="auto">
                <a:xfrm rot="5400000" flipH="1">
                  <a:off x="1067557" y="4343375"/>
                  <a:ext cx="18072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87"/>
              <p:cNvGrpSpPr>
                <a:grpSpLocks/>
              </p:cNvGrpSpPr>
              <p:nvPr/>
            </p:nvGrpSpPr>
            <p:grpSpPr bwMode="auto">
              <a:xfrm>
                <a:off x="4114038" y="1447799"/>
                <a:ext cx="184089" cy="182563"/>
                <a:chOff x="1066829" y="4343398"/>
                <a:chExt cx="184089" cy="182563"/>
              </a:xfrm>
            </p:grpSpPr>
            <p:cxnSp>
              <p:nvCxnSpPr>
                <p:cNvPr id="166" name="Straight Connector 165"/>
                <p:cNvCxnSpPr/>
                <p:nvPr/>
              </p:nvCxnSpPr>
              <p:spPr bwMode="auto">
                <a:xfrm flipH="1">
                  <a:off x="1067440" y="4344448"/>
                  <a:ext cx="182868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 bwMode="auto">
                <a:xfrm rot="5400000" flipH="1">
                  <a:off x="1068513" y="4343375"/>
                  <a:ext cx="18072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190"/>
              <p:cNvGrpSpPr>
                <a:grpSpLocks/>
              </p:cNvGrpSpPr>
              <p:nvPr/>
            </p:nvGrpSpPr>
            <p:grpSpPr bwMode="auto">
              <a:xfrm>
                <a:off x="4877371" y="1447799"/>
                <a:ext cx="182502" cy="182563"/>
                <a:chOff x="1066839" y="4343398"/>
                <a:chExt cx="182502" cy="182563"/>
              </a:xfrm>
            </p:grpSpPr>
            <p:cxnSp>
              <p:nvCxnSpPr>
                <p:cNvPr id="164" name="Straight Connector 163"/>
                <p:cNvCxnSpPr/>
                <p:nvPr/>
              </p:nvCxnSpPr>
              <p:spPr bwMode="auto">
                <a:xfrm flipH="1">
                  <a:off x="1066809" y="4344448"/>
                  <a:ext cx="182867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 bwMode="auto">
                <a:xfrm rot="5400000" flipH="1">
                  <a:off x="1067882" y="4343375"/>
                  <a:ext cx="180723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Group 193"/>
              <p:cNvGrpSpPr>
                <a:grpSpLocks/>
              </p:cNvGrpSpPr>
              <p:nvPr/>
            </p:nvGrpSpPr>
            <p:grpSpPr bwMode="auto">
              <a:xfrm>
                <a:off x="5639117" y="1447799"/>
                <a:ext cx="182502" cy="182563"/>
                <a:chOff x="1066849" y="4343398"/>
                <a:chExt cx="182502" cy="182563"/>
              </a:xfrm>
            </p:grpSpPr>
            <p:cxnSp>
              <p:nvCxnSpPr>
                <p:cNvPr id="162" name="Straight Connector 161"/>
                <p:cNvCxnSpPr/>
                <p:nvPr/>
              </p:nvCxnSpPr>
              <p:spPr bwMode="auto">
                <a:xfrm flipH="1">
                  <a:off x="1067768" y="4344448"/>
                  <a:ext cx="180636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 bwMode="auto">
                <a:xfrm rot="5400000" flipH="1">
                  <a:off x="1067725" y="4344491"/>
                  <a:ext cx="180723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" name="Group 208"/>
            <p:cNvGrpSpPr>
              <a:grpSpLocks/>
            </p:cNvGrpSpPr>
            <p:nvPr/>
          </p:nvGrpSpPr>
          <p:grpSpPr bwMode="auto">
            <a:xfrm>
              <a:off x="1828800" y="2971800"/>
              <a:ext cx="4754565" cy="182564"/>
              <a:chOff x="1828800" y="1447798"/>
              <a:chExt cx="4754565" cy="182564"/>
            </a:xfrm>
          </p:grpSpPr>
          <p:grpSp>
            <p:nvGrpSpPr>
              <p:cNvPr id="134" name="Group 71"/>
              <p:cNvGrpSpPr>
                <a:grpSpLocks/>
              </p:cNvGrpSpPr>
              <p:nvPr/>
            </p:nvGrpSpPr>
            <p:grpSpPr bwMode="auto">
              <a:xfrm>
                <a:off x="6400863" y="1447799"/>
                <a:ext cx="182502" cy="182563"/>
                <a:chOff x="1066860" y="4343398"/>
                <a:chExt cx="182502" cy="182563"/>
              </a:xfrm>
            </p:grpSpPr>
            <p:cxnSp>
              <p:nvCxnSpPr>
                <p:cNvPr id="153" name="Straight Connector 152"/>
                <p:cNvCxnSpPr/>
                <p:nvPr/>
              </p:nvCxnSpPr>
              <p:spPr bwMode="auto">
                <a:xfrm flipH="1">
                  <a:off x="1066495" y="4343267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 bwMode="auto">
                <a:xfrm rot="5400000" flipH="1">
                  <a:off x="1066452" y="4343311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5" name="Group 72"/>
              <p:cNvGrpSpPr>
                <a:grpSpLocks/>
              </p:cNvGrpSpPr>
              <p:nvPr/>
            </p:nvGrpSpPr>
            <p:grpSpPr bwMode="auto">
              <a:xfrm>
                <a:off x="1828800" y="1447798"/>
                <a:ext cx="182503" cy="182564"/>
                <a:chOff x="1066799" y="4343397"/>
                <a:chExt cx="182503" cy="182564"/>
              </a:xfrm>
            </p:grpSpPr>
            <p:cxnSp>
              <p:nvCxnSpPr>
                <p:cNvPr id="151" name="Straight Connector 150"/>
                <p:cNvCxnSpPr/>
                <p:nvPr/>
              </p:nvCxnSpPr>
              <p:spPr bwMode="auto">
                <a:xfrm flipH="1">
                  <a:off x="1066799" y="4343268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 bwMode="auto">
                <a:xfrm rot="5400000" flipH="1">
                  <a:off x="1066756" y="4343310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" name="Group 181"/>
              <p:cNvGrpSpPr>
                <a:grpSpLocks/>
              </p:cNvGrpSpPr>
              <p:nvPr/>
            </p:nvGrpSpPr>
            <p:grpSpPr bwMode="auto">
              <a:xfrm>
                <a:off x="2590546" y="1447798"/>
                <a:ext cx="182503" cy="182564"/>
                <a:chOff x="1066809" y="4343397"/>
                <a:chExt cx="182503" cy="182564"/>
              </a:xfrm>
            </p:grpSpPr>
            <p:cxnSp>
              <p:nvCxnSpPr>
                <p:cNvPr id="149" name="Straight Connector 148"/>
                <p:cNvCxnSpPr/>
                <p:nvPr/>
              </p:nvCxnSpPr>
              <p:spPr bwMode="auto">
                <a:xfrm flipH="1">
                  <a:off x="1067756" y="4343268"/>
                  <a:ext cx="180639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 bwMode="auto">
                <a:xfrm rot="5400000" flipH="1">
                  <a:off x="1066598" y="4344426"/>
                  <a:ext cx="182953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" name="Group 184"/>
              <p:cNvGrpSpPr>
                <a:grpSpLocks/>
              </p:cNvGrpSpPr>
              <p:nvPr/>
            </p:nvGrpSpPr>
            <p:grpSpPr bwMode="auto">
              <a:xfrm>
                <a:off x="3352292" y="1447798"/>
                <a:ext cx="182503" cy="182564"/>
                <a:chOff x="1066819" y="4343397"/>
                <a:chExt cx="182503" cy="182564"/>
              </a:xfrm>
            </p:grpSpPr>
            <p:cxnSp>
              <p:nvCxnSpPr>
                <p:cNvPr id="147" name="Straight Connector 146"/>
                <p:cNvCxnSpPr/>
                <p:nvPr/>
              </p:nvCxnSpPr>
              <p:spPr bwMode="auto">
                <a:xfrm flipH="1">
                  <a:off x="1066483" y="4343268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 bwMode="auto">
                <a:xfrm rot="5400000" flipH="1">
                  <a:off x="1066441" y="4343310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8" name="Group 187"/>
              <p:cNvGrpSpPr>
                <a:grpSpLocks/>
              </p:cNvGrpSpPr>
              <p:nvPr/>
            </p:nvGrpSpPr>
            <p:grpSpPr bwMode="auto">
              <a:xfrm>
                <a:off x="4114038" y="1447799"/>
                <a:ext cx="184089" cy="182563"/>
                <a:chOff x="1066829" y="4343398"/>
                <a:chExt cx="184089" cy="182563"/>
              </a:xfrm>
            </p:grpSpPr>
            <p:cxnSp>
              <p:nvCxnSpPr>
                <p:cNvPr id="145" name="Straight Connector 144"/>
                <p:cNvCxnSpPr/>
                <p:nvPr/>
              </p:nvCxnSpPr>
              <p:spPr bwMode="auto">
                <a:xfrm flipH="1">
                  <a:off x="1067440" y="4343267"/>
                  <a:ext cx="182868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auto">
                <a:xfrm rot="5400000" flipH="1">
                  <a:off x="1067397" y="4343310"/>
                  <a:ext cx="182954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" name="Group 190"/>
              <p:cNvGrpSpPr>
                <a:grpSpLocks/>
              </p:cNvGrpSpPr>
              <p:nvPr/>
            </p:nvGrpSpPr>
            <p:grpSpPr bwMode="auto">
              <a:xfrm>
                <a:off x="4877371" y="1447799"/>
                <a:ext cx="182502" cy="182563"/>
                <a:chOff x="1066839" y="4343398"/>
                <a:chExt cx="182502" cy="182563"/>
              </a:xfrm>
            </p:grpSpPr>
            <p:cxnSp>
              <p:nvCxnSpPr>
                <p:cNvPr id="143" name="Straight Connector 142"/>
                <p:cNvCxnSpPr/>
                <p:nvPr/>
              </p:nvCxnSpPr>
              <p:spPr bwMode="auto">
                <a:xfrm flipH="1">
                  <a:off x="1066809" y="4343267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auto">
                <a:xfrm rot="5400000" flipH="1">
                  <a:off x="1066766" y="4343311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oup 193"/>
              <p:cNvGrpSpPr>
                <a:grpSpLocks/>
              </p:cNvGrpSpPr>
              <p:nvPr/>
            </p:nvGrpSpPr>
            <p:grpSpPr bwMode="auto">
              <a:xfrm>
                <a:off x="5639117" y="1447799"/>
                <a:ext cx="182502" cy="182563"/>
                <a:chOff x="1066849" y="4343398"/>
                <a:chExt cx="182502" cy="182563"/>
              </a:xfrm>
            </p:grpSpPr>
            <p:cxnSp>
              <p:nvCxnSpPr>
                <p:cNvPr id="141" name="Straight Connector 140"/>
                <p:cNvCxnSpPr/>
                <p:nvPr/>
              </p:nvCxnSpPr>
              <p:spPr bwMode="auto">
                <a:xfrm flipH="1">
                  <a:off x="1067768" y="4343267"/>
                  <a:ext cx="180636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 bwMode="auto">
                <a:xfrm rot="5400000" flipH="1">
                  <a:off x="1066609" y="4344426"/>
                  <a:ext cx="182954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2" name="Group 230"/>
            <p:cNvGrpSpPr>
              <a:grpSpLocks/>
            </p:cNvGrpSpPr>
            <p:nvPr/>
          </p:nvGrpSpPr>
          <p:grpSpPr bwMode="auto">
            <a:xfrm>
              <a:off x="1828800" y="3733800"/>
              <a:ext cx="4754565" cy="182564"/>
              <a:chOff x="1828800" y="1447797"/>
              <a:chExt cx="4754565" cy="182564"/>
            </a:xfrm>
          </p:grpSpPr>
          <p:grpSp>
            <p:nvGrpSpPr>
              <p:cNvPr id="113" name="Group 71"/>
              <p:cNvGrpSpPr>
                <a:grpSpLocks/>
              </p:cNvGrpSpPr>
              <p:nvPr/>
            </p:nvGrpSpPr>
            <p:grpSpPr bwMode="auto">
              <a:xfrm>
                <a:off x="6400863" y="1447798"/>
                <a:ext cx="182502" cy="182563"/>
                <a:chOff x="1066860" y="4343397"/>
                <a:chExt cx="182502" cy="182563"/>
              </a:xfrm>
            </p:grpSpPr>
            <p:cxnSp>
              <p:nvCxnSpPr>
                <p:cNvPr id="132" name="Straight Connector 131"/>
                <p:cNvCxnSpPr/>
                <p:nvPr/>
              </p:nvCxnSpPr>
              <p:spPr bwMode="auto">
                <a:xfrm flipH="1">
                  <a:off x="1066495" y="4344318"/>
                  <a:ext cx="182867" cy="180722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 bwMode="auto">
                <a:xfrm rot="5400000" flipH="1">
                  <a:off x="1067567" y="4343245"/>
                  <a:ext cx="180722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72"/>
              <p:cNvGrpSpPr>
                <a:grpSpLocks/>
              </p:cNvGrpSpPr>
              <p:nvPr/>
            </p:nvGrpSpPr>
            <p:grpSpPr bwMode="auto">
              <a:xfrm>
                <a:off x="1828800" y="1447797"/>
                <a:ext cx="182503" cy="182564"/>
                <a:chOff x="1066799" y="4343396"/>
                <a:chExt cx="182503" cy="182564"/>
              </a:xfrm>
            </p:grpSpPr>
            <p:cxnSp>
              <p:nvCxnSpPr>
                <p:cNvPr id="130" name="Straight Connector 129"/>
                <p:cNvCxnSpPr/>
                <p:nvPr/>
              </p:nvCxnSpPr>
              <p:spPr bwMode="auto">
                <a:xfrm flipH="1">
                  <a:off x="1066799" y="4344318"/>
                  <a:ext cx="182868" cy="180721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 bwMode="auto">
                <a:xfrm rot="5400000" flipH="1">
                  <a:off x="1067872" y="4343245"/>
                  <a:ext cx="180721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Group 181"/>
              <p:cNvGrpSpPr>
                <a:grpSpLocks/>
              </p:cNvGrpSpPr>
              <p:nvPr/>
            </p:nvGrpSpPr>
            <p:grpSpPr bwMode="auto">
              <a:xfrm>
                <a:off x="2590546" y="1447797"/>
                <a:ext cx="182503" cy="182564"/>
                <a:chOff x="1066809" y="4343396"/>
                <a:chExt cx="182503" cy="182564"/>
              </a:xfrm>
            </p:grpSpPr>
            <p:cxnSp>
              <p:nvCxnSpPr>
                <p:cNvPr id="128" name="Straight Connector 127"/>
                <p:cNvCxnSpPr/>
                <p:nvPr/>
              </p:nvCxnSpPr>
              <p:spPr bwMode="auto">
                <a:xfrm flipH="1">
                  <a:off x="1067756" y="4344318"/>
                  <a:ext cx="180639" cy="180721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auto">
                <a:xfrm rot="5400000" flipH="1">
                  <a:off x="1067714" y="4344360"/>
                  <a:ext cx="180721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84"/>
              <p:cNvGrpSpPr>
                <a:grpSpLocks/>
              </p:cNvGrpSpPr>
              <p:nvPr/>
            </p:nvGrpSpPr>
            <p:grpSpPr bwMode="auto">
              <a:xfrm>
                <a:off x="3352292" y="1447797"/>
                <a:ext cx="182503" cy="182564"/>
                <a:chOff x="1066819" y="4343396"/>
                <a:chExt cx="182503" cy="182564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auto">
                <a:xfrm flipH="1">
                  <a:off x="1066483" y="4344318"/>
                  <a:ext cx="182868" cy="180721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auto">
                <a:xfrm rot="5400000" flipH="1">
                  <a:off x="1067557" y="4343245"/>
                  <a:ext cx="180721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187"/>
              <p:cNvGrpSpPr>
                <a:grpSpLocks/>
              </p:cNvGrpSpPr>
              <p:nvPr/>
            </p:nvGrpSpPr>
            <p:grpSpPr bwMode="auto">
              <a:xfrm>
                <a:off x="4114038" y="1447798"/>
                <a:ext cx="184089" cy="182563"/>
                <a:chOff x="1066829" y="4343397"/>
                <a:chExt cx="184089" cy="182563"/>
              </a:xfrm>
            </p:grpSpPr>
            <p:cxnSp>
              <p:nvCxnSpPr>
                <p:cNvPr id="124" name="Straight Connector 123"/>
                <p:cNvCxnSpPr/>
                <p:nvPr/>
              </p:nvCxnSpPr>
              <p:spPr bwMode="auto">
                <a:xfrm flipH="1">
                  <a:off x="1067440" y="4344318"/>
                  <a:ext cx="182868" cy="180722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 bwMode="auto">
                <a:xfrm rot="5400000" flipH="1">
                  <a:off x="1068513" y="4343244"/>
                  <a:ext cx="180722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90"/>
              <p:cNvGrpSpPr>
                <a:grpSpLocks/>
              </p:cNvGrpSpPr>
              <p:nvPr/>
            </p:nvGrpSpPr>
            <p:grpSpPr bwMode="auto">
              <a:xfrm>
                <a:off x="4877371" y="1447798"/>
                <a:ext cx="182502" cy="182563"/>
                <a:chOff x="1066839" y="4343397"/>
                <a:chExt cx="182502" cy="182563"/>
              </a:xfrm>
            </p:grpSpPr>
            <p:cxnSp>
              <p:nvCxnSpPr>
                <p:cNvPr id="122" name="Straight Connector 121"/>
                <p:cNvCxnSpPr/>
                <p:nvPr/>
              </p:nvCxnSpPr>
              <p:spPr bwMode="auto">
                <a:xfrm flipH="1">
                  <a:off x="1066809" y="4344318"/>
                  <a:ext cx="182867" cy="180722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 bwMode="auto">
                <a:xfrm rot="5400000" flipH="1">
                  <a:off x="1067882" y="4343245"/>
                  <a:ext cx="180722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93"/>
              <p:cNvGrpSpPr>
                <a:grpSpLocks/>
              </p:cNvGrpSpPr>
              <p:nvPr/>
            </p:nvGrpSpPr>
            <p:grpSpPr bwMode="auto">
              <a:xfrm>
                <a:off x="5639117" y="1447798"/>
                <a:ext cx="182502" cy="182563"/>
                <a:chOff x="1066849" y="4343397"/>
                <a:chExt cx="182502" cy="182563"/>
              </a:xfrm>
            </p:grpSpPr>
            <p:cxnSp>
              <p:nvCxnSpPr>
                <p:cNvPr id="120" name="Straight Connector 119"/>
                <p:cNvCxnSpPr/>
                <p:nvPr/>
              </p:nvCxnSpPr>
              <p:spPr bwMode="auto">
                <a:xfrm flipH="1">
                  <a:off x="1067768" y="4344318"/>
                  <a:ext cx="180636" cy="180722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 bwMode="auto">
                <a:xfrm rot="5400000" flipH="1">
                  <a:off x="1067725" y="4344360"/>
                  <a:ext cx="180722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3" name="Group 252"/>
            <p:cNvGrpSpPr>
              <a:grpSpLocks/>
            </p:cNvGrpSpPr>
            <p:nvPr/>
          </p:nvGrpSpPr>
          <p:grpSpPr bwMode="auto">
            <a:xfrm>
              <a:off x="1828800" y="4495801"/>
              <a:ext cx="4754565" cy="182564"/>
              <a:chOff x="1828800" y="1447797"/>
              <a:chExt cx="4754565" cy="182564"/>
            </a:xfrm>
          </p:grpSpPr>
          <p:grpSp>
            <p:nvGrpSpPr>
              <p:cNvPr id="92" name="Group 71"/>
              <p:cNvGrpSpPr>
                <a:grpSpLocks/>
              </p:cNvGrpSpPr>
              <p:nvPr/>
            </p:nvGrpSpPr>
            <p:grpSpPr bwMode="auto">
              <a:xfrm>
                <a:off x="6400863" y="1447798"/>
                <a:ext cx="182502" cy="182563"/>
                <a:chOff x="1066860" y="4343397"/>
                <a:chExt cx="182502" cy="182563"/>
              </a:xfrm>
            </p:grpSpPr>
            <p:cxnSp>
              <p:nvCxnSpPr>
                <p:cNvPr id="111" name="Straight Connector 110"/>
                <p:cNvCxnSpPr/>
                <p:nvPr/>
              </p:nvCxnSpPr>
              <p:spPr bwMode="auto">
                <a:xfrm flipH="1">
                  <a:off x="1066495" y="4343136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 bwMode="auto">
                <a:xfrm rot="5400000" flipH="1">
                  <a:off x="1066452" y="4343179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72"/>
              <p:cNvGrpSpPr>
                <a:grpSpLocks/>
              </p:cNvGrpSpPr>
              <p:nvPr/>
            </p:nvGrpSpPr>
            <p:grpSpPr bwMode="auto">
              <a:xfrm>
                <a:off x="1828800" y="1447797"/>
                <a:ext cx="182503" cy="182564"/>
                <a:chOff x="1066799" y="4343396"/>
                <a:chExt cx="182503" cy="182564"/>
              </a:xfrm>
            </p:grpSpPr>
            <p:cxnSp>
              <p:nvCxnSpPr>
                <p:cNvPr id="109" name="Straight Connector 108"/>
                <p:cNvCxnSpPr/>
                <p:nvPr/>
              </p:nvCxnSpPr>
              <p:spPr bwMode="auto">
                <a:xfrm flipH="1">
                  <a:off x="1066799" y="4343136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 bwMode="auto">
                <a:xfrm rot="5400000" flipH="1">
                  <a:off x="1066756" y="4343179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181"/>
              <p:cNvGrpSpPr>
                <a:grpSpLocks/>
              </p:cNvGrpSpPr>
              <p:nvPr/>
            </p:nvGrpSpPr>
            <p:grpSpPr bwMode="auto">
              <a:xfrm>
                <a:off x="2590546" y="1447797"/>
                <a:ext cx="182503" cy="182564"/>
                <a:chOff x="1066809" y="4343396"/>
                <a:chExt cx="182503" cy="182564"/>
              </a:xfrm>
            </p:grpSpPr>
            <p:cxnSp>
              <p:nvCxnSpPr>
                <p:cNvPr id="107" name="Straight Connector 106"/>
                <p:cNvCxnSpPr/>
                <p:nvPr/>
              </p:nvCxnSpPr>
              <p:spPr bwMode="auto">
                <a:xfrm flipH="1">
                  <a:off x="1067756" y="4343136"/>
                  <a:ext cx="180639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rot="5400000" flipH="1">
                  <a:off x="1066598" y="4344294"/>
                  <a:ext cx="182953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184"/>
              <p:cNvGrpSpPr>
                <a:grpSpLocks/>
              </p:cNvGrpSpPr>
              <p:nvPr/>
            </p:nvGrpSpPr>
            <p:grpSpPr bwMode="auto">
              <a:xfrm>
                <a:off x="3352292" y="1447797"/>
                <a:ext cx="182503" cy="182564"/>
                <a:chOff x="1066819" y="4343396"/>
                <a:chExt cx="182503" cy="182564"/>
              </a:xfrm>
            </p:grpSpPr>
            <p:cxnSp>
              <p:nvCxnSpPr>
                <p:cNvPr id="105" name="Straight Connector 104"/>
                <p:cNvCxnSpPr/>
                <p:nvPr/>
              </p:nvCxnSpPr>
              <p:spPr bwMode="auto">
                <a:xfrm flipH="1">
                  <a:off x="1066483" y="4343136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rot="5400000" flipH="1">
                  <a:off x="1066441" y="4343179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187"/>
              <p:cNvGrpSpPr>
                <a:grpSpLocks/>
              </p:cNvGrpSpPr>
              <p:nvPr/>
            </p:nvGrpSpPr>
            <p:grpSpPr bwMode="auto">
              <a:xfrm>
                <a:off x="4114038" y="1447798"/>
                <a:ext cx="184089" cy="182563"/>
                <a:chOff x="1066829" y="4343397"/>
                <a:chExt cx="184089" cy="182563"/>
              </a:xfrm>
            </p:grpSpPr>
            <p:cxnSp>
              <p:nvCxnSpPr>
                <p:cNvPr id="103" name="Straight Connector 102"/>
                <p:cNvCxnSpPr/>
                <p:nvPr/>
              </p:nvCxnSpPr>
              <p:spPr bwMode="auto">
                <a:xfrm flipH="1">
                  <a:off x="1067440" y="4343136"/>
                  <a:ext cx="182868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 bwMode="auto">
                <a:xfrm rot="5400000" flipH="1">
                  <a:off x="1067397" y="4343178"/>
                  <a:ext cx="182954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190"/>
              <p:cNvGrpSpPr>
                <a:grpSpLocks/>
              </p:cNvGrpSpPr>
              <p:nvPr/>
            </p:nvGrpSpPr>
            <p:grpSpPr bwMode="auto">
              <a:xfrm>
                <a:off x="4877371" y="1447798"/>
                <a:ext cx="182502" cy="182563"/>
                <a:chOff x="1066839" y="4343397"/>
                <a:chExt cx="182502" cy="182563"/>
              </a:xfrm>
            </p:grpSpPr>
            <p:cxnSp>
              <p:nvCxnSpPr>
                <p:cNvPr id="101" name="Straight Connector 100"/>
                <p:cNvCxnSpPr/>
                <p:nvPr/>
              </p:nvCxnSpPr>
              <p:spPr bwMode="auto">
                <a:xfrm flipH="1">
                  <a:off x="1066809" y="4343136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 bwMode="auto">
                <a:xfrm rot="5400000" flipH="1">
                  <a:off x="1066766" y="4343179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193"/>
              <p:cNvGrpSpPr>
                <a:grpSpLocks/>
              </p:cNvGrpSpPr>
              <p:nvPr/>
            </p:nvGrpSpPr>
            <p:grpSpPr bwMode="auto">
              <a:xfrm>
                <a:off x="5639117" y="1447798"/>
                <a:ext cx="182502" cy="182563"/>
                <a:chOff x="1066849" y="4343397"/>
                <a:chExt cx="182502" cy="182563"/>
              </a:xfrm>
            </p:grpSpPr>
            <p:cxnSp>
              <p:nvCxnSpPr>
                <p:cNvPr id="99" name="Straight Connector 98"/>
                <p:cNvCxnSpPr/>
                <p:nvPr/>
              </p:nvCxnSpPr>
              <p:spPr bwMode="auto">
                <a:xfrm flipH="1">
                  <a:off x="1067768" y="4343136"/>
                  <a:ext cx="180636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 bwMode="auto">
                <a:xfrm rot="5400000" flipH="1">
                  <a:off x="1066609" y="4344294"/>
                  <a:ext cx="182954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4" name="Group 274"/>
            <p:cNvGrpSpPr>
              <a:grpSpLocks/>
            </p:cNvGrpSpPr>
            <p:nvPr/>
          </p:nvGrpSpPr>
          <p:grpSpPr bwMode="auto">
            <a:xfrm>
              <a:off x="1828800" y="5257801"/>
              <a:ext cx="4754565" cy="182564"/>
              <a:chOff x="1828800" y="1447796"/>
              <a:chExt cx="4754565" cy="182564"/>
            </a:xfrm>
          </p:grpSpPr>
          <p:grpSp>
            <p:nvGrpSpPr>
              <p:cNvPr id="65" name="Group 71"/>
              <p:cNvGrpSpPr>
                <a:grpSpLocks/>
              </p:cNvGrpSpPr>
              <p:nvPr/>
            </p:nvGrpSpPr>
            <p:grpSpPr bwMode="auto">
              <a:xfrm>
                <a:off x="6400863" y="1447797"/>
                <a:ext cx="182502" cy="182563"/>
                <a:chOff x="1066860" y="4343396"/>
                <a:chExt cx="182502" cy="182563"/>
              </a:xfrm>
            </p:grpSpPr>
            <p:cxnSp>
              <p:nvCxnSpPr>
                <p:cNvPr id="90" name="Straight Connector 89"/>
                <p:cNvCxnSpPr/>
                <p:nvPr/>
              </p:nvCxnSpPr>
              <p:spPr bwMode="auto">
                <a:xfrm flipH="1">
                  <a:off x="1066495" y="4344186"/>
                  <a:ext cx="182867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 bwMode="auto">
                <a:xfrm rot="5400000" flipH="1">
                  <a:off x="1067567" y="4343113"/>
                  <a:ext cx="180723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72"/>
              <p:cNvGrpSpPr>
                <a:grpSpLocks/>
              </p:cNvGrpSpPr>
              <p:nvPr/>
            </p:nvGrpSpPr>
            <p:grpSpPr bwMode="auto">
              <a:xfrm>
                <a:off x="1828800" y="1447796"/>
                <a:ext cx="182503" cy="182564"/>
                <a:chOff x="1066799" y="4343395"/>
                <a:chExt cx="182503" cy="182564"/>
              </a:xfrm>
            </p:grpSpPr>
            <p:cxnSp>
              <p:nvCxnSpPr>
                <p:cNvPr id="88" name="Straight Connector 87"/>
                <p:cNvCxnSpPr/>
                <p:nvPr/>
              </p:nvCxnSpPr>
              <p:spPr bwMode="auto">
                <a:xfrm flipH="1">
                  <a:off x="1066799" y="4344186"/>
                  <a:ext cx="182868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 bwMode="auto">
                <a:xfrm rot="5400000" flipH="1">
                  <a:off x="1067872" y="4343113"/>
                  <a:ext cx="18072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181"/>
              <p:cNvGrpSpPr>
                <a:grpSpLocks/>
              </p:cNvGrpSpPr>
              <p:nvPr/>
            </p:nvGrpSpPr>
            <p:grpSpPr bwMode="auto">
              <a:xfrm>
                <a:off x="2590546" y="1447796"/>
                <a:ext cx="182503" cy="182564"/>
                <a:chOff x="1066809" y="4343395"/>
                <a:chExt cx="182503" cy="182564"/>
              </a:xfrm>
            </p:grpSpPr>
            <p:cxnSp>
              <p:nvCxnSpPr>
                <p:cNvPr id="86" name="Straight Connector 85"/>
                <p:cNvCxnSpPr/>
                <p:nvPr/>
              </p:nvCxnSpPr>
              <p:spPr bwMode="auto">
                <a:xfrm flipH="1">
                  <a:off x="1067756" y="4344186"/>
                  <a:ext cx="180639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rot="5400000" flipH="1">
                  <a:off x="1067714" y="4344228"/>
                  <a:ext cx="180723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184"/>
              <p:cNvGrpSpPr>
                <a:grpSpLocks/>
              </p:cNvGrpSpPr>
              <p:nvPr/>
            </p:nvGrpSpPr>
            <p:grpSpPr bwMode="auto">
              <a:xfrm>
                <a:off x="3352292" y="1447796"/>
                <a:ext cx="182503" cy="182564"/>
                <a:chOff x="1066819" y="4343395"/>
                <a:chExt cx="182503" cy="182564"/>
              </a:xfrm>
            </p:grpSpPr>
            <p:cxnSp>
              <p:nvCxnSpPr>
                <p:cNvPr id="83" name="Straight Connector 82"/>
                <p:cNvCxnSpPr/>
                <p:nvPr/>
              </p:nvCxnSpPr>
              <p:spPr bwMode="auto">
                <a:xfrm flipH="1">
                  <a:off x="1066483" y="4344186"/>
                  <a:ext cx="182868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 bwMode="auto">
                <a:xfrm rot="5400000" flipH="1">
                  <a:off x="1067557" y="4343113"/>
                  <a:ext cx="18072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187"/>
              <p:cNvGrpSpPr>
                <a:grpSpLocks/>
              </p:cNvGrpSpPr>
              <p:nvPr/>
            </p:nvGrpSpPr>
            <p:grpSpPr bwMode="auto">
              <a:xfrm>
                <a:off x="4114038" y="1447797"/>
                <a:ext cx="184089" cy="182563"/>
                <a:chOff x="1066829" y="4343396"/>
                <a:chExt cx="184089" cy="182563"/>
              </a:xfrm>
            </p:grpSpPr>
            <p:cxnSp>
              <p:nvCxnSpPr>
                <p:cNvPr id="81" name="Straight Connector 80"/>
                <p:cNvCxnSpPr/>
                <p:nvPr/>
              </p:nvCxnSpPr>
              <p:spPr bwMode="auto">
                <a:xfrm flipH="1">
                  <a:off x="1067440" y="4344186"/>
                  <a:ext cx="182868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 bwMode="auto">
                <a:xfrm rot="5400000" flipH="1">
                  <a:off x="1068513" y="4343113"/>
                  <a:ext cx="18072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190"/>
              <p:cNvGrpSpPr>
                <a:grpSpLocks/>
              </p:cNvGrpSpPr>
              <p:nvPr/>
            </p:nvGrpSpPr>
            <p:grpSpPr bwMode="auto">
              <a:xfrm>
                <a:off x="4877371" y="1447797"/>
                <a:ext cx="182502" cy="182563"/>
                <a:chOff x="1066839" y="4343396"/>
                <a:chExt cx="182502" cy="182563"/>
              </a:xfrm>
            </p:grpSpPr>
            <p:cxnSp>
              <p:nvCxnSpPr>
                <p:cNvPr id="79" name="Straight Connector 78"/>
                <p:cNvCxnSpPr/>
                <p:nvPr/>
              </p:nvCxnSpPr>
              <p:spPr bwMode="auto">
                <a:xfrm flipH="1">
                  <a:off x="1066809" y="4344186"/>
                  <a:ext cx="182867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 bwMode="auto">
                <a:xfrm rot="5400000" flipH="1">
                  <a:off x="1067882" y="4343113"/>
                  <a:ext cx="180723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193"/>
              <p:cNvGrpSpPr>
                <a:grpSpLocks/>
              </p:cNvGrpSpPr>
              <p:nvPr/>
            </p:nvGrpSpPr>
            <p:grpSpPr bwMode="auto">
              <a:xfrm>
                <a:off x="5639117" y="1447797"/>
                <a:ext cx="182502" cy="182563"/>
                <a:chOff x="1066849" y="4343396"/>
                <a:chExt cx="182502" cy="182563"/>
              </a:xfrm>
            </p:grpSpPr>
            <p:cxnSp>
              <p:nvCxnSpPr>
                <p:cNvPr id="77" name="Straight Connector 76"/>
                <p:cNvCxnSpPr/>
                <p:nvPr/>
              </p:nvCxnSpPr>
              <p:spPr bwMode="auto">
                <a:xfrm flipH="1">
                  <a:off x="1067768" y="4344186"/>
                  <a:ext cx="180636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 bwMode="auto">
                <a:xfrm rot="5400000" flipH="1">
                  <a:off x="1067725" y="4344229"/>
                  <a:ext cx="180723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" name="Group 9"/>
          <p:cNvGrpSpPr/>
          <p:nvPr/>
        </p:nvGrpSpPr>
        <p:grpSpPr>
          <a:xfrm>
            <a:off x="6453686" y="5594748"/>
            <a:ext cx="1568072" cy="1034652"/>
            <a:chOff x="3702610" y="5747148"/>
            <a:chExt cx="2119595" cy="1034652"/>
          </a:xfrm>
        </p:grpSpPr>
        <p:grpSp>
          <p:nvGrpSpPr>
            <p:cNvPr id="373" name="Group 296"/>
            <p:cNvGrpSpPr>
              <a:grpSpLocks/>
            </p:cNvGrpSpPr>
            <p:nvPr/>
          </p:nvGrpSpPr>
          <p:grpSpPr bwMode="auto">
            <a:xfrm>
              <a:off x="4239863" y="5747148"/>
              <a:ext cx="1582342" cy="1034652"/>
              <a:chOff x="1828800" y="1447800"/>
              <a:chExt cx="4754565" cy="4754566"/>
            </a:xfrm>
          </p:grpSpPr>
          <p:grpSp>
            <p:nvGrpSpPr>
              <p:cNvPr id="374" name="Group 138"/>
              <p:cNvGrpSpPr>
                <a:grpSpLocks/>
              </p:cNvGrpSpPr>
              <p:nvPr/>
            </p:nvGrpSpPr>
            <p:grpSpPr bwMode="auto">
              <a:xfrm>
                <a:off x="1828800" y="1447799"/>
                <a:ext cx="4754565" cy="182564"/>
                <a:chOff x="1828800" y="1447799"/>
                <a:chExt cx="4754565" cy="182564"/>
              </a:xfrm>
            </p:grpSpPr>
            <p:grpSp>
              <p:nvGrpSpPr>
                <p:cNvPr id="507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800"/>
                  <a:ext cx="182502" cy="182563"/>
                  <a:chOff x="1066860" y="4343399"/>
                  <a:chExt cx="182502" cy="182563"/>
                </a:xfrm>
              </p:grpSpPr>
              <p:cxnSp>
                <p:nvCxnSpPr>
                  <p:cNvPr id="526" name="Straight Connector 23"/>
                  <p:cNvCxnSpPr/>
                  <p:nvPr/>
                </p:nvCxnSpPr>
                <p:spPr bwMode="auto">
                  <a:xfrm flipH="1">
                    <a:off x="1066495" y="4343399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7" name="Straight Connector 24"/>
                  <p:cNvCxnSpPr/>
                  <p:nvPr/>
                </p:nvCxnSpPr>
                <p:spPr bwMode="auto">
                  <a:xfrm rot="5400000" flipH="1">
                    <a:off x="1066452" y="4343442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8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9"/>
                  <a:ext cx="182503" cy="182564"/>
                  <a:chOff x="1066799" y="4343398"/>
                  <a:chExt cx="182503" cy="182564"/>
                </a:xfrm>
              </p:grpSpPr>
              <p:cxnSp>
                <p:nvCxnSpPr>
                  <p:cNvPr id="524" name="Straight Connector 21"/>
                  <p:cNvCxnSpPr/>
                  <p:nvPr/>
                </p:nvCxnSpPr>
                <p:spPr bwMode="auto">
                  <a:xfrm flipH="1">
                    <a:off x="1066799" y="4343399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5" name="Straight Connector 22"/>
                  <p:cNvCxnSpPr/>
                  <p:nvPr/>
                </p:nvCxnSpPr>
                <p:spPr bwMode="auto">
                  <a:xfrm rot="5400000" flipH="1">
                    <a:off x="1066756" y="4343442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9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9"/>
                  <a:ext cx="182503" cy="182564"/>
                  <a:chOff x="1066809" y="4343398"/>
                  <a:chExt cx="182503" cy="182564"/>
                </a:xfrm>
              </p:grpSpPr>
              <p:cxnSp>
                <p:nvCxnSpPr>
                  <p:cNvPr id="522" name="Straight Connector 19"/>
                  <p:cNvCxnSpPr/>
                  <p:nvPr/>
                </p:nvCxnSpPr>
                <p:spPr bwMode="auto">
                  <a:xfrm flipH="1">
                    <a:off x="1067756" y="4343399"/>
                    <a:ext cx="180639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20"/>
                  <p:cNvCxnSpPr/>
                  <p:nvPr/>
                </p:nvCxnSpPr>
                <p:spPr bwMode="auto">
                  <a:xfrm rot="5400000" flipH="1">
                    <a:off x="1066598" y="4344557"/>
                    <a:ext cx="18295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0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9"/>
                  <a:ext cx="182503" cy="182564"/>
                  <a:chOff x="1066819" y="4343398"/>
                  <a:chExt cx="182503" cy="182564"/>
                </a:xfrm>
              </p:grpSpPr>
              <p:cxnSp>
                <p:nvCxnSpPr>
                  <p:cNvPr id="520" name="Straight Connector 17"/>
                  <p:cNvCxnSpPr/>
                  <p:nvPr/>
                </p:nvCxnSpPr>
                <p:spPr bwMode="auto">
                  <a:xfrm flipH="1">
                    <a:off x="1066483" y="4343399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18"/>
                  <p:cNvCxnSpPr/>
                  <p:nvPr/>
                </p:nvCxnSpPr>
                <p:spPr bwMode="auto">
                  <a:xfrm rot="5400000" flipH="1">
                    <a:off x="1066441" y="4343442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1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800"/>
                  <a:ext cx="184089" cy="182563"/>
                  <a:chOff x="1066829" y="4343399"/>
                  <a:chExt cx="184089" cy="182563"/>
                </a:xfrm>
              </p:grpSpPr>
              <p:cxnSp>
                <p:nvCxnSpPr>
                  <p:cNvPr id="518" name="Straight Connector 15"/>
                  <p:cNvCxnSpPr/>
                  <p:nvPr/>
                </p:nvCxnSpPr>
                <p:spPr bwMode="auto">
                  <a:xfrm flipH="1">
                    <a:off x="1067440" y="4343399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16"/>
                  <p:cNvCxnSpPr/>
                  <p:nvPr/>
                </p:nvCxnSpPr>
                <p:spPr bwMode="auto">
                  <a:xfrm rot="5400000" flipH="1">
                    <a:off x="1067397" y="4343442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2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800"/>
                  <a:ext cx="182502" cy="182563"/>
                  <a:chOff x="1066839" y="4343399"/>
                  <a:chExt cx="182502" cy="182563"/>
                </a:xfrm>
              </p:grpSpPr>
              <p:cxnSp>
                <p:nvCxnSpPr>
                  <p:cNvPr id="516" name="Straight Connector 13"/>
                  <p:cNvCxnSpPr/>
                  <p:nvPr/>
                </p:nvCxnSpPr>
                <p:spPr bwMode="auto">
                  <a:xfrm flipH="1">
                    <a:off x="1066809" y="4343399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14"/>
                  <p:cNvCxnSpPr/>
                  <p:nvPr/>
                </p:nvCxnSpPr>
                <p:spPr bwMode="auto">
                  <a:xfrm rot="5400000" flipH="1">
                    <a:off x="1066766" y="4343442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3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800"/>
                  <a:ext cx="182502" cy="182563"/>
                  <a:chOff x="1066849" y="4343399"/>
                  <a:chExt cx="182502" cy="182563"/>
                </a:xfrm>
              </p:grpSpPr>
              <p:cxnSp>
                <p:nvCxnSpPr>
                  <p:cNvPr id="514" name="Straight Connector 11"/>
                  <p:cNvCxnSpPr/>
                  <p:nvPr/>
                </p:nvCxnSpPr>
                <p:spPr bwMode="auto">
                  <a:xfrm flipH="1">
                    <a:off x="1067768" y="4343399"/>
                    <a:ext cx="180636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12"/>
                  <p:cNvCxnSpPr/>
                  <p:nvPr/>
                </p:nvCxnSpPr>
                <p:spPr bwMode="auto">
                  <a:xfrm rot="5400000" flipH="1">
                    <a:off x="1066609" y="4344558"/>
                    <a:ext cx="182954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5" name="Group 164"/>
              <p:cNvGrpSpPr>
                <a:grpSpLocks/>
              </p:cNvGrpSpPr>
              <p:nvPr/>
            </p:nvGrpSpPr>
            <p:grpSpPr bwMode="auto">
              <a:xfrm>
                <a:off x="1828800" y="6019802"/>
                <a:ext cx="4754565" cy="182564"/>
                <a:chOff x="1828800" y="1447799"/>
                <a:chExt cx="4754565" cy="182564"/>
              </a:xfrm>
            </p:grpSpPr>
            <p:grpSp>
              <p:nvGrpSpPr>
                <p:cNvPr id="486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800"/>
                  <a:ext cx="182502" cy="182563"/>
                  <a:chOff x="1066860" y="4343399"/>
                  <a:chExt cx="182502" cy="182563"/>
                </a:xfrm>
              </p:grpSpPr>
              <p:cxnSp>
                <p:nvCxnSpPr>
                  <p:cNvPr id="505" name="Straight Connector 504"/>
                  <p:cNvCxnSpPr/>
                  <p:nvPr/>
                </p:nvCxnSpPr>
                <p:spPr bwMode="auto">
                  <a:xfrm flipH="1">
                    <a:off x="1066495" y="4343008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6" name="Straight Connector 505"/>
                  <p:cNvCxnSpPr/>
                  <p:nvPr/>
                </p:nvCxnSpPr>
                <p:spPr bwMode="auto">
                  <a:xfrm rot="5400000" flipH="1">
                    <a:off x="1066452" y="4343052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7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9"/>
                  <a:ext cx="182503" cy="182564"/>
                  <a:chOff x="1066799" y="4343398"/>
                  <a:chExt cx="182503" cy="182564"/>
                </a:xfrm>
              </p:grpSpPr>
              <p:cxnSp>
                <p:nvCxnSpPr>
                  <p:cNvPr id="503" name="Straight Connector 502"/>
                  <p:cNvCxnSpPr/>
                  <p:nvPr/>
                </p:nvCxnSpPr>
                <p:spPr bwMode="auto">
                  <a:xfrm flipH="1">
                    <a:off x="1066799" y="4343009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Straight Connector 503"/>
                  <p:cNvCxnSpPr/>
                  <p:nvPr/>
                </p:nvCxnSpPr>
                <p:spPr bwMode="auto">
                  <a:xfrm rot="5400000" flipH="1">
                    <a:off x="1066756" y="4343051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8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9"/>
                  <a:ext cx="182503" cy="182564"/>
                  <a:chOff x="1066809" y="4343398"/>
                  <a:chExt cx="182503" cy="182564"/>
                </a:xfrm>
              </p:grpSpPr>
              <p:cxnSp>
                <p:nvCxnSpPr>
                  <p:cNvPr id="501" name="Straight Connector 500"/>
                  <p:cNvCxnSpPr/>
                  <p:nvPr/>
                </p:nvCxnSpPr>
                <p:spPr bwMode="auto">
                  <a:xfrm flipH="1">
                    <a:off x="1067756" y="4343009"/>
                    <a:ext cx="180639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2" name="Straight Connector 501"/>
                  <p:cNvCxnSpPr/>
                  <p:nvPr/>
                </p:nvCxnSpPr>
                <p:spPr bwMode="auto">
                  <a:xfrm rot="5400000" flipH="1">
                    <a:off x="1066598" y="4344167"/>
                    <a:ext cx="18295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9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9"/>
                  <a:ext cx="182503" cy="182564"/>
                  <a:chOff x="1066819" y="4343398"/>
                  <a:chExt cx="182503" cy="182564"/>
                </a:xfrm>
              </p:grpSpPr>
              <p:cxnSp>
                <p:nvCxnSpPr>
                  <p:cNvPr id="499" name="Straight Connector 498"/>
                  <p:cNvCxnSpPr/>
                  <p:nvPr/>
                </p:nvCxnSpPr>
                <p:spPr bwMode="auto">
                  <a:xfrm flipH="1">
                    <a:off x="1066483" y="4343009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0" name="Straight Connector 499"/>
                  <p:cNvCxnSpPr/>
                  <p:nvPr/>
                </p:nvCxnSpPr>
                <p:spPr bwMode="auto">
                  <a:xfrm rot="5400000" flipH="1">
                    <a:off x="1066441" y="4343051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0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800"/>
                  <a:ext cx="184089" cy="182563"/>
                  <a:chOff x="1066829" y="4343399"/>
                  <a:chExt cx="184089" cy="182563"/>
                </a:xfrm>
              </p:grpSpPr>
              <p:cxnSp>
                <p:nvCxnSpPr>
                  <p:cNvPr id="497" name="Straight Connector 496"/>
                  <p:cNvCxnSpPr/>
                  <p:nvPr/>
                </p:nvCxnSpPr>
                <p:spPr bwMode="auto">
                  <a:xfrm flipH="1">
                    <a:off x="1067440" y="4343008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8" name="Straight Connector 497"/>
                  <p:cNvCxnSpPr/>
                  <p:nvPr/>
                </p:nvCxnSpPr>
                <p:spPr bwMode="auto">
                  <a:xfrm rot="5400000" flipH="1">
                    <a:off x="1067397" y="4343051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1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800"/>
                  <a:ext cx="182502" cy="182563"/>
                  <a:chOff x="1066839" y="4343399"/>
                  <a:chExt cx="182502" cy="182563"/>
                </a:xfrm>
              </p:grpSpPr>
              <p:cxnSp>
                <p:nvCxnSpPr>
                  <p:cNvPr id="495" name="Straight Connector 494"/>
                  <p:cNvCxnSpPr/>
                  <p:nvPr/>
                </p:nvCxnSpPr>
                <p:spPr bwMode="auto">
                  <a:xfrm flipH="1">
                    <a:off x="1066809" y="4343008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495"/>
                  <p:cNvCxnSpPr/>
                  <p:nvPr/>
                </p:nvCxnSpPr>
                <p:spPr bwMode="auto">
                  <a:xfrm rot="5400000" flipH="1">
                    <a:off x="1066766" y="4343052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2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800"/>
                  <a:ext cx="182502" cy="182563"/>
                  <a:chOff x="1066849" y="4343399"/>
                  <a:chExt cx="182502" cy="182563"/>
                </a:xfrm>
              </p:grpSpPr>
              <p:cxnSp>
                <p:nvCxnSpPr>
                  <p:cNvPr id="493" name="Straight Connector 492"/>
                  <p:cNvCxnSpPr/>
                  <p:nvPr/>
                </p:nvCxnSpPr>
                <p:spPr bwMode="auto">
                  <a:xfrm flipH="1">
                    <a:off x="1067768" y="4343008"/>
                    <a:ext cx="180636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493"/>
                  <p:cNvCxnSpPr/>
                  <p:nvPr/>
                </p:nvCxnSpPr>
                <p:spPr bwMode="auto">
                  <a:xfrm rot="5400000" flipH="1">
                    <a:off x="1066609" y="4344167"/>
                    <a:ext cx="182954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6" name="Group 186"/>
              <p:cNvGrpSpPr>
                <a:grpSpLocks/>
              </p:cNvGrpSpPr>
              <p:nvPr/>
            </p:nvGrpSpPr>
            <p:grpSpPr bwMode="auto">
              <a:xfrm>
                <a:off x="1828800" y="2209799"/>
                <a:ext cx="4754565" cy="182564"/>
                <a:chOff x="1828800" y="1447798"/>
                <a:chExt cx="4754565" cy="182564"/>
              </a:xfrm>
            </p:grpSpPr>
            <p:grpSp>
              <p:nvGrpSpPr>
                <p:cNvPr id="465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9"/>
                  <a:ext cx="182502" cy="182563"/>
                  <a:chOff x="1066860" y="4343398"/>
                  <a:chExt cx="182502" cy="182563"/>
                </a:xfrm>
              </p:grpSpPr>
              <p:cxnSp>
                <p:nvCxnSpPr>
                  <p:cNvPr id="484" name="Straight Connector 483"/>
                  <p:cNvCxnSpPr/>
                  <p:nvPr/>
                </p:nvCxnSpPr>
                <p:spPr bwMode="auto">
                  <a:xfrm flipH="1">
                    <a:off x="1066495" y="4344448"/>
                    <a:ext cx="182867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484"/>
                  <p:cNvCxnSpPr/>
                  <p:nvPr/>
                </p:nvCxnSpPr>
                <p:spPr bwMode="auto">
                  <a:xfrm rot="5400000" flipH="1">
                    <a:off x="1067567" y="4343375"/>
                    <a:ext cx="180723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6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8"/>
                  <a:ext cx="182503" cy="182564"/>
                  <a:chOff x="1066799" y="4343397"/>
                  <a:chExt cx="182503" cy="182564"/>
                </a:xfrm>
              </p:grpSpPr>
              <p:cxnSp>
                <p:nvCxnSpPr>
                  <p:cNvPr id="482" name="Straight Connector 481"/>
                  <p:cNvCxnSpPr/>
                  <p:nvPr/>
                </p:nvCxnSpPr>
                <p:spPr bwMode="auto">
                  <a:xfrm flipH="1">
                    <a:off x="1066799" y="4344448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3" name="Straight Connector 482"/>
                  <p:cNvCxnSpPr/>
                  <p:nvPr/>
                </p:nvCxnSpPr>
                <p:spPr bwMode="auto">
                  <a:xfrm rot="5400000" flipH="1">
                    <a:off x="1067872" y="4343375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7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8"/>
                  <a:ext cx="182503" cy="182564"/>
                  <a:chOff x="1066809" y="4343397"/>
                  <a:chExt cx="182503" cy="182564"/>
                </a:xfrm>
              </p:grpSpPr>
              <p:cxnSp>
                <p:nvCxnSpPr>
                  <p:cNvPr id="480" name="Straight Connector 479"/>
                  <p:cNvCxnSpPr/>
                  <p:nvPr/>
                </p:nvCxnSpPr>
                <p:spPr bwMode="auto">
                  <a:xfrm flipH="1">
                    <a:off x="1067756" y="4344448"/>
                    <a:ext cx="180639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1" name="Straight Connector 480"/>
                  <p:cNvCxnSpPr/>
                  <p:nvPr/>
                </p:nvCxnSpPr>
                <p:spPr bwMode="auto">
                  <a:xfrm rot="5400000" flipH="1">
                    <a:off x="1067714" y="4344490"/>
                    <a:ext cx="18072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8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8"/>
                  <a:ext cx="182503" cy="182564"/>
                  <a:chOff x="1066819" y="4343397"/>
                  <a:chExt cx="182503" cy="182564"/>
                </a:xfrm>
              </p:grpSpPr>
              <p:cxnSp>
                <p:nvCxnSpPr>
                  <p:cNvPr id="478" name="Straight Connector 477"/>
                  <p:cNvCxnSpPr/>
                  <p:nvPr/>
                </p:nvCxnSpPr>
                <p:spPr bwMode="auto">
                  <a:xfrm flipH="1">
                    <a:off x="1066483" y="4344448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9" name="Straight Connector 478"/>
                  <p:cNvCxnSpPr/>
                  <p:nvPr/>
                </p:nvCxnSpPr>
                <p:spPr bwMode="auto">
                  <a:xfrm rot="5400000" flipH="1">
                    <a:off x="1067557" y="4343375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9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9"/>
                  <a:ext cx="184089" cy="182563"/>
                  <a:chOff x="1066829" y="4343398"/>
                  <a:chExt cx="184089" cy="182563"/>
                </a:xfrm>
              </p:grpSpPr>
              <p:cxnSp>
                <p:nvCxnSpPr>
                  <p:cNvPr id="476" name="Straight Connector 475"/>
                  <p:cNvCxnSpPr/>
                  <p:nvPr/>
                </p:nvCxnSpPr>
                <p:spPr bwMode="auto">
                  <a:xfrm flipH="1">
                    <a:off x="1067440" y="4344448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7" name="Straight Connector 476"/>
                  <p:cNvCxnSpPr/>
                  <p:nvPr/>
                </p:nvCxnSpPr>
                <p:spPr bwMode="auto">
                  <a:xfrm rot="5400000" flipH="1">
                    <a:off x="1068513" y="4343375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0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9"/>
                  <a:ext cx="182502" cy="182563"/>
                  <a:chOff x="1066839" y="4343398"/>
                  <a:chExt cx="182502" cy="182563"/>
                </a:xfrm>
              </p:grpSpPr>
              <p:cxnSp>
                <p:nvCxnSpPr>
                  <p:cNvPr id="474" name="Straight Connector 473"/>
                  <p:cNvCxnSpPr/>
                  <p:nvPr/>
                </p:nvCxnSpPr>
                <p:spPr bwMode="auto">
                  <a:xfrm flipH="1">
                    <a:off x="1066809" y="4344448"/>
                    <a:ext cx="182867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5" name="Straight Connector 474"/>
                  <p:cNvCxnSpPr/>
                  <p:nvPr/>
                </p:nvCxnSpPr>
                <p:spPr bwMode="auto">
                  <a:xfrm rot="5400000" flipH="1">
                    <a:off x="1067882" y="4343375"/>
                    <a:ext cx="180723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1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9"/>
                  <a:ext cx="182502" cy="182563"/>
                  <a:chOff x="1066849" y="4343398"/>
                  <a:chExt cx="182502" cy="182563"/>
                </a:xfrm>
              </p:grpSpPr>
              <p:cxnSp>
                <p:nvCxnSpPr>
                  <p:cNvPr id="472" name="Straight Connector 471"/>
                  <p:cNvCxnSpPr/>
                  <p:nvPr/>
                </p:nvCxnSpPr>
                <p:spPr bwMode="auto">
                  <a:xfrm flipH="1">
                    <a:off x="1067768" y="4344448"/>
                    <a:ext cx="180636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3" name="Straight Connector 472"/>
                  <p:cNvCxnSpPr/>
                  <p:nvPr/>
                </p:nvCxnSpPr>
                <p:spPr bwMode="auto">
                  <a:xfrm rot="5400000" flipH="1">
                    <a:off x="1067725" y="4344491"/>
                    <a:ext cx="180723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7" name="Group 208"/>
              <p:cNvGrpSpPr>
                <a:grpSpLocks/>
              </p:cNvGrpSpPr>
              <p:nvPr/>
            </p:nvGrpSpPr>
            <p:grpSpPr bwMode="auto">
              <a:xfrm>
                <a:off x="1828800" y="2971800"/>
                <a:ext cx="4754565" cy="182564"/>
                <a:chOff x="1828800" y="1447798"/>
                <a:chExt cx="4754565" cy="182564"/>
              </a:xfrm>
            </p:grpSpPr>
            <p:grpSp>
              <p:nvGrpSpPr>
                <p:cNvPr id="444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9"/>
                  <a:ext cx="182502" cy="182563"/>
                  <a:chOff x="1066860" y="4343398"/>
                  <a:chExt cx="182502" cy="182563"/>
                </a:xfrm>
              </p:grpSpPr>
              <p:cxnSp>
                <p:nvCxnSpPr>
                  <p:cNvPr id="463" name="Straight Connector 462"/>
                  <p:cNvCxnSpPr/>
                  <p:nvPr/>
                </p:nvCxnSpPr>
                <p:spPr bwMode="auto">
                  <a:xfrm flipH="1">
                    <a:off x="1066495" y="4343267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4" name="Straight Connector 463"/>
                  <p:cNvCxnSpPr/>
                  <p:nvPr/>
                </p:nvCxnSpPr>
                <p:spPr bwMode="auto">
                  <a:xfrm rot="5400000" flipH="1">
                    <a:off x="1066452" y="4343311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5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8"/>
                  <a:ext cx="182503" cy="182564"/>
                  <a:chOff x="1066799" y="4343397"/>
                  <a:chExt cx="182503" cy="182564"/>
                </a:xfrm>
              </p:grpSpPr>
              <p:cxnSp>
                <p:nvCxnSpPr>
                  <p:cNvPr id="461" name="Straight Connector 460"/>
                  <p:cNvCxnSpPr/>
                  <p:nvPr/>
                </p:nvCxnSpPr>
                <p:spPr bwMode="auto">
                  <a:xfrm flipH="1">
                    <a:off x="1066799" y="4343268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2" name="Straight Connector 461"/>
                  <p:cNvCxnSpPr/>
                  <p:nvPr/>
                </p:nvCxnSpPr>
                <p:spPr bwMode="auto">
                  <a:xfrm rot="5400000" flipH="1">
                    <a:off x="1066756" y="4343310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6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8"/>
                  <a:ext cx="182503" cy="182564"/>
                  <a:chOff x="1066809" y="4343397"/>
                  <a:chExt cx="182503" cy="182564"/>
                </a:xfrm>
              </p:grpSpPr>
              <p:cxnSp>
                <p:nvCxnSpPr>
                  <p:cNvPr id="459" name="Straight Connector 458"/>
                  <p:cNvCxnSpPr/>
                  <p:nvPr/>
                </p:nvCxnSpPr>
                <p:spPr bwMode="auto">
                  <a:xfrm flipH="1">
                    <a:off x="1067756" y="4343268"/>
                    <a:ext cx="180639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" name="Straight Connector 459"/>
                  <p:cNvCxnSpPr/>
                  <p:nvPr/>
                </p:nvCxnSpPr>
                <p:spPr bwMode="auto">
                  <a:xfrm rot="5400000" flipH="1">
                    <a:off x="1066598" y="4344426"/>
                    <a:ext cx="18295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7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8"/>
                  <a:ext cx="182503" cy="182564"/>
                  <a:chOff x="1066819" y="4343397"/>
                  <a:chExt cx="182503" cy="182564"/>
                </a:xfrm>
              </p:grpSpPr>
              <p:cxnSp>
                <p:nvCxnSpPr>
                  <p:cNvPr id="457" name="Straight Connector 456"/>
                  <p:cNvCxnSpPr/>
                  <p:nvPr/>
                </p:nvCxnSpPr>
                <p:spPr bwMode="auto">
                  <a:xfrm flipH="1">
                    <a:off x="1066483" y="4343268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" name="Straight Connector 457"/>
                  <p:cNvCxnSpPr/>
                  <p:nvPr/>
                </p:nvCxnSpPr>
                <p:spPr bwMode="auto">
                  <a:xfrm rot="5400000" flipH="1">
                    <a:off x="1066441" y="4343310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8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9"/>
                  <a:ext cx="184089" cy="182563"/>
                  <a:chOff x="1066829" y="4343398"/>
                  <a:chExt cx="184089" cy="182563"/>
                </a:xfrm>
              </p:grpSpPr>
              <p:cxnSp>
                <p:nvCxnSpPr>
                  <p:cNvPr id="455" name="Straight Connector 454"/>
                  <p:cNvCxnSpPr/>
                  <p:nvPr/>
                </p:nvCxnSpPr>
                <p:spPr bwMode="auto">
                  <a:xfrm flipH="1">
                    <a:off x="1067440" y="4343267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" name="Straight Connector 455"/>
                  <p:cNvCxnSpPr/>
                  <p:nvPr/>
                </p:nvCxnSpPr>
                <p:spPr bwMode="auto">
                  <a:xfrm rot="5400000" flipH="1">
                    <a:off x="1067397" y="4343310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9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9"/>
                  <a:ext cx="182502" cy="182563"/>
                  <a:chOff x="1066839" y="4343398"/>
                  <a:chExt cx="182502" cy="182563"/>
                </a:xfrm>
              </p:grpSpPr>
              <p:cxnSp>
                <p:nvCxnSpPr>
                  <p:cNvPr id="453" name="Straight Connector 452"/>
                  <p:cNvCxnSpPr/>
                  <p:nvPr/>
                </p:nvCxnSpPr>
                <p:spPr bwMode="auto">
                  <a:xfrm flipH="1">
                    <a:off x="1066809" y="4343267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Straight Connector 453"/>
                  <p:cNvCxnSpPr/>
                  <p:nvPr/>
                </p:nvCxnSpPr>
                <p:spPr bwMode="auto">
                  <a:xfrm rot="5400000" flipH="1">
                    <a:off x="1066766" y="4343311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0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9"/>
                  <a:ext cx="182502" cy="182563"/>
                  <a:chOff x="1066849" y="4343398"/>
                  <a:chExt cx="182502" cy="182563"/>
                </a:xfrm>
              </p:grpSpPr>
              <p:cxnSp>
                <p:nvCxnSpPr>
                  <p:cNvPr id="451" name="Straight Connector 450"/>
                  <p:cNvCxnSpPr/>
                  <p:nvPr/>
                </p:nvCxnSpPr>
                <p:spPr bwMode="auto">
                  <a:xfrm flipH="1">
                    <a:off x="1067768" y="4343267"/>
                    <a:ext cx="180636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" name="Straight Connector 451"/>
                  <p:cNvCxnSpPr/>
                  <p:nvPr/>
                </p:nvCxnSpPr>
                <p:spPr bwMode="auto">
                  <a:xfrm rot="5400000" flipH="1">
                    <a:off x="1066609" y="4344426"/>
                    <a:ext cx="182954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8" name="Group 230"/>
              <p:cNvGrpSpPr>
                <a:grpSpLocks/>
              </p:cNvGrpSpPr>
              <p:nvPr/>
            </p:nvGrpSpPr>
            <p:grpSpPr bwMode="auto">
              <a:xfrm>
                <a:off x="1828800" y="3733800"/>
                <a:ext cx="4754565" cy="182564"/>
                <a:chOff x="1828800" y="1447797"/>
                <a:chExt cx="4754565" cy="182564"/>
              </a:xfrm>
            </p:grpSpPr>
            <p:grpSp>
              <p:nvGrpSpPr>
                <p:cNvPr id="423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8"/>
                  <a:ext cx="182502" cy="182563"/>
                  <a:chOff x="1066860" y="4343397"/>
                  <a:chExt cx="182502" cy="182563"/>
                </a:xfrm>
              </p:grpSpPr>
              <p:cxnSp>
                <p:nvCxnSpPr>
                  <p:cNvPr id="442" name="Straight Connector 441"/>
                  <p:cNvCxnSpPr/>
                  <p:nvPr/>
                </p:nvCxnSpPr>
                <p:spPr bwMode="auto">
                  <a:xfrm flipH="1">
                    <a:off x="1066495" y="4344318"/>
                    <a:ext cx="182867" cy="180722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3" name="Straight Connector 442"/>
                  <p:cNvCxnSpPr/>
                  <p:nvPr/>
                </p:nvCxnSpPr>
                <p:spPr bwMode="auto">
                  <a:xfrm rot="5400000" flipH="1">
                    <a:off x="1067567" y="4343245"/>
                    <a:ext cx="180722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4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7"/>
                  <a:ext cx="182503" cy="182564"/>
                  <a:chOff x="1066799" y="4343396"/>
                  <a:chExt cx="182503" cy="182564"/>
                </a:xfrm>
              </p:grpSpPr>
              <p:cxnSp>
                <p:nvCxnSpPr>
                  <p:cNvPr id="440" name="Straight Connector 439"/>
                  <p:cNvCxnSpPr/>
                  <p:nvPr/>
                </p:nvCxnSpPr>
                <p:spPr bwMode="auto">
                  <a:xfrm flipH="1">
                    <a:off x="1066799" y="4344318"/>
                    <a:ext cx="182868" cy="180721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Straight Connector 440"/>
                  <p:cNvCxnSpPr/>
                  <p:nvPr/>
                </p:nvCxnSpPr>
                <p:spPr bwMode="auto">
                  <a:xfrm rot="5400000" flipH="1">
                    <a:off x="1067872" y="4343245"/>
                    <a:ext cx="180721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5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7"/>
                  <a:ext cx="182503" cy="182564"/>
                  <a:chOff x="1066809" y="4343396"/>
                  <a:chExt cx="182503" cy="182564"/>
                </a:xfrm>
              </p:grpSpPr>
              <p:cxnSp>
                <p:nvCxnSpPr>
                  <p:cNvPr id="438" name="Straight Connector 437"/>
                  <p:cNvCxnSpPr/>
                  <p:nvPr/>
                </p:nvCxnSpPr>
                <p:spPr bwMode="auto">
                  <a:xfrm flipH="1">
                    <a:off x="1067756" y="4344318"/>
                    <a:ext cx="180639" cy="180721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9" name="Straight Connector 438"/>
                  <p:cNvCxnSpPr/>
                  <p:nvPr/>
                </p:nvCxnSpPr>
                <p:spPr bwMode="auto">
                  <a:xfrm rot="5400000" flipH="1">
                    <a:off x="1067714" y="4344360"/>
                    <a:ext cx="180721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6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7"/>
                  <a:ext cx="182503" cy="182564"/>
                  <a:chOff x="1066819" y="4343396"/>
                  <a:chExt cx="182503" cy="182564"/>
                </a:xfrm>
              </p:grpSpPr>
              <p:cxnSp>
                <p:nvCxnSpPr>
                  <p:cNvPr id="436" name="Straight Connector 435"/>
                  <p:cNvCxnSpPr/>
                  <p:nvPr/>
                </p:nvCxnSpPr>
                <p:spPr bwMode="auto">
                  <a:xfrm flipH="1">
                    <a:off x="1066483" y="4344318"/>
                    <a:ext cx="182868" cy="180721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436"/>
                  <p:cNvCxnSpPr/>
                  <p:nvPr/>
                </p:nvCxnSpPr>
                <p:spPr bwMode="auto">
                  <a:xfrm rot="5400000" flipH="1">
                    <a:off x="1067557" y="4343245"/>
                    <a:ext cx="180721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7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8"/>
                  <a:ext cx="184089" cy="182563"/>
                  <a:chOff x="1066829" y="4343397"/>
                  <a:chExt cx="184089" cy="182563"/>
                </a:xfrm>
              </p:grpSpPr>
              <p:cxnSp>
                <p:nvCxnSpPr>
                  <p:cNvPr id="434" name="Straight Connector 433"/>
                  <p:cNvCxnSpPr/>
                  <p:nvPr/>
                </p:nvCxnSpPr>
                <p:spPr bwMode="auto">
                  <a:xfrm flipH="1">
                    <a:off x="1067440" y="4344318"/>
                    <a:ext cx="182868" cy="180722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434"/>
                  <p:cNvCxnSpPr/>
                  <p:nvPr/>
                </p:nvCxnSpPr>
                <p:spPr bwMode="auto">
                  <a:xfrm rot="5400000" flipH="1">
                    <a:off x="1068513" y="4343244"/>
                    <a:ext cx="180722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8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8"/>
                  <a:ext cx="182502" cy="182563"/>
                  <a:chOff x="1066839" y="4343397"/>
                  <a:chExt cx="182502" cy="182563"/>
                </a:xfrm>
              </p:grpSpPr>
              <p:cxnSp>
                <p:nvCxnSpPr>
                  <p:cNvPr id="432" name="Straight Connector 431"/>
                  <p:cNvCxnSpPr/>
                  <p:nvPr/>
                </p:nvCxnSpPr>
                <p:spPr bwMode="auto">
                  <a:xfrm flipH="1">
                    <a:off x="1066809" y="4344318"/>
                    <a:ext cx="182867" cy="180722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Straight Connector 432"/>
                  <p:cNvCxnSpPr/>
                  <p:nvPr/>
                </p:nvCxnSpPr>
                <p:spPr bwMode="auto">
                  <a:xfrm rot="5400000" flipH="1">
                    <a:off x="1067882" y="4343245"/>
                    <a:ext cx="180722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9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8"/>
                  <a:ext cx="182502" cy="182563"/>
                  <a:chOff x="1066849" y="4343397"/>
                  <a:chExt cx="182502" cy="182563"/>
                </a:xfrm>
              </p:grpSpPr>
              <p:cxnSp>
                <p:nvCxnSpPr>
                  <p:cNvPr id="430" name="Straight Connector 429"/>
                  <p:cNvCxnSpPr/>
                  <p:nvPr/>
                </p:nvCxnSpPr>
                <p:spPr bwMode="auto">
                  <a:xfrm flipH="1">
                    <a:off x="1067768" y="4344318"/>
                    <a:ext cx="180636" cy="180722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Connector 430"/>
                  <p:cNvCxnSpPr/>
                  <p:nvPr/>
                </p:nvCxnSpPr>
                <p:spPr bwMode="auto">
                  <a:xfrm rot="5400000" flipH="1">
                    <a:off x="1067725" y="4344360"/>
                    <a:ext cx="180722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9" name="Group 252"/>
              <p:cNvGrpSpPr>
                <a:grpSpLocks/>
              </p:cNvGrpSpPr>
              <p:nvPr/>
            </p:nvGrpSpPr>
            <p:grpSpPr bwMode="auto">
              <a:xfrm>
                <a:off x="1828800" y="4495801"/>
                <a:ext cx="4754565" cy="182564"/>
                <a:chOff x="1828800" y="1447797"/>
                <a:chExt cx="4754565" cy="182564"/>
              </a:xfrm>
            </p:grpSpPr>
            <p:grpSp>
              <p:nvGrpSpPr>
                <p:cNvPr id="402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8"/>
                  <a:ext cx="182502" cy="182563"/>
                  <a:chOff x="1066860" y="4343397"/>
                  <a:chExt cx="182502" cy="182563"/>
                </a:xfrm>
              </p:grpSpPr>
              <p:cxnSp>
                <p:nvCxnSpPr>
                  <p:cNvPr id="421" name="Straight Connector 420"/>
                  <p:cNvCxnSpPr/>
                  <p:nvPr/>
                </p:nvCxnSpPr>
                <p:spPr bwMode="auto">
                  <a:xfrm flipH="1">
                    <a:off x="1066495" y="4343136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Straight Connector 421"/>
                  <p:cNvCxnSpPr/>
                  <p:nvPr/>
                </p:nvCxnSpPr>
                <p:spPr bwMode="auto">
                  <a:xfrm rot="5400000" flipH="1">
                    <a:off x="1066452" y="4343179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3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7"/>
                  <a:ext cx="182503" cy="182564"/>
                  <a:chOff x="1066799" y="4343396"/>
                  <a:chExt cx="182503" cy="182564"/>
                </a:xfrm>
              </p:grpSpPr>
              <p:cxnSp>
                <p:nvCxnSpPr>
                  <p:cNvPr id="419" name="Straight Connector 418"/>
                  <p:cNvCxnSpPr/>
                  <p:nvPr/>
                </p:nvCxnSpPr>
                <p:spPr bwMode="auto">
                  <a:xfrm flipH="1">
                    <a:off x="1066799" y="4343136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Straight Connector 419"/>
                  <p:cNvCxnSpPr/>
                  <p:nvPr/>
                </p:nvCxnSpPr>
                <p:spPr bwMode="auto">
                  <a:xfrm rot="5400000" flipH="1">
                    <a:off x="1066756" y="4343179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4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7"/>
                  <a:ext cx="182503" cy="182564"/>
                  <a:chOff x="1066809" y="4343396"/>
                  <a:chExt cx="182503" cy="182564"/>
                </a:xfrm>
              </p:grpSpPr>
              <p:cxnSp>
                <p:nvCxnSpPr>
                  <p:cNvPr id="417" name="Straight Connector 416"/>
                  <p:cNvCxnSpPr/>
                  <p:nvPr/>
                </p:nvCxnSpPr>
                <p:spPr bwMode="auto">
                  <a:xfrm flipH="1">
                    <a:off x="1067756" y="4343136"/>
                    <a:ext cx="180639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8" name="Straight Connector 417"/>
                  <p:cNvCxnSpPr/>
                  <p:nvPr/>
                </p:nvCxnSpPr>
                <p:spPr bwMode="auto">
                  <a:xfrm rot="5400000" flipH="1">
                    <a:off x="1066598" y="4344294"/>
                    <a:ext cx="18295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5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7"/>
                  <a:ext cx="182503" cy="182564"/>
                  <a:chOff x="1066819" y="4343396"/>
                  <a:chExt cx="182503" cy="182564"/>
                </a:xfrm>
              </p:grpSpPr>
              <p:cxnSp>
                <p:nvCxnSpPr>
                  <p:cNvPr id="415" name="Straight Connector 414"/>
                  <p:cNvCxnSpPr/>
                  <p:nvPr/>
                </p:nvCxnSpPr>
                <p:spPr bwMode="auto">
                  <a:xfrm flipH="1">
                    <a:off x="1066483" y="4343136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" name="Straight Connector 415"/>
                  <p:cNvCxnSpPr/>
                  <p:nvPr/>
                </p:nvCxnSpPr>
                <p:spPr bwMode="auto">
                  <a:xfrm rot="5400000" flipH="1">
                    <a:off x="1066441" y="4343179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6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8"/>
                  <a:ext cx="184089" cy="182563"/>
                  <a:chOff x="1066829" y="4343397"/>
                  <a:chExt cx="184089" cy="182563"/>
                </a:xfrm>
              </p:grpSpPr>
              <p:cxnSp>
                <p:nvCxnSpPr>
                  <p:cNvPr id="413" name="Straight Connector 412"/>
                  <p:cNvCxnSpPr/>
                  <p:nvPr/>
                </p:nvCxnSpPr>
                <p:spPr bwMode="auto">
                  <a:xfrm flipH="1">
                    <a:off x="1067440" y="4343136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4" name="Straight Connector 413"/>
                  <p:cNvCxnSpPr/>
                  <p:nvPr/>
                </p:nvCxnSpPr>
                <p:spPr bwMode="auto">
                  <a:xfrm rot="5400000" flipH="1">
                    <a:off x="1067397" y="4343178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7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8"/>
                  <a:ext cx="182502" cy="182563"/>
                  <a:chOff x="1066839" y="4343397"/>
                  <a:chExt cx="182502" cy="182563"/>
                </a:xfrm>
              </p:grpSpPr>
              <p:cxnSp>
                <p:nvCxnSpPr>
                  <p:cNvPr id="411" name="Straight Connector 410"/>
                  <p:cNvCxnSpPr/>
                  <p:nvPr/>
                </p:nvCxnSpPr>
                <p:spPr bwMode="auto">
                  <a:xfrm flipH="1">
                    <a:off x="1066809" y="4343136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2" name="Straight Connector 411"/>
                  <p:cNvCxnSpPr/>
                  <p:nvPr/>
                </p:nvCxnSpPr>
                <p:spPr bwMode="auto">
                  <a:xfrm rot="5400000" flipH="1">
                    <a:off x="1066766" y="4343179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8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8"/>
                  <a:ext cx="182502" cy="182563"/>
                  <a:chOff x="1066849" y="4343397"/>
                  <a:chExt cx="182502" cy="182563"/>
                </a:xfrm>
              </p:grpSpPr>
              <p:cxnSp>
                <p:nvCxnSpPr>
                  <p:cNvPr id="409" name="Straight Connector 408"/>
                  <p:cNvCxnSpPr/>
                  <p:nvPr/>
                </p:nvCxnSpPr>
                <p:spPr bwMode="auto">
                  <a:xfrm flipH="1">
                    <a:off x="1067768" y="4343136"/>
                    <a:ext cx="180636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0" name="Straight Connector 409"/>
                  <p:cNvCxnSpPr/>
                  <p:nvPr/>
                </p:nvCxnSpPr>
                <p:spPr bwMode="auto">
                  <a:xfrm rot="5400000" flipH="1">
                    <a:off x="1066609" y="4344294"/>
                    <a:ext cx="182954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80" name="Group 274"/>
              <p:cNvGrpSpPr>
                <a:grpSpLocks/>
              </p:cNvGrpSpPr>
              <p:nvPr/>
            </p:nvGrpSpPr>
            <p:grpSpPr bwMode="auto">
              <a:xfrm>
                <a:off x="1828800" y="5257801"/>
                <a:ext cx="4754565" cy="182564"/>
                <a:chOff x="1828800" y="1447796"/>
                <a:chExt cx="4754565" cy="182564"/>
              </a:xfrm>
            </p:grpSpPr>
            <p:grpSp>
              <p:nvGrpSpPr>
                <p:cNvPr id="381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7"/>
                  <a:ext cx="182502" cy="182563"/>
                  <a:chOff x="1066860" y="4343396"/>
                  <a:chExt cx="182502" cy="182563"/>
                </a:xfrm>
              </p:grpSpPr>
              <p:cxnSp>
                <p:nvCxnSpPr>
                  <p:cNvPr id="400" name="Straight Connector 399"/>
                  <p:cNvCxnSpPr/>
                  <p:nvPr/>
                </p:nvCxnSpPr>
                <p:spPr bwMode="auto">
                  <a:xfrm flipH="1">
                    <a:off x="1066495" y="4344186"/>
                    <a:ext cx="182867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Straight Connector 400"/>
                  <p:cNvCxnSpPr/>
                  <p:nvPr/>
                </p:nvCxnSpPr>
                <p:spPr bwMode="auto">
                  <a:xfrm rot="5400000" flipH="1">
                    <a:off x="1067567" y="4343113"/>
                    <a:ext cx="180723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2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6"/>
                  <a:ext cx="182503" cy="182564"/>
                  <a:chOff x="1066799" y="4343395"/>
                  <a:chExt cx="182503" cy="182564"/>
                </a:xfrm>
              </p:grpSpPr>
              <p:cxnSp>
                <p:nvCxnSpPr>
                  <p:cNvPr id="398" name="Straight Connector 397"/>
                  <p:cNvCxnSpPr/>
                  <p:nvPr/>
                </p:nvCxnSpPr>
                <p:spPr bwMode="auto">
                  <a:xfrm flipH="1">
                    <a:off x="1066799" y="4344186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Straight Connector 398"/>
                  <p:cNvCxnSpPr/>
                  <p:nvPr/>
                </p:nvCxnSpPr>
                <p:spPr bwMode="auto">
                  <a:xfrm rot="5400000" flipH="1">
                    <a:off x="1067872" y="4343113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3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6"/>
                  <a:ext cx="182503" cy="182564"/>
                  <a:chOff x="1066809" y="4343395"/>
                  <a:chExt cx="182503" cy="182564"/>
                </a:xfrm>
              </p:grpSpPr>
              <p:cxnSp>
                <p:nvCxnSpPr>
                  <p:cNvPr id="396" name="Straight Connector 395"/>
                  <p:cNvCxnSpPr/>
                  <p:nvPr/>
                </p:nvCxnSpPr>
                <p:spPr bwMode="auto">
                  <a:xfrm flipH="1">
                    <a:off x="1067756" y="4344186"/>
                    <a:ext cx="180639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" name="Straight Connector 396"/>
                  <p:cNvCxnSpPr/>
                  <p:nvPr/>
                </p:nvCxnSpPr>
                <p:spPr bwMode="auto">
                  <a:xfrm rot="5400000" flipH="1">
                    <a:off x="1067714" y="4344228"/>
                    <a:ext cx="18072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4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6"/>
                  <a:ext cx="182503" cy="182564"/>
                  <a:chOff x="1066819" y="4343395"/>
                  <a:chExt cx="182503" cy="182564"/>
                </a:xfrm>
              </p:grpSpPr>
              <p:cxnSp>
                <p:nvCxnSpPr>
                  <p:cNvPr id="394" name="Straight Connector 393"/>
                  <p:cNvCxnSpPr/>
                  <p:nvPr/>
                </p:nvCxnSpPr>
                <p:spPr bwMode="auto">
                  <a:xfrm flipH="1">
                    <a:off x="1066483" y="4344186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Straight Connector 394"/>
                  <p:cNvCxnSpPr/>
                  <p:nvPr/>
                </p:nvCxnSpPr>
                <p:spPr bwMode="auto">
                  <a:xfrm rot="5400000" flipH="1">
                    <a:off x="1067557" y="4343113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5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7"/>
                  <a:ext cx="184089" cy="182563"/>
                  <a:chOff x="1066829" y="4343396"/>
                  <a:chExt cx="184089" cy="182563"/>
                </a:xfrm>
              </p:grpSpPr>
              <p:cxnSp>
                <p:nvCxnSpPr>
                  <p:cNvPr id="392" name="Straight Connector 391"/>
                  <p:cNvCxnSpPr/>
                  <p:nvPr/>
                </p:nvCxnSpPr>
                <p:spPr bwMode="auto">
                  <a:xfrm flipH="1">
                    <a:off x="1067440" y="4344186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/>
                  <p:cNvCxnSpPr/>
                  <p:nvPr/>
                </p:nvCxnSpPr>
                <p:spPr bwMode="auto">
                  <a:xfrm rot="5400000" flipH="1">
                    <a:off x="1068513" y="4343113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6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7"/>
                  <a:ext cx="182502" cy="182563"/>
                  <a:chOff x="1066839" y="4343396"/>
                  <a:chExt cx="182502" cy="182563"/>
                </a:xfrm>
              </p:grpSpPr>
              <p:cxnSp>
                <p:nvCxnSpPr>
                  <p:cNvPr id="390" name="Straight Connector 389"/>
                  <p:cNvCxnSpPr/>
                  <p:nvPr/>
                </p:nvCxnSpPr>
                <p:spPr bwMode="auto">
                  <a:xfrm flipH="1">
                    <a:off x="1066809" y="4344186"/>
                    <a:ext cx="182867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Straight Connector 390"/>
                  <p:cNvCxnSpPr/>
                  <p:nvPr/>
                </p:nvCxnSpPr>
                <p:spPr bwMode="auto">
                  <a:xfrm rot="5400000" flipH="1">
                    <a:off x="1067882" y="4343113"/>
                    <a:ext cx="180723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7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7"/>
                  <a:ext cx="182502" cy="182563"/>
                  <a:chOff x="1066849" y="4343396"/>
                  <a:chExt cx="182502" cy="182563"/>
                </a:xfrm>
              </p:grpSpPr>
              <p:cxnSp>
                <p:nvCxnSpPr>
                  <p:cNvPr id="388" name="Straight Connector 387"/>
                  <p:cNvCxnSpPr/>
                  <p:nvPr/>
                </p:nvCxnSpPr>
                <p:spPr bwMode="auto">
                  <a:xfrm flipH="1">
                    <a:off x="1067768" y="4344186"/>
                    <a:ext cx="180636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Straight Connector 388"/>
                  <p:cNvCxnSpPr/>
                  <p:nvPr/>
                </p:nvCxnSpPr>
                <p:spPr bwMode="auto">
                  <a:xfrm rot="5400000" flipH="1">
                    <a:off x="1067725" y="4344229"/>
                    <a:ext cx="180723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9" name="Oval 8"/>
            <p:cNvSpPr/>
            <p:nvPr/>
          </p:nvSpPr>
          <p:spPr>
            <a:xfrm>
              <a:off x="3702610" y="5943600"/>
              <a:ext cx="1044165" cy="584837"/>
            </a:xfrm>
            <a:prstGeom prst="ellipse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9" name="Left-Right Arrow 528"/>
          <p:cNvSpPr/>
          <p:nvPr/>
        </p:nvSpPr>
        <p:spPr>
          <a:xfrm>
            <a:off x="8130086" y="5899548"/>
            <a:ext cx="914400" cy="4572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30" name="Group 529"/>
          <p:cNvGrpSpPr/>
          <p:nvPr/>
        </p:nvGrpSpPr>
        <p:grpSpPr>
          <a:xfrm>
            <a:off x="9169274" y="5594748"/>
            <a:ext cx="1170613" cy="1034652"/>
            <a:chOff x="4239863" y="5747148"/>
            <a:chExt cx="1582342" cy="1034652"/>
          </a:xfrm>
        </p:grpSpPr>
        <p:grpSp>
          <p:nvGrpSpPr>
            <p:cNvPr id="531" name="Group 296"/>
            <p:cNvGrpSpPr>
              <a:grpSpLocks/>
            </p:cNvGrpSpPr>
            <p:nvPr/>
          </p:nvGrpSpPr>
          <p:grpSpPr bwMode="auto">
            <a:xfrm>
              <a:off x="4239863" y="5747148"/>
              <a:ext cx="1582342" cy="1034652"/>
              <a:chOff x="1828800" y="1447800"/>
              <a:chExt cx="4754565" cy="4754566"/>
            </a:xfrm>
          </p:grpSpPr>
          <p:grpSp>
            <p:nvGrpSpPr>
              <p:cNvPr id="533" name="Group 138"/>
              <p:cNvGrpSpPr>
                <a:grpSpLocks/>
              </p:cNvGrpSpPr>
              <p:nvPr/>
            </p:nvGrpSpPr>
            <p:grpSpPr bwMode="auto">
              <a:xfrm>
                <a:off x="1828800" y="1447799"/>
                <a:ext cx="4754565" cy="182564"/>
                <a:chOff x="1828800" y="1447799"/>
                <a:chExt cx="4754565" cy="182564"/>
              </a:xfrm>
            </p:grpSpPr>
            <p:grpSp>
              <p:nvGrpSpPr>
                <p:cNvPr id="666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800"/>
                  <a:ext cx="182502" cy="182563"/>
                  <a:chOff x="1066860" y="4343399"/>
                  <a:chExt cx="182502" cy="182563"/>
                </a:xfrm>
              </p:grpSpPr>
              <p:cxnSp>
                <p:nvCxnSpPr>
                  <p:cNvPr id="685" name="Straight Connector 23"/>
                  <p:cNvCxnSpPr/>
                  <p:nvPr/>
                </p:nvCxnSpPr>
                <p:spPr bwMode="auto">
                  <a:xfrm flipH="1">
                    <a:off x="1066495" y="4343399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" name="Straight Connector 24"/>
                  <p:cNvCxnSpPr/>
                  <p:nvPr/>
                </p:nvCxnSpPr>
                <p:spPr bwMode="auto">
                  <a:xfrm rot="5400000" flipH="1">
                    <a:off x="1066452" y="4343442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7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9"/>
                  <a:ext cx="182503" cy="182564"/>
                  <a:chOff x="1066799" y="4343398"/>
                  <a:chExt cx="182503" cy="182564"/>
                </a:xfrm>
              </p:grpSpPr>
              <p:cxnSp>
                <p:nvCxnSpPr>
                  <p:cNvPr id="683" name="Straight Connector 21"/>
                  <p:cNvCxnSpPr/>
                  <p:nvPr/>
                </p:nvCxnSpPr>
                <p:spPr bwMode="auto">
                  <a:xfrm flipH="1">
                    <a:off x="1066799" y="4343399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Straight Connector 22"/>
                  <p:cNvCxnSpPr/>
                  <p:nvPr/>
                </p:nvCxnSpPr>
                <p:spPr bwMode="auto">
                  <a:xfrm rot="5400000" flipH="1">
                    <a:off x="1066756" y="4343442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8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9"/>
                  <a:ext cx="182503" cy="182564"/>
                  <a:chOff x="1066809" y="4343398"/>
                  <a:chExt cx="182503" cy="182564"/>
                </a:xfrm>
              </p:grpSpPr>
              <p:cxnSp>
                <p:nvCxnSpPr>
                  <p:cNvPr id="681" name="Straight Connector 19"/>
                  <p:cNvCxnSpPr/>
                  <p:nvPr/>
                </p:nvCxnSpPr>
                <p:spPr bwMode="auto">
                  <a:xfrm flipH="1">
                    <a:off x="1067756" y="4343399"/>
                    <a:ext cx="180639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Straight Connector 20"/>
                  <p:cNvCxnSpPr/>
                  <p:nvPr/>
                </p:nvCxnSpPr>
                <p:spPr bwMode="auto">
                  <a:xfrm rot="5400000" flipH="1">
                    <a:off x="1066598" y="4344557"/>
                    <a:ext cx="18295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9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9"/>
                  <a:ext cx="182503" cy="182564"/>
                  <a:chOff x="1066819" y="4343398"/>
                  <a:chExt cx="182503" cy="182564"/>
                </a:xfrm>
              </p:grpSpPr>
              <p:cxnSp>
                <p:nvCxnSpPr>
                  <p:cNvPr id="679" name="Straight Connector 17"/>
                  <p:cNvCxnSpPr/>
                  <p:nvPr/>
                </p:nvCxnSpPr>
                <p:spPr bwMode="auto">
                  <a:xfrm flipH="1">
                    <a:off x="1066483" y="4343399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" name="Straight Connector 18"/>
                  <p:cNvCxnSpPr/>
                  <p:nvPr/>
                </p:nvCxnSpPr>
                <p:spPr bwMode="auto">
                  <a:xfrm rot="5400000" flipH="1">
                    <a:off x="1066441" y="4343442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0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800"/>
                  <a:ext cx="184089" cy="182563"/>
                  <a:chOff x="1066829" y="4343399"/>
                  <a:chExt cx="184089" cy="182563"/>
                </a:xfrm>
              </p:grpSpPr>
              <p:cxnSp>
                <p:nvCxnSpPr>
                  <p:cNvPr id="677" name="Straight Connector 15"/>
                  <p:cNvCxnSpPr/>
                  <p:nvPr/>
                </p:nvCxnSpPr>
                <p:spPr bwMode="auto">
                  <a:xfrm flipH="1">
                    <a:off x="1067440" y="4343399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" name="Straight Connector 16"/>
                  <p:cNvCxnSpPr/>
                  <p:nvPr/>
                </p:nvCxnSpPr>
                <p:spPr bwMode="auto">
                  <a:xfrm rot="5400000" flipH="1">
                    <a:off x="1067397" y="4343442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1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800"/>
                  <a:ext cx="182502" cy="182563"/>
                  <a:chOff x="1066839" y="4343399"/>
                  <a:chExt cx="182502" cy="182563"/>
                </a:xfrm>
              </p:grpSpPr>
              <p:cxnSp>
                <p:nvCxnSpPr>
                  <p:cNvPr id="675" name="Straight Connector 13"/>
                  <p:cNvCxnSpPr/>
                  <p:nvPr/>
                </p:nvCxnSpPr>
                <p:spPr bwMode="auto">
                  <a:xfrm flipH="1">
                    <a:off x="1066809" y="4343399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" name="Straight Connector 14"/>
                  <p:cNvCxnSpPr/>
                  <p:nvPr/>
                </p:nvCxnSpPr>
                <p:spPr bwMode="auto">
                  <a:xfrm rot="5400000" flipH="1">
                    <a:off x="1066766" y="4343442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2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800"/>
                  <a:ext cx="182502" cy="182563"/>
                  <a:chOff x="1066849" y="4343399"/>
                  <a:chExt cx="182502" cy="182563"/>
                </a:xfrm>
              </p:grpSpPr>
              <p:cxnSp>
                <p:nvCxnSpPr>
                  <p:cNvPr id="673" name="Straight Connector 11"/>
                  <p:cNvCxnSpPr/>
                  <p:nvPr/>
                </p:nvCxnSpPr>
                <p:spPr bwMode="auto">
                  <a:xfrm flipH="1">
                    <a:off x="1067768" y="4343399"/>
                    <a:ext cx="180636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Straight Connector 12"/>
                  <p:cNvCxnSpPr/>
                  <p:nvPr/>
                </p:nvCxnSpPr>
                <p:spPr bwMode="auto">
                  <a:xfrm rot="5400000" flipH="1">
                    <a:off x="1066609" y="4344558"/>
                    <a:ext cx="182954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4" name="Group 164"/>
              <p:cNvGrpSpPr>
                <a:grpSpLocks/>
              </p:cNvGrpSpPr>
              <p:nvPr/>
            </p:nvGrpSpPr>
            <p:grpSpPr bwMode="auto">
              <a:xfrm>
                <a:off x="1828800" y="6019802"/>
                <a:ext cx="4754565" cy="182564"/>
                <a:chOff x="1828800" y="1447799"/>
                <a:chExt cx="4754565" cy="182564"/>
              </a:xfrm>
            </p:grpSpPr>
            <p:grpSp>
              <p:nvGrpSpPr>
                <p:cNvPr id="645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800"/>
                  <a:ext cx="182502" cy="182563"/>
                  <a:chOff x="1066860" y="4343399"/>
                  <a:chExt cx="182502" cy="182563"/>
                </a:xfrm>
              </p:grpSpPr>
              <p:cxnSp>
                <p:nvCxnSpPr>
                  <p:cNvPr id="664" name="Straight Connector 663"/>
                  <p:cNvCxnSpPr/>
                  <p:nvPr/>
                </p:nvCxnSpPr>
                <p:spPr bwMode="auto">
                  <a:xfrm flipH="1">
                    <a:off x="1066495" y="4343008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5" name="Straight Connector 664"/>
                  <p:cNvCxnSpPr/>
                  <p:nvPr/>
                </p:nvCxnSpPr>
                <p:spPr bwMode="auto">
                  <a:xfrm rot="5400000" flipH="1">
                    <a:off x="1066452" y="4343052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6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9"/>
                  <a:ext cx="182503" cy="182564"/>
                  <a:chOff x="1066799" y="4343398"/>
                  <a:chExt cx="182503" cy="182564"/>
                </a:xfrm>
              </p:grpSpPr>
              <p:cxnSp>
                <p:nvCxnSpPr>
                  <p:cNvPr id="662" name="Straight Connector 661"/>
                  <p:cNvCxnSpPr/>
                  <p:nvPr/>
                </p:nvCxnSpPr>
                <p:spPr bwMode="auto">
                  <a:xfrm flipH="1">
                    <a:off x="1066799" y="4343009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3" name="Straight Connector 662"/>
                  <p:cNvCxnSpPr/>
                  <p:nvPr/>
                </p:nvCxnSpPr>
                <p:spPr bwMode="auto">
                  <a:xfrm rot="5400000" flipH="1">
                    <a:off x="1066756" y="4343051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7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9"/>
                  <a:ext cx="182503" cy="182564"/>
                  <a:chOff x="1066809" y="4343398"/>
                  <a:chExt cx="182503" cy="182564"/>
                </a:xfrm>
              </p:grpSpPr>
              <p:cxnSp>
                <p:nvCxnSpPr>
                  <p:cNvPr id="660" name="Straight Connector 659"/>
                  <p:cNvCxnSpPr/>
                  <p:nvPr/>
                </p:nvCxnSpPr>
                <p:spPr bwMode="auto">
                  <a:xfrm flipH="1">
                    <a:off x="1067756" y="4343009"/>
                    <a:ext cx="180639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1" name="Straight Connector 660"/>
                  <p:cNvCxnSpPr/>
                  <p:nvPr/>
                </p:nvCxnSpPr>
                <p:spPr bwMode="auto">
                  <a:xfrm rot="5400000" flipH="1">
                    <a:off x="1066598" y="4344167"/>
                    <a:ext cx="18295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8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9"/>
                  <a:ext cx="182503" cy="182564"/>
                  <a:chOff x="1066819" y="4343398"/>
                  <a:chExt cx="182503" cy="182564"/>
                </a:xfrm>
              </p:grpSpPr>
              <p:cxnSp>
                <p:nvCxnSpPr>
                  <p:cNvPr id="658" name="Straight Connector 657"/>
                  <p:cNvCxnSpPr/>
                  <p:nvPr/>
                </p:nvCxnSpPr>
                <p:spPr bwMode="auto">
                  <a:xfrm flipH="1">
                    <a:off x="1066483" y="4343009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9" name="Straight Connector 658"/>
                  <p:cNvCxnSpPr/>
                  <p:nvPr/>
                </p:nvCxnSpPr>
                <p:spPr bwMode="auto">
                  <a:xfrm rot="5400000" flipH="1">
                    <a:off x="1066441" y="4343051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9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800"/>
                  <a:ext cx="184089" cy="182563"/>
                  <a:chOff x="1066829" y="4343399"/>
                  <a:chExt cx="184089" cy="182563"/>
                </a:xfrm>
              </p:grpSpPr>
              <p:cxnSp>
                <p:nvCxnSpPr>
                  <p:cNvPr id="656" name="Straight Connector 655"/>
                  <p:cNvCxnSpPr/>
                  <p:nvPr/>
                </p:nvCxnSpPr>
                <p:spPr bwMode="auto">
                  <a:xfrm flipH="1">
                    <a:off x="1067440" y="4343008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7" name="Straight Connector 656"/>
                  <p:cNvCxnSpPr/>
                  <p:nvPr/>
                </p:nvCxnSpPr>
                <p:spPr bwMode="auto">
                  <a:xfrm rot="5400000" flipH="1">
                    <a:off x="1067397" y="4343051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0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800"/>
                  <a:ext cx="182502" cy="182563"/>
                  <a:chOff x="1066839" y="4343399"/>
                  <a:chExt cx="182502" cy="182563"/>
                </a:xfrm>
              </p:grpSpPr>
              <p:cxnSp>
                <p:nvCxnSpPr>
                  <p:cNvPr id="654" name="Straight Connector 653"/>
                  <p:cNvCxnSpPr/>
                  <p:nvPr/>
                </p:nvCxnSpPr>
                <p:spPr bwMode="auto">
                  <a:xfrm flipH="1">
                    <a:off x="1066809" y="4343008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 bwMode="auto">
                  <a:xfrm rot="5400000" flipH="1">
                    <a:off x="1066766" y="4343052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1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800"/>
                  <a:ext cx="182502" cy="182563"/>
                  <a:chOff x="1066849" y="4343399"/>
                  <a:chExt cx="182502" cy="182563"/>
                </a:xfrm>
              </p:grpSpPr>
              <p:cxnSp>
                <p:nvCxnSpPr>
                  <p:cNvPr id="652" name="Straight Connector 651"/>
                  <p:cNvCxnSpPr/>
                  <p:nvPr/>
                </p:nvCxnSpPr>
                <p:spPr bwMode="auto">
                  <a:xfrm flipH="1">
                    <a:off x="1067768" y="4343008"/>
                    <a:ext cx="180636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 bwMode="auto">
                  <a:xfrm rot="5400000" flipH="1">
                    <a:off x="1066609" y="4344167"/>
                    <a:ext cx="182954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5" name="Group 186"/>
              <p:cNvGrpSpPr>
                <a:grpSpLocks/>
              </p:cNvGrpSpPr>
              <p:nvPr/>
            </p:nvGrpSpPr>
            <p:grpSpPr bwMode="auto">
              <a:xfrm>
                <a:off x="1828800" y="2209799"/>
                <a:ext cx="4754565" cy="182564"/>
                <a:chOff x="1828800" y="1447798"/>
                <a:chExt cx="4754565" cy="182564"/>
              </a:xfrm>
            </p:grpSpPr>
            <p:grpSp>
              <p:nvGrpSpPr>
                <p:cNvPr id="624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9"/>
                  <a:ext cx="182502" cy="182563"/>
                  <a:chOff x="1066860" y="4343398"/>
                  <a:chExt cx="182502" cy="182563"/>
                </a:xfrm>
              </p:grpSpPr>
              <p:cxnSp>
                <p:nvCxnSpPr>
                  <p:cNvPr id="643" name="Straight Connector 642"/>
                  <p:cNvCxnSpPr/>
                  <p:nvPr/>
                </p:nvCxnSpPr>
                <p:spPr bwMode="auto">
                  <a:xfrm flipH="1">
                    <a:off x="1066495" y="4344448"/>
                    <a:ext cx="182867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 bwMode="auto">
                  <a:xfrm rot="5400000" flipH="1">
                    <a:off x="1067567" y="4343375"/>
                    <a:ext cx="180723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5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8"/>
                  <a:ext cx="182503" cy="182564"/>
                  <a:chOff x="1066799" y="4343397"/>
                  <a:chExt cx="182503" cy="182564"/>
                </a:xfrm>
              </p:grpSpPr>
              <p:cxnSp>
                <p:nvCxnSpPr>
                  <p:cNvPr id="641" name="Straight Connector 640"/>
                  <p:cNvCxnSpPr/>
                  <p:nvPr/>
                </p:nvCxnSpPr>
                <p:spPr bwMode="auto">
                  <a:xfrm flipH="1">
                    <a:off x="1066799" y="4344448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2" name="Straight Connector 641"/>
                  <p:cNvCxnSpPr/>
                  <p:nvPr/>
                </p:nvCxnSpPr>
                <p:spPr bwMode="auto">
                  <a:xfrm rot="5400000" flipH="1">
                    <a:off x="1067872" y="4343375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6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8"/>
                  <a:ext cx="182503" cy="182564"/>
                  <a:chOff x="1066809" y="4343397"/>
                  <a:chExt cx="182503" cy="182564"/>
                </a:xfrm>
              </p:grpSpPr>
              <p:cxnSp>
                <p:nvCxnSpPr>
                  <p:cNvPr id="639" name="Straight Connector 638"/>
                  <p:cNvCxnSpPr/>
                  <p:nvPr/>
                </p:nvCxnSpPr>
                <p:spPr bwMode="auto">
                  <a:xfrm flipH="1">
                    <a:off x="1067756" y="4344448"/>
                    <a:ext cx="180639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0" name="Straight Connector 639"/>
                  <p:cNvCxnSpPr/>
                  <p:nvPr/>
                </p:nvCxnSpPr>
                <p:spPr bwMode="auto">
                  <a:xfrm rot="5400000" flipH="1">
                    <a:off x="1067714" y="4344490"/>
                    <a:ext cx="18072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7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8"/>
                  <a:ext cx="182503" cy="182564"/>
                  <a:chOff x="1066819" y="4343397"/>
                  <a:chExt cx="182503" cy="182564"/>
                </a:xfrm>
              </p:grpSpPr>
              <p:cxnSp>
                <p:nvCxnSpPr>
                  <p:cNvPr id="637" name="Straight Connector 636"/>
                  <p:cNvCxnSpPr/>
                  <p:nvPr/>
                </p:nvCxnSpPr>
                <p:spPr bwMode="auto">
                  <a:xfrm flipH="1">
                    <a:off x="1066483" y="4344448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8" name="Straight Connector 637"/>
                  <p:cNvCxnSpPr/>
                  <p:nvPr/>
                </p:nvCxnSpPr>
                <p:spPr bwMode="auto">
                  <a:xfrm rot="5400000" flipH="1">
                    <a:off x="1067557" y="4343375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8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9"/>
                  <a:ext cx="184089" cy="182563"/>
                  <a:chOff x="1066829" y="4343398"/>
                  <a:chExt cx="184089" cy="182563"/>
                </a:xfrm>
              </p:grpSpPr>
              <p:cxnSp>
                <p:nvCxnSpPr>
                  <p:cNvPr id="635" name="Straight Connector 634"/>
                  <p:cNvCxnSpPr/>
                  <p:nvPr/>
                </p:nvCxnSpPr>
                <p:spPr bwMode="auto">
                  <a:xfrm flipH="1">
                    <a:off x="1067440" y="4344448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6" name="Straight Connector 635"/>
                  <p:cNvCxnSpPr/>
                  <p:nvPr/>
                </p:nvCxnSpPr>
                <p:spPr bwMode="auto">
                  <a:xfrm rot="5400000" flipH="1">
                    <a:off x="1068513" y="4343375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9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9"/>
                  <a:ext cx="182502" cy="182563"/>
                  <a:chOff x="1066839" y="4343398"/>
                  <a:chExt cx="182502" cy="182563"/>
                </a:xfrm>
              </p:grpSpPr>
              <p:cxnSp>
                <p:nvCxnSpPr>
                  <p:cNvPr id="633" name="Straight Connector 632"/>
                  <p:cNvCxnSpPr/>
                  <p:nvPr/>
                </p:nvCxnSpPr>
                <p:spPr bwMode="auto">
                  <a:xfrm flipH="1">
                    <a:off x="1066809" y="4344448"/>
                    <a:ext cx="182867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4" name="Straight Connector 633"/>
                  <p:cNvCxnSpPr/>
                  <p:nvPr/>
                </p:nvCxnSpPr>
                <p:spPr bwMode="auto">
                  <a:xfrm rot="5400000" flipH="1">
                    <a:off x="1067882" y="4343375"/>
                    <a:ext cx="180723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30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9"/>
                  <a:ext cx="182502" cy="182563"/>
                  <a:chOff x="1066849" y="4343398"/>
                  <a:chExt cx="182502" cy="182563"/>
                </a:xfrm>
              </p:grpSpPr>
              <p:cxnSp>
                <p:nvCxnSpPr>
                  <p:cNvPr id="631" name="Straight Connector 630"/>
                  <p:cNvCxnSpPr/>
                  <p:nvPr/>
                </p:nvCxnSpPr>
                <p:spPr bwMode="auto">
                  <a:xfrm flipH="1">
                    <a:off x="1067768" y="4344448"/>
                    <a:ext cx="180636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rot="5400000" flipH="1">
                    <a:off x="1067725" y="4344491"/>
                    <a:ext cx="180723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6" name="Group 208"/>
              <p:cNvGrpSpPr>
                <a:grpSpLocks/>
              </p:cNvGrpSpPr>
              <p:nvPr/>
            </p:nvGrpSpPr>
            <p:grpSpPr bwMode="auto">
              <a:xfrm>
                <a:off x="1828800" y="2971800"/>
                <a:ext cx="4754565" cy="182564"/>
                <a:chOff x="1828800" y="1447798"/>
                <a:chExt cx="4754565" cy="182564"/>
              </a:xfrm>
            </p:grpSpPr>
            <p:grpSp>
              <p:nvGrpSpPr>
                <p:cNvPr id="603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9"/>
                  <a:ext cx="182502" cy="182563"/>
                  <a:chOff x="1066860" y="4343398"/>
                  <a:chExt cx="182502" cy="182563"/>
                </a:xfrm>
              </p:grpSpPr>
              <p:cxnSp>
                <p:nvCxnSpPr>
                  <p:cNvPr id="622" name="Straight Connector 621"/>
                  <p:cNvCxnSpPr/>
                  <p:nvPr/>
                </p:nvCxnSpPr>
                <p:spPr bwMode="auto">
                  <a:xfrm flipH="1">
                    <a:off x="1066495" y="4343267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Straight Connector 622"/>
                  <p:cNvCxnSpPr/>
                  <p:nvPr/>
                </p:nvCxnSpPr>
                <p:spPr bwMode="auto">
                  <a:xfrm rot="5400000" flipH="1">
                    <a:off x="1066452" y="4343311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4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8"/>
                  <a:ext cx="182503" cy="182564"/>
                  <a:chOff x="1066799" y="4343397"/>
                  <a:chExt cx="182503" cy="182564"/>
                </a:xfrm>
              </p:grpSpPr>
              <p:cxnSp>
                <p:nvCxnSpPr>
                  <p:cNvPr id="620" name="Straight Connector 619"/>
                  <p:cNvCxnSpPr/>
                  <p:nvPr/>
                </p:nvCxnSpPr>
                <p:spPr bwMode="auto">
                  <a:xfrm flipH="1">
                    <a:off x="1066799" y="4343268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Straight Connector 620"/>
                  <p:cNvCxnSpPr/>
                  <p:nvPr/>
                </p:nvCxnSpPr>
                <p:spPr bwMode="auto">
                  <a:xfrm rot="5400000" flipH="1">
                    <a:off x="1066756" y="4343310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5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8"/>
                  <a:ext cx="182503" cy="182564"/>
                  <a:chOff x="1066809" y="4343397"/>
                  <a:chExt cx="182503" cy="182564"/>
                </a:xfrm>
              </p:grpSpPr>
              <p:cxnSp>
                <p:nvCxnSpPr>
                  <p:cNvPr id="618" name="Straight Connector 617"/>
                  <p:cNvCxnSpPr/>
                  <p:nvPr/>
                </p:nvCxnSpPr>
                <p:spPr bwMode="auto">
                  <a:xfrm flipH="1">
                    <a:off x="1067756" y="4343268"/>
                    <a:ext cx="180639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9" name="Straight Connector 618"/>
                  <p:cNvCxnSpPr/>
                  <p:nvPr/>
                </p:nvCxnSpPr>
                <p:spPr bwMode="auto">
                  <a:xfrm rot="5400000" flipH="1">
                    <a:off x="1066598" y="4344426"/>
                    <a:ext cx="18295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6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8"/>
                  <a:ext cx="182503" cy="182564"/>
                  <a:chOff x="1066819" y="4343397"/>
                  <a:chExt cx="182503" cy="182564"/>
                </a:xfrm>
              </p:grpSpPr>
              <p:cxnSp>
                <p:nvCxnSpPr>
                  <p:cNvPr id="616" name="Straight Connector 615"/>
                  <p:cNvCxnSpPr/>
                  <p:nvPr/>
                </p:nvCxnSpPr>
                <p:spPr bwMode="auto">
                  <a:xfrm flipH="1">
                    <a:off x="1066483" y="4343268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7" name="Straight Connector 616"/>
                  <p:cNvCxnSpPr/>
                  <p:nvPr/>
                </p:nvCxnSpPr>
                <p:spPr bwMode="auto">
                  <a:xfrm rot="5400000" flipH="1">
                    <a:off x="1066441" y="4343310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7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9"/>
                  <a:ext cx="184089" cy="182563"/>
                  <a:chOff x="1066829" y="4343398"/>
                  <a:chExt cx="184089" cy="182563"/>
                </a:xfrm>
              </p:grpSpPr>
              <p:cxnSp>
                <p:nvCxnSpPr>
                  <p:cNvPr id="614" name="Straight Connector 613"/>
                  <p:cNvCxnSpPr/>
                  <p:nvPr/>
                </p:nvCxnSpPr>
                <p:spPr bwMode="auto">
                  <a:xfrm flipH="1">
                    <a:off x="1067440" y="4343267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Straight Connector 614"/>
                  <p:cNvCxnSpPr/>
                  <p:nvPr/>
                </p:nvCxnSpPr>
                <p:spPr bwMode="auto">
                  <a:xfrm rot="5400000" flipH="1">
                    <a:off x="1067397" y="4343310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8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9"/>
                  <a:ext cx="182502" cy="182563"/>
                  <a:chOff x="1066839" y="4343398"/>
                  <a:chExt cx="182502" cy="182563"/>
                </a:xfrm>
              </p:grpSpPr>
              <p:cxnSp>
                <p:nvCxnSpPr>
                  <p:cNvPr id="612" name="Straight Connector 611"/>
                  <p:cNvCxnSpPr/>
                  <p:nvPr/>
                </p:nvCxnSpPr>
                <p:spPr bwMode="auto">
                  <a:xfrm flipH="1">
                    <a:off x="1066809" y="4343267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3" name="Straight Connector 612"/>
                  <p:cNvCxnSpPr/>
                  <p:nvPr/>
                </p:nvCxnSpPr>
                <p:spPr bwMode="auto">
                  <a:xfrm rot="5400000" flipH="1">
                    <a:off x="1066766" y="4343311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9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9"/>
                  <a:ext cx="182502" cy="182563"/>
                  <a:chOff x="1066849" y="4343398"/>
                  <a:chExt cx="182502" cy="182563"/>
                </a:xfrm>
              </p:grpSpPr>
              <p:cxnSp>
                <p:nvCxnSpPr>
                  <p:cNvPr id="610" name="Straight Connector 609"/>
                  <p:cNvCxnSpPr/>
                  <p:nvPr/>
                </p:nvCxnSpPr>
                <p:spPr bwMode="auto">
                  <a:xfrm flipH="1">
                    <a:off x="1067768" y="4343267"/>
                    <a:ext cx="180636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1" name="Straight Connector 610"/>
                  <p:cNvCxnSpPr/>
                  <p:nvPr/>
                </p:nvCxnSpPr>
                <p:spPr bwMode="auto">
                  <a:xfrm rot="5400000" flipH="1">
                    <a:off x="1066609" y="4344426"/>
                    <a:ext cx="182954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7" name="Group 230"/>
              <p:cNvGrpSpPr>
                <a:grpSpLocks/>
              </p:cNvGrpSpPr>
              <p:nvPr/>
            </p:nvGrpSpPr>
            <p:grpSpPr bwMode="auto">
              <a:xfrm>
                <a:off x="1828800" y="3733800"/>
                <a:ext cx="4754565" cy="182564"/>
                <a:chOff x="1828800" y="1447797"/>
                <a:chExt cx="4754565" cy="182564"/>
              </a:xfrm>
            </p:grpSpPr>
            <p:grpSp>
              <p:nvGrpSpPr>
                <p:cNvPr id="582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8"/>
                  <a:ext cx="182502" cy="182563"/>
                  <a:chOff x="1066860" y="4343397"/>
                  <a:chExt cx="182502" cy="182563"/>
                </a:xfrm>
              </p:grpSpPr>
              <p:cxnSp>
                <p:nvCxnSpPr>
                  <p:cNvPr id="601" name="Straight Connector 600"/>
                  <p:cNvCxnSpPr/>
                  <p:nvPr/>
                </p:nvCxnSpPr>
                <p:spPr bwMode="auto">
                  <a:xfrm flipH="1">
                    <a:off x="1066495" y="4344318"/>
                    <a:ext cx="182867" cy="180722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2" name="Straight Connector 601"/>
                  <p:cNvCxnSpPr/>
                  <p:nvPr/>
                </p:nvCxnSpPr>
                <p:spPr bwMode="auto">
                  <a:xfrm rot="5400000" flipH="1">
                    <a:off x="1067567" y="4343245"/>
                    <a:ext cx="180722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3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7"/>
                  <a:ext cx="182503" cy="182564"/>
                  <a:chOff x="1066799" y="4343396"/>
                  <a:chExt cx="182503" cy="182564"/>
                </a:xfrm>
              </p:grpSpPr>
              <p:cxnSp>
                <p:nvCxnSpPr>
                  <p:cNvPr id="599" name="Straight Connector 598"/>
                  <p:cNvCxnSpPr/>
                  <p:nvPr/>
                </p:nvCxnSpPr>
                <p:spPr bwMode="auto">
                  <a:xfrm flipH="1">
                    <a:off x="1066799" y="4344318"/>
                    <a:ext cx="182868" cy="180721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0" name="Straight Connector 599"/>
                  <p:cNvCxnSpPr/>
                  <p:nvPr/>
                </p:nvCxnSpPr>
                <p:spPr bwMode="auto">
                  <a:xfrm rot="5400000" flipH="1">
                    <a:off x="1067872" y="4343245"/>
                    <a:ext cx="180721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4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7"/>
                  <a:ext cx="182503" cy="182564"/>
                  <a:chOff x="1066809" y="4343396"/>
                  <a:chExt cx="182503" cy="182564"/>
                </a:xfrm>
              </p:grpSpPr>
              <p:cxnSp>
                <p:nvCxnSpPr>
                  <p:cNvPr id="597" name="Straight Connector 596"/>
                  <p:cNvCxnSpPr/>
                  <p:nvPr/>
                </p:nvCxnSpPr>
                <p:spPr bwMode="auto">
                  <a:xfrm flipH="1">
                    <a:off x="1067756" y="4344318"/>
                    <a:ext cx="180639" cy="180721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8" name="Straight Connector 597"/>
                  <p:cNvCxnSpPr/>
                  <p:nvPr/>
                </p:nvCxnSpPr>
                <p:spPr bwMode="auto">
                  <a:xfrm rot="5400000" flipH="1">
                    <a:off x="1067714" y="4344360"/>
                    <a:ext cx="180721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5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7"/>
                  <a:ext cx="182503" cy="182564"/>
                  <a:chOff x="1066819" y="4343396"/>
                  <a:chExt cx="182503" cy="182564"/>
                </a:xfrm>
              </p:grpSpPr>
              <p:cxnSp>
                <p:nvCxnSpPr>
                  <p:cNvPr id="595" name="Straight Connector 594"/>
                  <p:cNvCxnSpPr/>
                  <p:nvPr/>
                </p:nvCxnSpPr>
                <p:spPr bwMode="auto">
                  <a:xfrm flipH="1">
                    <a:off x="1066483" y="4344318"/>
                    <a:ext cx="182868" cy="180721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6" name="Straight Connector 595"/>
                  <p:cNvCxnSpPr/>
                  <p:nvPr/>
                </p:nvCxnSpPr>
                <p:spPr bwMode="auto">
                  <a:xfrm rot="5400000" flipH="1">
                    <a:off x="1067557" y="4343245"/>
                    <a:ext cx="180721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6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8"/>
                  <a:ext cx="184089" cy="182563"/>
                  <a:chOff x="1066829" y="4343397"/>
                  <a:chExt cx="184089" cy="182563"/>
                </a:xfrm>
              </p:grpSpPr>
              <p:cxnSp>
                <p:nvCxnSpPr>
                  <p:cNvPr id="593" name="Straight Connector 592"/>
                  <p:cNvCxnSpPr/>
                  <p:nvPr/>
                </p:nvCxnSpPr>
                <p:spPr bwMode="auto">
                  <a:xfrm flipH="1">
                    <a:off x="1067440" y="4344318"/>
                    <a:ext cx="182868" cy="180722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4" name="Straight Connector 593"/>
                  <p:cNvCxnSpPr/>
                  <p:nvPr/>
                </p:nvCxnSpPr>
                <p:spPr bwMode="auto">
                  <a:xfrm rot="5400000" flipH="1">
                    <a:off x="1068513" y="4343244"/>
                    <a:ext cx="180722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7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8"/>
                  <a:ext cx="182502" cy="182563"/>
                  <a:chOff x="1066839" y="4343397"/>
                  <a:chExt cx="182502" cy="182563"/>
                </a:xfrm>
              </p:grpSpPr>
              <p:cxnSp>
                <p:nvCxnSpPr>
                  <p:cNvPr id="591" name="Straight Connector 590"/>
                  <p:cNvCxnSpPr/>
                  <p:nvPr/>
                </p:nvCxnSpPr>
                <p:spPr bwMode="auto">
                  <a:xfrm flipH="1">
                    <a:off x="1066809" y="4344318"/>
                    <a:ext cx="182867" cy="180722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2" name="Straight Connector 591"/>
                  <p:cNvCxnSpPr/>
                  <p:nvPr/>
                </p:nvCxnSpPr>
                <p:spPr bwMode="auto">
                  <a:xfrm rot="5400000" flipH="1">
                    <a:off x="1067882" y="4343245"/>
                    <a:ext cx="180722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8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8"/>
                  <a:ext cx="182502" cy="182563"/>
                  <a:chOff x="1066849" y="4343397"/>
                  <a:chExt cx="182502" cy="182563"/>
                </a:xfrm>
              </p:grpSpPr>
              <p:cxnSp>
                <p:nvCxnSpPr>
                  <p:cNvPr id="589" name="Straight Connector 588"/>
                  <p:cNvCxnSpPr/>
                  <p:nvPr/>
                </p:nvCxnSpPr>
                <p:spPr bwMode="auto">
                  <a:xfrm flipH="1">
                    <a:off x="1067768" y="4344318"/>
                    <a:ext cx="180636" cy="180722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0" name="Straight Connector 589"/>
                  <p:cNvCxnSpPr/>
                  <p:nvPr/>
                </p:nvCxnSpPr>
                <p:spPr bwMode="auto">
                  <a:xfrm rot="5400000" flipH="1">
                    <a:off x="1067725" y="4344360"/>
                    <a:ext cx="180722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8" name="Group 252"/>
              <p:cNvGrpSpPr>
                <a:grpSpLocks/>
              </p:cNvGrpSpPr>
              <p:nvPr/>
            </p:nvGrpSpPr>
            <p:grpSpPr bwMode="auto">
              <a:xfrm>
                <a:off x="1828800" y="4495801"/>
                <a:ext cx="4754565" cy="182564"/>
                <a:chOff x="1828800" y="1447797"/>
                <a:chExt cx="4754565" cy="182564"/>
              </a:xfrm>
            </p:grpSpPr>
            <p:grpSp>
              <p:nvGrpSpPr>
                <p:cNvPr id="561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8"/>
                  <a:ext cx="182502" cy="182563"/>
                  <a:chOff x="1066860" y="4343397"/>
                  <a:chExt cx="182502" cy="182563"/>
                </a:xfrm>
              </p:grpSpPr>
              <p:cxnSp>
                <p:nvCxnSpPr>
                  <p:cNvPr id="580" name="Straight Connector 579"/>
                  <p:cNvCxnSpPr/>
                  <p:nvPr/>
                </p:nvCxnSpPr>
                <p:spPr bwMode="auto">
                  <a:xfrm flipH="1">
                    <a:off x="1066495" y="4343136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1" name="Straight Connector 580"/>
                  <p:cNvCxnSpPr/>
                  <p:nvPr/>
                </p:nvCxnSpPr>
                <p:spPr bwMode="auto">
                  <a:xfrm rot="5400000" flipH="1">
                    <a:off x="1066452" y="4343179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2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7"/>
                  <a:ext cx="182503" cy="182564"/>
                  <a:chOff x="1066799" y="4343396"/>
                  <a:chExt cx="182503" cy="182564"/>
                </a:xfrm>
              </p:grpSpPr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>
                    <a:off x="1066799" y="4343136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9" name="Straight Connector 578"/>
                  <p:cNvCxnSpPr/>
                  <p:nvPr/>
                </p:nvCxnSpPr>
                <p:spPr bwMode="auto">
                  <a:xfrm rot="5400000" flipH="1">
                    <a:off x="1066756" y="4343179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3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7"/>
                  <a:ext cx="182503" cy="182564"/>
                  <a:chOff x="1066809" y="4343396"/>
                  <a:chExt cx="182503" cy="182564"/>
                </a:xfrm>
              </p:grpSpPr>
              <p:cxnSp>
                <p:nvCxnSpPr>
                  <p:cNvPr id="576" name="Straight Connector 575"/>
                  <p:cNvCxnSpPr/>
                  <p:nvPr/>
                </p:nvCxnSpPr>
                <p:spPr bwMode="auto">
                  <a:xfrm flipH="1">
                    <a:off x="1067756" y="4343136"/>
                    <a:ext cx="180639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7" name="Straight Connector 576"/>
                  <p:cNvCxnSpPr/>
                  <p:nvPr/>
                </p:nvCxnSpPr>
                <p:spPr bwMode="auto">
                  <a:xfrm rot="5400000" flipH="1">
                    <a:off x="1066598" y="4344294"/>
                    <a:ext cx="18295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4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7"/>
                  <a:ext cx="182503" cy="182564"/>
                  <a:chOff x="1066819" y="4343396"/>
                  <a:chExt cx="182503" cy="182564"/>
                </a:xfrm>
              </p:grpSpPr>
              <p:cxnSp>
                <p:nvCxnSpPr>
                  <p:cNvPr id="574" name="Straight Connector 573"/>
                  <p:cNvCxnSpPr/>
                  <p:nvPr/>
                </p:nvCxnSpPr>
                <p:spPr bwMode="auto">
                  <a:xfrm flipH="1">
                    <a:off x="1066483" y="4343136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5" name="Straight Connector 574"/>
                  <p:cNvCxnSpPr/>
                  <p:nvPr/>
                </p:nvCxnSpPr>
                <p:spPr bwMode="auto">
                  <a:xfrm rot="5400000" flipH="1">
                    <a:off x="1066441" y="4343179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5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8"/>
                  <a:ext cx="184089" cy="182563"/>
                  <a:chOff x="1066829" y="4343397"/>
                  <a:chExt cx="184089" cy="182563"/>
                </a:xfrm>
              </p:grpSpPr>
              <p:cxnSp>
                <p:nvCxnSpPr>
                  <p:cNvPr id="572" name="Straight Connector 571"/>
                  <p:cNvCxnSpPr/>
                  <p:nvPr/>
                </p:nvCxnSpPr>
                <p:spPr bwMode="auto">
                  <a:xfrm flipH="1">
                    <a:off x="1067440" y="4343136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3" name="Straight Connector 572"/>
                  <p:cNvCxnSpPr/>
                  <p:nvPr/>
                </p:nvCxnSpPr>
                <p:spPr bwMode="auto">
                  <a:xfrm rot="5400000" flipH="1">
                    <a:off x="1067397" y="4343178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6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8"/>
                  <a:ext cx="182502" cy="182563"/>
                  <a:chOff x="1066839" y="4343397"/>
                  <a:chExt cx="182502" cy="182563"/>
                </a:xfrm>
              </p:grpSpPr>
              <p:cxnSp>
                <p:nvCxnSpPr>
                  <p:cNvPr id="570" name="Straight Connector 569"/>
                  <p:cNvCxnSpPr/>
                  <p:nvPr/>
                </p:nvCxnSpPr>
                <p:spPr bwMode="auto">
                  <a:xfrm flipH="1">
                    <a:off x="1066809" y="4343136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1" name="Straight Connector 570"/>
                  <p:cNvCxnSpPr/>
                  <p:nvPr/>
                </p:nvCxnSpPr>
                <p:spPr bwMode="auto">
                  <a:xfrm rot="5400000" flipH="1">
                    <a:off x="1066766" y="4343179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7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8"/>
                  <a:ext cx="182502" cy="182563"/>
                  <a:chOff x="1066849" y="4343397"/>
                  <a:chExt cx="182502" cy="182563"/>
                </a:xfrm>
              </p:grpSpPr>
              <p:cxnSp>
                <p:nvCxnSpPr>
                  <p:cNvPr id="568" name="Straight Connector 567"/>
                  <p:cNvCxnSpPr/>
                  <p:nvPr/>
                </p:nvCxnSpPr>
                <p:spPr bwMode="auto">
                  <a:xfrm flipH="1">
                    <a:off x="1067768" y="4343136"/>
                    <a:ext cx="180636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9" name="Straight Connector 568"/>
                  <p:cNvCxnSpPr/>
                  <p:nvPr/>
                </p:nvCxnSpPr>
                <p:spPr bwMode="auto">
                  <a:xfrm rot="5400000" flipH="1">
                    <a:off x="1066609" y="4344294"/>
                    <a:ext cx="182954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9" name="Group 274"/>
              <p:cNvGrpSpPr>
                <a:grpSpLocks/>
              </p:cNvGrpSpPr>
              <p:nvPr/>
            </p:nvGrpSpPr>
            <p:grpSpPr bwMode="auto">
              <a:xfrm>
                <a:off x="1828800" y="5257801"/>
                <a:ext cx="4754565" cy="182564"/>
                <a:chOff x="1828800" y="1447796"/>
                <a:chExt cx="4754565" cy="182564"/>
              </a:xfrm>
            </p:grpSpPr>
            <p:grpSp>
              <p:nvGrpSpPr>
                <p:cNvPr id="540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7"/>
                  <a:ext cx="182502" cy="182563"/>
                  <a:chOff x="1066860" y="4343396"/>
                  <a:chExt cx="182502" cy="182563"/>
                </a:xfrm>
              </p:grpSpPr>
              <p:cxnSp>
                <p:nvCxnSpPr>
                  <p:cNvPr id="559" name="Straight Connector 558"/>
                  <p:cNvCxnSpPr/>
                  <p:nvPr/>
                </p:nvCxnSpPr>
                <p:spPr bwMode="auto">
                  <a:xfrm flipH="1">
                    <a:off x="1066495" y="4344186"/>
                    <a:ext cx="182867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559"/>
                  <p:cNvCxnSpPr/>
                  <p:nvPr/>
                </p:nvCxnSpPr>
                <p:spPr bwMode="auto">
                  <a:xfrm rot="5400000" flipH="1">
                    <a:off x="1067567" y="4343113"/>
                    <a:ext cx="180723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1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6"/>
                  <a:ext cx="182503" cy="182564"/>
                  <a:chOff x="1066799" y="4343395"/>
                  <a:chExt cx="182503" cy="182564"/>
                </a:xfrm>
              </p:grpSpPr>
              <p:cxnSp>
                <p:nvCxnSpPr>
                  <p:cNvPr id="557" name="Straight Connector 556"/>
                  <p:cNvCxnSpPr/>
                  <p:nvPr/>
                </p:nvCxnSpPr>
                <p:spPr bwMode="auto">
                  <a:xfrm flipH="1">
                    <a:off x="1066799" y="4344186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/>
                  <p:nvPr/>
                </p:nvCxnSpPr>
                <p:spPr bwMode="auto">
                  <a:xfrm rot="5400000" flipH="1">
                    <a:off x="1067872" y="4343113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2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6"/>
                  <a:ext cx="182503" cy="182564"/>
                  <a:chOff x="1066809" y="4343395"/>
                  <a:chExt cx="182503" cy="182564"/>
                </a:xfrm>
              </p:grpSpPr>
              <p:cxnSp>
                <p:nvCxnSpPr>
                  <p:cNvPr id="555" name="Straight Connector 554"/>
                  <p:cNvCxnSpPr/>
                  <p:nvPr/>
                </p:nvCxnSpPr>
                <p:spPr bwMode="auto">
                  <a:xfrm flipH="1">
                    <a:off x="1067756" y="4344186"/>
                    <a:ext cx="180639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6" name="Straight Connector 555"/>
                  <p:cNvCxnSpPr/>
                  <p:nvPr/>
                </p:nvCxnSpPr>
                <p:spPr bwMode="auto">
                  <a:xfrm rot="5400000" flipH="1">
                    <a:off x="1067714" y="4344228"/>
                    <a:ext cx="18072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3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6"/>
                  <a:ext cx="182503" cy="182564"/>
                  <a:chOff x="1066819" y="4343395"/>
                  <a:chExt cx="182503" cy="182564"/>
                </a:xfrm>
              </p:grpSpPr>
              <p:cxnSp>
                <p:nvCxnSpPr>
                  <p:cNvPr id="553" name="Straight Connector 552"/>
                  <p:cNvCxnSpPr/>
                  <p:nvPr/>
                </p:nvCxnSpPr>
                <p:spPr bwMode="auto">
                  <a:xfrm flipH="1">
                    <a:off x="1066483" y="4344186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4" name="Straight Connector 553"/>
                  <p:cNvCxnSpPr/>
                  <p:nvPr/>
                </p:nvCxnSpPr>
                <p:spPr bwMode="auto">
                  <a:xfrm rot="5400000" flipH="1">
                    <a:off x="1067557" y="4343113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4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7"/>
                  <a:ext cx="184089" cy="182563"/>
                  <a:chOff x="1066829" y="4343396"/>
                  <a:chExt cx="184089" cy="182563"/>
                </a:xfrm>
              </p:grpSpPr>
              <p:cxnSp>
                <p:nvCxnSpPr>
                  <p:cNvPr id="551" name="Straight Connector 550"/>
                  <p:cNvCxnSpPr/>
                  <p:nvPr/>
                </p:nvCxnSpPr>
                <p:spPr bwMode="auto">
                  <a:xfrm flipH="1">
                    <a:off x="1067440" y="4344186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2" name="Straight Connector 551"/>
                  <p:cNvCxnSpPr/>
                  <p:nvPr/>
                </p:nvCxnSpPr>
                <p:spPr bwMode="auto">
                  <a:xfrm rot="5400000" flipH="1">
                    <a:off x="1068513" y="4343113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5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7"/>
                  <a:ext cx="182502" cy="182563"/>
                  <a:chOff x="1066839" y="4343396"/>
                  <a:chExt cx="182502" cy="182563"/>
                </a:xfrm>
              </p:grpSpPr>
              <p:cxnSp>
                <p:nvCxnSpPr>
                  <p:cNvPr id="549" name="Straight Connector 548"/>
                  <p:cNvCxnSpPr/>
                  <p:nvPr/>
                </p:nvCxnSpPr>
                <p:spPr bwMode="auto">
                  <a:xfrm flipH="1">
                    <a:off x="1066809" y="4344186"/>
                    <a:ext cx="182867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0" name="Straight Connector 549"/>
                  <p:cNvCxnSpPr/>
                  <p:nvPr/>
                </p:nvCxnSpPr>
                <p:spPr bwMode="auto">
                  <a:xfrm rot="5400000" flipH="1">
                    <a:off x="1067882" y="4343113"/>
                    <a:ext cx="180723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6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7"/>
                  <a:ext cx="182502" cy="182563"/>
                  <a:chOff x="1066849" y="4343396"/>
                  <a:chExt cx="182502" cy="182563"/>
                </a:xfrm>
              </p:grpSpPr>
              <p:cxnSp>
                <p:nvCxnSpPr>
                  <p:cNvPr id="547" name="Straight Connector 546"/>
                  <p:cNvCxnSpPr/>
                  <p:nvPr/>
                </p:nvCxnSpPr>
                <p:spPr bwMode="auto">
                  <a:xfrm flipH="1">
                    <a:off x="1067768" y="4344186"/>
                    <a:ext cx="180636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rot="5400000" flipH="1">
                    <a:off x="1067725" y="4344229"/>
                    <a:ext cx="180723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532" name="Oval 531"/>
            <p:cNvSpPr/>
            <p:nvPr/>
          </p:nvSpPr>
          <p:spPr>
            <a:xfrm>
              <a:off x="4263034" y="5943600"/>
              <a:ext cx="1044165" cy="584837"/>
            </a:xfrm>
            <a:prstGeom prst="ellipse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 bwMode="auto">
              <a:xfrm>
                <a:off x="1905000" y="5638800"/>
                <a:ext cx="3583206" cy="1153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⇒ </m:t>
                    </m:r>
                  </m:oMath>
                </a14:m>
                <a:r>
                  <a:rPr lang="en-US" sz="2000" dirty="0">
                    <a:latin typeface="+mj-lt"/>
                  </a:rPr>
                  <a:t>velocity of loop effectively changes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+mj-lt"/>
                  </a:rPr>
                  <a:t>, and, therefore, area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638800"/>
                <a:ext cx="3583206" cy="1153714"/>
              </a:xfrm>
              <a:prstGeom prst="rect">
                <a:avLst/>
              </a:prstGeom>
              <a:blipFill>
                <a:blip r:embed="rId6"/>
                <a:stretch>
                  <a:fillRect r="-170" b="-89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BD5131-D2F2-46C2-98F1-C9F6B10ECD2E}"/>
                  </a:ext>
                </a:extLst>
              </p14:cNvPr>
              <p14:cNvContentPartPr/>
              <p14:nvPr/>
            </p14:nvContentPartPr>
            <p14:xfrm>
              <a:off x="5651640" y="2158920"/>
              <a:ext cx="660600" cy="1092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BD5131-D2F2-46C2-98F1-C9F6B10ECD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2280" y="2149560"/>
                <a:ext cx="679320" cy="1111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28" grpId="0"/>
      <p:bldP spid="40" grpId="0" animBg="1"/>
      <p:bldP spid="18" grpId="0" animBg="1"/>
      <p:bldP spid="85" grpId="0"/>
      <p:bldP spid="42" grpId="0"/>
      <p:bldP spid="48" grpId="0"/>
      <p:bldP spid="49" grpId="0"/>
      <p:bldP spid="529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cs typeface="Arial" charset="0"/>
              </a:rPr>
              <a:t>Magnetic Induction</a:t>
            </a:r>
          </a:p>
        </p:txBody>
      </p:sp>
      <p:sp>
        <p:nvSpPr>
          <p:cNvPr id="757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cs typeface="Arial" charset="0"/>
              </a:rPr>
              <a:t>OpenStax</a:t>
            </a:r>
            <a:r>
              <a:rPr lang="en-US" dirty="0">
                <a:latin typeface="Arial" charset="0"/>
                <a:cs typeface="Arial" charset="0"/>
              </a:rPr>
              <a:t> 23.3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Induction:  magnetic fields create electrical responses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Lenz’ Law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Induced current creates field to oppose a change in flux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4600" y="1676400"/>
                <a:ext cx="7467600" cy="4419600"/>
              </a:xfrm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pPr marL="0" indent="0">
                  <a:spcAft>
                    <a:spcPts val="0"/>
                  </a:spcAft>
                  <a:buNone/>
                </a:pPr>
                <a:endParaRPr lang="en-US" sz="2400" b="1" dirty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400" b="1" dirty="0"/>
                  <a:t>Previous Class: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/>
                  <a:t>A moving charge in a magnetic field experiences a magnetic force</a:t>
                </a:r>
              </a:p>
              <a:p>
                <a:r>
                  <a:rPr lang="en-US" sz="2400" dirty="0"/>
                  <a:t>Magnitude of magnetic force: 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400" dirty="0"/>
                  <a:t>Direction of magnetic force:</a:t>
                </a:r>
              </a:p>
              <a:p>
                <a:pPr marL="0" indent="0">
                  <a:buNone/>
                </a:pPr>
                <a:r>
                  <a:rPr lang="en-US" sz="2400" dirty="0"/>
                  <a:t>	find using right-hand rule for cross-product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600" y="1676400"/>
                <a:ext cx="7467600" cy="4419600"/>
              </a:xfrm>
              <a:blipFill>
                <a:blip r:embed="rId2"/>
                <a:stretch>
                  <a:fillRect l="-1222" r="-32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5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  <a:cs typeface="Arial" charset="0"/>
              </a:rPr>
              <a:t>Moving Magnet Near Loop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095500" y="2325689"/>
            <a:ext cx="800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Take a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loop of wire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095500" y="3136901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8000"/>
                </a:solidFill>
                <a:latin typeface="+mj-lt"/>
              </a:rPr>
              <a:t>Move</a:t>
            </a:r>
            <a:r>
              <a:rPr lang="en-US" sz="2400" dirty="0">
                <a:latin typeface="+mj-lt"/>
              </a:rPr>
              <a:t> a </a:t>
            </a:r>
            <a:r>
              <a:rPr lang="en-US" sz="2400" b="1" dirty="0">
                <a:solidFill>
                  <a:srgbClr val="293F6F"/>
                </a:solidFill>
                <a:latin typeface="+mj-lt"/>
              </a:rPr>
              <a:t>magnet</a:t>
            </a:r>
            <a:r>
              <a:rPr lang="en-US" sz="2400" dirty="0">
                <a:latin typeface="+mj-lt"/>
              </a:rPr>
              <a:t> near the loop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095500" y="3949701"/>
            <a:ext cx="800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Now current flows even without a battery present!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095500" y="4762501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Current depends on how magnet is moved (and resistance of loop)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628900" y="5943601"/>
            <a:ext cx="6934200" cy="46196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Process is called “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induction</a:t>
            </a:r>
            <a:r>
              <a:rPr lang="en-US" sz="2400" dirty="0">
                <a:latin typeface="+mj-lt"/>
              </a:rPr>
              <a:t>”</a:t>
            </a:r>
          </a:p>
        </p:txBody>
      </p:sp>
      <p:sp>
        <p:nvSpPr>
          <p:cNvPr id="76808" name="TextBox 8"/>
          <p:cNvSpPr txBox="1">
            <a:spLocks noChangeArrowheads="1"/>
          </p:cNvSpPr>
          <p:nvPr/>
        </p:nvSpPr>
        <p:spPr bwMode="auto">
          <a:xfrm>
            <a:off x="1676400" y="1227138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Moving charges (current), make a magnetic field, </a:t>
            </a:r>
          </a:p>
          <a:p>
            <a:pPr algn="ctr" eaLnBrk="1" hangingPunct="1"/>
            <a:r>
              <a:rPr lang="en-US" sz="2400" dirty="0"/>
              <a:t>what do moving magnets make?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Magnetic Induction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1"/>
            <a:ext cx="8229600" cy="4525963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b="1" dirty="0"/>
              <a:t>changing</a:t>
            </a:r>
            <a:r>
              <a:rPr lang="en-US" sz="2400" dirty="0"/>
              <a:t> (</a:t>
            </a:r>
            <a:r>
              <a:rPr lang="en-US" sz="2400" i="1" dirty="0"/>
              <a:t>increasing</a:t>
            </a:r>
            <a:r>
              <a:rPr lang="en-US" sz="2400" dirty="0"/>
              <a:t> or </a:t>
            </a:r>
            <a:r>
              <a:rPr lang="en-US" sz="2400" i="1" dirty="0"/>
              <a:t>decreasing</a:t>
            </a:r>
            <a:r>
              <a:rPr lang="en-US" sz="2400" dirty="0"/>
              <a:t>) magnetic flux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[slide 27] </a:t>
            </a:r>
            <a:r>
              <a:rPr lang="en-US" sz="2400" dirty="0"/>
              <a:t>through a conductor induces an EMF in the conductor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/>
              <a:t>    e.g.</a:t>
            </a:r>
          </a:p>
          <a:p>
            <a:pPr marL="0" indent="0">
              <a:buNone/>
            </a:pPr>
            <a:r>
              <a:rPr lang="en-US" sz="2400" dirty="0"/>
              <a:t>	- a moving conductor in the presence of a magnet</a:t>
            </a:r>
          </a:p>
          <a:p>
            <a:pPr marL="0" indent="0">
              <a:buNone/>
            </a:pPr>
            <a:r>
              <a:rPr lang="en-US" sz="2400" dirty="0"/>
              <a:t>	- a moving magnet near a conductor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conductor develops an EMF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If the conductor forms a closed loop (i.e. a complete circuit), then the EMF will produce a current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25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9" name="Group 17"/>
          <p:cNvGrpSpPr>
            <a:grpSpLocks/>
          </p:cNvGrpSpPr>
          <p:nvPr/>
        </p:nvGrpSpPr>
        <p:grpSpPr bwMode="auto">
          <a:xfrm>
            <a:off x="2305050" y="2286000"/>
            <a:ext cx="7848600" cy="2287588"/>
            <a:chOff x="647700" y="2286000"/>
            <a:chExt cx="7848600" cy="2287588"/>
          </a:xfrm>
        </p:grpSpPr>
        <p:grpSp>
          <p:nvGrpSpPr>
            <p:cNvPr id="69650" name="Group 16"/>
            <p:cNvGrpSpPr>
              <a:grpSpLocks/>
            </p:cNvGrpSpPr>
            <p:nvPr/>
          </p:nvGrpSpPr>
          <p:grpSpPr bwMode="auto">
            <a:xfrm>
              <a:off x="647700" y="2286000"/>
              <a:ext cx="7848600" cy="2287588"/>
              <a:chOff x="0" y="2286000"/>
              <a:chExt cx="7848600" cy="2287588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0" y="2286000"/>
                <a:ext cx="7848600" cy="1588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0" y="2613025"/>
                <a:ext cx="7848600" cy="1588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0" y="2938463"/>
                <a:ext cx="7848600" cy="1587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0" y="3265488"/>
                <a:ext cx="7848600" cy="1587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0" y="3592513"/>
                <a:ext cx="7848600" cy="1587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0" y="3919538"/>
                <a:ext cx="7848600" cy="1587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0" y="4244975"/>
                <a:ext cx="7848600" cy="1588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0" y="4572000"/>
                <a:ext cx="7848600" cy="1588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9651" name="Object 4"/>
            <p:cNvGraphicFramePr>
              <a:graphicFrameLocks noChangeAspect="1"/>
            </p:cNvGraphicFramePr>
            <p:nvPr/>
          </p:nvGraphicFramePr>
          <p:xfrm>
            <a:off x="7162018" y="3055559"/>
            <a:ext cx="400832" cy="498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58" name="Equation" r:id="rId3" imgW="152334" imgH="190417" progId="Equation.3">
                    <p:embed/>
                  </p:oleObj>
                </mc:Choice>
                <mc:Fallback>
                  <p:oleObj name="Equation" r:id="rId3" imgW="152334" imgH="190417" progId="Equation.3">
                    <p:embed/>
                    <p:pic>
                      <p:nvPicPr>
                        <p:cNvPr id="69651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2018" y="3055559"/>
                          <a:ext cx="400832" cy="49899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6"/>
          <p:cNvSpPr/>
          <p:nvPr/>
        </p:nvSpPr>
        <p:spPr>
          <a:xfrm>
            <a:off x="3924300" y="2439988"/>
            <a:ext cx="4343400" cy="1905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635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8610600" cy="1143000"/>
          </a:xfrm>
        </p:spPr>
        <p:txBody>
          <a:bodyPr/>
          <a:lstStyle/>
          <a:p>
            <a:r>
              <a:rPr lang="en-US" b="1" dirty="0">
                <a:latin typeface="Arial" charset="0"/>
                <a:cs typeface="Arial" charset="0"/>
              </a:rPr>
              <a:t>Conductor in E-Field</a:t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[lecture 14-15 slide 37]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171700" y="1582738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What happens when a conductor is in an </a:t>
            </a:r>
            <a:r>
              <a:rPr lang="en-US" sz="2400" b="1" dirty="0">
                <a:latin typeface="+mj-lt"/>
              </a:rPr>
              <a:t>electric</a:t>
            </a:r>
            <a:r>
              <a:rPr lang="en-US" sz="2400" dirty="0">
                <a:latin typeface="+mj-lt"/>
              </a:rPr>
              <a:t> field?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171700" y="5483226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Charges move to exterior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surface of conductor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171700" y="6167438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6F00E1"/>
                </a:solidFill>
                <a:latin typeface="+mj-lt"/>
              </a:rPr>
              <a:t>Therefore, potential difference develops</a:t>
            </a: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924300" y="4343401"/>
            <a:ext cx="4343400" cy="919163"/>
            <a:chOff x="2400300" y="4343400"/>
            <a:chExt cx="4343400" cy="918865"/>
          </a:xfrm>
        </p:grpSpPr>
        <p:grpSp>
          <p:nvGrpSpPr>
            <p:cNvPr id="69645" name="Group 28"/>
            <p:cNvGrpSpPr>
              <a:grpSpLocks/>
            </p:cNvGrpSpPr>
            <p:nvPr/>
          </p:nvGrpSpPr>
          <p:grpSpPr bwMode="auto">
            <a:xfrm>
              <a:off x="2400300" y="4343400"/>
              <a:ext cx="4343400" cy="609600"/>
              <a:chOff x="2971800" y="4495800"/>
              <a:chExt cx="4343400" cy="6096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400000">
                <a:off x="2667099" y="4800501"/>
                <a:ext cx="6094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7010499" y="4800501"/>
                <a:ext cx="6094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971800" y="4952852"/>
                <a:ext cx="4343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646" name="TextBox 29"/>
            <p:cNvSpPr txBox="1">
              <a:spLocks noChangeArrowheads="1"/>
            </p:cNvSpPr>
            <p:nvPr/>
          </p:nvSpPr>
          <p:spPr bwMode="auto">
            <a:xfrm>
              <a:off x="3390900" y="4800600"/>
              <a:ext cx="2362200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dirty="0">
                  <a:latin typeface="Symbol" pitchFamily="18" charset="2"/>
                  <a:cs typeface="Times New Roman" pitchFamily="18" charset="0"/>
                </a:rPr>
                <a:t>D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V = E d</a:t>
              </a:r>
            </a:p>
          </p:txBody>
        </p:sp>
      </p:grpSp>
      <p:sp>
        <p:nvSpPr>
          <p:cNvPr id="19" name="TextBox 18"/>
          <p:cNvSpPr txBox="1"/>
          <p:nvPr/>
        </p:nvSpPr>
        <p:spPr bwMode="auto">
          <a:xfrm>
            <a:off x="8077200" y="2422525"/>
            <a:ext cx="152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+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+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+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+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3962400" y="2422525"/>
            <a:ext cx="152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–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–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––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–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924300" y="3392488"/>
            <a:ext cx="434340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4" name="TextBox 32"/>
          <p:cNvSpPr txBox="1">
            <a:spLocks noChangeArrowheads="1"/>
          </p:cNvSpPr>
          <p:nvPr/>
        </p:nvSpPr>
        <p:spPr bwMode="auto">
          <a:xfrm>
            <a:off x="5867400" y="31607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7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cs typeface="Arial" charset="0"/>
              </a:rPr>
              <a:t>Neutral Conductor in B-field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981200" y="1371600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</a:rPr>
              <a:t>What happens when a </a:t>
            </a:r>
            <a:r>
              <a:rPr lang="en-US" sz="2000" b="1" dirty="0">
                <a:solidFill>
                  <a:srgbClr val="B87333"/>
                </a:solidFill>
                <a:latin typeface="+mj-lt"/>
              </a:rPr>
              <a:t>Cu</a:t>
            </a:r>
            <a:r>
              <a:rPr lang="en-US" sz="2000" dirty="0">
                <a:latin typeface="+mj-lt"/>
              </a:rPr>
              <a:t> conductor is in a magnetic field?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890000" y="1371601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B87333"/>
                </a:solidFill>
              </a:rPr>
              <a:t>Not much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14042" y="1821627"/>
            <a:ext cx="579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B87333"/>
                </a:solidFill>
              </a:rPr>
              <a:t>Unless it is moved (by external agent)</a:t>
            </a:r>
          </a:p>
        </p:txBody>
      </p:sp>
      <p:graphicFrame>
        <p:nvGraphicFramePr>
          <p:cNvPr id="70662" name="Object 4"/>
          <p:cNvGraphicFramePr>
            <a:graphicFrameLocks noChangeAspect="1"/>
          </p:cNvGraphicFramePr>
          <p:nvPr/>
        </p:nvGraphicFramePr>
        <p:xfrm>
          <a:off x="2807165" y="3160333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90" name="Equation" r:id="rId3" imgW="152334" imgH="190417" progId="Equation.3">
                  <p:embed/>
                </p:oleObj>
              </mc:Choice>
              <mc:Fallback>
                <p:oleObj name="Equation" r:id="rId3" imgW="152334" imgH="190417" progId="Equation.3">
                  <p:embed/>
                  <p:pic>
                    <p:nvPicPr>
                      <p:cNvPr id="706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165" y="3160333"/>
                        <a:ext cx="31115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" name="TextBox 199"/>
          <p:cNvSpPr txBox="1"/>
          <p:nvPr/>
        </p:nvSpPr>
        <p:spPr bwMode="auto">
          <a:xfrm>
            <a:off x="6025616" y="2895600"/>
            <a:ext cx="31945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Magnetic</a:t>
            </a:r>
            <a:r>
              <a:rPr lang="en-US" sz="2000" dirty="0">
                <a:latin typeface="+mj-lt"/>
              </a:rPr>
              <a:t> force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separates</a:t>
            </a:r>
            <a:r>
              <a:rPr lang="en-US" sz="2000" dirty="0">
                <a:latin typeface="+mj-lt"/>
              </a:rPr>
              <a:t> moving charges: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9220200" y="3081779"/>
          <a:ext cx="12446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91" name="Equation" r:id="rId5" imgW="609480" imgH="215640" progId="Equation.3">
                  <p:embed/>
                </p:oleObj>
              </mc:Choice>
              <mc:Fallback>
                <p:oleObj name="Equation" r:id="rId5" imgW="609480" imgH="215640" progId="Equation.3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3081779"/>
                        <a:ext cx="124460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 bwMode="auto">
              <a:xfrm>
                <a:off x="5936594" y="3632538"/>
                <a:ext cx="3283607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000" dirty="0"/>
                  <a:t>As charges are separated, electric force is created:</a:t>
                </a:r>
              </a:p>
              <a:p>
                <a:pPr algn="ctr">
                  <a:defRPr/>
                </a:pPr>
                <a:r>
                  <a:rPr lang="en-US" sz="2000" dirty="0"/>
                  <a:t>(opposite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6594" y="3632538"/>
                <a:ext cx="3283607" cy="1015663"/>
              </a:xfrm>
              <a:prstGeom prst="rect">
                <a:avLst/>
              </a:prstGeom>
              <a:blipFill>
                <a:blip r:embed="rId7"/>
                <a:stretch>
                  <a:fillRect t="-2994" r="-2041" b="-1018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107538"/>
              </p:ext>
            </p:extLst>
          </p:nvPr>
        </p:nvGraphicFramePr>
        <p:xfrm>
          <a:off x="9220201" y="3965610"/>
          <a:ext cx="11144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92" name="Equation" r:id="rId8" imgW="545626" imgH="215713" progId="Equation.3">
                  <p:embed/>
                </p:oleObj>
              </mc:Choice>
              <mc:Fallback>
                <p:oleObj name="Equation" r:id="rId8" imgW="545626" imgH="215713" progId="Equation.3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1" y="3965610"/>
                        <a:ext cx="1114425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11"/>
          <p:cNvGrpSpPr>
            <a:grpSpLocks/>
          </p:cNvGrpSpPr>
          <p:nvPr/>
        </p:nvGrpSpPr>
        <p:grpSpPr bwMode="auto">
          <a:xfrm>
            <a:off x="2819399" y="3124200"/>
            <a:ext cx="2443162" cy="3276600"/>
            <a:chOff x="1295855" y="3124201"/>
            <a:chExt cx="2442410" cy="3276600"/>
          </a:xfrm>
        </p:grpSpPr>
        <p:grpSp>
          <p:nvGrpSpPr>
            <p:cNvPr id="70831" name="Group 209"/>
            <p:cNvGrpSpPr>
              <a:grpSpLocks/>
            </p:cNvGrpSpPr>
            <p:nvPr/>
          </p:nvGrpSpPr>
          <p:grpSpPr bwMode="auto">
            <a:xfrm>
              <a:off x="1295855" y="5334001"/>
              <a:ext cx="182563" cy="1066800"/>
              <a:chOff x="1295855" y="5334001"/>
              <a:chExt cx="182563" cy="1066800"/>
            </a:xfrm>
          </p:grpSpPr>
          <p:graphicFrame>
            <p:nvGraphicFramePr>
              <p:cNvPr id="70838" name="Object 5"/>
              <p:cNvGraphicFramePr>
                <a:graphicFrameLocks noChangeAspect="1"/>
              </p:cNvGraphicFramePr>
              <p:nvPr/>
            </p:nvGraphicFramePr>
            <p:xfrm>
              <a:off x="1295855" y="6070601"/>
              <a:ext cx="182563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3193" name="Equation" r:id="rId10" imgW="126780" imgH="164814" progId="Equation.3">
                      <p:embed/>
                    </p:oleObj>
                  </mc:Choice>
                  <mc:Fallback>
                    <p:oleObj name="Equation" r:id="rId10" imgW="126780" imgH="164814" progId="Equation.3">
                      <p:embed/>
                      <p:pic>
                        <p:nvPicPr>
                          <p:cNvPr id="70838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5855" y="6070601"/>
                            <a:ext cx="182563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87" name="Straight Arrow Connector 186"/>
              <p:cNvCxnSpPr/>
              <p:nvPr/>
            </p:nvCxnSpPr>
            <p:spPr>
              <a:xfrm rot="5400000">
                <a:off x="1042609" y="5714207"/>
                <a:ext cx="762000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832" name="Group 210"/>
            <p:cNvGrpSpPr>
              <a:grpSpLocks/>
            </p:cNvGrpSpPr>
            <p:nvPr/>
          </p:nvGrpSpPr>
          <p:grpSpPr bwMode="auto">
            <a:xfrm>
              <a:off x="1392663" y="3124201"/>
              <a:ext cx="2345602" cy="1600200"/>
              <a:chOff x="1392663" y="3124201"/>
              <a:chExt cx="2345602" cy="1600200"/>
            </a:xfrm>
          </p:grpSpPr>
          <p:cxnSp>
            <p:nvCxnSpPr>
              <p:cNvPr id="190" name="Straight Connector 189"/>
              <p:cNvCxnSpPr/>
              <p:nvPr/>
            </p:nvCxnSpPr>
            <p:spPr>
              <a:xfrm rot="5400000">
                <a:off x="3242965" y="3619501"/>
                <a:ext cx="990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>
                <a:off x="2655771" y="3771901"/>
                <a:ext cx="990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>
                <a:off x="2070164" y="3924301"/>
                <a:ext cx="990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5400000">
                <a:off x="1482969" y="4076701"/>
                <a:ext cx="990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5400000">
                <a:off x="897363" y="4229101"/>
                <a:ext cx="990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tangle 29"/>
          <p:cNvSpPr/>
          <p:nvPr/>
        </p:nvSpPr>
        <p:spPr>
          <a:xfrm rot="5400000">
            <a:off x="3479801" y="3551238"/>
            <a:ext cx="1219200" cy="2346325"/>
          </a:xfrm>
          <a:prstGeom prst="rect">
            <a:avLst/>
          </a:prstGeom>
          <a:solidFill>
            <a:srgbClr val="B87333"/>
          </a:solidFill>
          <a:ln>
            <a:solidFill>
              <a:srgbClr val="B87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8" name="TextBox 197"/>
          <p:cNvSpPr txBox="1"/>
          <p:nvPr/>
        </p:nvSpPr>
        <p:spPr bwMode="auto">
          <a:xfrm>
            <a:off x="2895600" y="4124325"/>
            <a:ext cx="30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–</a:t>
            </a:r>
          </a:p>
          <a:p>
            <a:pPr algn="ctr">
              <a:defRPr/>
            </a:pPr>
            <a:r>
              <a:rPr lang="en-US" sz="2400" dirty="0">
                <a:latin typeface="+mj-lt"/>
              </a:rPr>
              <a:t>–</a:t>
            </a:r>
          </a:p>
          <a:p>
            <a:pPr algn="ctr">
              <a:defRPr/>
            </a:pPr>
            <a:r>
              <a:rPr lang="en-US" sz="2400" dirty="0"/>
              <a:t>–</a:t>
            </a:r>
            <a:endParaRPr lang="en-US" sz="2400" dirty="0">
              <a:latin typeface="+mj-lt"/>
            </a:endParaRPr>
          </a:p>
        </p:txBody>
      </p:sp>
      <p:sp>
        <p:nvSpPr>
          <p:cNvPr id="199" name="TextBox 198"/>
          <p:cNvSpPr txBox="1"/>
          <p:nvPr/>
        </p:nvSpPr>
        <p:spPr bwMode="auto">
          <a:xfrm>
            <a:off x="4876800" y="4124325"/>
            <a:ext cx="382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+</a:t>
            </a:r>
          </a:p>
          <a:p>
            <a:pPr algn="ctr">
              <a:defRPr/>
            </a:pPr>
            <a:r>
              <a:rPr lang="en-US" sz="2400" dirty="0">
                <a:latin typeface="+mj-lt"/>
              </a:rPr>
              <a:t>+</a:t>
            </a:r>
          </a:p>
          <a:p>
            <a:pPr algn="ctr">
              <a:defRPr/>
            </a:pPr>
            <a:r>
              <a:rPr lang="en-US" sz="2400" dirty="0"/>
              <a:t>+</a:t>
            </a:r>
            <a:endParaRPr lang="en-US" sz="2400" dirty="0">
              <a:latin typeface="+mj-lt"/>
            </a:endParaRPr>
          </a:p>
        </p:txBody>
      </p:sp>
      <p:grpSp>
        <p:nvGrpSpPr>
          <p:cNvPr id="70672" name="Group 296"/>
          <p:cNvGrpSpPr>
            <a:grpSpLocks/>
          </p:cNvGrpSpPr>
          <p:nvPr/>
        </p:nvGrpSpPr>
        <p:grpSpPr bwMode="auto">
          <a:xfrm>
            <a:off x="2099604" y="2955706"/>
            <a:ext cx="3384550" cy="3382963"/>
            <a:chOff x="1828800" y="1447800"/>
            <a:chExt cx="4754565" cy="4754566"/>
          </a:xfrm>
        </p:grpSpPr>
        <p:grpSp>
          <p:nvGrpSpPr>
            <p:cNvPr id="70675" name="Group 138"/>
            <p:cNvGrpSpPr>
              <a:grpSpLocks/>
            </p:cNvGrpSpPr>
            <p:nvPr/>
          </p:nvGrpSpPr>
          <p:grpSpPr bwMode="auto">
            <a:xfrm>
              <a:off x="1828800" y="1447799"/>
              <a:ext cx="4754565" cy="182564"/>
              <a:chOff x="1828800" y="1447799"/>
              <a:chExt cx="4754565" cy="182564"/>
            </a:xfrm>
          </p:grpSpPr>
          <p:grpSp>
            <p:nvGrpSpPr>
              <p:cNvPr id="70808" name="Group 71"/>
              <p:cNvGrpSpPr>
                <a:grpSpLocks/>
              </p:cNvGrpSpPr>
              <p:nvPr/>
            </p:nvGrpSpPr>
            <p:grpSpPr bwMode="auto">
              <a:xfrm>
                <a:off x="6400863" y="1447800"/>
                <a:ext cx="182502" cy="182563"/>
                <a:chOff x="1066860" y="4343399"/>
                <a:chExt cx="182502" cy="182563"/>
              </a:xfrm>
            </p:grpSpPr>
            <p:cxnSp>
              <p:nvCxnSpPr>
                <p:cNvPr id="184" name="Straight Connector 23"/>
                <p:cNvCxnSpPr/>
                <p:nvPr/>
              </p:nvCxnSpPr>
              <p:spPr bwMode="auto">
                <a:xfrm flipH="1">
                  <a:off x="1066495" y="4343399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24"/>
                <p:cNvCxnSpPr/>
                <p:nvPr/>
              </p:nvCxnSpPr>
              <p:spPr bwMode="auto">
                <a:xfrm rot="5400000" flipH="1">
                  <a:off x="1066452" y="4343442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809" name="Group 72"/>
              <p:cNvGrpSpPr>
                <a:grpSpLocks/>
              </p:cNvGrpSpPr>
              <p:nvPr/>
            </p:nvGrpSpPr>
            <p:grpSpPr bwMode="auto">
              <a:xfrm>
                <a:off x="1828800" y="1447799"/>
                <a:ext cx="182503" cy="182564"/>
                <a:chOff x="1066799" y="4343398"/>
                <a:chExt cx="182503" cy="182564"/>
              </a:xfrm>
            </p:grpSpPr>
            <p:cxnSp>
              <p:nvCxnSpPr>
                <p:cNvPr id="182" name="Straight Connector 21"/>
                <p:cNvCxnSpPr/>
                <p:nvPr/>
              </p:nvCxnSpPr>
              <p:spPr bwMode="auto">
                <a:xfrm flipH="1">
                  <a:off x="1066799" y="4343399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22"/>
                <p:cNvCxnSpPr/>
                <p:nvPr/>
              </p:nvCxnSpPr>
              <p:spPr bwMode="auto">
                <a:xfrm rot="5400000" flipH="1">
                  <a:off x="1066756" y="4343442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810" name="Group 181"/>
              <p:cNvGrpSpPr>
                <a:grpSpLocks/>
              </p:cNvGrpSpPr>
              <p:nvPr/>
            </p:nvGrpSpPr>
            <p:grpSpPr bwMode="auto">
              <a:xfrm>
                <a:off x="2590546" y="1447799"/>
                <a:ext cx="182503" cy="182564"/>
                <a:chOff x="1066809" y="4343398"/>
                <a:chExt cx="182503" cy="182564"/>
              </a:xfrm>
            </p:grpSpPr>
            <p:cxnSp>
              <p:nvCxnSpPr>
                <p:cNvPr id="180" name="Straight Connector 19"/>
                <p:cNvCxnSpPr/>
                <p:nvPr/>
              </p:nvCxnSpPr>
              <p:spPr bwMode="auto">
                <a:xfrm flipH="1">
                  <a:off x="1067756" y="4343399"/>
                  <a:ext cx="180639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20"/>
                <p:cNvCxnSpPr/>
                <p:nvPr/>
              </p:nvCxnSpPr>
              <p:spPr bwMode="auto">
                <a:xfrm rot="5400000" flipH="1">
                  <a:off x="1066598" y="4344557"/>
                  <a:ext cx="182953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811" name="Group 184"/>
              <p:cNvGrpSpPr>
                <a:grpSpLocks/>
              </p:cNvGrpSpPr>
              <p:nvPr/>
            </p:nvGrpSpPr>
            <p:grpSpPr bwMode="auto">
              <a:xfrm>
                <a:off x="3352292" y="1447799"/>
                <a:ext cx="182503" cy="182564"/>
                <a:chOff x="1066819" y="4343398"/>
                <a:chExt cx="182503" cy="182564"/>
              </a:xfrm>
            </p:grpSpPr>
            <p:cxnSp>
              <p:nvCxnSpPr>
                <p:cNvPr id="178" name="Straight Connector 17"/>
                <p:cNvCxnSpPr/>
                <p:nvPr/>
              </p:nvCxnSpPr>
              <p:spPr bwMode="auto">
                <a:xfrm flipH="1">
                  <a:off x="1066483" y="4343399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8"/>
                <p:cNvCxnSpPr/>
                <p:nvPr/>
              </p:nvCxnSpPr>
              <p:spPr bwMode="auto">
                <a:xfrm rot="5400000" flipH="1">
                  <a:off x="1066441" y="4343442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812" name="Group 187"/>
              <p:cNvGrpSpPr>
                <a:grpSpLocks/>
              </p:cNvGrpSpPr>
              <p:nvPr/>
            </p:nvGrpSpPr>
            <p:grpSpPr bwMode="auto">
              <a:xfrm>
                <a:off x="4114038" y="1447800"/>
                <a:ext cx="184089" cy="182563"/>
                <a:chOff x="1066829" y="4343399"/>
                <a:chExt cx="184089" cy="182563"/>
              </a:xfrm>
            </p:grpSpPr>
            <p:cxnSp>
              <p:nvCxnSpPr>
                <p:cNvPr id="176" name="Straight Connector 15"/>
                <p:cNvCxnSpPr/>
                <p:nvPr/>
              </p:nvCxnSpPr>
              <p:spPr bwMode="auto">
                <a:xfrm flipH="1">
                  <a:off x="1067440" y="4343399"/>
                  <a:ext cx="182868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6"/>
                <p:cNvCxnSpPr/>
                <p:nvPr/>
              </p:nvCxnSpPr>
              <p:spPr bwMode="auto">
                <a:xfrm rot="5400000" flipH="1">
                  <a:off x="1067397" y="4343442"/>
                  <a:ext cx="182954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813" name="Group 190"/>
              <p:cNvGrpSpPr>
                <a:grpSpLocks/>
              </p:cNvGrpSpPr>
              <p:nvPr/>
            </p:nvGrpSpPr>
            <p:grpSpPr bwMode="auto">
              <a:xfrm>
                <a:off x="4877371" y="1447800"/>
                <a:ext cx="182502" cy="182563"/>
                <a:chOff x="1066839" y="4343399"/>
                <a:chExt cx="182502" cy="182563"/>
              </a:xfrm>
            </p:grpSpPr>
            <p:cxnSp>
              <p:nvCxnSpPr>
                <p:cNvPr id="174" name="Straight Connector 13"/>
                <p:cNvCxnSpPr/>
                <p:nvPr/>
              </p:nvCxnSpPr>
              <p:spPr bwMode="auto">
                <a:xfrm flipH="1">
                  <a:off x="1066809" y="4343399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4"/>
                <p:cNvCxnSpPr/>
                <p:nvPr/>
              </p:nvCxnSpPr>
              <p:spPr bwMode="auto">
                <a:xfrm rot="5400000" flipH="1">
                  <a:off x="1066766" y="4343442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814" name="Group 193"/>
              <p:cNvGrpSpPr>
                <a:grpSpLocks/>
              </p:cNvGrpSpPr>
              <p:nvPr/>
            </p:nvGrpSpPr>
            <p:grpSpPr bwMode="auto">
              <a:xfrm>
                <a:off x="5639117" y="1447800"/>
                <a:ext cx="182502" cy="182563"/>
                <a:chOff x="1066849" y="4343399"/>
                <a:chExt cx="182502" cy="182563"/>
              </a:xfrm>
            </p:grpSpPr>
            <p:cxnSp>
              <p:nvCxnSpPr>
                <p:cNvPr id="172" name="Straight Connector 11"/>
                <p:cNvCxnSpPr/>
                <p:nvPr/>
              </p:nvCxnSpPr>
              <p:spPr bwMode="auto">
                <a:xfrm flipH="1">
                  <a:off x="1067768" y="4343399"/>
                  <a:ext cx="180636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2"/>
                <p:cNvCxnSpPr/>
                <p:nvPr/>
              </p:nvCxnSpPr>
              <p:spPr bwMode="auto">
                <a:xfrm rot="5400000" flipH="1">
                  <a:off x="1066609" y="4344558"/>
                  <a:ext cx="182954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676" name="Group 164"/>
            <p:cNvGrpSpPr>
              <a:grpSpLocks/>
            </p:cNvGrpSpPr>
            <p:nvPr/>
          </p:nvGrpSpPr>
          <p:grpSpPr bwMode="auto">
            <a:xfrm>
              <a:off x="1828800" y="6019802"/>
              <a:ext cx="4754565" cy="182564"/>
              <a:chOff x="1828800" y="1447799"/>
              <a:chExt cx="4754565" cy="182564"/>
            </a:xfrm>
          </p:grpSpPr>
          <p:grpSp>
            <p:nvGrpSpPr>
              <p:cNvPr id="70787" name="Group 71"/>
              <p:cNvGrpSpPr>
                <a:grpSpLocks/>
              </p:cNvGrpSpPr>
              <p:nvPr/>
            </p:nvGrpSpPr>
            <p:grpSpPr bwMode="auto">
              <a:xfrm>
                <a:off x="6400863" y="1447800"/>
                <a:ext cx="182502" cy="182563"/>
                <a:chOff x="1066860" y="4343399"/>
                <a:chExt cx="182502" cy="182563"/>
              </a:xfrm>
            </p:grpSpPr>
            <p:cxnSp>
              <p:nvCxnSpPr>
                <p:cNvPr id="163" name="Straight Connector 162"/>
                <p:cNvCxnSpPr/>
                <p:nvPr/>
              </p:nvCxnSpPr>
              <p:spPr bwMode="auto">
                <a:xfrm flipH="1">
                  <a:off x="1066495" y="4343008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 bwMode="auto">
                <a:xfrm rot="5400000" flipH="1">
                  <a:off x="1066452" y="4343052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88" name="Group 72"/>
              <p:cNvGrpSpPr>
                <a:grpSpLocks/>
              </p:cNvGrpSpPr>
              <p:nvPr/>
            </p:nvGrpSpPr>
            <p:grpSpPr bwMode="auto">
              <a:xfrm>
                <a:off x="1828800" y="1447799"/>
                <a:ext cx="182503" cy="182564"/>
                <a:chOff x="1066799" y="4343398"/>
                <a:chExt cx="182503" cy="182564"/>
              </a:xfrm>
            </p:grpSpPr>
            <p:cxnSp>
              <p:nvCxnSpPr>
                <p:cNvPr id="161" name="Straight Connector 160"/>
                <p:cNvCxnSpPr/>
                <p:nvPr/>
              </p:nvCxnSpPr>
              <p:spPr bwMode="auto">
                <a:xfrm flipH="1">
                  <a:off x="1066799" y="4343009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 bwMode="auto">
                <a:xfrm rot="5400000" flipH="1">
                  <a:off x="1066756" y="4343051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89" name="Group 181"/>
              <p:cNvGrpSpPr>
                <a:grpSpLocks/>
              </p:cNvGrpSpPr>
              <p:nvPr/>
            </p:nvGrpSpPr>
            <p:grpSpPr bwMode="auto">
              <a:xfrm>
                <a:off x="2590546" y="1447799"/>
                <a:ext cx="182503" cy="182564"/>
                <a:chOff x="1066809" y="4343398"/>
                <a:chExt cx="182503" cy="182564"/>
              </a:xfrm>
            </p:grpSpPr>
            <p:cxnSp>
              <p:nvCxnSpPr>
                <p:cNvPr id="159" name="Straight Connector 158"/>
                <p:cNvCxnSpPr/>
                <p:nvPr/>
              </p:nvCxnSpPr>
              <p:spPr bwMode="auto">
                <a:xfrm flipH="1">
                  <a:off x="1067756" y="4343009"/>
                  <a:ext cx="180639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 bwMode="auto">
                <a:xfrm rot="5400000" flipH="1">
                  <a:off x="1066598" y="4344167"/>
                  <a:ext cx="182953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90" name="Group 184"/>
              <p:cNvGrpSpPr>
                <a:grpSpLocks/>
              </p:cNvGrpSpPr>
              <p:nvPr/>
            </p:nvGrpSpPr>
            <p:grpSpPr bwMode="auto">
              <a:xfrm>
                <a:off x="3352292" y="1447799"/>
                <a:ext cx="182503" cy="182564"/>
                <a:chOff x="1066819" y="4343398"/>
                <a:chExt cx="182503" cy="182564"/>
              </a:xfrm>
            </p:grpSpPr>
            <p:cxnSp>
              <p:nvCxnSpPr>
                <p:cNvPr id="157" name="Straight Connector 156"/>
                <p:cNvCxnSpPr/>
                <p:nvPr/>
              </p:nvCxnSpPr>
              <p:spPr bwMode="auto">
                <a:xfrm flipH="1">
                  <a:off x="1066483" y="4343009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 bwMode="auto">
                <a:xfrm rot="5400000" flipH="1">
                  <a:off x="1066441" y="4343051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91" name="Group 187"/>
              <p:cNvGrpSpPr>
                <a:grpSpLocks/>
              </p:cNvGrpSpPr>
              <p:nvPr/>
            </p:nvGrpSpPr>
            <p:grpSpPr bwMode="auto">
              <a:xfrm>
                <a:off x="4114038" y="1447800"/>
                <a:ext cx="184089" cy="182563"/>
                <a:chOff x="1066829" y="4343399"/>
                <a:chExt cx="184089" cy="182563"/>
              </a:xfrm>
            </p:grpSpPr>
            <p:cxnSp>
              <p:nvCxnSpPr>
                <p:cNvPr id="155" name="Straight Connector 154"/>
                <p:cNvCxnSpPr/>
                <p:nvPr/>
              </p:nvCxnSpPr>
              <p:spPr bwMode="auto">
                <a:xfrm flipH="1">
                  <a:off x="1067440" y="4343008"/>
                  <a:ext cx="182868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 bwMode="auto">
                <a:xfrm rot="5400000" flipH="1">
                  <a:off x="1067397" y="4343051"/>
                  <a:ext cx="182954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92" name="Group 190"/>
              <p:cNvGrpSpPr>
                <a:grpSpLocks/>
              </p:cNvGrpSpPr>
              <p:nvPr/>
            </p:nvGrpSpPr>
            <p:grpSpPr bwMode="auto">
              <a:xfrm>
                <a:off x="4877371" y="1447800"/>
                <a:ext cx="182502" cy="182563"/>
                <a:chOff x="1066839" y="4343399"/>
                <a:chExt cx="182502" cy="182563"/>
              </a:xfrm>
            </p:grpSpPr>
            <p:cxnSp>
              <p:nvCxnSpPr>
                <p:cNvPr id="153" name="Straight Connector 152"/>
                <p:cNvCxnSpPr/>
                <p:nvPr/>
              </p:nvCxnSpPr>
              <p:spPr bwMode="auto">
                <a:xfrm flipH="1">
                  <a:off x="1066809" y="4343008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 bwMode="auto">
                <a:xfrm rot="5400000" flipH="1">
                  <a:off x="1066766" y="4343052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93" name="Group 193"/>
              <p:cNvGrpSpPr>
                <a:grpSpLocks/>
              </p:cNvGrpSpPr>
              <p:nvPr/>
            </p:nvGrpSpPr>
            <p:grpSpPr bwMode="auto">
              <a:xfrm>
                <a:off x="5639117" y="1447800"/>
                <a:ext cx="182502" cy="182563"/>
                <a:chOff x="1066849" y="4343399"/>
                <a:chExt cx="182502" cy="182563"/>
              </a:xfrm>
            </p:grpSpPr>
            <p:cxnSp>
              <p:nvCxnSpPr>
                <p:cNvPr id="151" name="Straight Connector 150"/>
                <p:cNvCxnSpPr/>
                <p:nvPr/>
              </p:nvCxnSpPr>
              <p:spPr bwMode="auto">
                <a:xfrm flipH="1">
                  <a:off x="1067768" y="4343008"/>
                  <a:ext cx="180636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 bwMode="auto">
                <a:xfrm rot="5400000" flipH="1">
                  <a:off x="1066609" y="4344167"/>
                  <a:ext cx="182954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677" name="Group 186"/>
            <p:cNvGrpSpPr>
              <a:grpSpLocks/>
            </p:cNvGrpSpPr>
            <p:nvPr/>
          </p:nvGrpSpPr>
          <p:grpSpPr bwMode="auto">
            <a:xfrm>
              <a:off x="1828800" y="2209799"/>
              <a:ext cx="4754565" cy="182564"/>
              <a:chOff x="1828800" y="1447798"/>
              <a:chExt cx="4754565" cy="182564"/>
            </a:xfrm>
          </p:grpSpPr>
          <p:grpSp>
            <p:nvGrpSpPr>
              <p:cNvPr id="70766" name="Group 71"/>
              <p:cNvGrpSpPr>
                <a:grpSpLocks/>
              </p:cNvGrpSpPr>
              <p:nvPr/>
            </p:nvGrpSpPr>
            <p:grpSpPr bwMode="auto">
              <a:xfrm>
                <a:off x="6400863" y="1447799"/>
                <a:ext cx="182502" cy="182563"/>
                <a:chOff x="1066860" y="4343398"/>
                <a:chExt cx="182502" cy="18256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auto">
                <a:xfrm flipH="1">
                  <a:off x="1066495" y="4344448"/>
                  <a:ext cx="182867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auto">
                <a:xfrm rot="5400000" flipH="1">
                  <a:off x="1067567" y="4343375"/>
                  <a:ext cx="180723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67" name="Group 72"/>
              <p:cNvGrpSpPr>
                <a:grpSpLocks/>
              </p:cNvGrpSpPr>
              <p:nvPr/>
            </p:nvGrpSpPr>
            <p:grpSpPr bwMode="auto">
              <a:xfrm>
                <a:off x="1828800" y="1447798"/>
                <a:ext cx="182503" cy="182564"/>
                <a:chOff x="1066799" y="4343397"/>
                <a:chExt cx="182503" cy="182564"/>
              </a:xfrm>
            </p:grpSpPr>
            <p:cxnSp>
              <p:nvCxnSpPr>
                <p:cNvPr id="140" name="Straight Connector 139"/>
                <p:cNvCxnSpPr/>
                <p:nvPr/>
              </p:nvCxnSpPr>
              <p:spPr bwMode="auto">
                <a:xfrm flipH="1">
                  <a:off x="1066799" y="4344448"/>
                  <a:ext cx="182868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 bwMode="auto">
                <a:xfrm rot="5400000" flipH="1">
                  <a:off x="1067872" y="4343375"/>
                  <a:ext cx="18072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68" name="Group 181"/>
              <p:cNvGrpSpPr>
                <a:grpSpLocks/>
              </p:cNvGrpSpPr>
              <p:nvPr/>
            </p:nvGrpSpPr>
            <p:grpSpPr bwMode="auto">
              <a:xfrm>
                <a:off x="2590546" y="1447798"/>
                <a:ext cx="182503" cy="182564"/>
                <a:chOff x="1066809" y="4343397"/>
                <a:chExt cx="182503" cy="182564"/>
              </a:xfrm>
            </p:grpSpPr>
            <p:cxnSp>
              <p:nvCxnSpPr>
                <p:cNvPr id="138" name="Straight Connector 137"/>
                <p:cNvCxnSpPr/>
                <p:nvPr/>
              </p:nvCxnSpPr>
              <p:spPr bwMode="auto">
                <a:xfrm flipH="1">
                  <a:off x="1067756" y="4344448"/>
                  <a:ext cx="180639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 bwMode="auto">
                <a:xfrm rot="5400000" flipH="1">
                  <a:off x="1067714" y="4344490"/>
                  <a:ext cx="180723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69" name="Group 184"/>
              <p:cNvGrpSpPr>
                <a:grpSpLocks/>
              </p:cNvGrpSpPr>
              <p:nvPr/>
            </p:nvGrpSpPr>
            <p:grpSpPr bwMode="auto">
              <a:xfrm>
                <a:off x="3352292" y="1447798"/>
                <a:ext cx="182503" cy="182564"/>
                <a:chOff x="1066819" y="4343397"/>
                <a:chExt cx="182503" cy="182564"/>
              </a:xfrm>
            </p:grpSpPr>
            <p:cxnSp>
              <p:nvCxnSpPr>
                <p:cNvPr id="136" name="Straight Connector 135"/>
                <p:cNvCxnSpPr/>
                <p:nvPr/>
              </p:nvCxnSpPr>
              <p:spPr bwMode="auto">
                <a:xfrm flipH="1">
                  <a:off x="1066483" y="4344448"/>
                  <a:ext cx="182868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 bwMode="auto">
                <a:xfrm rot="5400000" flipH="1">
                  <a:off x="1067557" y="4343375"/>
                  <a:ext cx="18072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70" name="Group 187"/>
              <p:cNvGrpSpPr>
                <a:grpSpLocks/>
              </p:cNvGrpSpPr>
              <p:nvPr/>
            </p:nvGrpSpPr>
            <p:grpSpPr bwMode="auto">
              <a:xfrm>
                <a:off x="4114038" y="1447799"/>
                <a:ext cx="184089" cy="182563"/>
                <a:chOff x="1066829" y="4343398"/>
                <a:chExt cx="184089" cy="182563"/>
              </a:xfrm>
            </p:grpSpPr>
            <p:cxnSp>
              <p:nvCxnSpPr>
                <p:cNvPr id="134" name="Straight Connector 133"/>
                <p:cNvCxnSpPr/>
                <p:nvPr/>
              </p:nvCxnSpPr>
              <p:spPr bwMode="auto">
                <a:xfrm flipH="1">
                  <a:off x="1067440" y="4344448"/>
                  <a:ext cx="182868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 bwMode="auto">
                <a:xfrm rot="5400000" flipH="1">
                  <a:off x="1068513" y="4343375"/>
                  <a:ext cx="18072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71" name="Group 190"/>
              <p:cNvGrpSpPr>
                <a:grpSpLocks/>
              </p:cNvGrpSpPr>
              <p:nvPr/>
            </p:nvGrpSpPr>
            <p:grpSpPr bwMode="auto">
              <a:xfrm>
                <a:off x="4877371" y="1447799"/>
                <a:ext cx="182502" cy="182563"/>
                <a:chOff x="1066839" y="4343398"/>
                <a:chExt cx="182502" cy="182563"/>
              </a:xfrm>
            </p:grpSpPr>
            <p:cxnSp>
              <p:nvCxnSpPr>
                <p:cNvPr id="132" name="Straight Connector 131"/>
                <p:cNvCxnSpPr/>
                <p:nvPr/>
              </p:nvCxnSpPr>
              <p:spPr bwMode="auto">
                <a:xfrm flipH="1">
                  <a:off x="1066809" y="4344448"/>
                  <a:ext cx="182867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 bwMode="auto">
                <a:xfrm rot="5400000" flipH="1">
                  <a:off x="1067882" y="4343375"/>
                  <a:ext cx="180723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72" name="Group 193"/>
              <p:cNvGrpSpPr>
                <a:grpSpLocks/>
              </p:cNvGrpSpPr>
              <p:nvPr/>
            </p:nvGrpSpPr>
            <p:grpSpPr bwMode="auto">
              <a:xfrm>
                <a:off x="5639117" y="1447799"/>
                <a:ext cx="182502" cy="182563"/>
                <a:chOff x="1066849" y="4343398"/>
                <a:chExt cx="182502" cy="182563"/>
              </a:xfrm>
            </p:grpSpPr>
            <p:cxnSp>
              <p:nvCxnSpPr>
                <p:cNvPr id="130" name="Straight Connector 129"/>
                <p:cNvCxnSpPr/>
                <p:nvPr/>
              </p:nvCxnSpPr>
              <p:spPr bwMode="auto">
                <a:xfrm flipH="1">
                  <a:off x="1067768" y="4344448"/>
                  <a:ext cx="180636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 bwMode="auto">
                <a:xfrm rot="5400000" flipH="1">
                  <a:off x="1067725" y="4344491"/>
                  <a:ext cx="180723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678" name="Group 208"/>
            <p:cNvGrpSpPr>
              <a:grpSpLocks/>
            </p:cNvGrpSpPr>
            <p:nvPr/>
          </p:nvGrpSpPr>
          <p:grpSpPr bwMode="auto">
            <a:xfrm>
              <a:off x="1828800" y="2971800"/>
              <a:ext cx="4754565" cy="182564"/>
              <a:chOff x="1828800" y="1447798"/>
              <a:chExt cx="4754565" cy="182564"/>
            </a:xfrm>
          </p:grpSpPr>
          <p:grpSp>
            <p:nvGrpSpPr>
              <p:cNvPr id="70745" name="Group 71"/>
              <p:cNvGrpSpPr>
                <a:grpSpLocks/>
              </p:cNvGrpSpPr>
              <p:nvPr/>
            </p:nvGrpSpPr>
            <p:grpSpPr bwMode="auto">
              <a:xfrm>
                <a:off x="6400863" y="1447799"/>
                <a:ext cx="182502" cy="182563"/>
                <a:chOff x="1066860" y="4343398"/>
                <a:chExt cx="182502" cy="182563"/>
              </a:xfrm>
            </p:grpSpPr>
            <p:cxnSp>
              <p:nvCxnSpPr>
                <p:cNvPr id="121" name="Straight Connector 120"/>
                <p:cNvCxnSpPr/>
                <p:nvPr/>
              </p:nvCxnSpPr>
              <p:spPr bwMode="auto">
                <a:xfrm flipH="1">
                  <a:off x="1066495" y="4343267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 bwMode="auto">
                <a:xfrm rot="5400000" flipH="1">
                  <a:off x="1066452" y="4343311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46" name="Group 72"/>
              <p:cNvGrpSpPr>
                <a:grpSpLocks/>
              </p:cNvGrpSpPr>
              <p:nvPr/>
            </p:nvGrpSpPr>
            <p:grpSpPr bwMode="auto">
              <a:xfrm>
                <a:off x="1828800" y="1447798"/>
                <a:ext cx="182503" cy="182564"/>
                <a:chOff x="1066799" y="4343397"/>
                <a:chExt cx="182503" cy="182564"/>
              </a:xfrm>
            </p:grpSpPr>
            <p:cxnSp>
              <p:nvCxnSpPr>
                <p:cNvPr id="119" name="Straight Connector 118"/>
                <p:cNvCxnSpPr/>
                <p:nvPr/>
              </p:nvCxnSpPr>
              <p:spPr bwMode="auto">
                <a:xfrm flipH="1">
                  <a:off x="1066799" y="4343268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 bwMode="auto">
                <a:xfrm rot="5400000" flipH="1">
                  <a:off x="1066756" y="4343310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47" name="Group 181"/>
              <p:cNvGrpSpPr>
                <a:grpSpLocks/>
              </p:cNvGrpSpPr>
              <p:nvPr/>
            </p:nvGrpSpPr>
            <p:grpSpPr bwMode="auto">
              <a:xfrm>
                <a:off x="2590546" y="1447798"/>
                <a:ext cx="182503" cy="182564"/>
                <a:chOff x="1066809" y="4343397"/>
                <a:chExt cx="182503" cy="182564"/>
              </a:xfrm>
            </p:grpSpPr>
            <p:cxnSp>
              <p:nvCxnSpPr>
                <p:cNvPr id="117" name="Straight Connector 116"/>
                <p:cNvCxnSpPr/>
                <p:nvPr/>
              </p:nvCxnSpPr>
              <p:spPr bwMode="auto">
                <a:xfrm flipH="1">
                  <a:off x="1067756" y="4343268"/>
                  <a:ext cx="180639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 bwMode="auto">
                <a:xfrm rot="5400000" flipH="1">
                  <a:off x="1066598" y="4344426"/>
                  <a:ext cx="182953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48" name="Group 184"/>
              <p:cNvGrpSpPr>
                <a:grpSpLocks/>
              </p:cNvGrpSpPr>
              <p:nvPr/>
            </p:nvGrpSpPr>
            <p:grpSpPr bwMode="auto">
              <a:xfrm>
                <a:off x="3352292" y="1447798"/>
                <a:ext cx="182503" cy="182564"/>
                <a:chOff x="1066819" y="4343397"/>
                <a:chExt cx="182503" cy="182564"/>
              </a:xfrm>
            </p:grpSpPr>
            <p:cxnSp>
              <p:nvCxnSpPr>
                <p:cNvPr id="115" name="Straight Connector 114"/>
                <p:cNvCxnSpPr/>
                <p:nvPr/>
              </p:nvCxnSpPr>
              <p:spPr bwMode="auto">
                <a:xfrm flipH="1">
                  <a:off x="1066483" y="4343268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 bwMode="auto">
                <a:xfrm rot="5400000" flipH="1">
                  <a:off x="1066441" y="4343310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49" name="Group 187"/>
              <p:cNvGrpSpPr>
                <a:grpSpLocks/>
              </p:cNvGrpSpPr>
              <p:nvPr/>
            </p:nvGrpSpPr>
            <p:grpSpPr bwMode="auto">
              <a:xfrm>
                <a:off x="4114038" y="1447799"/>
                <a:ext cx="184089" cy="182563"/>
                <a:chOff x="1066829" y="4343398"/>
                <a:chExt cx="184089" cy="182563"/>
              </a:xfrm>
            </p:grpSpPr>
            <p:cxnSp>
              <p:nvCxnSpPr>
                <p:cNvPr id="113" name="Straight Connector 112"/>
                <p:cNvCxnSpPr/>
                <p:nvPr/>
              </p:nvCxnSpPr>
              <p:spPr bwMode="auto">
                <a:xfrm flipH="1">
                  <a:off x="1067440" y="4343267"/>
                  <a:ext cx="182868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 bwMode="auto">
                <a:xfrm rot="5400000" flipH="1">
                  <a:off x="1067397" y="4343310"/>
                  <a:ext cx="182954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50" name="Group 190"/>
              <p:cNvGrpSpPr>
                <a:grpSpLocks/>
              </p:cNvGrpSpPr>
              <p:nvPr/>
            </p:nvGrpSpPr>
            <p:grpSpPr bwMode="auto">
              <a:xfrm>
                <a:off x="4877371" y="1447799"/>
                <a:ext cx="182502" cy="182563"/>
                <a:chOff x="1066839" y="4343398"/>
                <a:chExt cx="182502" cy="182563"/>
              </a:xfrm>
            </p:grpSpPr>
            <p:cxnSp>
              <p:nvCxnSpPr>
                <p:cNvPr id="111" name="Straight Connector 110"/>
                <p:cNvCxnSpPr/>
                <p:nvPr/>
              </p:nvCxnSpPr>
              <p:spPr bwMode="auto">
                <a:xfrm flipH="1">
                  <a:off x="1066809" y="4343267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 bwMode="auto">
                <a:xfrm rot="5400000" flipH="1">
                  <a:off x="1066766" y="4343311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51" name="Group 193"/>
              <p:cNvGrpSpPr>
                <a:grpSpLocks/>
              </p:cNvGrpSpPr>
              <p:nvPr/>
            </p:nvGrpSpPr>
            <p:grpSpPr bwMode="auto">
              <a:xfrm>
                <a:off x="5639117" y="1447799"/>
                <a:ext cx="182502" cy="182563"/>
                <a:chOff x="1066849" y="4343398"/>
                <a:chExt cx="182502" cy="182563"/>
              </a:xfrm>
            </p:grpSpPr>
            <p:cxnSp>
              <p:nvCxnSpPr>
                <p:cNvPr id="109" name="Straight Connector 108"/>
                <p:cNvCxnSpPr/>
                <p:nvPr/>
              </p:nvCxnSpPr>
              <p:spPr bwMode="auto">
                <a:xfrm flipH="1">
                  <a:off x="1067768" y="4343267"/>
                  <a:ext cx="180636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 bwMode="auto">
                <a:xfrm rot="5400000" flipH="1">
                  <a:off x="1066609" y="4344426"/>
                  <a:ext cx="182954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679" name="Group 230"/>
            <p:cNvGrpSpPr>
              <a:grpSpLocks/>
            </p:cNvGrpSpPr>
            <p:nvPr/>
          </p:nvGrpSpPr>
          <p:grpSpPr bwMode="auto">
            <a:xfrm>
              <a:off x="1828800" y="3733800"/>
              <a:ext cx="4754565" cy="182564"/>
              <a:chOff x="1828800" y="1447797"/>
              <a:chExt cx="4754565" cy="182564"/>
            </a:xfrm>
          </p:grpSpPr>
          <p:grpSp>
            <p:nvGrpSpPr>
              <p:cNvPr id="70724" name="Group 71"/>
              <p:cNvGrpSpPr>
                <a:grpSpLocks/>
              </p:cNvGrpSpPr>
              <p:nvPr/>
            </p:nvGrpSpPr>
            <p:grpSpPr bwMode="auto">
              <a:xfrm>
                <a:off x="6400863" y="1447798"/>
                <a:ext cx="182502" cy="182563"/>
                <a:chOff x="1066860" y="4343397"/>
                <a:chExt cx="182502" cy="182563"/>
              </a:xfrm>
            </p:grpSpPr>
            <p:cxnSp>
              <p:nvCxnSpPr>
                <p:cNvPr id="100" name="Straight Connector 99"/>
                <p:cNvCxnSpPr/>
                <p:nvPr/>
              </p:nvCxnSpPr>
              <p:spPr bwMode="auto">
                <a:xfrm flipH="1">
                  <a:off x="1066495" y="4344318"/>
                  <a:ext cx="182867" cy="180722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 bwMode="auto">
                <a:xfrm rot="5400000" flipH="1">
                  <a:off x="1067567" y="4343245"/>
                  <a:ext cx="180722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25" name="Group 72"/>
              <p:cNvGrpSpPr>
                <a:grpSpLocks/>
              </p:cNvGrpSpPr>
              <p:nvPr/>
            </p:nvGrpSpPr>
            <p:grpSpPr bwMode="auto">
              <a:xfrm>
                <a:off x="1828800" y="1447797"/>
                <a:ext cx="182503" cy="182564"/>
                <a:chOff x="1066799" y="4343396"/>
                <a:chExt cx="182503" cy="182564"/>
              </a:xfrm>
            </p:grpSpPr>
            <p:cxnSp>
              <p:nvCxnSpPr>
                <p:cNvPr id="98" name="Straight Connector 97"/>
                <p:cNvCxnSpPr/>
                <p:nvPr/>
              </p:nvCxnSpPr>
              <p:spPr bwMode="auto">
                <a:xfrm flipH="1">
                  <a:off x="1066799" y="4344318"/>
                  <a:ext cx="182868" cy="180721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rot="5400000" flipH="1">
                  <a:off x="1067872" y="4343245"/>
                  <a:ext cx="180721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26" name="Group 181"/>
              <p:cNvGrpSpPr>
                <a:grpSpLocks/>
              </p:cNvGrpSpPr>
              <p:nvPr/>
            </p:nvGrpSpPr>
            <p:grpSpPr bwMode="auto">
              <a:xfrm>
                <a:off x="2590546" y="1447797"/>
                <a:ext cx="182503" cy="182564"/>
                <a:chOff x="1066809" y="4343396"/>
                <a:chExt cx="182503" cy="182564"/>
              </a:xfrm>
            </p:grpSpPr>
            <p:cxnSp>
              <p:nvCxnSpPr>
                <p:cNvPr id="96" name="Straight Connector 95"/>
                <p:cNvCxnSpPr/>
                <p:nvPr/>
              </p:nvCxnSpPr>
              <p:spPr bwMode="auto">
                <a:xfrm flipH="1">
                  <a:off x="1067756" y="4344318"/>
                  <a:ext cx="180639" cy="180721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 rot="5400000" flipH="1">
                  <a:off x="1067714" y="4344360"/>
                  <a:ext cx="180721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27" name="Group 184"/>
              <p:cNvGrpSpPr>
                <a:grpSpLocks/>
              </p:cNvGrpSpPr>
              <p:nvPr/>
            </p:nvGrpSpPr>
            <p:grpSpPr bwMode="auto">
              <a:xfrm>
                <a:off x="3352292" y="1447797"/>
                <a:ext cx="182503" cy="182564"/>
                <a:chOff x="1066819" y="4343396"/>
                <a:chExt cx="182503" cy="182564"/>
              </a:xfrm>
            </p:grpSpPr>
            <p:cxnSp>
              <p:nvCxnSpPr>
                <p:cNvPr id="94" name="Straight Connector 93"/>
                <p:cNvCxnSpPr/>
                <p:nvPr/>
              </p:nvCxnSpPr>
              <p:spPr bwMode="auto">
                <a:xfrm flipH="1">
                  <a:off x="1066483" y="4344318"/>
                  <a:ext cx="182868" cy="180721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 rot="5400000" flipH="1">
                  <a:off x="1067557" y="4343245"/>
                  <a:ext cx="180721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28" name="Group 187"/>
              <p:cNvGrpSpPr>
                <a:grpSpLocks/>
              </p:cNvGrpSpPr>
              <p:nvPr/>
            </p:nvGrpSpPr>
            <p:grpSpPr bwMode="auto">
              <a:xfrm>
                <a:off x="4114038" y="1447798"/>
                <a:ext cx="184089" cy="182563"/>
                <a:chOff x="1066829" y="4343397"/>
                <a:chExt cx="184089" cy="182563"/>
              </a:xfrm>
            </p:grpSpPr>
            <p:cxnSp>
              <p:nvCxnSpPr>
                <p:cNvPr id="92" name="Straight Connector 91"/>
                <p:cNvCxnSpPr/>
                <p:nvPr/>
              </p:nvCxnSpPr>
              <p:spPr bwMode="auto">
                <a:xfrm flipH="1">
                  <a:off x="1067440" y="4344318"/>
                  <a:ext cx="182868" cy="180722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 bwMode="auto">
                <a:xfrm rot="5400000" flipH="1">
                  <a:off x="1068513" y="4343244"/>
                  <a:ext cx="180722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29" name="Group 190"/>
              <p:cNvGrpSpPr>
                <a:grpSpLocks/>
              </p:cNvGrpSpPr>
              <p:nvPr/>
            </p:nvGrpSpPr>
            <p:grpSpPr bwMode="auto">
              <a:xfrm>
                <a:off x="4877371" y="1447798"/>
                <a:ext cx="182502" cy="182563"/>
                <a:chOff x="1066839" y="4343397"/>
                <a:chExt cx="182502" cy="182563"/>
              </a:xfrm>
            </p:grpSpPr>
            <p:cxnSp>
              <p:nvCxnSpPr>
                <p:cNvPr id="90" name="Straight Connector 89"/>
                <p:cNvCxnSpPr/>
                <p:nvPr/>
              </p:nvCxnSpPr>
              <p:spPr bwMode="auto">
                <a:xfrm flipH="1">
                  <a:off x="1066809" y="4344318"/>
                  <a:ext cx="182867" cy="180722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 bwMode="auto">
                <a:xfrm rot="5400000" flipH="1">
                  <a:off x="1067882" y="4343245"/>
                  <a:ext cx="180722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30" name="Group 193"/>
              <p:cNvGrpSpPr>
                <a:grpSpLocks/>
              </p:cNvGrpSpPr>
              <p:nvPr/>
            </p:nvGrpSpPr>
            <p:grpSpPr bwMode="auto">
              <a:xfrm>
                <a:off x="5639117" y="1447798"/>
                <a:ext cx="182502" cy="182563"/>
                <a:chOff x="1066849" y="4343397"/>
                <a:chExt cx="182502" cy="182563"/>
              </a:xfrm>
            </p:grpSpPr>
            <p:cxnSp>
              <p:nvCxnSpPr>
                <p:cNvPr id="88" name="Straight Connector 87"/>
                <p:cNvCxnSpPr/>
                <p:nvPr/>
              </p:nvCxnSpPr>
              <p:spPr bwMode="auto">
                <a:xfrm flipH="1">
                  <a:off x="1067768" y="4344318"/>
                  <a:ext cx="180636" cy="180722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 bwMode="auto">
                <a:xfrm rot="5400000" flipH="1">
                  <a:off x="1067725" y="4344360"/>
                  <a:ext cx="180722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680" name="Group 252"/>
            <p:cNvGrpSpPr>
              <a:grpSpLocks/>
            </p:cNvGrpSpPr>
            <p:nvPr/>
          </p:nvGrpSpPr>
          <p:grpSpPr bwMode="auto">
            <a:xfrm>
              <a:off x="1828800" y="4495801"/>
              <a:ext cx="4754565" cy="182564"/>
              <a:chOff x="1828800" y="1447797"/>
              <a:chExt cx="4754565" cy="182564"/>
            </a:xfrm>
          </p:grpSpPr>
          <p:grpSp>
            <p:nvGrpSpPr>
              <p:cNvPr id="70703" name="Group 71"/>
              <p:cNvGrpSpPr>
                <a:grpSpLocks/>
              </p:cNvGrpSpPr>
              <p:nvPr/>
            </p:nvGrpSpPr>
            <p:grpSpPr bwMode="auto">
              <a:xfrm>
                <a:off x="6400863" y="1447798"/>
                <a:ext cx="182502" cy="182563"/>
                <a:chOff x="1066860" y="4343397"/>
                <a:chExt cx="182502" cy="182563"/>
              </a:xfrm>
            </p:grpSpPr>
            <p:cxnSp>
              <p:nvCxnSpPr>
                <p:cNvPr id="79" name="Straight Connector 78"/>
                <p:cNvCxnSpPr/>
                <p:nvPr/>
              </p:nvCxnSpPr>
              <p:spPr bwMode="auto">
                <a:xfrm flipH="1">
                  <a:off x="1066495" y="4343136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 bwMode="auto">
                <a:xfrm rot="5400000" flipH="1">
                  <a:off x="1066452" y="4343179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04" name="Group 72"/>
              <p:cNvGrpSpPr>
                <a:grpSpLocks/>
              </p:cNvGrpSpPr>
              <p:nvPr/>
            </p:nvGrpSpPr>
            <p:grpSpPr bwMode="auto">
              <a:xfrm>
                <a:off x="1828800" y="1447797"/>
                <a:ext cx="182503" cy="182564"/>
                <a:chOff x="1066799" y="4343396"/>
                <a:chExt cx="182503" cy="182564"/>
              </a:xfrm>
            </p:grpSpPr>
            <p:cxnSp>
              <p:nvCxnSpPr>
                <p:cNvPr id="77" name="Straight Connector 76"/>
                <p:cNvCxnSpPr/>
                <p:nvPr/>
              </p:nvCxnSpPr>
              <p:spPr bwMode="auto">
                <a:xfrm flipH="1">
                  <a:off x="1066799" y="4343136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 bwMode="auto">
                <a:xfrm rot="5400000" flipH="1">
                  <a:off x="1066756" y="4343179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05" name="Group 181"/>
              <p:cNvGrpSpPr>
                <a:grpSpLocks/>
              </p:cNvGrpSpPr>
              <p:nvPr/>
            </p:nvGrpSpPr>
            <p:grpSpPr bwMode="auto">
              <a:xfrm>
                <a:off x="2590546" y="1447797"/>
                <a:ext cx="182503" cy="182564"/>
                <a:chOff x="1066809" y="4343396"/>
                <a:chExt cx="182503" cy="182564"/>
              </a:xfrm>
            </p:grpSpPr>
            <p:cxnSp>
              <p:nvCxnSpPr>
                <p:cNvPr id="75" name="Straight Connector 74"/>
                <p:cNvCxnSpPr/>
                <p:nvPr/>
              </p:nvCxnSpPr>
              <p:spPr bwMode="auto">
                <a:xfrm flipH="1">
                  <a:off x="1067756" y="4343136"/>
                  <a:ext cx="180639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 bwMode="auto">
                <a:xfrm rot="5400000" flipH="1">
                  <a:off x="1066598" y="4344294"/>
                  <a:ext cx="182953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06" name="Group 184"/>
              <p:cNvGrpSpPr>
                <a:grpSpLocks/>
              </p:cNvGrpSpPr>
              <p:nvPr/>
            </p:nvGrpSpPr>
            <p:grpSpPr bwMode="auto">
              <a:xfrm>
                <a:off x="3352292" y="1447797"/>
                <a:ext cx="182503" cy="182564"/>
                <a:chOff x="1066819" y="4343396"/>
                <a:chExt cx="182503" cy="182564"/>
              </a:xfrm>
            </p:grpSpPr>
            <p:cxnSp>
              <p:nvCxnSpPr>
                <p:cNvPr id="73" name="Straight Connector 72"/>
                <p:cNvCxnSpPr/>
                <p:nvPr/>
              </p:nvCxnSpPr>
              <p:spPr bwMode="auto">
                <a:xfrm flipH="1">
                  <a:off x="1066483" y="4343136"/>
                  <a:ext cx="182868" cy="18295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 bwMode="auto">
                <a:xfrm rot="5400000" flipH="1">
                  <a:off x="1066441" y="4343179"/>
                  <a:ext cx="18295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07" name="Group 187"/>
              <p:cNvGrpSpPr>
                <a:grpSpLocks/>
              </p:cNvGrpSpPr>
              <p:nvPr/>
            </p:nvGrpSpPr>
            <p:grpSpPr bwMode="auto">
              <a:xfrm>
                <a:off x="4114038" y="1447798"/>
                <a:ext cx="184089" cy="182563"/>
                <a:chOff x="1066829" y="4343397"/>
                <a:chExt cx="184089" cy="182563"/>
              </a:xfrm>
            </p:grpSpPr>
            <p:cxnSp>
              <p:nvCxnSpPr>
                <p:cNvPr id="71" name="Straight Connector 70"/>
                <p:cNvCxnSpPr/>
                <p:nvPr/>
              </p:nvCxnSpPr>
              <p:spPr bwMode="auto">
                <a:xfrm flipH="1">
                  <a:off x="1067440" y="4343136"/>
                  <a:ext cx="182868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 bwMode="auto">
                <a:xfrm rot="5400000" flipH="1">
                  <a:off x="1067397" y="4343178"/>
                  <a:ext cx="182954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08" name="Group 190"/>
              <p:cNvGrpSpPr>
                <a:grpSpLocks/>
              </p:cNvGrpSpPr>
              <p:nvPr/>
            </p:nvGrpSpPr>
            <p:grpSpPr bwMode="auto">
              <a:xfrm>
                <a:off x="4877371" y="1447798"/>
                <a:ext cx="182502" cy="182563"/>
                <a:chOff x="1066839" y="4343397"/>
                <a:chExt cx="182502" cy="182563"/>
              </a:xfrm>
            </p:grpSpPr>
            <p:cxnSp>
              <p:nvCxnSpPr>
                <p:cNvPr id="69" name="Straight Connector 68"/>
                <p:cNvCxnSpPr/>
                <p:nvPr/>
              </p:nvCxnSpPr>
              <p:spPr bwMode="auto">
                <a:xfrm flipH="1">
                  <a:off x="1066809" y="4343136"/>
                  <a:ext cx="182867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 bwMode="auto">
                <a:xfrm rot="5400000" flipH="1">
                  <a:off x="1066766" y="4343179"/>
                  <a:ext cx="182954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09" name="Group 193"/>
              <p:cNvGrpSpPr>
                <a:grpSpLocks/>
              </p:cNvGrpSpPr>
              <p:nvPr/>
            </p:nvGrpSpPr>
            <p:grpSpPr bwMode="auto">
              <a:xfrm>
                <a:off x="5639117" y="1447798"/>
                <a:ext cx="182502" cy="182563"/>
                <a:chOff x="1066849" y="4343397"/>
                <a:chExt cx="182502" cy="182563"/>
              </a:xfrm>
            </p:grpSpPr>
            <p:cxnSp>
              <p:nvCxnSpPr>
                <p:cNvPr id="67" name="Straight Connector 66"/>
                <p:cNvCxnSpPr/>
                <p:nvPr/>
              </p:nvCxnSpPr>
              <p:spPr bwMode="auto">
                <a:xfrm flipH="1">
                  <a:off x="1067768" y="4343136"/>
                  <a:ext cx="180636" cy="182954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 bwMode="auto">
                <a:xfrm rot="5400000" flipH="1">
                  <a:off x="1066609" y="4344294"/>
                  <a:ext cx="182954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681" name="Group 274"/>
            <p:cNvGrpSpPr>
              <a:grpSpLocks/>
            </p:cNvGrpSpPr>
            <p:nvPr/>
          </p:nvGrpSpPr>
          <p:grpSpPr bwMode="auto">
            <a:xfrm>
              <a:off x="1828800" y="5257801"/>
              <a:ext cx="4754565" cy="182564"/>
              <a:chOff x="1828800" y="1447796"/>
              <a:chExt cx="4754565" cy="182564"/>
            </a:xfrm>
          </p:grpSpPr>
          <p:grpSp>
            <p:nvGrpSpPr>
              <p:cNvPr id="70682" name="Group 71"/>
              <p:cNvGrpSpPr>
                <a:grpSpLocks/>
              </p:cNvGrpSpPr>
              <p:nvPr/>
            </p:nvGrpSpPr>
            <p:grpSpPr bwMode="auto">
              <a:xfrm>
                <a:off x="6400863" y="1447797"/>
                <a:ext cx="182502" cy="182563"/>
                <a:chOff x="1066860" y="4343396"/>
                <a:chExt cx="182502" cy="182563"/>
              </a:xfrm>
            </p:grpSpPr>
            <p:cxnSp>
              <p:nvCxnSpPr>
                <p:cNvPr id="58" name="Straight Connector 57"/>
                <p:cNvCxnSpPr/>
                <p:nvPr/>
              </p:nvCxnSpPr>
              <p:spPr bwMode="auto">
                <a:xfrm flipH="1">
                  <a:off x="1066495" y="4344186"/>
                  <a:ext cx="182867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auto">
                <a:xfrm rot="5400000" flipH="1">
                  <a:off x="1067567" y="4343113"/>
                  <a:ext cx="180723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683" name="Group 72"/>
              <p:cNvGrpSpPr>
                <a:grpSpLocks/>
              </p:cNvGrpSpPr>
              <p:nvPr/>
            </p:nvGrpSpPr>
            <p:grpSpPr bwMode="auto">
              <a:xfrm>
                <a:off x="1828800" y="1447796"/>
                <a:ext cx="182503" cy="182564"/>
                <a:chOff x="1066799" y="4343395"/>
                <a:chExt cx="182503" cy="182564"/>
              </a:xfrm>
            </p:grpSpPr>
            <p:cxnSp>
              <p:nvCxnSpPr>
                <p:cNvPr id="56" name="Straight Connector 55"/>
                <p:cNvCxnSpPr/>
                <p:nvPr/>
              </p:nvCxnSpPr>
              <p:spPr bwMode="auto">
                <a:xfrm flipH="1">
                  <a:off x="1066799" y="4344186"/>
                  <a:ext cx="182868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auto">
                <a:xfrm rot="5400000" flipH="1">
                  <a:off x="1067872" y="4343113"/>
                  <a:ext cx="18072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684" name="Group 181"/>
              <p:cNvGrpSpPr>
                <a:grpSpLocks/>
              </p:cNvGrpSpPr>
              <p:nvPr/>
            </p:nvGrpSpPr>
            <p:grpSpPr bwMode="auto">
              <a:xfrm>
                <a:off x="2590546" y="1447796"/>
                <a:ext cx="182503" cy="182564"/>
                <a:chOff x="1066809" y="4343395"/>
                <a:chExt cx="182503" cy="182564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auto">
                <a:xfrm flipH="1">
                  <a:off x="1067756" y="4344186"/>
                  <a:ext cx="180639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auto">
                <a:xfrm rot="5400000" flipH="1">
                  <a:off x="1067714" y="4344228"/>
                  <a:ext cx="180723" cy="180639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685" name="Group 184"/>
              <p:cNvGrpSpPr>
                <a:grpSpLocks/>
              </p:cNvGrpSpPr>
              <p:nvPr/>
            </p:nvGrpSpPr>
            <p:grpSpPr bwMode="auto">
              <a:xfrm>
                <a:off x="3352292" y="1447796"/>
                <a:ext cx="182503" cy="182564"/>
                <a:chOff x="1066819" y="4343395"/>
                <a:chExt cx="182503" cy="182564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auto">
                <a:xfrm flipH="1">
                  <a:off x="1066483" y="4344186"/>
                  <a:ext cx="182868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auto">
                <a:xfrm rot="5400000" flipH="1">
                  <a:off x="1067557" y="4343113"/>
                  <a:ext cx="18072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686" name="Group 187"/>
              <p:cNvGrpSpPr>
                <a:grpSpLocks/>
              </p:cNvGrpSpPr>
              <p:nvPr/>
            </p:nvGrpSpPr>
            <p:grpSpPr bwMode="auto">
              <a:xfrm>
                <a:off x="4114038" y="1447797"/>
                <a:ext cx="184089" cy="182563"/>
                <a:chOff x="1066829" y="4343396"/>
                <a:chExt cx="184089" cy="182563"/>
              </a:xfrm>
            </p:grpSpPr>
            <p:cxnSp>
              <p:nvCxnSpPr>
                <p:cNvPr id="50" name="Straight Connector 49"/>
                <p:cNvCxnSpPr/>
                <p:nvPr/>
              </p:nvCxnSpPr>
              <p:spPr bwMode="auto">
                <a:xfrm flipH="1">
                  <a:off x="1067440" y="4344186"/>
                  <a:ext cx="182868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 bwMode="auto">
                <a:xfrm rot="5400000" flipH="1">
                  <a:off x="1068513" y="4343113"/>
                  <a:ext cx="180723" cy="182868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687" name="Group 190"/>
              <p:cNvGrpSpPr>
                <a:grpSpLocks/>
              </p:cNvGrpSpPr>
              <p:nvPr/>
            </p:nvGrpSpPr>
            <p:grpSpPr bwMode="auto">
              <a:xfrm>
                <a:off x="4877371" y="1447797"/>
                <a:ext cx="182502" cy="182563"/>
                <a:chOff x="1066839" y="4343396"/>
                <a:chExt cx="182502" cy="182563"/>
              </a:xfrm>
            </p:grpSpPr>
            <p:cxnSp>
              <p:nvCxnSpPr>
                <p:cNvPr id="48" name="Straight Connector 47"/>
                <p:cNvCxnSpPr/>
                <p:nvPr/>
              </p:nvCxnSpPr>
              <p:spPr bwMode="auto">
                <a:xfrm flipH="1">
                  <a:off x="1066809" y="4344186"/>
                  <a:ext cx="182867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 bwMode="auto">
                <a:xfrm rot="5400000" flipH="1">
                  <a:off x="1067882" y="4343113"/>
                  <a:ext cx="180723" cy="182867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688" name="Group 193"/>
              <p:cNvGrpSpPr>
                <a:grpSpLocks/>
              </p:cNvGrpSpPr>
              <p:nvPr/>
            </p:nvGrpSpPr>
            <p:grpSpPr bwMode="auto">
              <a:xfrm>
                <a:off x="5639117" y="1447797"/>
                <a:ext cx="182502" cy="182563"/>
                <a:chOff x="1066849" y="4343396"/>
                <a:chExt cx="182502" cy="182563"/>
              </a:xfrm>
            </p:grpSpPr>
            <p:cxnSp>
              <p:nvCxnSpPr>
                <p:cNvPr id="46" name="Straight Connector 45"/>
                <p:cNvCxnSpPr/>
                <p:nvPr/>
              </p:nvCxnSpPr>
              <p:spPr bwMode="auto">
                <a:xfrm flipH="1">
                  <a:off x="1067768" y="4344186"/>
                  <a:ext cx="180636" cy="180723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 bwMode="auto">
                <a:xfrm rot="5400000" flipH="1">
                  <a:off x="1067725" y="4344229"/>
                  <a:ext cx="180723" cy="180636"/>
                </a:xfrm>
                <a:prstGeom prst="line">
                  <a:avLst/>
                </a:prstGeom>
                <a:ln w="254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 bwMode="auto">
              <a:xfrm>
                <a:off x="6324600" y="6268108"/>
                <a:ext cx="3886200" cy="437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 dirty="0"/>
                  <a:t>Note: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000" dirty="0"/>
                  <a:t> is perpendicular to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6268108"/>
                <a:ext cx="3886200" cy="437492"/>
              </a:xfrm>
              <a:prstGeom prst="rect">
                <a:avLst/>
              </a:prstGeom>
              <a:blipFill>
                <a:blip r:embed="rId12"/>
                <a:stretch>
                  <a:fillRect t="-5556" r="-1727" b="-2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2400" y="6486854"/>
            <a:ext cx="553108" cy="365125"/>
          </a:xfrm>
        </p:spPr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 bwMode="auto">
              <a:xfrm>
                <a:off x="5990568" y="4769404"/>
                <a:ext cx="4372633" cy="14311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000" dirty="0"/>
                  <a:t>Eventually </a:t>
                </a:r>
                <a:r>
                  <a:rPr lang="en-US" sz="2000" dirty="0">
                    <a:latin typeface="+mj-lt"/>
                  </a:rPr>
                  <a:t>electric force </a:t>
                </a:r>
                <a:r>
                  <a:rPr lang="en-US" sz="2000" b="1" dirty="0">
                    <a:solidFill>
                      <a:srgbClr val="3333FF"/>
                    </a:solidFill>
                    <a:latin typeface="+mj-lt"/>
                  </a:rPr>
                  <a:t>balances</a:t>
                </a:r>
                <a:r>
                  <a:rPr lang="en-US" sz="2000" b="1" dirty="0">
                    <a:solidFill>
                      <a:srgbClr val="A67A00"/>
                    </a:solidFill>
                    <a:latin typeface="+mj-lt"/>
                  </a:rPr>
                  <a:t> </a:t>
                </a:r>
                <a:r>
                  <a:rPr lang="en-US" sz="2000" dirty="0">
                    <a:latin typeface="+mj-lt"/>
                  </a:rPr>
                  <a:t>magnetic force:</a:t>
                </a:r>
              </a:p>
              <a:p>
                <a:pPr algn="ctr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 ⇒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𝑞𝐸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𝑞𝑣𝐵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⇒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𝐵𝑣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  <a:p>
                <a:pPr>
                  <a:defRPr/>
                </a:pPr>
                <a:r>
                  <a:rPr lang="en-US" sz="2000" dirty="0"/>
                  <a:t>EMF: 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𝐸𝑑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  ⇒   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𝑩𝒗𝒅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0568" y="4769404"/>
                <a:ext cx="4372633" cy="1431161"/>
              </a:xfrm>
              <a:prstGeom prst="rect">
                <a:avLst/>
              </a:prstGeom>
              <a:blipFill>
                <a:blip r:embed="rId13"/>
                <a:stretch>
                  <a:fillRect l="-1391" t="-1266" b="-632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TextBox 188"/>
          <p:cNvSpPr txBox="1"/>
          <p:nvPr/>
        </p:nvSpPr>
        <p:spPr bwMode="auto">
          <a:xfrm>
            <a:off x="3956978" y="3533337"/>
            <a:ext cx="386422" cy="4772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188" name="Straight Arrow Connector 187"/>
          <p:cNvCxnSpPr/>
          <p:nvPr/>
        </p:nvCxnSpPr>
        <p:spPr>
          <a:xfrm flipH="1">
            <a:off x="2947988" y="3965609"/>
            <a:ext cx="23114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212"/>
          <p:cNvGrpSpPr>
            <a:grpSpLocks/>
          </p:cNvGrpSpPr>
          <p:nvPr/>
        </p:nvGrpSpPr>
        <p:grpSpPr bwMode="auto">
          <a:xfrm>
            <a:off x="3505200" y="4343400"/>
            <a:ext cx="1143000" cy="452438"/>
            <a:chOff x="1908671" y="4273550"/>
            <a:chExt cx="1143000" cy="452438"/>
          </a:xfrm>
        </p:grpSpPr>
        <p:cxnSp>
          <p:nvCxnSpPr>
            <p:cNvPr id="205" name="Straight Arrow Connector 204"/>
            <p:cNvCxnSpPr/>
            <p:nvPr/>
          </p:nvCxnSpPr>
          <p:spPr>
            <a:xfrm rot="10800000">
              <a:off x="1908671" y="4724400"/>
              <a:ext cx="1143000" cy="1588"/>
            </a:xfrm>
            <a:prstGeom prst="straightConnector1">
              <a:avLst/>
            </a:prstGeom>
            <a:ln w="762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0830" name="Object 8"/>
            <p:cNvGraphicFramePr>
              <a:graphicFrameLocks noChangeAspect="1"/>
            </p:cNvGraphicFramePr>
            <p:nvPr/>
          </p:nvGraphicFramePr>
          <p:xfrm>
            <a:off x="2362200" y="4273550"/>
            <a:ext cx="31115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194" name="Equation" r:id="rId14" imgW="152280" imgH="190440" progId="Equation.3">
                    <p:embed/>
                  </p:oleObj>
                </mc:Choice>
                <mc:Fallback>
                  <p:oleObj name="Equation" r:id="rId14" imgW="152280" imgH="190440" progId="Equation.3">
                    <p:embed/>
                    <p:pic>
                      <p:nvPicPr>
                        <p:cNvPr id="7083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4273550"/>
                          <a:ext cx="311150" cy="3873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1" name="TextBox 190"/>
          <p:cNvSpPr txBox="1">
            <a:spLocks noChangeArrowheads="1"/>
          </p:cNvSpPr>
          <p:nvPr/>
        </p:nvSpPr>
        <p:spPr bwMode="auto">
          <a:xfrm>
            <a:off x="2032000" y="2343090"/>
            <a:ext cx="8559800" cy="40011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Magnetic force pushes +</a:t>
            </a:r>
            <a:r>
              <a:rPr lang="en-US" sz="2000" dirty="0" err="1"/>
              <a:t>ve</a:t>
            </a:r>
            <a:r>
              <a:rPr lang="en-US" sz="2000" dirty="0"/>
              <a:t> and –</a:t>
            </a:r>
            <a:r>
              <a:rPr lang="en-US" sz="2000" dirty="0" err="1"/>
              <a:t>ve</a:t>
            </a:r>
            <a:r>
              <a:rPr lang="en-US" sz="2000" dirty="0"/>
              <a:t> charges (according to right-hand rule)</a:t>
            </a:r>
          </a:p>
        </p:txBody>
      </p:sp>
    </p:spTree>
    <p:extLst>
      <p:ext uri="{BB962C8B-B14F-4D97-AF65-F5344CB8AC3E}">
        <p14:creationId xmlns:p14="http://schemas.microsoft.com/office/powerpoint/2010/main" val="23878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0" grpId="0"/>
      <p:bldP spid="202" grpId="0"/>
      <p:bldP spid="198" grpId="0"/>
      <p:bldP spid="199" grpId="0"/>
      <p:bldP spid="208" grpId="0"/>
      <p:bldP spid="186" grpId="0" animBg="1"/>
      <p:bldP spid="19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668124" y="1295400"/>
            <a:ext cx="3046876" cy="3102528"/>
            <a:chOff x="1067924" y="1666875"/>
            <a:chExt cx="3046876" cy="3102528"/>
          </a:xfrm>
        </p:grpSpPr>
        <p:grpSp>
          <p:nvGrpSpPr>
            <p:cNvPr id="9" name="Group 8"/>
            <p:cNvGrpSpPr/>
            <p:nvPr/>
          </p:nvGrpSpPr>
          <p:grpSpPr>
            <a:xfrm>
              <a:off x="1067924" y="1666875"/>
              <a:ext cx="3046876" cy="3102528"/>
              <a:chOff x="1067924" y="1666875"/>
              <a:chExt cx="3046876" cy="3102528"/>
            </a:xfrm>
          </p:grpSpPr>
          <p:sp>
            <p:nvSpPr>
              <p:cNvPr id="191" name="Left Bracket 190"/>
              <p:cNvSpPr/>
              <p:nvPr/>
            </p:nvSpPr>
            <p:spPr>
              <a:xfrm flipH="1">
                <a:off x="3603625" y="1905000"/>
                <a:ext cx="511175" cy="2864403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Left Bracket 6"/>
              <p:cNvSpPr/>
              <p:nvPr/>
            </p:nvSpPr>
            <p:spPr>
              <a:xfrm>
                <a:off x="1067924" y="1890932"/>
                <a:ext cx="608476" cy="2864403"/>
              </a:xfrm>
              <a:prstGeom prst="leftBracket">
                <a:avLst>
                  <a:gd name="adj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 191"/>
              <p:cNvSpPr/>
              <p:nvPr/>
            </p:nvSpPr>
            <p:spPr bwMode="auto">
              <a:xfrm rot="10800000">
                <a:off x="1656417" y="1666875"/>
                <a:ext cx="1963739" cy="489684"/>
              </a:xfrm>
              <a:custGeom>
                <a:avLst/>
                <a:gdLst>
                  <a:gd name="connsiteX0" fmla="*/ 0 w 2395537"/>
                  <a:gd name="connsiteY0" fmla="*/ 307181 h 614362"/>
                  <a:gd name="connsiteX1" fmla="*/ 200025 w 2395537"/>
                  <a:gd name="connsiteY1" fmla="*/ 0 h 614362"/>
                  <a:gd name="connsiteX2" fmla="*/ 600075 w 2395537"/>
                  <a:gd name="connsiteY2" fmla="*/ 609600 h 614362"/>
                  <a:gd name="connsiteX3" fmla="*/ 995362 w 2395537"/>
                  <a:gd name="connsiteY3" fmla="*/ 2381 h 614362"/>
                  <a:gd name="connsiteX4" fmla="*/ 1397793 w 2395537"/>
                  <a:gd name="connsiteY4" fmla="*/ 611981 h 614362"/>
                  <a:gd name="connsiteX5" fmla="*/ 1795462 w 2395537"/>
                  <a:gd name="connsiteY5" fmla="*/ 4762 h 614362"/>
                  <a:gd name="connsiteX6" fmla="*/ 2195512 w 2395537"/>
                  <a:gd name="connsiteY6" fmla="*/ 614362 h 614362"/>
                  <a:gd name="connsiteX7" fmla="*/ 2395537 w 2395537"/>
                  <a:gd name="connsiteY7" fmla="*/ 304800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5537" h="614362">
                    <a:moveTo>
                      <a:pt x="0" y="307181"/>
                    </a:moveTo>
                    <a:lnTo>
                      <a:pt x="200025" y="0"/>
                    </a:lnTo>
                    <a:lnTo>
                      <a:pt x="600075" y="609600"/>
                    </a:lnTo>
                    <a:lnTo>
                      <a:pt x="995362" y="2381"/>
                    </a:lnTo>
                    <a:lnTo>
                      <a:pt x="1397793" y="611981"/>
                    </a:lnTo>
                    <a:lnTo>
                      <a:pt x="1795462" y="4762"/>
                    </a:lnTo>
                    <a:lnTo>
                      <a:pt x="2195512" y="614362"/>
                    </a:lnTo>
                    <a:lnTo>
                      <a:pt x="2395537" y="304800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 bwMode="auto">
                <a:xfrm>
                  <a:off x="3652178" y="2209800"/>
                  <a:ext cx="386422" cy="4772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52178" y="2209800"/>
                  <a:ext cx="386422" cy="477285"/>
                </a:xfrm>
                <a:prstGeom prst="rect">
                  <a:avLst/>
                </a:prstGeom>
                <a:blipFill>
                  <a:blip r:embed="rId12"/>
                  <a:stretch>
                    <a:fillRect l="-468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/>
            <p:cNvCxnSpPr/>
            <p:nvPr/>
          </p:nvCxnSpPr>
          <p:spPr>
            <a:xfrm flipV="1">
              <a:off x="3990047" y="2057400"/>
              <a:ext cx="20417" cy="68579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r>
              <a:rPr lang="en-US" b="1" dirty="0">
                <a:latin typeface="Arial" charset="0"/>
                <a:cs typeface="Arial" charset="0"/>
              </a:rPr>
              <a:t>Induced EMF and Current</a:t>
            </a:r>
          </a:p>
        </p:txBody>
      </p:sp>
      <p:sp>
        <p:nvSpPr>
          <p:cNvPr id="200" name="TextBox 199"/>
          <p:cNvSpPr txBox="1"/>
          <p:nvPr/>
        </p:nvSpPr>
        <p:spPr bwMode="auto">
          <a:xfrm>
            <a:off x="6101816" y="1524000"/>
            <a:ext cx="4185185" cy="156966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The EMF does not produce a current unless a circuit is completed (called the </a:t>
            </a:r>
            <a:r>
              <a:rPr lang="en-US" sz="2400" b="1" dirty="0">
                <a:latin typeface="+mj-lt"/>
              </a:rPr>
              <a:t>induced</a:t>
            </a:r>
            <a:r>
              <a:rPr lang="en-US" sz="2400" dirty="0">
                <a:latin typeface="+mj-lt"/>
              </a:rPr>
              <a:t> current)</a:t>
            </a:r>
          </a:p>
        </p:txBody>
      </p:sp>
      <p:sp>
        <p:nvSpPr>
          <p:cNvPr id="30" name="Rectangle 29"/>
          <p:cNvSpPr/>
          <p:nvPr/>
        </p:nvSpPr>
        <p:spPr>
          <a:xfrm rot="5400000">
            <a:off x="3633324" y="3179762"/>
            <a:ext cx="1066802" cy="2346325"/>
          </a:xfrm>
          <a:prstGeom prst="rect">
            <a:avLst/>
          </a:prstGeom>
          <a:solidFill>
            <a:srgbClr val="B87333"/>
          </a:solidFill>
          <a:ln>
            <a:solidFill>
              <a:srgbClr val="B87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8" name="TextBox 197"/>
          <p:cNvSpPr txBox="1"/>
          <p:nvPr/>
        </p:nvSpPr>
        <p:spPr bwMode="auto">
          <a:xfrm>
            <a:off x="2972924" y="3752850"/>
            <a:ext cx="30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–</a:t>
            </a:r>
          </a:p>
          <a:p>
            <a:pPr algn="ctr">
              <a:defRPr/>
            </a:pPr>
            <a:r>
              <a:rPr lang="en-US" sz="2400" dirty="0">
                <a:latin typeface="+mj-lt"/>
              </a:rPr>
              <a:t>–</a:t>
            </a:r>
          </a:p>
          <a:p>
            <a:pPr algn="ctr">
              <a:defRPr/>
            </a:pPr>
            <a:r>
              <a:rPr lang="en-US" sz="2400" dirty="0"/>
              <a:t>–</a:t>
            </a:r>
            <a:endParaRPr lang="en-US" sz="2400" dirty="0">
              <a:latin typeface="+mj-lt"/>
            </a:endParaRPr>
          </a:p>
        </p:txBody>
      </p:sp>
      <p:sp>
        <p:nvSpPr>
          <p:cNvPr id="199" name="TextBox 198"/>
          <p:cNvSpPr txBox="1"/>
          <p:nvPr/>
        </p:nvSpPr>
        <p:spPr bwMode="auto">
          <a:xfrm>
            <a:off x="4954124" y="3752850"/>
            <a:ext cx="382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+</a:t>
            </a:r>
          </a:p>
          <a:p>
            <a:pPr algn="ctr">
              <a:defRPr/>
            </a:pPr>
            <a:r>
              <a:rPr lang="en-US" sz="2400" dirty="0">
                <a:latin typeface="+mj-lt"/>
              </a:rPr>
              <a:t>+</a:t>
            </a:r>
          </a:p>
          <a:p>
            <a:pPr algn="ctr">
              <a:defRPr/>
            </a:pPr>
            <a:r>
              <a:rPr lang="en-US" sz="2400" dirty="0"/>
              <a:t>+</a:t>
            </a:r>
            <a:endParaRPr lang="en-US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058400" y="6459933"/>
            <a:ext cx="2133600" cy="365125"/>
          </a:xfrm>
        </p:spPr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 bwMode="auto">
              <a:xfrm>
                <a:off x="4034302" y="3161862"/>
                <a:ext cx="386422" cy="47728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𝜺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4302" y="3161862"/>
                <a:ext cx="386422" cy="4772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8" name="Straight Arrow Connector 187"/>
          <p:cNvCxnSpPr/>
          <p:nvPr/>
        </p:nvCxnSpPr>
        <p:spPr>
          <a:xfrm flipH="1">
            <a:off x="3025312" y="3594134"/>
            <a:ext cx="23114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 bwMode="auto">
              <a:xfrm>
                <a:off x="6096001" y="3230940"/>
                <a:ext cx="4185185" cy="15696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400" dirty="0">
                    <a:latin typeface="+mj-lt"/>
                  </a:rPr>
                  <a:t>The induced current in the loop produces a </a:t>
                </a:r>
                <a:r>
                  <a:rPr lang="en-US" sz="2400" b="1" dirty="0">
                    <a:latin typeface="+mj-lt"/>
                  </a:rPr>
                  <a:t>magnetic dipole moment </a:t>
                </a:r>
                <a:r>
                  <a:rPr lang="en-US" sz="2400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latin typeface="+mj-lt"/>
                  </a:rPr>
                  <a:t>)</a:t>
                </a:r>
              </a:p>
              <a:p>
                <a:pPr algn="ctr">
                  <a:defRPr/>
                </a:pPr>
                <a:r>
                  <a:rPr lang="en-US" sz="2400" dirty="0">
                    <a:latin typeface="+mj-lt"/>
                  </a:rPr>
                  <a:t> (called the </a:t>
                </a:r>
                <a:r>
                  <a:rPr lang="en-US" sz="2400" b="1" dirty="0">
                    <a:latin typeface="+mj-lt"/>
                  </a:rPr>
                  <a:t>induced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1" y="3230940"/>
                <a:ext cx="4185185" cy="1569660"/>
              </a:xfrm>
              <a:prstGeom prst="rect">
                <a:avLst/>
              </a:prstGeom>
              <a:blipFill>
                <a:blip r:embed="rId14"/>
                <a:stretch>
                  <a:fillRect t="-2308" b="-7692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360864" y="2243460"/>
            <a:ext cx="1243023" cy="851726"/>
            <a:chOff x="1759539" y="2614935"/>
            <a:chExt cx="1243023" cy="851726"/>
          </a:xfrm>
        </p:grpSpPr>
        <p:sp>
          <p:nvSpPr>
            <p:cNvPr id="206" name="Oval 205"/>
            <p:cNvSpPr/>
            <p:nvPr/>
          </p:nvSpPr>
          <p:spPr bwMode="auto">
            <a:xfrm>
              <a:off x="2150836" y="2614935"/>
              <a:ext cx="851726" cy="851726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2435619" y="2899718"/>
              <a:ext cx="282160" cy="28216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1759539" y="2819400"/>
                  <a:ext cx="526461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𝝁</m:t>
                        </m:r>
                      </m:oMath>
                    </m:oMathPara>
                  </a14:m>
                  <a:endParaRPr lang="en-US" sz="2400" b="1" i="1" dirty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8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9539" y="2819400"/>
                  <a:ext cx="5264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667"/>
                  </a:stretch>
                </a:blipFill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/>
              <p:cNvSpPr txBox="1"/>
              <p:nvPr/>
            </p:nvSpPr>
            <p:spPr bwMode="auto">
              <a:xfrm>
                <a:off x="2215616" y="5029201"/>
                <a:ext cx="8071385" cy="769441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200" dirty="0">
                    <a:latin typeface="+mj-lt"/>
                  </a:rPr>
                  <a:t>For the above circuit, the current is CCW, so according to the right-hand loop rule, induced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200" dirty="0">
                    <a:latin typeface="+mj-lt"/>
                  </a:rPr>
                  <a:t> points </a:t>
                </a:r>
                <a:r>
                  <a:rPr lang="en-US" sz="2200" b="1" dirty="0">
                    <a:latin typeface="+mj-lt"/>
                  </a:rPr>
                  <a:t>out of</a:t>
                </a:r>
                <a:r>
                  <a:rPr lang="en-US" sz="2200" dirty="0">
                    <a:latin typeface="+mj-lt"/>
                  </a:rPr>
                  <a:t> the page</a:t>
                </a:r>
              </a:p>
            </p:txBody>
          </p:sp>
        </mc:Choice>
        <mc:Fallback xmlns="">
          <p:sp>
            <p:nvSpPr>
              <p:cNvPr id="209" name="TextBox 2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5616" y="5029201"/>
                <a:ext cx="8071385" cy="769441"/>
              </a:xfrm>
              <a:prstGeom prst="rect">
                <a:avLst/>
              </a:prstGeom>
              <a:blipFill>
                <a:blip r:embed="rId16"/>
                <a:stretch>
                  <a:fillRect t="-3876" b="-13953"/>
                </a:stretch>
              </a:blipFill>
              <a:ln w="1905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 bwMode="auto">
              <a:xfrm>
                <a:off x="1905000" y="5969914"/>
                <a:ext cx="8610600" cy="43088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200" b="1" dirty="0">
                    <a:latin typeface="+mj-lt"/>
                  </a:rPr>
                  <a:t> (and Lenz’s law) determines the direction of induced current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969914"/>
                <a:ext cx="8610600" cy="430887"/>
              </a:xfrm>
              <a:prstGeom prst="rect">
                <a:avLst/>
              </a:prstGeom>
              <a:blipFill>
                <a:blip r:embed="rId17"/>
                <a:stretch>
                  <a:fillRect t="-5405" b="-25676"/>
                </a:stretch>
              </a:blipFill>
              <a:ln w="1905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17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9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89154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Arial" charset="0"/>
                <a:cs typeface="Arial" charset="0"/>
              </a:rPr>
              <a:t>Induced Current by Magnetic Induction</a:t>
            </a:r>
            <a:endParaRPr lang="en-US" sz="3600" b="1" i="1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1676400" y="1295401"/>
                <a:ext cx="9067800" cy="350865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 fontAlgn="auto"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/>
                  <a:t>When an external B acts on a conductor, and its external magnetic flux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dirty="0"/>
                  <a:t>) acting on the conductor </a:t>
                </a:r>
                <a:r>
                  <a:rPr lang="en-US" sz="2400" b="1" dirty="0"/>
                  <a:t>changes</a:t>
                </a:r>
                <a:r>
                  <a:rPr lang="en-US" sz="2400" dirty="0"/>
                  <a:t> </a:t>
                </a:r>
                <a:r>
                  <a:rPr lang="en-US" sz="2000" dirty="0"/>
                  <a:t>(e.g. because of moving conductor or moving magnet)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[slide 27]</a:t>
                </a:r>
                <a:r>
                  <a:rPr lang="en-US" sz="2400" dirty="0"/>
                  <a:t>: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1200"/>
                  </a:spcAft>
                  <a:buFontTx/>
                  <a:buChar char="-"/>
                  <a:defRPr/>
                </a:pPr>
                <a:r>
                  <a:rPr lang="en-US" sz="2400" dirty="0"/>
                  <a:t>An EMF is induced in the conductor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[slide 32]</a:t>
                </a:r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342900" indent="-342900" fontAlgn="auto">
                  <a:spcBef>
                    <a:spcPts val="0"/>
                  </a:spcBef>
                  <a:spcAft>
                    <a:spcPts val="1200"/>
                  </a:spcAft>
                  <a:buFontTx/>
                  <a:buChar char="-"/>
                  <a:defRPr/>
                </a:pPr>
                <a:r>
                  <a:rPr lang="en-US" sz="2400" dirty="0"/>
                  <a:t>If the conductor forms part of a closed loop, its EMF generates an induced current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[slide 33]</a:t>
                </a:r>
                <a:endParaRPr lang="en-US" sz="2400" dirty="0"/>
              </a:p>
              <a:p>
                <a:pPr marL="342900" indent="-342900" fontAlgn="auto">
                  <a:spcBef>
                    <a:spcPts val="0"/>
                  </a:spcBef>
                  <a:spcAft>
                    <a:spcPts val="1200"/>
                  </a:spcAft>
                  <a:buFontTx/>
                  <a:buChar char="-"/>
                  <a:defRPr/>
                </a:pPr>
                <a:r>
                  <a:rPr lang="en-US" sz="2400" dirty="0"/>
                  <a:t>The induced current creates an induced field and subsequently an induced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[slide 33]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295401"/>
                <a:ext cx="9067800" cy="3508653"/>
              </a:xfrm>
              <a:prstGeom prst="rect">
                <a:avLst/>
              </a:prstGeom>
              <a:blipFill>
                <a:blip r:embed="rId2"/>
                <a:stretch>
                  <a:fillRect l="-805" t="-1040" r="-1342" b="-2946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82200" y="6446837"/>
            <a:ext cx="2133600" cy="365125"/>
          </a:xfrm>
        </p:spPr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 bwMode="auto">
              <a:xfrm>
                <a:off x="2438400" y="5167444"/>
                <a:ext cx="7162800" cy="1354217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200" b="1" dirty="0">
                    <a:latin typeface="+mj-lt"/>
                  </a:rPr>
                  <a:t>Finding direction of induced current:</a:t>
                </a:r>
              </a:p>
              <a:p>
                <a:pPr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>
                    <a:latin typeface="+mj-lt"/>
                  </a:rPr>
                  <a:t>  1. Right-hand rule for cross product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[slide 32-33], </a:t>
                </a:r>
                <a:r>
                  <a:rPr lang="en-US" sz="2400" dirty="0">
                    <a:latin typeface="+mj-lt"/>
                  </a:rPr>
                  <a:t>or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latin typeface="+mj-lt"/>
                  </a:rPr>
                  <a:t>  2. Magnetic dipole moment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5167444"/>
                <a:ext cx="7162800" cy="1354217"/>
              </a:xfrm>
              <a:prstGeom prst="rect">
                <a:avLst/>
              </a:prstGeom>
              <a:blipFill>
                <a:blip r:embed="rId3"/>
                <a:stretch>
                  <a:fillRect l="-1019" t="-2222" r="-170" b="-6667"/>
                </a:stretch>
              </a:blipFill>
              <a:ln w="1905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Direction of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i="1" dirty="0">
                <a:latin typeface="Arial" charset="0"/>
                <a:cs typeface="Arial" charset="0"/>
              </a:rPr>
              <a:t> </a:t>
            </a:r>
            <a:r>
              <a:rPr lang="en-US" sz="4000" dirty="0">
                <a:latin typeface="Arial" charset="0"/>
                <a:cs typeface="Arial" charset="0"/>
              </a:rPr>
              <a:t>and</a:t>
            </a:r>
            <a:r>
              <a:rPr lang="en-US" sz="4000" i="1" dirty="0">
                <a:latin typeface="Arial" charset="0"/>
                <a:cs typeface="Arial" charset="0"/>
              </a:rPr>
              <a:t> </a:t>
            </a:r>
            <a:r>
              <a:rPr lang="en-US" sz="4000" b="1" dirty="0">
                <a:latin typeface="Arial" charset="0"/>
                <a:cs typeface="Arial" charset="0"/>
              </a:rPr>
              <a:t>Lenz’s Law</a:t>
            </a:r>
            <a:endParaRPr lang="en-US" sz="4000" b="1" i="1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1905000" y="2726085"/>
                <a:ext cx="9067800" cy="17697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b="1" dirty="0">
                    <a:latin typeface="+mj-lt"/>
                  </a:rPr>
                  <a:t>Lenz’s Law:</a:t>
                </a:r>
              </a:p>
              <a:p>
                <a:pPr fontAlgn="auto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400" dirty="0">
                    <a:latin typeface="+mj-lt"/>
                  </a:rPr>
                  <a:t>The direction of the induced current is such that the </a:t>
                </a:r>
                <a:r>
                  <a:rPr lang="en-US" sz="2400" dirty="0"/>
                  <a:t>induced field (and the induced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) </a:t>
                </a:r>
                <a:r>
                  <a:rPr lang="en-US" sz="2400" b="1" dirty="0">
                    <a:solidFill>
                      <a:srgbClr val="A67A00"/>
                    </a:solidFill>
                  </a:rPr>
                  <a:t>opposes change in magnetic flux (i.e.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A67A00"/>
                        </a:solidFill>
                        <a:latin typeface="Cambria Math" panose="02040503050406030204" pitchFamily="18" charset="0"/>
                      </a:rPr>
                      <m:t>𝚫𝚽</m:t>
                    </m:r>
                  </m:oMath>
                </a14:m>
                <a:r>
                  <a:rPr lang="en-US" sz="2400" b="1" dirty="0">
                    <a:solidFill>
                      <a:srgbClr val="A67A00"/>
                    </a:solidFill>
                  </a:rPr>
                  <a:t>)</a:t>
                </a:r>
              </a:p>
              <a:p>
                <a:pPr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200" dirty="0"/>
                  <a:t>(i.e. the induced field and induced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200" dirty="0"/>
                  <a:t> try to prevent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200" dirty="0"/>
                  <a:t> from changing)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2726085"/>
                <a:ext cx="9067800" cy="1769715"/>
              </a:xfrm>
              <a:prstGeom prst="rect">
                <a:avLst/>
              </a:prstGeom>
              <a:blipFill>
                <a:blip r:embed="rId2"/>
                <a:stretch>
                  <a:fillRect l="-1007" t="-2048" r="-201" b="-5802"/>
                </a:stretch>
              </a:blipFill>
              <a:ln w="9525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67000" y="1454260"/>
                <a:ext cx="7162800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b="1" dirty="0"/>
                  <a:t>Finding direction of induced current from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400" b="1" dirty="0"/>
                  <a:t>: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solidFill>
                      <a:srgbClr val="293F6F"/>
                    </a:solidFill>
                  </a:rPr>
                  <a:t>Use Lenz’s Law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454260"/>
                <a:ext cx="7162800" cy="907941"/>
              </a:xfrm>
              <a:prstGeom prst="rect">
                <a:avLst/>
              </a:prstGeom>
              <a:blipFill>
                <a:blip r:embed="rId3"/>
                <a:stretch>
                  <a:fillRect t="-4698" b="-14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38400" y="4859684"/>
                <a:ext cx="7924800" cy="1169551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000" b="1" dirty="0"/>
                  <a:t>Note: </a:t>
                </a:r>
                <a:r>
                  <a:rPr lang="en-US" sz="2000" dirty="0"/>
                  <a:t>There are two fields involved in magnetic induction: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/>
                  <a:t>The </a:t>
                </a:r>
                <a:r>
                  <a:rPr lang="en-US" sz="2000" b="1" dirty="0"/>
                  <a:t>external</a:t>
                </a:r>
                <a:r>
                  <a:rPr lang="en-US" sz="2000" dirty="0"/>
                  <a:t> magnetic field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sz="2000" dirty="0"/>
                  <a:t>) that creates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000" dirty="0"/>
                  <a:t> (i.e. </a:t>
                </a:r>
                <a:r>
                  <a:rPr lang="en-US" sz="2000" i="1" dirty="0"/>
                  <a:t>cause</a:t>
                </a:r>
                <a:r>
                  <a:rPr lang="en-US" sz="2000" dirty="0"/>
                  <a:t>)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/>
                  <a:t>The </a:t>
                </a:r>
                <a:r>
                  <a:rPr lang="en-US" sz="2000" b="1" dirty="0"/>
                  <a:t>induced</a:t>
                </a:r>
                <a:r>
                  <a:rPr lang="en-US" sz="2000" dirty="0"/>
                  <a:t> magnetic field that creates the induced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 (i.e. </a:t>
                </a:r>
                <a:r>
                  <a:rPr lang="en-US" sz="2000" i="1" dirty="0"/>
                  <a:t>effect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859684"/>
                <a:ext cx="7924800" cy="1169551"/>
              </a:xfrm>
              <a:prstGeom prst="rect">
                <a:avLst/>
              </a:prstGeom>
              <a:blipFill>
                <a:blip r:embed="rId4"/>
                <a:stretch>
                  <a:fillRect l="-614" t="-1546" r="-538" b="-8247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3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b="1" dirty="0">
                <a:latin typeface="Arial" charset="0"/>
                <a:cs typeface="Arial" charset="0"/>
              </a:rPr>
              <a:t>Guideline For Lenz’s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 bwMode="auto">
              <a:xfrm>
                <a:off x="1811802" y="1752601"/>
                <a:ext cx="885619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3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dirty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300" dirty="0">
                    <a:latin typeface="+mj-lt"/>
                  </a:rPr>
                  <a:t> </a:t>
                </a:r>
                <a:r>
                  <a:rPr lang="en-US" sz="2300" b="1" dirty="0">
                    <a:solidFill>
                      <a:srgbClr val="FF0000"/>
                    </a:solidFill>
                    <a:latin typeface="+mj-lt"/>
                  </a:rPr>
                  <a:t>increases: </a:t>
                </a:r>
                <a14:m>
                  <m:oMath xmlns:m="http://schemas.openxmlformats.org/officeDocument/2006/math">
                    <m:r>
                      <a:rPr lang="en-US" sz="2300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300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300" dirty="0">
                    <a:latin typeface="+mj-lt"/>
                  </a:rPr>
                  <a:t>points in the </a:t>
                </a:r>
                <a:r>
                  <a:rPr lang="en-US" sz="2300" b="1" dirty="0">
                    <a:latin typeface="+mj-lt"/>
                  </a:rPr>
                  <a:t>opposite</a:t>
                </a:r>
                <a:r>
                  <a:rPr lang="en-US" sz="2300" dirty="0">
                    <a:latin typeface="+mj-lt"/>
                  </a:rPr>
                  <a:t> direction of external B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1802" y="1752601"/>
                <a:ext cx="8856199" cy="461665"/>
              </a:xfrm>
              <a:prstGeom prst="rect">
                <a:avLst/>
              </a:prstGeom>
              <a:blipFill>
                <a:blip r:embed="rId2"/>
                <a:stretch>
                  <a:fillRect l="-826" t="-10667" b="-25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82400" y="6359585"/>
            <a:ext cx="457200" cy="365125"/>
          </a:xfrm>
        </p:spPr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685800" y="990600"/>
                <a:ext cx="10363200" cy="400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+mj-lt"/>
                  </a:rPr>
                  <a:t>Magnetic induction can occur by both </a:t>
                </a:r>
                <a:r>
                  <a:rPr lang="en-US" sz="2000" b="1" dirty="0">
                    <a:latin typeface="+mj-lt"/>
                  </a:rPr>
                  <a:t>increase</a:t>
                </a:r>
                <a:r>
                  <a:rPr lang="en-US" sz="2000" dirty="0">
                    <a:latin typeface="+mj-lt"/>
                  </a:rPr>
                  <a:t> or </a:t>
                </a:r>
                <a:r>
                  <a:rPr lang="en-US" sz="2000" b="1" dirty="0">
                    <a:latin typeface="+mj-lt"/>
                  </a:rPr>
                  <a:t>decrease</a:t>
                </a:r>
                <a:r>
                  <a:rPr lang="en-US" sz="2000" dirty="0">
                    <a:latin typeface="+mj-lt"/>
                  </a:rPr>
                  <a:t> of external magnetic flux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0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10363200" cy="400110"/>
              </a:xfrm>
              <a:prstGeom prst="rect">
                <a:avLst/>
              </a:prstGeom>
              <a:blipFill>
                <a:blip r:embed="rId3"/>
                <a:stretch>
                  <a:fillRect t="-5970" b="-2537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 bwMode="auto">
              <a:xfrm>
                <a:off x="1734222" y="4086665"/>
                <a:ext cx="885757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300" dirty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 dirty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300" dirty="0">
                    <a:latin typeface="+mj-lt"/>
                  </a:rPr>
                  <a:t> </a:t>
                </a:r>
                <a:r>
                  <a:rPr lang="en-US" sz="2300" b="1" dirty="0">
                    <a:solidFill>
                      <a:srgbClr val="FF0000"/>
                    </a:solidFill>
                    <a:latin typeface="+mj-lt"/>
                  </a:rPr>
                  <a:t>decreases: </a:t>
                </a:r>
                <a14:m>
                  <m:oMath xmlns:m="http://schemas.openxmlformats.org/officeDocument/2006/math">
                    <m:r>
                      <a:rPr lang="en-US" sz="2300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300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300" dirty="0">
                    <a:latin typeface="+mj-lt"/>
                  </a:rPr>
                  <a:t>points in the </a:t>
                </a:r>
                <a:r>
                  <a:rPr lang="en-US" sz="2300" b="1" dirty="0">
                    <a:latin typeface="+mj-lt"/>
                  </a:rPr>
                  <a:t>same</a:t>
                </a:r>
                <a:r>
                  <a:rPr lang="en-US" sz="2300" dirty="0">
                    <a:latin typeface="+mj-lt"/>
                  </a:rPr>
                  <a:t> direction as external B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4222" y="4086665"/>
                <a:ext cx="8857578" cy="461665"/>
              </a:xfrm>
              <a:prstGeom prst="rect">
                <a:avLst/>
              </a:prstGeom>
              <a:blipFill>
                <a:blip r:embed="rId4"/>
                <a:stretch>
                  <a:fillRect l="-825" t="-9211" b="-2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849" name="Group 78848"/>
          <p:cNvGrpSpPr/>
          <p:nvPr/>
        </p:nvGrpSpPr>
        <p:grpSpPr>
          <a:xfrm>
            <a:off x="2209800" y="2329320"/>
            <a:ext cx="4157004" cy="1556880"/>
            <a:chOff x="1239128" y="2862413"/>
            <a:chExt cx="4157004" cy="1614268"/>
          </a:xfrm>
        </p:grpSpPr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3948332" y="3091013"/>
              <a:ext cx="1371600" cy="1143000"/>
              <a:chOff x="6705600" y="2514600"/>
              <a:chExt cx="1371600" cy="1143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705600" y="2514600"/>
                <a:ext cx="1219200" cy="1143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5400000">
                <a:off x="7353300" y="3086100"/>
                <a:ext cx="1143000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eeform 13"/>
              <p:cNvSpPr/>
              <p:nvPr/>
            </p:nvSpPr>
            <p:spPr>
              <a:xfrm>
                <a:off x="6705600" y="2514600"/>
                <a:ext cx="1371600" cy="1143000"/>
              </a:xfrm>
              <a:custGeom>
                <a:avLst/>
                <a:gdLst>
                  <a:gd name="connsiteX0" fmla="*/ 1219200 w 1219200"/>
                  <a:gd name="connsiteY0" fmla="*/ 0 h 609600"/>
                  <a:gd name="connsiteX1" fmla="*/ 4763 w 1219200"/>
                  <a:gd name="connsiteY1" fmla="*/ 0 h 609600"/>
                  <a:gd name="connsiteX2" fmla="*/ 0 w 1219200"/>
                  <a:gd name="connsiteY2" fmla="*/ 609600 h 609600"/>
                  <a:gd name="connsiteX3" fmla="*/ 1216819 w 1219200"/>
                  <a:gd name="connsiteY3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200" h="609600">
                    <a:moveTo>
                      <a:pt x="1219200" y="0"/>
                    </a:moveTo>
                    <a:lnTo>
                      <a:pt x="4763" y="0"/>
                    </a:lnTo>
                    <a:cubicBezTo>
                      <a:pt x="3175" y="203200"/>
                      <a:pt x="1588" y="406400"/>
                      <a:pt x="0" y="609600"/>
                    </a:cubicBezTo>
                    <a:lnTo>
                      <a:pt x="1216819" y="609600"/>
                    </a:lnTo>
                  </a:path>
                </a:pathLst>
              </a:cu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 bwMode="auto">
            <a:xfrm>
              <a:off x="1357532" y="3091013"/>
              <a:ext cx="685800" cy="1143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2043332" y="3091013"/>
              <a:ext cx="0" cy="11430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 bwMode="auto">
            <a:xfrm>
              <a:off x="1357532" y="3091013"/>
              <a:ext cx="1371600" cy="1143000"/>
            </a:xfrm>
            <a:custGeom>
              <a:avLst/>
              <a:gdLst>
                <a:gd name="connsiteX0" fmla="*/ 1219200 w 1219200"/>
                <a:gd name="connsiteY0" fmla="*/ 0 h 609600"/>
                <a:gd name="connsiteX1" fmla="*/ 4763 w 1219200"/>
                <a:gd name="connsiteY1" fmla="*/ 0 h 609600"/>
                <a:gd name="connsiteX2" fmla="*/ 0 w 1219200"/>
                <a:gd name="connsiteY2" fmla="*/ 609600 h 609600"/>
                <a:gd name="connsiteX3" fmla="*/ 1216819 w 1219200"/>
                <a:gd name="connsiteY3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609600">
                  <a:moveTo>
                    <a:pt x="1219200" y="0"/>
                  </a:moveTo>
                  <a:lnTo>
                    <a:pt x="4763" y="0"/>
                  </a:lnTo>
                  <a:cubicBezTo>
                    <a:pt x="3175" y="203200"/>
                    <a:pt x="1588" y="406400"/>
                    <a:pt x="0" y="609600"/>
                  </a:cubicBezTo>
                  <a:lnTo>
                    <a:pt x="1216819" y="609600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8" name="Group 296"/>
            <p:cNvGrpSpPr>
              <a:grpSpLocks/>
            </p:cNvGrpSpPr>
            <p:nvPr/>
          </p:nvGrpSpPr>
          <p:grpSpPr bwMode="auto">
            <a:xfrm>
              <a:off x="3795932" y="2862413"/>
              <a:ext cx="1600200" cy="1614268"/>
              <a:chOff x="1828800" y="1447800"/>
              <a:chExt cx="4754565" cy="4754566"/>
            </a:xfrm>
          </p:grpSpPr>
          <p:grpSp>
            <p:nvGrpSpPr>
              <p:cNvPr id="19" name="Group 138"/>
              <p:cNvGrpSpPr>
                <a:grpSpLocks/>
              </p:cNvGrpSpPr>
              <p:nvPr/>
            </p:nvGrpSpPr>
            <p:grpSpPr bwMode="auto">
              <a:xfrm>
                <a:off x="1828800" y="1447799"/>
                <a:ext cx="4754565" cy="182564"/>
                <a:chOff x="1828800" y="1447799"/>
                <a:chExt cx="4754565" cy="182564"/>
              </a:xfrm>
            </p:grpSpPr>
            <p:grpSp>
              <p:nvGrpSpPr>
                <p:cNvPr id="152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800"/>
                  <a:ext cx="182502" cy="182563"/>
                  <a:chOff x="1066860" y="4343399"/>
                  <a:chExt cx="182502" cy="182563"/>
                </a:xfrm>
              </p:grpSpPr>
              <p:cxnSp>
                <p:nvCxnSpPr>
                  <p:cNvPr id="171" name="Straight Connector 23"/>
                  <p:cNvCxnSpPr/>
                  <p:nvPr/>
                </p:nvCxnSpPr>
                <p:spPr bwMode="auto">
                  <a:xfrm flipH="1">
                    <a:off x="1066495" y="4343399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24"/>
                  <p:cNvCxnSpPr/>
                  <p:nvPr/>
                </p:nvCxnSpPr>
                <p:spPr bwMode="auto">
                  <a:xfrm rot="5400000" flipH="1">
                    <a:off x="1066452" y="4343442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9"/>
                  <a:ext cx="182503" cy="182564"/>
                  <a:chOff x="1066799" y="4343398"/>
                  <a:chExt cx="182503" cy="182564"/>
                </a:xfrm>
              </p:grpSpPr>
              <p:cxnSp>
                <p:nvCxnSpPr>
                  <p:cNvPr id="169" name="Straight Connector 21"/>
                  <p:cNvCxnSpPr/>
                  <p:nvPr/>
                </p:nvCxnSpPr>
                <p:spPr bwMode="auto">
                  <a:xfrm flipH="1">
                    <a:off x="1066799" y="4343399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22"/>
                  <p:cNvCxnSpPr/>
                  <p:nvPr/>
                </p:nvCxnSpPr>
                <p:spPr bwMode="auto">
                  <a:xfrm rot="5400000" flipH="1">
                    <a:off x="1066756" y="4343442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9"/>
                  <a:ext cx="182503" cy="182564"/>
                  <a:chOff x="1066809" y="4343398"/>
                  <a:chExt cx="182503" cy="182564"/>
                </a:xfrm>
              </p:grpSpPr>
              <p:cxnSp>
                <p:nvCxnSpPr>
                  <p:cNvPr id="167" name="Straight Connector 19"/>
                  <p:cNvCxnSpPr/>
                  <p:nvPr/>
                </p:nvCxnSpPr>
                <p:spPr bwMode="auto">
                  <a:xfrm flipH="1">
                    <a:off x="1067756" y="4343399"/>
                    <a:ext cx="180639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20"/>
                  <p:cNvCxnSpPr/>
                  <p:nvPr/>
                </p:nvCxnSpPr>
                <p:spPr bwMode="auto">
                  <a:xfrm rot="5400000" flipH="1">
                    <a:off x="1066598" y="4344557"/>
                    <a:ext cx="18295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9"/>
                  <a:ext cx="182503" cy="182564"/>
                  <a:chOff x="1066819" y="4343398"/>
                  <a:chExt cx="182503" cy="182564"/>
                </a:xfrm>
              </p:grpSpPr>
              <p:cxnSp>
                <p:nvCxnSpPr>
                  <p:cNvPr id="165" name="Straight Connector 17"/>
                  <p:cNvCxnSpPr/>
                  <p:nvPr/>
                </p:nvCxnSpPr>
                <p:spPr bwMode="auto">
                  <a:xfrm flipH="1">
                    <a:off x="1066483" y="4343399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8"/>
                  <p:cNvCxnSpPr/>
                  <p:nvPr/>
                </p:nvCxnSpPr>
                <p:spPr bwMode="auto">
                  <a:xfrm rot="5400000" flipH="1">
                    <a:off x="1066441" y="4343442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6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800"/>
                  <a:ext cx="184089" cy="182563"/>
                  <a:chOff x="1066829" y="4343399"/>
                  <a:chExt cx="184089" cy="182563"/>
                </a:xfrm>
              </p:grpSpPr>
              <p:cxnSp>
                <p:nvCxnSpPr>
                  <p:cNvPr id="163" name="Straight Connector 15"/>
                  <p:cNvCxnSpPr/>
                  <p:nvPr/>
                </p:nvCxnSpPr>
                <p:spPr bwMode="auto">
                  <a:xfrm flipH="1">
                    <a:off x="1067440" y="4343399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"/>
                  <p:cNvCxnSpPr/>
                  <p:nvPr/>
                </p:nvCxnSpPr>
                <p:spPr bwMode="auto">
                  <a:xfrm rot="5400000" flipH="1">
                    <a:off x="1067397" y="4343442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7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800"/>
                  <a:ext cx="182502" cy="182563"/>
                  <a:chOff x="1066839" y="4343399"/>
                  <a:chExt cx="182502" cy="182563"/>
                </a:xfrm>
              </p:grpSpPr>
              <p:cxnSp>
                <p:nvCxnSpPr>
                  <p:cNvPr id="161" name="Straight Connector 13"/>
                  <p:cNvCxnSpPr/>
                  <p:nvPr/>
                </p:nvCxnSpPr>
                <p:spPr bwMode="auto">
                  <a:xfrm flipH="1">
                    <a:off x="1066809" y="4343399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4"/>
                  <p:cNvCxnSpPr/>
                  <p:nvPr/>
                </p:nvCxnSpPr>
                <p:spPr bwMode="auto">
                  <a:xfrm rot="5400000" flipH="1">
                    <a:off x="1066766" y="4343442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800"/>
                  <a:ext cx="182502" cy="182563"/>
                  <a:chOff x="1066849" y="4343399"/>
                  <a:chExt cx="182502" cy="182563"/>
                </a:xfrm>
              </p:grpSpPr>
              <p:cxnSp>
                <p:nvCxnSpPr>
                  <p:cNvPr id="159" name="Straight Connector 11"/>
                  <p:cNvCxnSpPr/>
                  <p:nvPr/>
                </p:nvCxnSpPr>
                <p:spPr bwMode="auto">
                  <a:xfrm flipH="1">
                    <a:off x="1067768" y="4343399"/>
                    <a:ext cx="180636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2"/>
                  <p:cNvCxnSpPr/>
                  <p:nvPr/>
                </p:nvCxnSpPr>
                <p:spPr bwMode="auto">
                  <a:xfrm rot="5400000" flipH="1">
                    <a:off x="1066609" y="4344558"/>
                    <a:ext cx="182954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" name="Group 164"/>
              <p:cNvGrpSpPr>
                <a:grpSpLocks/>
              </p:cNvGrpSpPr>
              <p:nvPr/>
            </p:nvGrpSpPr>
            <p:grpSpPr bwMode="auto">
              <a:xfrm>
                <a:off x="1828800" y="6019802"/>
                <a:ext cx="4754565" cy="182564"/>
                <a:chOff x="1828800" y="1447799"/>
                <a:chExt cx="4754565" cy="182564"/>
              </a:xfrm>
            </p:grpSpPr>
            <p:grpSp>
              <p:nvGrpSpPr>
                <p:cNvPr id="131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800"/>
                  <a:ext cx="182502" cy="182563"/>
                  <a:chOff x="1066860" y="4343399"/>
                  <a:chExt cx="182502" cy="182563"/>
                </a:xfrm>
              </p:grpSpPr>
              <p:cxnSp>
                <p:nvCxnSpPr>
                  <p:cNvPr id="150" name="Straight Connector 149"/>
                  <p:cNvCxnSpPr/>
                  <p:nvPr/>
                </p:nvCxnSpPr>
                <p:spPr bwMode="auto">
                  <a:xfrm flipH="1">
                    <a:off x="1066495" y="4343008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 bwMode="auto">
                  <a:xfrm rot="5400000" flipH="1">
                    <a:off x="1066452" y="4343052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2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9"/>
                  <a:ext cx="182503" cy="182564"/>
                  <a:chOff x="1066799" y="4343398"/>
                  <a:chExt cx="182503" cy="182564"/>
                </a:xfrm>
              </p:grpSpPr>
              <p:cxnSp>
                <p:nvCxnSpPr>
                  <p:cNvPr id="148" name="Straight Connector 147"/>
                  <p:cNvCxnSpPr/>
                  <p:nvPr/>
                </p:nvCxnSpPr>
                <p:spPr bwMode="auto">
                  <a:xfrm flipH="1">
                    <a:off x="1066799" y="4343009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 bwMode="auto">
                  <a:xfrm rot="5400000" flipH="1">
                    <a:off x="1066756" y="4343051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9"/>
                  <a:ext cx="182503" cy="182564"/>
                  <a:chOff x="1066809" y="4343398"/>
                  <a:chExt cx="182503" cy="182564"/>
                </a:xfrm>
              </p:grpSpPr>
              <p:cxnSp>
                <p:nvCxnSpPr>
                  <p:cNvPr id="146" name="Straight Connector 145"/>
                  <p:cNvCxnSpPr/>
                  <p:nvPr/>
                </p:nvCxnSpPr>
                <p:spPr bwMode="auto">
                  <a:xfrm flipH="1">
                    <a:off x="1067756" y="4343009"/>
                    <a:ext cx="180639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 bwMode="auto">
                  <a:xfrm rot="5400000" flipH="1">
                    <a:off x="1066598" y="4344167"/>
                    <a:ext cx="18295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9"/>
                  <a:ext cx="182503" cy="182564"/>
                  <a:chOff x="1066819" y="4343398"/>
                  <a:chExt cx="182503" cy="182564"/>
                </a:xfrm>
              </p:grpSpPr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>
                    <a:off x="1066483" y="4343009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 bwMode="auto">
                  <a:xfrm rot="5400000" flipH="1">
                    <a:off x="1066441" y="4343051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5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800"/>
                  <a:ext cx="184089" cy="182563"/>
                  <a:chOff x="1066829" y="4343399"/>
                  <a:chExt cx="184089" cy="182563"/>
                </a:xfrm>
              </p:grpSpPr>
              <p:cxnSp>
                <p:nvCxnSpPr>
                  <p:cNvPr id="142" name="Straight Connector 141"/>
                  <p:cNvCxnSpPr/>
                  <p:nvPr/>
                </p:nvCxnSpPr>
                <p:spPr bwMode="auto">
                  <a:xfrm flipH="1">
                    <a:off x="1067440" y="4343008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 bwMode="auto">
                  <a:xfrm rot="5400000" flipH="1">
                    <a:off x="1067397" y="4343051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6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800"/>
                  <a:ext cx="182502" cy="182563"/>
                  <a:chOff x="1066839" y="4343399"/>
                  <a:chExt cx="182502" cy="182563"/>
                </a:xfrm>
              </p:grpSpPr>
              <p:cxnSp>
                <p:nvCxnSpPr>
                  <p:cNvPr id="140" name="Straight Connector 139"/>
                  <p:cNvCxnSpPr/>
                  <p:nvPr/>
                </p:nvCxnSpPr>
                <p:spPr bwMode="auto">
                  <a:xfrm flipH="1">
                    <a:off x="1066809" y="4343008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 bwMode="auto">
                  <a:xfrm rot="5400000" flipH="1">
                    <a:off x="1066766" y="4343052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7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800"/>
                  <a:ext cx="182502" cy="182563"/>
                  <a:chOff x="1066849" y="4343399"/>
                  <a:chExt cx="182502" cy="182563"/>
                </a:xfrm>
              </p:grpSpPr>
              <p:cxnSp>
                <p:nvCxnSpPr>
                  <p:cNvPr id="138" name="Straight Connector 137"/>
                  <p:cNvCxnSpPr/>
                  <p:nvPr/>
                </p:nvCxnSpPr>
                <p:spPr bwMode="auto">
                  <a:xfrm flipH="1">
                    <a:off x="1067768" y="4343008"/>
                    <a:ext cx="180636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 bwMode="auto">
                  <a:xfrm rot="5400000" flipH="1">
                    <a:off x="1066609" y="4344167"/>
                    <a:ext cx="182954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" name="Group 186"/>
              <p:cNvGrpSpPr>
                <a:grpSpLocks/>
              </p:cNvGrpSpPr>
              <p:nvPr/>
            </p:nvGrpSpPr>
            <p:grpSpPr bwMode="auto">
              <a:xfrm>
                <a:off x="1828800" y="2209799"/>
                <a:ext cx="4754565" cy="182564"/>
                <a:chOff x="1828800" y="1447798"/>
                <a:chExt cx="4754565" cy="182564"/>
              </a:xfrm>
            </p:grpSpPr>
            <p:grpSp>
              <p:nvGrpSpPr>
                <p:cNvPr id="110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9"/>
                  <a:ext cx="182502" cy="182563"/>
                  <a:chOff x="1066860" y="4343398"/>
                  <a:chExt cx="182502" cy="182563"/>
                </a:xfrm>
              </p:grpSpPr>
              <p:cxnSp>
                <p:nvCxnSpPr>
                  <p:cNvPr id="129" name="Straight Connector 128"/>
                  <p:cNvCxnSpPr/>
                  <p:nvPr/>
                </p:nvCxnSpPr>
                <p:spPr bwMode="auto">
                  <a:xfrm flipH="1">
                    <a:off x="1066495" y="4344448"/>
                    <a:ext cx="182867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 bwMode="auto">
                  <a:xfrm rot="5400000" flipH="1">
                    <a:off x="1067567" y="4343375"/>
                    <a:ext cx="180723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1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8"/>
                  <a:ext cx="182503" cy="182564"/>
                  <a:chOff x="1066799" y="4343397"/>
                  <a:chExt cx="182503" cy="182564"/>
                </a:xfrm>
              </p:grpSpPr>
              <p:cxnSp>
                <p:nvCxnSpPr>
                  <p:cNvPr id="127" name="Straight Connector 126"/>
                  <p:cNvCxnSpPr/>
                  <p:nvPr/>
                </p:nvCxnSpPr>
                <p:spPr bwMode="auto">
                  <a:xfrm flipH="1">
                    <a:off x="1066799" y="4344448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 bwMode="auto">
                  <a:xfrm rot="5400000" flipH="1">
                    <a:off x="1067872" y="4343375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2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8"/>
                  <a:ext cx="182503" cy="182564"/>
                  <a:chOff x="1066809" y="4343397"/>
                  <a:chExt cx="182503" cy="182564"/>
                </a:xfrm>
              </p:grpSpPr>
              <p:cxnSp>
                <p:nvCxnSpPr>
                  <p:cNvPr id="125" name="Straight Connector 124"/>
                  <p:cNvCxnSpPr/>
                  <p:nvPr/>
                </p:nvCxnSpPr>
                <p:spPr bwMode="auto">
                  <a:xfrm flipH="1">
                    <a:off x="1067756" y="4344448"/>
                    <a:ext cx="180639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 bwMode="auto">
                  <a:xfrm rot="5400000" flipH="1">
                    <a:off x="1067714" y="4344490"/>
                    <a:ext cx="18072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8"/>
                  <a:ext cx="182503" cy="182564"/>
                  <a:chOff x="1066819" y="4343397"/>
                  <a:chExt cx="182503" cy="182564"/>
                </a:xfrm>
              </p:grpSpPr>
              <p:cxnSp>
                <p:nvCxnSpPr>
                  <p:cNvPr id="123" name="Straight Connector 122"/>
                  <p:cNvCxnSpPr/>
                  <p:nvPr/>
                </p:nvCxnSpPr>
                <p:spPr bwMode="auto">
                  <a:xfrm flipH="1">
                    <a:off x="1066483" y="4344448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 bwMode="auto">
                  <a:xfrm rot="5400000" flipH="1">
                    <a:off x="1067557" y="4343375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4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9"/>
                  <a:ext cx="184089" cy="182563"/>
                  <a:chOff x="1066829" y="4343398"/>
                  <a:chExt cx="184089" cy="182563"/>
                </a:xfrm>
              </p:grpSpPr>
              <p:cxnSp>
                <p:nvCxnSpPr>
                  <p:cNvPr id="121" name="Straight Connector 120"/>
                  <p:cNvCxnSpPr/>
                  <p:nvPr/>
                </p:nvCxnSpPr>
                <p:spPr bwMode="auto">
                  <a:xfrm flipH="1">
                    <a:off x="1067440" y="4344448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 bwMode="auto">
                  <a:xfrm rot="5400000" flipH="1">
                    <a:off x="1068513" y="4343375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5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9"/>
                  <a:ext cx="182502" cy="182563"/>
                  <a:chOff x="1066839" y="4343398"/>
                  <a:chExt cx="182502" cy="182563"/>
                </a:xfrm>
              </p:grpSpPr>
              <p:cxnSp>
                <p:nvCxnSpPr>
                  <p:cNvPr id="119" name="Straight Connector 118"/>
                  <p:cNvCxnSpPr/>
                  <p:nvPr/>
                </p:nvCxnSpPr>
                <p:spPr bwMode="auto">
                  <a:xfrm flipH="1">
                    <a:off x="1066809" y="4344448"/>
                    <a:ext cx="182867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 bwMode="auto">
                  <a:xfrm rot="5400000" flipH="1">
                    <a:off x="1067882" y="4343375"/>
                    <a:ext cx="180723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6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9"/>
                  <a:ext cx="182502" cy="182563"/>
                  <a:chOff x="1066849" y="4343398"/>
                  <a:chExt cx="182502" cy="182563"/>
                </a:xfrm>
              </p:grpSpPr>
              <p:cxnSp>
                <p:nvCxnSpPr>
                  <p:cNvPr id="117" name="Straight Connector 116"/>
                  <p:cNvCxnSpPr/>
                  <p:nvPr/>
                </p:nvCxnSpPr>
                <p:spPr bwMode="auto">
                  <a:xfrm flipH="1">
                    <a:off x="1067768" y="4344448"/>
                    <a:ext cx="180636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 bwMode="auto">
                  <a:xfrm rot="5400000" flipH="1">
                    <a:off x="1067725" y="4344491"/>
                    <a:ext cx="180723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" name="Group 208"/>
              <p:cNvGrpSpPr>
                <a:grpSpLocks/>
              </p:cNvGrpSpPr>
              <p:nvPr/>
            </p:nvGrpSpPr>
            <p:grpSpPr bwMode="auto">
              <a:xfrm>
                <a:off x="1828800" y="2971800"/>
                <a:ext cx="4754565" cy="182564"/>
                <a:chOff x="1828800" y="1447798"/>
                <a:chExt cx="4754565" cy="182564"/>
              </a:xfrm>
            </p:grpSpPr>
            <p:grpSp>
              <p:nvGrpSpPr>
                <p:cNvPr id="89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9"/>
                  <a:ext cx="182502" cy="182563"/>
                  <a:chOff x="1066860" y="4343398"/>
                  <a:chExt cx="182502" cy="182563"/>
                </a:xfrm>
              </p:grpSpPr>
              <p:cxnSp>
                <p:nvCxnSpPr>
                  <p:cNvPr id="108" name="Straight Connector 107"/>
                  <p:cNvCxnSpPr/>
                  <p:nvPr/>
                </p:nvCxnSpPr>
                <p:spPr bwMode="auto">
                  <a:xfrm flipH="1">
                    <a:off x="1066495" y="4343267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 bwMode="auto">
                  <a:xfrm rot="5400000" flipH="1">
                    <a:off x="1066452" y="4343311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8"/>
                  <a:ext cx="182503" cy="182564"/>
                  <a:chOff x="1066799" y="4343397"/>
                  <a:chExt cx="182503" cy="182564"/>
                </a:xfrm>
              </p:grpSpPr>
              <p:cxnSp>
                <p:nvCxnSpPr>
                  <p:cNvPr id="106" name="Straight Connector 105"/>
                  <p:cNvCxnSpPr/>
                  <p:nvPr/>
                </p:nvCxnSpPr>
                <p:spPr bwMode="auto">
                  <a:xfrm flipH="1">
                    <a:off x="1066799" y="4343268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 bwMode="auto">
                  <a:xfrm rot="5400000" flipH="1">
                    <a:off x="1066756" y="4343310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8"/>
                  <a:ext cx="182503" cy="182564"/>
                  <a:chOff x="1066809" y="4343397"/>
                  <a:chExt cx="182503" cy="182564"/>
                </a:xfrm>
              </p:grpSpPr>
              <p:cxnSp>
                <p:nvCxnSpPr>
                  <p:cNvPr id="104" name="Straight Connector 103"/>
                  <p:cNvCxnSpPr/>
                  <p:nvPr/>
                </p:nvCxnSpPr>
                <p:spPr bwMode="auto">
                  <a:xfrm flipH="1">
                    <a:off x="1067756" y="4343268"/>
                    <a:ext cx="180639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 bwMode="auto">
                  <a:xfrm rot="5400000" flipH="1">
                    <a:off x="1066598" y="4344426"/>
                    <a:ext cx="18295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8"/>
                  <a:ext cx="182503" cy="182564"/>
                  <a:chOff x="1066819" y="4343397"/>
                  <a:chExt cx="182503" cy="182564"/>
                </a:xfrm>
              </p:grpSpPr>
              <p:cxnSp>
                <p:nvCxnSpPr>
                  <p:cNvPr id="102" name="Straight Connector 101"/>
                  <p:cNvCxnSpPr/>
                  <p:nvPr/>
                </p:nvCxnSpPr>
                <p:spPr bwMode="auto">
                  <a:xfrm flipH="1">
                    <a:off x="1066483" y="4343268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 bwMode="auto">
                  <a:xfrm rot="5400000" flipH="1">
                    <a:off x="1066441" y="4343310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3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9"/>
                  <a:ext cx="184089" cy="182563"/>
                  <a:chOff x="1066829" y="4343398"/>
                  <a:chExt cx="184089" cy="182563"/>
                </a:xfrm>
              </p:grpSpPr>
              <p:cxnSp>
                <p:nvCxnSpPr>
                  <p:cNvPr id="100" name="Straight Connector 99"/>
                  <p:cNvCxnSpPr/>
                  <p:nvPr/>
                </p:nvCxnSpPr>
                <p:spPr bwMode="auto">
                  <a:xfrm flipH="1">
                    <a:off x="1067440" y="4343267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 bwMode="auto">
                  <a:xfrm rot="5400000" flipH="1">
                    <a:off x="1067397" y="4343310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9"/>
                  <a:ext cx="182502" cy="182563"/>
                  <a:chOff x="1066839" y="4343398"/>
                  <a:chExt cx="182502" cy="182563"/>
                </a:xfrm>
              </p:grpSpPr>
              <p:cxnSp>
                <p:nvCxnSpPr>
                  <p:cNvPr id="98" name="Straight Connector 97"/>
                  <p:cNvCxnSpPr/>
                  <p:nvPr/>
                </p:nvCxnSpPr>
                <p:spPr bwMode="auto">
                  <a:xfrm flipH="1">
                    <a:off x="1066809" y="4343267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 bwMode="auto">
                  <a:xfrm rot="5400000" flipH="1">
                    <a:off x="1066766" y="4343311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5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9"/>
                  <a:ext cx="182502" cy="182563"/>
                  <a:chOff x="1066849" y="4343398"/>
                  <a:chExt cx="182502" cy="182563"/>
                </a:xfrm>
              </p:grpSpPr>
              <p:cxnSp>
                <p:nvCxnSpPr>
                  <p:cNvPr id="96" name="Straight Connector 95"/>
                  <p:cNvCxnSpPr/>
                  <p:nvPr/>
                </p:nvCxnSpPr>
                <p:spPr bwMode="auto">
                  <a:xfrm flipH="1">
                    <a:off x="1067768" y="4343267"/>
                    <a:ext cx="180636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 bwMode="auto">
                  <a:xfrm rot="5400000" flipH="1">
                    <a:off x="1066609" y="4344426"/>
                    <a:ext cx="182954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" name="Group 230"/>
              <p:cNvGrpSpPr>
                <a:grpSpLocks/>
              </p:cNvGrpSpPr>
              <p:nvPr/>
            </p:nvGrpSpPr>
            <p:grpSpPr bwMode="auto">
              <a:xfrm>
                <a:off x="1828800" y="3733800"/>
                <a:ext cx="4754565" cy="182564"/>
                <a:chOff x="1828800" y="1447797"/>
                <a:chExt cx="4754565" cy="182564"/>
              </a:xfrm>
            </p:grpSpPr>
            <p:grpSp>
              <p:nvGrpSpPr>
                <p:cNvPr id="68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8"/>
                  <a:ext cx="182502" cy="182563"/>
                  <a:chOff x="1066860" y="4343397"/>
                  <a:chExt cx="182502" cy="182563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 bwMode="auto">
                  <a:xfrm flipH="1">
                    <a:off x="1066495" y="4344318"/>
                    <a:ext cx="182867" cy="180722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 bwMode="auto">
                  <a:xfrm rot="5400000" flipH="1">
                    <a:off x="1067567" y="4343245"/>
                    <a:ext cx="180722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9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7"/>
                  <a:ext cx="182503" cy="182564"/>
                  <a:chOff x="1066799" y="4343396"/>
                  <a:chExt cx="182503" cy="182564"/>
                </a:xfrm>
              </p:grpSpPr>
              <p:cxnSp>
                <p:nvCxnSpPr>
                  <p:cNvPr id="85" name="Straight Connector 84"/>
                  <p:cNvCxnSpPr/>
                  <p:nvPr/>
                </p:nvCxnSpPr>
                <p:spPr bwMode="auto">
                  <a:xfrm flipH="1">
                    <a:off x="1066799" y="4344318"/>
                    <a:ext cx="182868" cy="180721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 bwMode="auto">
                  <a:xfrm rot="5400000" flipH="1">
                    <a:off x="1067872" y="4343245"/>
                    <a:ext cx="180721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7"/>
                  <a:ext cx="182503" cy="182564"/>
                  <a:chOff x="1066809" y="4343396"/>
                  <a:chExt cx="182503" cy="182564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 bwMode="auto">
                  <a:xfrm flipH="1">
                    <a:off x="1067756" y="4344318"/>
                    <a:ext cx="180639" cy="180721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 bwMode="auto">
                  <a:xfrm rot="5400000" flipH="1">
                    <a:off x="1067714" y="4344360"/>
                    <a:ext cx="180721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7"/>
                  <a:ext cx="182503" cy="182564"/>
                  <a:chOff x="1066819" y="4343396"/>
                  <a:chExt cx="182503" cy="182564"/>
                </a:xfrm>
              </p:grpSpPr>
              <p:cxnSp>
                <p:nvCxnSpPr>
                  <p:cNvPr id="81" name="Straight Connector 80"/>
                  <p:cNvCxnSpPr/>
                  <p:nvPr/>
                </p:nvCxnSpPr>
                <p:spPr bwMode="auto">
                  <a:xfrm flipH="1">
                    <a:off x="1066483" y="4344318"/>
                    <a:ext cx="182868" cy="180721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 bwMode="auto">
                  <a:xfrm rot="5400000" flipH="1">
                    <a:off x="1067557" y="4343245"/>
                    <a:ext cx="180721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8"/>
                  <a:ext cx="184089" cy="182563"/>
                  <a:chOff x="1066829" y="4343397"/>
                  <a:chExt cx="184089" cy="182563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 bwMode="auto">
                  <a:xfrm flipH="1">
                    <a:off x="1067440" y="4344318"/>
                    <a:ext cx="182868" cy="180722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 bwMode="auto">
                  <a:xfrm rot="5400000" flipH="1">
                    <a:off x="1068513" y="4343244"/>
                    <a:ext cx="180722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8"/>
                  <a:ext cx="182502" cy="182563"/>
                  <a:chOff x="1066839" y="4343397"/>
                  <a:chExt cx="182502" cy="182563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 bwMode="auto">
                  <a:xfrm flipH="1">
                    <a:off x="1066809" y="4344318"/>
                    <a:ext cx="182867" cy="180722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 bwMode="auto">
                  <a:xfrm rot="5400000" flipH="1">
                    <a:off x="1067882" y="4343245"/>
                    <a:ext cx="180722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4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8"/>
                  <a:ext cx="182502" cy="182563"/>
                  <a:chOff x="1066849" y="4343397"/>
                  <a:chExt cx="182502" cy="182563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 bwMode="auto">
                  <a:xfrm flipH="1">
                    <a:off x="1067768" y="4344318"/>
                    <a:ext cx="180636" cy="180722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 bwMode="auto">
                  <a:xfrm rot="5400000" flipH="1">
                    <a:off x="1067725" y="4344360"/>
                    <a:ext cx="180722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" name="Group 252"/>
              <p:cNvGrpSpPr>
                <a:grpSpLocks/>
              </p:cNvGrpSpPr>
              <p:nvPr/>
            </p:nvGrpSpPr>
            <p:grpSpPr bwMode="auto">
              <a:xfrm>
                <a:off x="1828800" y="4495801"/>
                <a:ext cx="4754565" cy="182564"/>
                <a:chOff x="1828800" y="1447797"/>
                <a:chExt cx="4754565" cy="182564"/>
              </a:xfrm>
            </p:grpSpPr>
            <p:grpSp>
              <p:nvGrpSpPr>
                <p:cNvPr id="47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8"/>
                  <a:ext cx="182502" cy="182563"/>
                  <a:chOff x="1066860" y="4343397"/>
                  <a:chExt cx="182502" cy="182563"/>
                </a:xfrm>
              </p:grpSpPr>
              <p:cxnSp>
                <p:nvCxnSpPr>
                  <p:cNvPr id="66" name="Straight Connector 65"/>
                  <p:cNvCxnSpPr/>
                  <p:nvPr/>
                </p:nvCxnSpPr>
                <p:spPr bwMode="auto">
                  <a:xfrm flipH="1">
                    <a:off x="1066495" y="4343136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 bwMode="auto">
                  <a:xfrm rot="5400000" flipH="1">
                    <a:off x="1066452" y="4343179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7"/>
                  <a:ext cx="182503" cy="182564"/>
                  <a:chOff x="1066799" y="4343396"/>
                  <a:chExt cx="182503" cy="182564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 bwMode="auto">
                  <a:xfrm flipH="1">
                    <a:off x="1066799" y="4343136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 bwMode="auto">
                  <a:xfrm rot="5400000" flipH="1">
                    <a:off x="1066756" y="4343179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7"/>
                  <a:ext cx="182503" cy="182564"/>
                  <a:chOff x="1066809" y="4343396"/>
                  <a:chExt cx="182503" cy="182564"/>
                </a:xfrm>
              </p:grpSpPr>
              <p:cxnSp>
                <p:nvCxnSpPr>
                  <p:cNvPr id="62" name="Straight Connector 61"/>
                  <p:cNvCxnSpPr/>
                  <p:nvPr/>
                </p:nvCxnSpPr>
                <p:spPr bwMode="auto">
                  <a:xfrm flipH="1">
                    <a:off x="1067756" y="4343136"/>
                    <a:ext cx="180639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 bwMode="auto">
                  <a:xfrm rot="5400000" flipH="1">
                    <a:off x="1066598" y="4344294"/>
                    <a:ext cx="18295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7"/>
                  <a:ext cx="182503" cy="182564"/>
                  <a:chOff x="1066819" y="4343396"/>
                  <a:chExt cx="182503" cy="182564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 bwMode="auto">
                  <a:xfrm flipH="1">
                    <a:off x="1066483" y="4343136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 bwMode="auto">
                  <a:xfrm rot="5400000" flipH="1">
                    <a:off x="1066441" y="4343179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8"/>
                  <a:ext cx="184089" cy="182563"/>
                  <a:chOff x="1066829" y="4343397"/>
                  <a:chExt cx="184089" cy="182563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 bwMode="auto">
                  <a:xfrm flipH="1">
                    <a:off x="1067440" y="4343136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 bwMode="auto">
                  <a:xfrm rot="5400000" flipH="1">
                    <a:off x="1067397" y="4343178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8"/>
                  <a:ext cx="182502" cy="182563"/>
                  <a:chOff x="1066839" y="4343397"/>
                  <a:chExt cx="182502" cy="182563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 bwMode="auto">
                  <a:xfrm flipH="1">
                    <a:off x="1066809" y="4343136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 bwMode="auto">
                  <a:xfrm rot="5400000" flipH="1">
                    <a:off x="1066766" y="4343179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8"/>
                  <a:ext cx="182502" cy="182563"/>
                  <a:chOff x="1066849" y="4343397"/>
                  <a:chExt cx="182502" cy="182563"/>
                </a:xfrm>
              </p:grpSpPr>
              <p:cxnSp>
                <p:nvCxnSpPr>
                  <p:cNvPr id="54" name="Straight Connector 53"/>
                  <p:cNvCxnSpPr/>
                  <p:nvPr/>
                </p:nvCxnSpPr>
                <p:spPr bwMode="auto">
                  <a:xfrm flipH="1">
                    <a:off x="1067768" y="4343136"/>
                    <a:ext cx="180636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 bwMode="auto">
                  <a:xfrm rot="5400000" flipH="1">
                    <a:off x="1066609" y="4344294"/>
                    <a:ext cx="182954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74"/>
              <p:cNvGrpSpPr>
                <a:grpSpLocks/>
              </p:cNvGrpSpPr>
              <p:nvPr/>
            </p:nvGrpSpPr>
            <p:grpSpPr bwMode="auto">
              <a:xfrm>
                <a:off x="1828800" y="5257801"/>
                <a:ext cx="4754565" cy="182564"/>
                <a:chOff x="1828800" y="1447796"/>
                <a:chExt cx="4754565" cy="182564"/>
              </a:xfrm>
            </p:grpSpPr>
            <p:grpSp>
              <p:nvGrpSpPr>
                <p:cNvPr id="26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7"/>
                  <a:ext cx="182502" cy="182563"/>
                  <a:chOff x="1066860" y="4343396"/>
                  <a:chExt cx="182502" cy="182563"/>
                </a:xfrm>
              </p:grpSpPr>
              <p:cxnSp>
                <p:nvCxnSpPr>
                  <p:cNvPr id="45" name="Straight Connector 44"/>
                  <p:cNvCxnSpPr/>
                  <p:nvPr/>
                </p:nvCxnSpPr>
                <p:spPr bwMode="auto">
                  <a:xfrm flipH="1">
                    <a:off x="1066495" y="4344186"/>
                    <a:ext cx="182867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 bwMode="auto">
                  <a:xfrm rot="5400000" flipH="1">
                    <a:off x="1067567" y="4343113"/>
                    <a:ext cx="180723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6"/>
                  <a:ext cx="182503" cy="182564"/>
                  <a:chOff x="1066799" y="4343395"/>
                  <a:chExt cx="182503" cy="182564"/>
                </a:xfrm>
              </p:grpSpPr>
              <p:cxnSp>
                <p:nvCxnSpPr>
                  <p:cNvPr id="43" name="Straight Connector 42"/>
                  <p:cNvCxnSpPr/>
                  <p:nvPr/>
                </p:nvCxnSpPr>
                <p:spPr bwMode="auto">
                  <a:xfrm flipH="1">
                    <a:off x="1066799" y="4344186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 bwMode="auto">
                  <a:xfrm rot="5400000" flipH="1">
                    <a:off x="1067872" y="4343113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6"/>
                  <a:ext cx="182503" cy="182564"/>
                  <a:chOff x="1066809" y="4343395"/>
                  <a:chExt cx="182503" cy="182564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 bwMode="auto">
                  <a:xfrm flipH="1">
                    <a:off x="1067756" y="4344186"/>
                    <a:ext cx="180639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 bwMode="auto">
                  <a:xfrm rot="5400000" flipH="1">
                    <a:off x="1067714" y="4344228"/>
                    <a:ext cx="18072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6"/>
                  <a:ext cx="182503" cy="182564"/>
                  <a:chOff x="1066819" y="4343395"/>
                  <a:chExt cx="182503" cy="182564"/>
                </a:xfrm>
              </p:grpSpPr>
              <p:cxnSp>
                <p:nvCxnSpPr>
                  <p:cNvPr id="39" name="Straight Connector 38"/>
                  <p:cNvCxnSpPr/>
                  <p:nvPr/>
                </p:nvCxnSpPr>
                <p:spPr bwMode="auto">
                  <a:xfrm flipH="1">
                    <a:off x="1066483" y="4344186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 bwMode="auto">
                  <a:xfrm rot="5400000" flipH="1">
                    <a:off x="1067557" y="4343113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7"/>
                  <a:ext cx="184089" cy="182563"/>
                  <a:chOff x="1066829" y="4343396"/>
                  <a:chExt cx="184089" cy="182563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 bwMode="auto">
                  <a:xfrm flipH="1">
                    <a:off x="1067440" y="4344186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 bwMode="auto">
                  <a:xfrm rot="5400000" flipH="1">
                    <a:off x="1068513" y="4343113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7"/>
                  <a:ext cx="182502" cy="182563"/>
                  <a:chOff x="1066839" y="4343396"/>
                  <a:chExt cx="182502" cy="182563"/>
                </a:xfrm>
              </p:grpSpPr>
              <p:cxnSp>
                <p:nvCxnSpPr>
                  <p:cNvPr id="35" name="Straight Connector 34"/>
                  <p:cNvCxnSpPr/>
                  <p:nvPr/>
                </p:nvCxnSpPr>
                <p:spPr bwMode="auto">
                  <a:xfrm flipH="1">
                    <a:off x="1066809" y="4344186"/>
                    <a:ext cx="182867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 bwMode="auto">
                  <a:xfrm rot="5400000" flipH="1">
                    <a:off x="1067882" y="4343113"/>
                    <a:ext cx="180723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7"/>
                  <a:ext cx="182502" cy="182563"/>
                  <a:chOff x="1066849" y="4343396"/>
                  <a:chExt cx="182502" cy="182563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 bwMode="auto">
                  <a:xfrm flipH="1">
                    <a:off x="1067768" y="4344186"/>
                    <a:ext cx="180636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 bwMode="auto">
                  <a:xfrm rot="5400000" flipH="1">
                    <a:off x="1067725" y="4344229"/>
                    <a:ext cx="180723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73" name="Group 296"/>
            <p:cNvGrpSpPr>
              <a:grpSpLocks/>
            </p:cNvGrpSpPr>
            <p:nvPr/>
          </p:nvGrpSpPr>
          <p:grpSpPr bwMode="auto">
            <a:xfrm>
              <a:off x="1239128" y="2862413"/>
              <a:ext cx="1517754" cy="1614268"/>
              <a:chOff x="1828800" y="1447800"/>
              <a:chExt cx="4754565" cy="4754566"/>
            </a:xfrm>
          </p:grpSpPr>
          <p:grpSp>
            <p:nvGrpSpPr>
              <p:cNvPr id="174" name="Group 138"/>
              <p:cNvGrpSpPr>
                <a:grpSpLocks/>
              </p:cNvGrpSpPr>
              <p:nvPr/>
            </p:nvGrpSpPr>
            <p:grpSpPr bwMode="auto">
              <a:xfrm>
                <a:off x="1828800" y="1447799"/>
                <a:ext cx="4754565" cy="182564"/>
                <a:chOff x="1828800" y="1447799"/>
                <a:chExt cx="4754565" cy="182564"/>
              </a:xfrm>
            </p:grpSpPr>
            <p:grpSp>
              <p:nvGrpSpPr>
                <p:cNvPr id="307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800"/>
                  <a:ext cx="182502" cy="182563"/>
                  <a:chOff x="1066860" y="4343399"/>
                  <a:chExt cx="182502" cy="182563"/>
                </a:xfrm>
              </p:grpSpPr>
              <p:cxnSp>
                <p:nvCxnSpPr>
                  <p:cNvPr id="326" name="Straight Connector 23"/>
                  <p:cNvCxnSpPr/>
                  <p:nvPr/>
                </p:nvCxnSpPr>
                <p:spPr bwMode="auto">
                  <a:xfrm flipH="1">
                    <a:off x="1066495" y="4343399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24"/>
                  <p:cNvCxnSpPr/>
                  <p:nvPr/>
                </p:nvCxnSpPr>
                <p:spPr bwMode="auto">
                  <a:xfrm rot="5400000" flipH="1">
                    <a:off x="1066452" y="4343442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8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9"/>
                  <a:ext cx="182503" cy="182564"/>
                  <a:chOff x="1066799" y="4343398"/>
                  <a:chExt cx="182503" cy="182564"/>
                </a:xfrm>
              </p:grpSpPr>
              <p:cxnSp>
                <p:nvCxnSpPr>
                  <p:cNvPr id="324" name="Straight Connector 21"/>
                  <p:cNvCxnSpPr/>
                  <p:nvPr/>
                </p:nvCxnSpPr>
                <p:spPr bwMode="auto">
                  <a:xfrm flipH="1">
                    <a:off x="1066799" y="4343399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22"/>
                  <p:cNvCxnSpPr/>
                  <p:nvPr/>
                </p:nvCxnSpPr>
                <p:spPr bwMode="auto">
                  <a:xfrm rot="5400000" flipH="1">
                    <a:off x="1066756" y="4343442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9"/>
                  <a:ext cx="182503" cy="182564"/>
                  <a:chOff x="1066809" y="4343398"/>
                  <a:chExt cx="182503" cy="182564"/>
                </a:xfrm>
              </p:grpSpPr>
              <p:cxnSp>
                <p:nvCxnSpPr>
                  <p:cNvPr id="322" name="Straight Connector 19"/>
                  <p:cNvCxnSpPr/>
                  <p:nvPr/>
                </p:nvCxnSpPr>
                <p:spPr bwMode="auto">
                  <a:xfrm flipH="1">
                    <a:off x="1067756" y="4343399"/>
                    <a:ext cx="180639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20"/>
                  <p:cNvCxnSpPr/>
                  <p:nvPr/>
                </p:nvCxnSpPr>
                <p:spPr bwMode="auto">
                  <a:xfrm rot="5400000" flipH="1">
                    <a:off x="1066598" y="4344557"/>
                    <a:ext cx="18295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0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9"/>
                  <a:ext cx="182503" cy="182564"/>
                  <a:chOff x="1066819" y="4343398"/>
                  <a:chExt cx="182503" cy="182564"/>
                </a:xfrm>
              </p:grpSpPr>
              <p:cxnSp>
                <p:nvCxnSpPr>
                  <p:cNvPr id="320" name="Straight Connector 17"/>
                  <p:cNvCxnSpPr/>
                  <p:nvPr/>
                </p:nvCxnSpPr>
                <p:spPr bwMode="auto">
                  <a:xfrm flipH="1">
                    <a:off x="1066483" y="4343399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18"/>
                  <p:cNvCxnSpPr/>
                  <p:nvPr/>
                </p:nvCxnSpPr>
                <p:spPr bwMode="auto">
                  <a:xfrm rot="5400000" flipH="1">
                    <a:off x="1066441" y="4343442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1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800"/>
                  <a:ext cx="184089" cy="182563"/>
                  <a:chOff x="1066829" y="4343399"/>
                  <a:chExt cx="184089" cy="182563"/>
                </a:xfrm>
              </p:grpSpPr>
              <p:cxnSp>
                <p:nvCxnSpPr>
                  <p:cNvPr id="318" name="Straight Connector 15"/>
                  <p:cNvCxnSpPr/>
                  <p:nvPr/>
                </p:nvCxnSpPr>
                <p:spPr bwMode="auto">
                  <a:xfrm flipH="1">
                    <a:off x="1067440" y="4343399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16"/>
                  <p:cNvCxnSpPr/>
                  <p:nvPr/>
                </p:nvCxnSpPr>
                <p:spPr bwMode="auto">
                  <a:xfrm rot="5400000" flipH="1">
                    <a:off x="1067397" y="4343442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2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800"/>
                  <a:ext cx="182502" cy="182563"/>
                  <a:chOff x="1066839" y="4343399"/>
                  <a:chExt cx="182502" cy="182563"/>
                </a:xfrm>
              </p:grpSpPr>
              <p:cxnSp>
                <p:nvCxnSpPr>
                  <p:cNvPr id="316" name="Straight Connector 13"/>
                  <p:cNvCxnSpPr/>
                  <p:nvPr/>
                </p:nvCxnSpPr>
                <p:spPr bwMode="auto">
                  <a:xfrm flipH="1">
                    <a:off x="1066809" y="4343399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14"/>
                  <p:cNvCxnSpPr/>
                  <p:nvPr/>
                </p:nvCxnSpPr>
                <p:spPr bwMode="auto">
                  <a:xfrm rot="5400000" flipH="1">
                    <a:off x="1066766" y="4343442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800"/>
                  <a:ext cx="182502" cy="182563"/>
                  <a:chOff x="1066849" y="4343399"/>
                  <a:chExt cx="182502" cy="182563"/>
                </a:xfrm>
              </p:grpSpPr>
              <p:cxnSp>
                <p:nvCxnSpPr>
                  <p:cNvPr id="314" name="Straight Connector 11"/>
                  <p:cNvCxnSpPr/>
                  <p:nvPr/>
                </p:nvCxnSpPr>
                <p:spPr bwMode="auto">
                  <a:xfrm flipH="1">
                    <a:off x="1067768" y="4343399"/>
                    <a:ext cx="180636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Connector 12"/>
                  <p:cNvCxnSpPr/>
                  <p:nvPr/>
                </p:nvCxnSpPr>
                <p:spPr bwMode="auto">
                  <a:xfrm rot="5400000" flipH="1">
                    <a:off x="1066609" y="4344558"/>
                    <a:ext cx="182954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5" name="Group 164"/>
              <p:cNvGrpSpPr>
                <a:grpSpLocks/>
              </p:cNvGrpSpPr>
              <p:nvPr/>
            </p:nvGrpSpPr>
            <p:grpSpPr bwMode="auto">
              <a:xfrm>
                <a:off x="1828800" y="6019802"/>
                <a:ext cx="4754565" cy="182564"/>
                <a:chOff x="1828800" y="1447799"/>
                <a:chExt cx="4754565" cy="182564"/>
              </a:xfrm>
            </p:grpSpPr>
            <p:grpSp>
              <p:nvGrpSpPr>
                <p:cNvPr id="286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800"/>
                  <a:ext cx="182502" cy="182563"/>
                  <a:chOff x="1066860" y="4343399"/>
                  <a:chExt cx="182502" cy="182563"/>
                </a:xfrm>
              </p:grpSpPr>
              <p:cxnSp>
                <p:nvCxnSpPr>
                  <p:cNvPr id="305" name="Straight Connector 304"/>
                  <p:cNvCxnSpPr/>
                  <p:nvPr/>
                </p:nvCxnSpPr>
                <p:spPr bwMode="auto">
                  <a:xfrm flipH="1">
                    <a:off x="1066495" y="4343008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/>
                  <p:cNvCxnSpPr/>
                  <p:nvPr/>
                </p:nvCxnSpPr>
                <p:spPr bwMode="auto">
                  <a:xfrm rot="5400000" flipH="1">
                    <a:off x="1066452" y="4343052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9"/>
                  <a:ext cx="182503" cy="182564"/>
                  <a:chOff x="1066799" y="4343398"/>
                  <a:chExt cx="182503" cy="182564"/>
                </a:xfrm>
              </p:grpSpPr>
              <p:cxnSp>
                <p:nvCxnSpPr>
                  <p:cNvPr id="303" name="Straight Connector 302"/>
                  <p:cNvCxnSpPr/>
                  <p:nvPr/>
                </p:nvCxnSpPr>
                <p:spPr bwMode="auto">
                  <a:xfrm flipH="1">
                    <a:off x="1066799" y="4343009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/>
                  <p:cNvCxnSpPr/>
                  <p:nvPr/>
                </p:nvCxnSpPr>
                <p:spPr bwMode="auto">
                  <a:xfrm rot="5400000" flipH="1">
                    <a:off x="1066756" y="4343051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8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9"/>
                  <a:ext cx="182503" cy="182564"/>
                  <a:chOff x="1066809" y="4343398"/>
                  <a:chExt cx="182503" cy="182564"/>
                </a:xfrm>
              </p:grpSpPr>
              <p:cxnSp>
                <p:nvCxnSpPr>
                  <p:cNvPr id="301" name="Straight Connector 300"/>
                  <p:cNvCxnSpPr/>
                  <p:nvPr/>
                </p:nvCxnSpPr>
                <p:spPr bwMode="auto">
                  <a:xfrm flipH="1">
                    <a:off x="1067756" y="4343009"/>
                    <a:ext cx="180639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Straight Connector 301"/>
                  <p:cNvCxnSpPr/>
                  <p:nvPr/>
                </p:nvCxnSpPr>
                <p:spPr bwMode="auto">
                  <a:xfrm rot="5400000" flipH="1">
                    <a:off x="1066598" y="4344167"/>
                    <a:ext cx="18295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9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9"/>
                  <a:ext cx="182503" cy="182564"/>
                  <a:chOff x="1066819" y="4343398"/>
                  <a:chExt cx="182503" cy="182564"/>
                </a:xfrm>
              </p:grpSpPr>
              <p:cxnSp>
                <p:nvCxnSpPr>
                  <p:cNvPr id="299" name="Straight Connector 298"/>
                  <p:cNvCxnSpPr/>
                  <p:nvPr/>
                </p:nvCxnSpPr>
                <p:spPr bwMode="auto">
                  <a:xfrm flipH="1">
                    <a:off x="1066483" y="4343009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Straight Connector 299"/>
                  <p:cNvCxnSpPr/>
                  <p:nvPr/>
                </p:nvCxnSpPr>
                <p:spPr bwMode="auto">
                  <a:xfrm rot="5400000" flipH="1">
                    <a:off x="1066441" y="4343051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0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800"/>
                  <a:ext cx="184089" cy="182563"/>
                  <a:chOff x="1066829" y="4343399"/>
                  <a:chExt cx="184089" cy="182563"/>
                </a:xfrm>
              </p:grpSpPr>
              <p:cxnSp>
                <p:nvCxnSpPr>
                  <p:cNvPr id="297" name="Straight Connector 296"/>
                  <p:cNvCxnSpPr/>
                  <p:nvPr/>
                </p:nvCxnSpPr>
                <p:spPr bwMode="auto">
                  <a:xfrm flipH="1">
                    <a:off x="1067440" y="4343008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rot="5400000" flipH="1">
                    <a:off x="1067397" y="4343051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1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800"/>
                  <a:ext cx="182502" cy="182563"/>
                  <a:chOff x="1066839" y="4343399"/>
                  <a:chExt cx="182502" cy="182563"/>
                </a:xfrm>
              </p:grpSpPr>
              <p:cxnSp>
                <p:nvCxnSpPr>
                  <p:cNvPr id="295" name="Straight Connector 294"/>
                  <p:cNvCxnSpPr/>
                  <p:nvPr/>
                </p:nvCxnSpPr>
                <p:spPr bwMode="auto">
                  <a:xfrm flipH="1">
                    <a:off x="1066809" y="4343008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/>
                  <p:cNvCxnSpPr/>
                  <p:nvPr/>
                </p:nvCxnSpPr>
                <p:spPr bwMode="auto">
                  <a:xfrm rot="5400000" flipH="1">
                    <a:off x="1066766" y="4343052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2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800"/>
                  <a:ext cx="182502" cy="182563"/>
                  <a:chOff x="1066849" y="4343399"/>
                  <a:chExt cx="182502" cy="182563"/>
                </a:xfrm>
              </p:grpSpPr>
              <p:cxnSp>
                <p:nvCxnSpPr>
                  <p:cNvPr id="293" name="Straight Connector 292"/>
                  <p:cNvCxnSpPr/>
                  <p:nvPr/>
                </p:nvCxnSpPr>
                <p:spPr bwMode="auto">
                  <a:xfrm flipH="1">
                    <a:off x="1067768" y="4343008"/>
                    <a:ext cx="180636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rot="5400000" flipH="1">
                    <a:off x="1066609" y="4344167"/>
                    <a:ext cx="182954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6" name="Group 186"/>
              <p:cNvGrpSpPr>
                <a:grpSpLocks/>
              </p:cNvGrpSpPr>
              <p:nvPr/>
            </p:nvGrpSpPr>
            <p:grpSpPr bwMode="auto">
              <a:xfrm>
                <a:off x="1828800" y="2209799"/>
                <a:ext cx="4754565" cy="182564"/>
                <a:chOff x="1828800" y="1447798"/>
                <a:chExt cx="4754565" cy="182564"/>
              </a:xfrm>
            </p:grpSpPr>
            <p:grpSp>
              <p:nvGrpSpPr>
                <p:cNvPr id="265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9"/>
                  <a:ext cx="182502" cy="182563"/>
                  <a:chOff x="1066860" y="4343398"/>
                  <a:chExt cx="182502" cy="182563"/>
                </a:xfrm>
              </p:grpSpPr>
              <p:cxnSp>
                <p:nvCxnSpPr>
                  <p:cNvPr id="284" name="Straight Connector 283"/>
                  <p:cNvCxnSpPr/>
                  <p:nvPr/>
                </p:nvCxnSpPr>
                <p:spPr bwMode="auto">
                  <a:xfrm flipH="1">
                    <a:off x="1066495" y="4344448"/>
                    <a:ext cx="182867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rot="5400000" flipH="1">
                    <a:off x="1067567" y="4343375"/>
                    <a:ext cx="180723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6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8"/>
                  <a:ext cx="182503" cy="182564"/>
                  <a:chOff x="1066799" y="4343397"/>
                  <a:chExt cx="182503" cy="182564"/>
                </a:xfrm>
              </p:grpSpPr>
              <p:cxnSp>
                <p:nvCxnSpPr>
                  <p:cNvPr id="282" name="Straight Connector 281"/>
                  <p:cNvCxnSpPr/>
                  <p:nvPr/>
                </p:nvCxnSpPr>
                <p:spPr bwMode="auto">
                  <a:xfrm flipH="1">
                    <a:off x="1066799" y="4344448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/>
                  <p:cNvCxnSpPr/>
                  <p:nvPr/>
                </p:nvCxnSpPr>
                <p:spPr bwMode="auto">
                  <a:xfrm rot="5400000" flipH="1">
                    <a:off x="1067872" y="4343375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7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8"/>
                  <a:ext cx="182503" cy="182564"/>
                  <a:chOff x="1066809" y="4343397"/>
                  <a:chExt cx="182503" cy="182564"/>
                </a:xfrm>
              </p:grpSpPr>
              <p:cxnSp>
                <p:nvCxnSpPr>
                  <p:cNvPr id="280" name="Straight Connector 279"/>
                  <p:cNvCxnSpPr/>
                  <p:nvPr/>
                </p:nvCxnSpPr>
                <p:spPr bwMode="auto">
                  <a:xfrm flipH="1">
                    <a:off x="1067756" y="4344448"/>
                    <a:ext cx="180639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Straight Connector 280"/>
                  <p:cNvCxnSpPr/>
                  <p:nvPr/>
                </p:nvCxnSpPr>
                <p:spPr bwMode="auto">
                  <a:xfrm rot="5400000" flipH="1">
                    <a:off x="1067714" y="4344490"/>
                    <a:ext cx="18072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8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8"/>
                  <a:ext cx="182503" cy="182564"/>
                  <a:chOff x="1066819" y="4343397"/>
                  <a:chExt cx="182503" cy="182564"/>
                </a:xfrm>
              </p:grpSpPr>
              <p:cxnSp>
                <p:nvCxnSpPr>
                  <p:cNvPr id="278" name="Straight Connector 277"/>
                  <p:cNvCxnSpPr/>
                  <p:nvPr/>
                </p:nvCxnSpPr>
                <p:spPr bwMode="auto">
                  <a:xfrm flipH="1">
                    <a:off x="1066483" y="4344448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/>
                  <p:cNvCxnSpPr/>
                  <p:nvPr/>
                </p:nvCxnSpPr>
                <p:spPr bwMode="auto">
                  <a:xfrm rot="5400000" flipH="1">
                    <a:off x="1067557" y="4343375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9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9"/>
                  <a:ext cx="184089" cy="182563"/>
                  <a:chOff x="1066829" y="4343398"/>
                  <a:chExt cx="184089" cy="182563"/>
                </a:xfrm>
              </p:grpSpPr>
              <p:cxnSp>
                <p:nvCxnSpPr>
                  <p:cNvPr id="276" name="Straight Connector 275"/>
                  <p:cNvCxnSpPr/>
                  <p:nvPr/>
                </p:nvCxnSpPr>
                <p:spPr bwMode="auto">
                  <a:xfrm flipH="1">
                    <a:off x="1067440" y="4344448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/>
                  <p:cNvCxnSpPr/>
                  <p:nvPr/>
                </p:nvCxnSpPr>
                <p:spPr bwMode="auto">
                  <a:xfrm rot="5400000" flipH="1">
                    <a:off x="1068513" y="4343375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0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9"/>
                  <a:ext cx="182502" cy="182563"/>
                  <a:chOff x="1066839" y="4343398"/>
                  <a:chExt cx="182502" cy="182563"/>
                </a:xfrm>
              </p:grpSpPr>
              <p:cxnSp>
                <p:nvCxnSpPr>
                  <p:cNvPr id="274" name="Straight Connector 273"/>
                  <p:cNvCxnSpPr/>
                  <p:nvPr/>
                </p:nvCxnSpPr>
                <p:spPr bwMode="auto">
                  <a:xfrm flipH="1">
                    <a:off x="1066809" y="4344448"/>
                    <a:ext cx="182867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Straight Connector 274"/>
                  <p:cNvCxnSpPr/>
                  <p:nvPr/>
                </p:nvCxnSpPr>
                <p:spPr bwMode="auto">
                  <a:xfrm rot="5400000" flipH="1">
                    <a:off x="1067882" y="4343375"/>
                    <a:ext cx="180723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1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9"/>
                  <a:ext cx="182502" cy="182563"/>
                  <a:chOff x="1066849" y="4343398"/>
                  <a:chExt cx="182502" cy="182563"/>
                </a:xfrm>
              </p:grpSpPr>
              <p:cxnSp>
                <p:nvCxnSpPr>
                  <p:cNvPr id="272" name="Straight Connector 271"/>
                  <p:cNvCxnSpPr/>
                  <p:nvPr/>
                </p:nvCxnSpPr>
                <p:spPr bwMode="auto">
                  <a:xfrm flipH="1">
                    <a:off x="1067768" y="4344448"/>
                    <a:ext cx="180636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Straight Connector 272"/>
                  <p:cNvCxnSpPr/>
                  <p:nvPr/>
                </p:nvCxnSpPr>
                <p:spPr bwMode="auto">
                  <a:xfrm rot="5400000" flipH="1">
                    <a:off x="1067725" y="4344491"/>
                    <a:ext cx="180723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7" name="Group 208"/>
              <p:cNvGrpSpPr>
                <a:grpSpLocks/>
              </p:cNvGrpSpPr>
              <p:nvPr/>
            </p:nvGrpSpPr>
            <p:grpSpPr bwMode="auto">
              <a:xfrm>
                <a:off x="1828800" y="2971800"/>
                <a:ext cx="4754565" cy="182564"/>
                <a:chOff x="1828800" y="1447798"/>
                <a:chExt cx="4754565" cy="182564"/>
              </a:xfrm>
            </p:grpSpPr>
            <p:grpSp>
              <p:nvGrpSpPr>
                <p:cNvPr id="244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9"/>
                  <a:ext cx="182502" cy="182563"/>
                  <a:chOff x="1066860" y="4343398"/>
                  <a:chExt cx="182502" cy="182563"/>
                </a:xfrm>
              </p:grpSpPr>
              <p:cxnSp>
                <p:nvCxnSpPr>
                  <p:cNvPr id="263" name="Straight Connector 262"/>
                  <p:cNvCxnSpPr/>
                  <p:nvPr/>
                </p:nvCxnSpPr>
                <p:spPr bwMode="auto">
                  <a:xfrm flipH="1">
                    <a:off x="1066495" y="4343267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/>
                  <p:cNvCxnSpPr/>
                  <p:nvPr/>
                </p:nvCxnSpPr>
                <p:spPr bwMode="auto">
                  <a:xfrm rot="5400000" flipH="1">
                    <a:off x="1066452" y="4343311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8"/>
                  <a:ext cx="182503" cy="182564"/>
                  <a:chOff x="1066799" y="4343397"/>
                  <a:chExt cx="182503" cy="182564"/>
                </a:xfrm>
              </p:grpSpPr>
              <p:cxnSp>
                <p:nvCxnSpPr>
                  <p:cNvPr id="261" name="Straight Connector 260"/>
                  <p:cNvCxnSpPr/>
                  <p:nvPr/>
                </p:nvCxnSpPr>
                <p:spPr bwMode="auto">
                  <a:xfrm flipH="1">
                    <a:off x="1066799" y="4343268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/>
                  <p:cNvCxnSpPr/>
                  <p:nvPr/>
                </p:nvCxnSpPr>
                <p:spPr bwMode="auto">
                  <a:xfrm rot="5400000" flipH="1">
                    <a:off x="1066756" y="4343310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8"/>
                  <a:ext cx="182503" cy="182564"/>
                  <a:chOff x="1066809" y="4343397"/>
                  <a:chExt cx="182503" cy="182564"/>
                </a:xfrm>
              </p:grpSpPr>
              <p:cxnSp>
                <p:nvCxnSpPr>
                  <p:cNvPr id="259" name="Straight Connector 258"/>
                  <p:cNvCxnSpPr/>
                  <p:nvPr/>
                </p:nvCxnSpPr>
                <p:spPr bwMode="auto">
                  <a:xfrm flipH="1">
                    <a:off x="1067756" y="4343268"/>
                    <a:ext cx="180639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rot="5400000" flipH="1">
                    <a:off x="1066598" y="4344426"/>
                    <a:ext cx="18295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8"/>
                  <a:ext cx="182503" cy="182564"/>
                  <a:chOff x="1066819" y="4343397"/>
                  <a:chExt cx="182503" cy="182564"/>
                </a:xfrm>
              </p:grpSpPr>
              <p:cxnSp>
                <p:nvCxnSpPr>
                  <p:cNvPr id="257" name="Straight Connector 256"/>
                  <p:cNvCxnSpPr/>
                  <p:nvPr/>
                </p:nvCxnSpPr>
                <p:spPr bwMode="auto">
                  <a:xfrm flipH="1">
                    <a:off x="1066483" y="4343268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/>
                  <p:cNvCxnSpPr/>
                  <p:nvPr/>
                </p:nvCxnSpPr>
                <p:spPr bwMode="auto">
                  <a:xfrm rot="5400000" flipH="1">
                    <a:off x="1066441" y="4343310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8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9"/>
                  <a:ext cx="184089" cy="182563"/>
                  <a:chOff x="1066829" y="4343398"/>
                  <a:chExt cx="184089" cy="182563"/>
                </a:xfrm>
              </p:grpSpPr>
              <p:cxnSp>
                <p:nvCxnSpPr>
                  <p:cNvPr id="255" name="Straight Connector 254"/>
                  <p:cNvCxnSpPr/>
                  <p:nvPr/>
                </p:nvCxnSpPr>
                <p:spPr bwMode="auto">
                  <a:xfrm flipH="1">
                    <a:off x="1067440" y="4343267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/>
                  <p:cNvCxnSpPr/>
                  <p:nvPr/>
                </p:nvCxnSpPr>
                <p:spPr bwMode="auto">
                  <a:xfrm rot="5400000" flipH="1">
                    <a:off x="1067397" y="4343310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9"/>
                  <a:ext cx="182502" cy="182563"/>
                  <a:chOff x="1066839" y="4343398"/>
                  <a:chExt cx="182502" cy="182563"/>
                </a:xfrm>
              </p:grpSpPr>
              <p:cxnSp>
                <p:nvCxnSpPr>
                  <p:cNvPr id="253" name="Straight Connector 252"/>
                  <p:cNvCxnSpPr/>
                  <p:nvPr/>
                </p:nvCxnSpPr>
                <p:spPr bwMode="auto">
                  <a:xfrm flipH="1">
                    <a:off x="1066809" y="4343267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/>
                  <p:cNvCxnSpPr/>
                  <p:nvPr/>
                </p:nvCxnSpPr>
                <p:spPr bwMode="auto">
                  <a:xfrm rot="5400000" flipH="1">
                    <a:off x="1066766" y="4343311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0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9"/>
                  <a:ext cx="182502" cy="182563"/>
                  <a:chOff x="1066849" y="4343398"/>
                  <a:chExt cx="182502" cy="182563"/>
                </a:xfrm>
              </p:grpSpPr>
              <p:cxnSp>
                <p:nvCxnSpPr>
                  <p:cNvPr id="251" name="Straight Connector 250"/>
                  <p:cNvCxnSpPr/>
                  <p:nvPr/>
                </p:nvCxnSpPr>
                <p:spPr bwMode="auto">
                  <a:xfrm flipH="1">
                    <a:off x="1067768" y="4343267"/>
                    <a:ext cx="180636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/>
                  <p:cNvCxnSpPr/>
                  <p:nvPr/>
                </p:nvCxnSpPr>
                <p:spPr bwMode="auto">
                  <a:xfrm rot="5400000" flipH="1">
                    <a:off x="1066609" y="4344426"/>
                    <a:ext cx="182954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8" name="Group 230"/>
              <p:cNvGrpSpPr>
                <a:grpSpLocks/>
              </p:cNvGrpSpPr>
              <p:nvPr/>
            </p:nvGrpSpPr>
            <p:grpSpPr bwMode="auto">
              <a:xfrm>
                <a:off x="1828800" y="3733800"/>
                <a:ext cx="4754565" cy="182564"/>
                <a:chOff x="1828800" y="1447797"/>
                <a:chExt cx="4754565" cy="182564"/>
              </a:xfrm>
            </p:grpSpPr>
            <p:grpSp>
              <p:nvGrpSpPr>
                <p:cNvPr id="223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8"/>
                  <a:ext cx="182502" cy="182563"/>
                  <a:chOff x="1066860" y="4343397"/>
                  <a:chExt cx="182502" cy="182563"/>
                </a:xfrm>
              </p:grpSpPr>
              <p:cxnSp>
                <p:nvCxnSpPr>
                  <p:cNvPr id="242" name="Straight Connector 241"/>
                  <p:cNvCxnSpPr/>
                  <p:nvPr/>
                </p:nvCxnSpPr>
                <p:spPr bwMode="auto">
                  <a:xfrm flipH="1">
                    <a:off x="1066495" y="4344318"/>
                    <a:ext cx="182867" cy="180722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/>
                  <p:cNvCxnSpPr/>
                  <p:nvPr/>
                </p:nvCxnSpPr>
                <p:spPr bwMode="auto">
                  <a:xfrm rot="5400000" flipH="1">
                    <a:off x="1067567" y="4343245"/>
                    <a:ext cx="180722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4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7"/>
                  <a:ext cx="182503" cy="182564"/>
                  <a:chOff x="1066799" y="4343396"/>
                  <a:chExt cx="182503" cy="182564"/>
                </a:xfrm>
              </p:grpSpPr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flipH="1">
                    <a:off x="1066799" y="4344318"/>
                    <a:ext cx="182868" cy="180721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Connector 240"/>
                  <p:cNvCxnSpPr/>
                  <p:nvPr/>
                </p:nvCxnSpPr>
                <p:spPr bwMode="auto">
                  <a:xfrm rot="5400000" flipH="1">
                    <a:off x="1067872" y="4343245"/>
                    <a:ext cx="180721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7"/>
                  <a:ext cx="182503" cy="182564"/>
                  <a:chOff x="1066809" y="4343396"/>
                  <a:chExt cx="182503" cy="182564"/>
                </a:xfrm>
              </p:grpSpPr>
              <p:cxnSp>
                <p:nvCxnSpPr>
                  <p:cNvPr id="238" name="Straight Connector 237"/>
                  <p:cNvCxnSpPr/>
                  <p:nvPr/>
                </p:nvCxnSpPr>
                <p:spPr bwMode="auto">
                  <a:xfrm flipH="1">
                    <a:off x="1067756" y="4344318"/>
                    <a:ext cx="180639" cy="180721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/>
                  <p:cNvCxnSpPr/>
                  <p:nvPr/>
                </p:nvCxnSpPr>
                <p:spPr bwMode="auto">
                  <a:xfrm rot="5400000" flipH="1">
                    <a:off x="1067714" y="4344360"/>
                    <a:ext cx="180721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6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7"/>
                  <a:ext cx="182503" cy="182564"/>
                  <a:chOff x="1066819" y="4343396"/>
                  <a:chExt cx="182503" cy="182564"/>
                </a:xfrm>
              </p:grpSpPr>
              <p:cxnSp>
                <p:nvCxnSpPr>
                  <p:cNvPr id="236" name="Straight Connector 235"/>
                  <p:cNvCxnSpPr/>
                  <p:nvPr/>
                </p:nvCxnSpPr>
                <p:spPr bwMode="auto">
                  <a:xfrm flipH="1">
                    <a:off x="1066483" y="4344318"/>
                    <a:ext cx="182868" cy="180721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/>
                  <p:cNvCxnSpPr/>
                  <p:nvPr/>
                </p:nvCxnSpPr>
                <p:spPr bwMode="auto">
                  <a:xfrm rot="5400000" flipH="1">
                    <a:off x="1067557" y="4343245"/>
                    <a:ext cx="180721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7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8"/>
                  <a:ext cx="184089" cy="182563"/>
                  <a:chOff x="1066829" y="4343397"/>
                  <a:chExt cx="184089" cy="182563"/>
                </a:xfrm>
              </p:grpSpPr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>
                    <a:off x="1067440" y="4344318"/>
                    <a:ext cx="182868" cy="180722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/>
                  <p:cNvCxnSpPr/>
                  <p:nvPr/>
                </p:nvCxnSpPr>
                <p:spPr bwMode="auto">
                  <a:xfrm rot="5400000" flipH="1">
                    <a:off x="1068513" y="4343244"/>
                    <a:ext cx="180722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8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8"/>
                  <a:ext cx="182502" cy="182563"/>
                  <a:chOff x="1066839" y="4343397"/>
                  <a:chExt cx="182502" cy="182563"/>
                </a:xfrm>
              </p:grpSpPr>
              <p:cxnSp>
                <p:nvCxnSpPr>
                  <p:cNvPr id="232" name="Straight Connector 231"/>
                  <p:cNvCxnSpPr/>
                  <p:nvPr/>
                </p:nvCxnSpPr>
                <p:spPr bwMode="auto">
                  <a:xfrm flipH="1">
                    <a:off x="1066809" y="4344318"/>
                    <a:ext cx="182867" cy="180722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/>
                  <p:cNvCxnSpPr/>
                  <p:nvPr/>
                </p:nvCxnSpPr>
                <p:spPr bwMode="auto">
                  <a:xfrm rot="5400000" flipH="1">
                    <a:off x="1067882" y="4343245"/>
                    <a:ext cx="180722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8"/>
                  <a:ext cx="182502" cy="182563"/>
                  <a:chOff x="1066849" y="4343397"/>
                  <a:chExt cx="182502" cy="182563"/>
                </a:xfrm>
              </p:grpSpPr>
              <p:cxnSp>
                <p:nvCxnSpPr>
                  <p:cNvPr id="230" name="Straight Connector 229"/>
                  <p:cNvCxnSpPr/>
                  <p:nvPr/>
                </p:nvCxnSpPr>
                <p:spPr bwMode="auto">
                  <a:xfrm flipH="1">
                    <a:off x="1067768" y="4344318"/>
                    <a:ext cx="180636" cy="180722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/>
                  <p:cNvCxnSpPr/>
                  <p:nvPr/>
                </p:nvCxnSpPr>
                <p:spPr bwMode="auto">
                  <a:xfrm rot="5400000" flipH="1">
                    <a:off x="1067725" y="4344360"/>
                    <a:ext cx="180722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9" name="Group 252"/>
              <p:cNvGrpSpPr>
                <a:grpSpLocks/>
              </p:cNvGrpSpPr>
              <p:nvPr/>
            </p:nvGrpSpPr>
            <p:grpSpPr bwMode="auto">
              <a:xfrm>
                <a:off x="1828800" y="4495801"/>
                <a:ext cx="4754565" cy="182564"/>
                <a:chOff x="1828800" y="1447797"/>
                <a:chExt cx="4754565" cy="182564"/>
              </a:xfrm>
            </p:grpSpPr>
            <p:grpSp>
              <p:nvGrpSpPr>
                <p:cNvPr id="202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8"/>
                  <a:ext cx="182502" cy="182563"/>
                  <a:chOff x="1066860" y="4343397"/>
                  <a:chExt cx="182502" cy="182563"/>
                </a:xfrm>
              </p:grpSpPr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>
                    <a:off x="1066495" y="4343136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/>
                  <p:cNvCxnSpPr/>
                  <p:nvPr/>
                </p:nvCxnSpPr>
                <p:spPr bwMode="auto">
                  <a:xfrm rot="5400000" flipH="1">
                    <a:off x="1066452" y="4343179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3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7"/>
                  <a:ext cx="182503" cy="182564"/>
                  <a:chOff x="1066799" y="4343396"/>
                  <a:chExt cx="182503" cy="182564"/>
                </a:xfrm>
              </p:grpSpPr>
              <p:cxnSp>
                <p:nvCxnSpPr>
                  <p:cNvPr id="219" name="Straight Connector 218"/>
                  <p:cNvCxnSpPr/>
                  <p:nvPr/>
                </p:nvCxnSpPr>
                <p:spPr bwMode="auto">
                  <a:xfrm flipH="1">
                    <a:off x="1066799" y="4343136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/>
                  <p:cNvCxnSpPr/>
                  <p:nvPr/>
                </p:nvCxnSpPr>
                <p:spPr bwMode="auto">
                  <a:xfrm rot="5400000" flipH="1">
                    <a:off x="1066756" y="4343179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7"/>
                  <a:ext cx="182503" cy="182564"/>
                  <a:chOff x="1066809" y="4343396"/>
                  <a:chExt cx="182503" cy="182564"/>
                </a:xfrm>
              </p:grpSpPr>
              <p:cxnSp>
                <p:nvCxnSpPr>
                  <p:cNvPr id="217" name="Straight Connector 216"/>
                  <p:cNvCxnSpPr/>
                  <p:nvPr/>
                </p:nvCxnSpPr>
                <p:spPr bwMode="auto">
                  <a:xfrm flipH="1">
                    <a:off x="1067756" y="4343136"/>
                    <a:ext cx="180639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/>
                  <p:cNvCxnSpPr/>
                  <p:nvPr/>
                </p:nvCxnSpPr>
                <p:spPr bwMode="auto">
                  <a:xfrm rot="5400000" flipH="1">
                    <a:off x="1066598" y="4344294"/>
                    <a:ext cx="18295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7"/>
                  <a:ext cx="182503" cy="182564"/>
                  <a:chOff x="1066819" y="4343396"/>
                  <a:chExt cx="182503" cy="182564"/>
                </a:xfrm>
              </p:grpSpPr>
              <p:cxnSp>
                <p:nvCxnSpPr>
                  <p:cNvPr id="215" name="Straight Connector 214"/>
                  <p:cNvCxnSpPr/>
                  <p:nvPr/>
                </p:nvCxnSpPr>
                <p:spPr bwMode="auto">
                  <a:xfrm flipH="1">
                    <a:off x="1066483" y="4343136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/>
                  <p:cNvCxnSpPr/>
                  <p:nvPr/>
                </p:nvCxnSpPr>
                <p:spPr bwMode="auto">
                  <a:xfrm rot="5400000" flipH="1">
                    <a:off x="1066441" y="4343179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8"/>
                  <a:ext cx="184089" cy="182563"/>
                  <a:chOff x="1066829" y="4343397"/>
                  <a:chExt cx="184089" cy="182563"/>
                </a:xfrm>
              </p:grpSpPr>
              <p:cxnSp>
                <p:nvCxnSpPr>
                  <p:cNvPr id="213" name="Straight Connector 212"/>
                  <p:cNvCxnSpPr/>
                  <p:nvPr/>
                </p:nvCxnSpPr>
                <p:spPr bwMode="auto">
                  <a:xfrm flipH="1">
                    <a:off x="1067440" y="4343136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 bwMode="auto">
                  <a:xfrm rot="5400000" flipH="1">
                    <a:off x="1067397" y="4343178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7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8"/>
                  <a:ext cx="182502" cy="182563"/>
                  <a:chOff x="1066839" y="4343397"/>
                  <a:chExt cx="182502" cy="182563"/>
                </a:xfrm>
              </p:grpSpPr>
              <p:cxnSp>
                <p:nvCxnSpPr>
                  <p:cNvPr id="211" name="Straight Connector 210"/>
                  <p:cNvCxnSpPr/>
                  <p:nvPr/>
                </p:nvCxnSpPr>
                <p:spPr bwMode="auto">
                  <a:xfrm flipH="1">
                    <a:off x="1066809" y="4343136"/>
                    <a:ext cx="182867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 bwMode="auto">
                  <a:xfrm rot="5400000" flipH="1">
                    <a:off x="1066766" y="4343179"/>
                    <a:ext cx="182954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8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8"/>
                  <a:ext cx="182502" cy="182563"/>
                  <a:chOff x="1066849" y="4343397"/>
                  <a:chExt cx="182502" cy="182563"/>
                </a:xfrm>
              </p:grpSpPr>
              <p:cxnSp>
                <p:nvCxnSpPr>
                  <p:cNvPr id="209" name="Straight Connector 208"/>
                  <p:cNvCxnSpPr/>
                  <p:nvPr/>
                </p:nvCxnSpPr>
                <p:spPr bwMode="auto">
                  <a:xfrm flipH="1">
                    <a:off x="1067768" y="4343136"/>
                    <a:ext cx="180636" cy="182954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/>
                  <p:cNvCxnSpPr/>
                  <p:nvPr/>
                </p:nvCxnSpPr>
                <p:spPr bwMode="auto">
                  <a:xfrm rot="5400000" flipH="1">
                    <a:off x="1066609" y="4344294"/>
                    <a:ext cx="182954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0" name="Group 274"/>
              <p:cNvGrpSpPr>
                <a:grpSpLocks/>
              </p:cNvGrpSpPr>
              <p:nvPr/>
            </p:nvGrpSpPr>
            <p:grpSpPr bwMode="auto">
              <a:xfrm>
                <a:off x="1828800" y="5257801"/>
                <a:ext cx="4754565" cy="182564"/>
                <a:chOff x="1828800" y="1447796"/>
                <a:chExt cx="4754565" cy="182564"/>
              </a:xfrm>
            </p:grpSpPr>
            <p:grpSp>
              <p:nvGrpSpPr>
                <p:cNvPr id="181" name="Group 71"/>
                <p:cNvGrpSpPr>
                  <a:grpSpLocks/>
                </p:cNvGrpSpPr>
                <p:nvPr/>
              </p:nvGrpSpPr>
              <p:grpSpPr bwMode="auto">
                <a:xfrm>
                  <a:off x="6400863" y="1447797"/>
                  <a:ext cx="182502" cy="182563"/>
                  <a:chOff x="1066860" y="4343396"/>
                  <a:chExt cx="182502" cy="182563"/>
                </a:xfrm>
              </p:grpSpPr>
              <p:cxnSp>
                <p:nvCxnSpPr>
                  <p:cNvPr id="200" name="Straight Connector 199"/>
                  <p:cNvCxnSpPr/>
                  <p:nvPr/>
                </p:nvCxnSpPr>
                <p:spPr bwMode="auto">
                  <a:xfrm flipH="1">
                    <a:off x="1066495" y="4344186"/>
                    <a:ext cx="182867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rot="5400000" flipH="1">
                    <a:off x="1067567" y="4343113"/>
                    <a:ext cx="180723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2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796"/>
                  <a:ext cx="182503" cy="182564"/>
                  <a:chOff x="1066799" y="4343395"/>
                  <a:chExt cx="182503" cy="182564"/>
                </a:xfrm>
              </p:grpSpPr>
              <p:cxnSp>
                <p:nvCxnSpPr>
                  <p:cNvPr id="198" name="Straight Connector 197"/>
                  <p:cNvCxnSpPr/>
                  <p:nvPr/>
                </p:nvCxnSpPr>
                <p:spPr bwMode="auto">
                  <a:xfrm flipH="1">
                    <a:off x="1066799" y="4344186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/>
                  <p:cNvCxnSpPr/>
                  <p:nvPr/>
                </p:nvCxnSpPr>
                <p:spPr bwMode="auto">
                  <a:xfrm rot="5400000" flipH="1">
                    <a:off x="1067872" y="4343113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3" name="Group 181"/>
                <p:cNvGrpSpPr>
                  <a:grpSpLocks/>
                </p:cNvGrpSpPr>
                <p:nvPr/>
              </p:nvGrpSpPr>
              <p:grpSpPr bwMode="auto">
                <a:xfrm>
                  <a:off x="2590546" y="1447796"/>
                  <a:ext cx="182503" cy="182564"/>
                  <a:chOff x="1066809" y="4343395"/>
                  <a:chExt cx="182503" cy="182564"/>
                </a:xfrm>
              </p:grpSpPr>
              <p:cxnSp>
                <p:nvCxnSpPr>
                  <p:cNvPr id="196" name="Straight Connector 195"/>
                  <p:cNvCxnSpPr/>
                  <p:nvPr/>
                </p:nvCxnSpPr>
                <p:spPr bwMode="auto">
                  <a:xfrm flipH="1">
                    <a:off x="1067756" y="4344186"/>
                    <a:ext cx="180639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/>
                  <p:cNvCxnSpPr/>
                  <p:nvPr/>
                </p:nvCxnSpPr>
                <p:spPr bwMode="auto">
                  <a:xfrm rot="5400000" flipH="1">
                    <a:off x="1067714" y="4344228"/>
                    <a:ext cx="180723" cy="180639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" name="Group 184"/>
                <p:cNvGrpSpPr>
                  <a:grpSpLocks/>
                </p:cNvGrpSpPr>
                <p:nvPr/>
              </p:nvGrpSpPr>
              <p:grpSpPr bwMode="auto">
                <a:xfrm>
                  <a:off x="3352292" y="1447796"/>
                  <a:ext cx="182503" cy="182564"/>
                  <a:chOff x="1066819" y="4343395"/>
                  <a:chExt cx="182503" cy="182564"/>
                </a:xfrm>
              </p:grpSpPr>
              <p:cxnSp>
                <p:nvCxnSpPr>
                  <p:cNvPr id="194" name="Straight Connector 193"/>
                  <p:cNvCxnSpPr/>
                  <p:nvPr/>
                </p:nvCxnSpPr>
                <p:spPr bwMode="auto">
                  <a:xfrm flipH="1">
                    <a:off x="1066483" y="4344186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/>
                  <p:cNvCxnSpPr/>
                  <p:nvPr/>
                </p:nvCxnSpPr>
                <p:spPr bwMode="auto">
                  <a:xfrm rot="5400000" flipH="1">
                    <a:off x="1067557" y="4343113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5" name="Group 187"/>
                <p:cNvGrpSpPr>
                  <a:grpSpLocks/>
                </p:cNvGrpSpPr>
                <p:nvPr/>
              </p:nvGrpSpPr>
              <p:grpSpPr bwMode="auto">
                <a:xfrm>
                  <a:off x="4114038" y="1447797"/>
                  <a:ext cx="184089" cy="182563"/>
                  <a:chOff x="1066829" y="4343396"/>
                  <a:chExt cx="184089" cy="182563"/>
                </a:xfrm>
              </p:grpSpPr>
              <p:cxnSp>
                <p:nvCxnSpPr>
                  <p:cNvPr id="192" name="Straight Connector 191"/>
                  <p:cNvCxnSpPr/>
                  <p:nvPr/>
                </p:nvCxnSpPr>
                <p:spPr bwMode="auto">
                  <a:xfrm flipH="1">
                    <a:off x="1067440" y="4344186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/>
                  <p:cNvCxnSpPr/>
                  <p:nvPr/>
                </p:nvCxnSpPr>
                <p:spPr bwMode="auto">
                  <a:xfrm rot="5400000" flipH="1">
                    <a:off x="1068513" y="4343113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90"/>
                <p:cNvGrpSpPr>
                  <a:grpSpLocks/>
                </p:cNvGrpSpPr>
                <p:nvPr/>
              </p:nvGrpSpPr>
              <p:grpSpPr bwMode="auto">
                <a:xfrm>
                  <a:off x="4877371" y="1447797"/>
                  <a:ext cx="182502" cy="182563"/>
                  <a:chOff x="1066839" y="4343396"/>
                  <a:chExt cx="182502" cy="182563"/>
                </a:xfrm>
              </p:grpSpPr>
              <p:cxnSp>
                <p:nvCxnSpPr>
                  <p:cNvPr id="190" name="Straight Connector 189"/>
                  <p:cNvCxnSpPr/>
                  <p:nvPr/>
                </p:nvCxnSpPr>
                <p:spPr bwMode="auto">
                  <a:xfrm flipH="1">
                    <a:off x="1066809" y="4344186"/>
                    <a:ext cx="182867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 bwMode="auto">
                  <a:xfrm rot="5400000" flipH="1">
                    <a:off x="1067882" y="4343113"/>
                    <a:ext cx="180723" cy="182867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93"/>
                <p:cNvGrpSpPr>
                  <a:grpSpLocks/>
                </p:cNvGrpSpPr>
                <p:nvPr/>
              </p:nvGrpSpPr>
              <p:grpSpPr bwMode="auto">
                <a:xfrm>
                  <a:off x="5639117" y="1447797"/>
                  <a:ext cx="182502" cy="182563"/>
                  <a:chOff x="1066849" y="4343396"/>
                  <a:chExt cx="182502" cy="182563"/>
                </a:xfrm>
              </p:grpSpPr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flipH="1">
                    <a:off x="1067768" y="4344186"/>
                    <a:ext cx="180636" cy="180723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/>
                  <p:cNvCxnSpPr/>
                  <p:nvPr/>
                </p:nvCxnSpPr>
                <p:spPr bwMode="auto">
                  <a:xfrm rot="5400000" flipH="1">
                    <a:off x="1067725" y="4344229"/>
                    <a:ext cx="180723" cy="18063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" name="Right Arrow 2"/>
            <p:cNvSpPr/>
            <p:nvPr/>
          </p:nvSpPr>
          <p:spPr>
            <a:xfrm>
              <a:off x="2895599" y="3502559"/>
              <a:ext cx="747933" cy="45984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TextBox 330"/>
              <p:cNvSpPr txBox="1"/>
              <p:nvPr/>
            </p:nvSpPr>
            <p:spPr bwMode="auto">
              <a:xfrm>
                <a:off x="6636526" y="2309122"/>
                <a:ext cx="3879075" cy="16400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b="1" dirty="0"/>
                  <a:t>Area increasing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r>
                  <a:rPr lang="en-US" b="1" dirty="0"/>
                  <a:t> increasing</a:t>
                </a:r>
              </a:p>
              <a:p>
                <a:pPr marL="285750" indent="-285750" fontAlgn="auto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points </a:t>
                </a:r>
                <a:r>
                  <a:rPr lang="en-US" b="1" dirty="0">
                    <a:latin typeface="+mj-lt"/>
                  </a:rPr>
                  <a:t>into the page</a:t>
                </a:r>
              </a:p>
              <a:p>
                <a:pPr marL="285750" indent="-285750" fontAlgn="auto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latin typeface="+mj-lt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>
                    <a:latin typeface="+mj-lt"/>
                  </a:rPr>
                  <a:t> must be in opposite direction (i.e. </a:t>
                </a:r>
                <a:r>
                  <a:rPr lang="en-US" b="1" dirty="0">
                    <a:latin typeface="+mj-lt"/>
                  </a:rPr>
                  <a:t>out of page</a:t>
                </a:r>
                <a:r>
                  <a:rPr lang="en-US" dirty="0">
                    <a:latin typeface="+mj-lt"/>
                  </a:rPr>
                  <a:t>)</a:t>
                </a: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latin typeface="+mj-lt"/>
                  </a:rPr>
                  <a:t>Right-hand loop rule: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dirty="0">
                    <a:latin typeface="+mj-lt"/>
                  </a:rPr>
                  <a:t> is CCW</a:t>
                </a:r>
              </a:p>
            </p:txBody>
          </p:sp>
        </mc:Choice>
        <mc:Fallback xmlns="">
          <p:sp>
            <p:nvSpPr>
              <p:cNvPr id="331" name="TextBox 3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6526" y="2309122"/>
                <a:ext cx="3879075" cy="1640064"/>
              </a:xfrm>
              <a:prstGeom prst="rect">
                <a:avLst/>
              </a:prstGeom>
              <a:blipFill>
                <a:blip r:embed="rId5"/>
                <a:stretch>
                  <a:fillRect l="-940" t="-1845" r="-627" b="-442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873" name="Group 78872"/>
          <p:cNvGrpSpPr/>
          <p:nvPr/>
        </p:nvGrpSpPr>
        <p:grpSpPr>
          <a:xfrm>
            <a:off x="2237936" y="4634132"/>
            <a:ext cx="4157004" cy="1369910"/>
            <a:chOff x="719796" y="4862732"/>
            <a:chExt cx="4157004" cy="1369910"/>
          </a:xfrm>
        </p:grpSpPr>
        <p:cxnSp>
          <p:nvCxnSpPr>
            <p:cNvPr id="335" name="Straight Connector 334"/>
            <p:cNvCxnSpPr/>
            <p:nvPr/>
          </p:nvCxnSpPr>
          <p:spPr bwMode="auto">
            <a:xfrm>
              <a:off x="4191000" y="5056728"/>
              <a:ext cx="0" cy="96998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872" name="Group 78871"/>
            <p:cNvGrpSpPr/>
            <p:nvPr/>
          </p:nvGrpSpPr>
          <p:grpSpPr>
            <a:xfrm>
              <a:off x="719796" y="4862732"/>
              <a:ext cx="4157004" cy="1369910"/>
              <a:chOff x="719796" y="4862732"/>
              <a:chExt cx="4157004" cy="1369910"/>
            </a:xfrm>
          </p:grpSpPr>
          <p:sp>
            <p:nvSpPr>
              <p:cNvPr id="334" name="Rectangle 333"/>
              <p:cNvSpPr/>
              <p:nvPr/>
            </p:nvSpPr>
            <p:spPr bwMode="auto">
              <a:xfrm>
                <a:off x="3485272" y="5056728"/>
                <a:ext cx="685800" cy="96998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78871" name="Group 78870"/>
              <p:cNvGrpSpPr/>
              <p:nvPr/>
            </p:nvGrpSpPr>
            <p:grpSpPr>
              <a:xfrm>
                <a:off x="719796" y="4862732"/>
                <a:ext cx="4157004" cy="1369910"/>
                <a:chOff x="685800" y="4862732"/>
                <a:chExt cx="4157004" cy="1369910"/>
              </a:xfrm>
            </p:grpSpPr>
            <p:sp>
              <p:nvSpPr>
                <p:cNvPr id="336" name="Freeform 335"/>
                <p:cNvSpPr/>
                <p:nvPr/>
              </p:nvSpPr>
              <p:spPr bwMode="auto">
                <a:xfrm>
                  <a:off x="3429000" y="5056728"/>
                  <a:ext cx="1371600" cy="969980"/>
                </a:xfrm>
                <a:custGeom>
                  <a:avLst/>
                  <a:gdLst>
                    <a:gd name="connsiteX0" fmla="*/ 1219200 w 1219200"/>
                    <a:gd name="connsiteY0" fmla="*/ 0 h 609600"/>
                    <a:gd name="connsiteX1" fmla="*/ 4763 w 1219200"/>
                    <a:gd name="connsiteY1" fmla="*/ 0 h 609600"/>
                    <a:gd name="connsiteX2" fmla="*/ 0 w 1219200"/>
                    <a:gd name="connsiteY2" fmla="*/ 609600 h 609600"/>
                    <a:gd name="connsiteX3" fmla="*/ 1216819 w 1219200"/>
                    <a:gd name="connsiteY3" fmla="*/ 6096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9200" h="609600">
                      <a:moveTo>
                        <a:pt x="1219200" y="0"/>
                      </a:moveTo>
                      <a:lnTo>
                        <a:pt x="4763" y="0"/>
                      </a:lnTo>
                      <a:cubicBezTo>
                        <a:pt x="3175" y="203200"/>
                        <a:pt x="1588" y="406400"/>
                        <a:pt x="0" y="609600"/>
                      </a:cubicBezTo>
                      <a:lnTo>
                        <a:pt x="1216819" y="609600"/>
                      </a:lnTo>
                    </a:path>
                  </a:pathLst>
                </a:cu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78867" name="Group 78866"/>
                <p:cNvGrpSpPr/>
                <p:nvPr/>
              </p:nvGrpSpPr>
              <p:grpSpPr>
                <a:xfrm>
                  <a:off x="685800" y="4862732"/>
                  <a:ext cx="4157004" cy="1369910"/>
                  <a:chOff x="719796" y="4862732"/>
                  <a:chExt cx="4157004" cy="1369910"/>
                </a:xfrm>
              </p:grpSpPr>
              <p:grpSp>
                <p:nvGrpSpPr>
                  <p:cNvPr id="333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838200" y="5029200"/>
                    <a:ext cx="1371600" cy="969980"/>
                    <a:chOff x="6705600" y="2514600"/>
                    <a:chExt cx="1371600" cy="1143000"/>
                  </a:xfrm>
                </p:grpSpPr>
                <p:sp>
                  <p:nvSpPr>
                    <p:cNvPr id="648" name="Rectangle 647"/>
                    <p:cNvSpPr/>
                    <p:nvPr/>
                  </p:nvSpPr>
                  <p:spPr>
                    <a:xfrm>
                      <a:off x="6705600" y="2514600"/>
                      <a:ext cx="1219200" cy="1143000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cxnSp>
                  <p:nvCxnSpPr>
                    <p:cNvPr id="649" name="Straight Connector 648"/>
                    <p:cNvCxnSpPr/>
                    <p:nvPr/>
                  </p:nvCxnSpPr>
                  <p:spPr>
                    <a:xfrm rot="5400000">
                      <a:off x="7353300" y="3086100"/>
                      <a:ext cx="1143000" cy="0"/>
                    </a:xfrm>
                    <a:prstGeom prst="line">
                      <a:avLst/>
                    </a:prstGeom>
                    <a:ln w="635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50" name="Freeform 649"/>
                    <p:cNvSpPr/>
                    <p:nvPr/>
                  </p:nvSpPr>
                  <p:spPr>
                    <a:xfrm>
                      <a:off x="6705600" y="2514600"/>
                      <a:ext cx="1371600" cy="1143000"/>
                    </a:xfrm>
                    <a:custGeom>
                      <a:avLst/>
                      <a:gdLst>
                        <a:gd name="connsiteX0" fmla="*/ 1219200 w 1219200"/>
                        <a:gd name="connsiteY0" fmla="*/ 0 h 609600"/>
                        <a:gd name="connsiteX1" fmla="*/ 4763 w 1219200"/>
                        <a:gd name="connsiteY1" fmla="*/ 0 h 609600"/>
                        <a:gd name="connsiteX2" fmla="*/ 0 w 1219200"/>
                        <a:gd name="connsiteY2" fmla="*/ 609600 h 609600"/>
                        <a:gd name="connsiteX3" fmla="*/ 1216819 w 1219200"/>
                        <a:gd name="connsiteY3" fmla="*/ 609600 h 609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19200" h="609600">
                          <a:moveTo>
                            <a:pt x="1219200" y="0"/>
                          </a:moveTo>
                          <a:lnTo>
                            <a:pt x="4763" y="0"/>
                          </a:lnTo>
                          <a:cubicBezTo>
                            <a:pt x="3175" y="203200"/>
                            <a:pt x="1588" y="406400"/>
                            <a:pt x="0" y="609600"/>
                          </a:cubicBezTo>
                          <a:lnTo>
                            <a:pt x="1216819" y="609600"/>
                          </a:lnTo>
                        </a:path>
                      </a:pathLst>
                    </a:custGeom>
                    <a:ln w="635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37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3276600" y="4862732"/>
                    <a:ext cx="1600200" cy="1369910"/>
                    <a:chOff x="1828800" y="1447800"/>
                    <a:chExt cx="4754565" cy="4754566"/>
                  </a:xfrm>
                </p:grpSpPr>
                <p:grpSp>
                  <p:nvGrpSpPr>
                    <p:cNvPr id="494" name="Group 1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8800" y="1447799"/>
                      <a:ext cx="4754565" cy="182564"/>
                      <a:chOff x="1828800" y="1447799"/>
                      <a:chExt cx="4754565" cy="182564"/>
                    </a:xfrm>
                  </p:grpSpPr>
                  <p:grpSp>
                    <p:nvGrpSpPr>
                      <p:cNvPr id="627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863" y="1447800"/>
                        <a:ext cx="182502" cy="182563"/>
                        <a:chOff x="1066860" y="4343399"/>
                        <a:chExt cx="182502" cy="182563"/>
                      </a:xfrm>
                    </p:grpSpPr>
                    <p:cxnSp>
                      <p:nvCxnSpPr>
                        <p:cNvPr id="646" name="Straight Connector 23"/>
                        <p:cNvCxnSpPr/>
                        <p:nvPr/>
                      </p:nvCxnSpPr>
                      <p:spPr bwMode="auto">
                        <a:xfrm flipH="1">
                          <a:off x="1066495" y="4343399"/>
                          <a:ext cx="182867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7" name="Straight Connector 24"/>
                        <p:cNvCxnSpPr/>
                        <p:nvPr/>
                      </p:nvCxnSpPr>
                      <p:spPr bwMode="auto">
                        <a:xfrm rot="5400000" flipH="1">
                          <a:off x="1066452" y="4343442"/>
                          <a:ext cx="182954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28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8800" y="1447799"/>
                        <a:ext cx="182503" cy="182564"/>
                        <a:chOff x="1066799" y="4343398"/>
                        <a:chExt cx="182503" cy="182564"/>
                      </a:xfrm>
                    </p:grpSpPr>
                    <p:cxnSp>
                      <p:nvCxnSpPr>
                        <p:cNvPr id="644" name="Straight Connector 21"/>
                        <p:cNvCxnSpPr/>
                        <p:nvPr/>
                      </p:nvCxnSpPr>
                      <p:spPr bwMode="auto">
                        <a:xfrm flipH="1">
                          <a:off x="1066799" y="4343399"/>
                          <a:ext cx="182868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5" name="Straight Connector 22"/>
                        <p:cNvCxnSpPr/>
                        <p:nvPr/>
                      </p:nvCxnSpPr>
                      <p:spPr bwMode="auto">
                        <a:xfrm rot="5400000" flipH="1">
                          <a:off x="1066756" y="4343442"/>
                          <a:ext cx="18295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29" name="Group 1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0546" y="1447799"/>
                        <a:ext cx="182503" cy="182564"/>
                        <a:chOff x="1066809" y="4343398"/>
                        <a:chExt cx="182503" cy="182564"/>
                      </a:xfrm>
                    </p:grpSpPr>
                    <p:cxnSp>
                      <p:nvCxnSpPr>
                        <p:cNvPr id="642" name="Straight Connector 19"/>
                        <p:cNvCxnSpPr/>
                        <p:nvPr/>
                      </p:nvCxnSpPr>
                      <p:spPr bwMode="auto">
                        <a:xfrm flipH="1">
                          <a:off x="1067756" y="4343399"/>
                          <a:ext cx="180639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3" name="Straight Connector 20"/>
                        <p:cNvCxnSpPr/>
                        <p:nvPr/>
                      </p:nvCxnSpPr>
                      <p:spPr bwMode="auto">
                        <a:xfrm rot="5400000" flipH="1">
                          <a:off x="1066598" y="4344557"/>
                          <a:ext cx="182953" cy="180639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30" name="Group 1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52292" y="1447799"/>
                        <a:ext cx="182503" cy="182564"/>
                        <a:chOff x="1066819" y="4343398"/>
                        <a:chExt cx="182503" cy="182564"/>
                      </a:xfrm>
                    </p:grpSpPr>
                    <p:cxnSp>
                      <p:nvCxnSpPr>
                        <p:cNvPr id="640" name="Straight Connector 17"/>
                        <p:cNvCxnSpPr/>
                        <p:nvPr/>
                      </p:nvCxnSpPr>
                      <p:spPr bwMode="auto">
                        <a:xfrm flipH="1">
                          <a:off x="1066483" y="4343399"/>
                          <a:ext cx="182868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1" name="Straight Connector 18"/>
                        <p:cNvCxnSpPr/>
                        <p:nvPr/>
                      </p:nvCxnSpPr>
                      <p:spPr bwMode="auto">
                        <a:xfrm rot="5400000" flipH="1">
                          <a:off x="1066441" y="4343442"/>
                          <a:ext cx="18295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31" name="Group 1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038" y="1447800"/>
                        <a:ext cx="184089" cy="182563"/>
                        <a:chOff x="1066829" y="4343399"/>
                        <a:chExt cx="184089" cy="182563"/>
                      </a:xfrm>
                    </p:grpSpPr>
                    <p:cxnSp>
                      <p:nvCxnSpPr>
                        <p:cNvPr id="638" name="Straight Connector 15"/>
                        <p:cNvCxnSpPr/>
                        <p:nvPr/>
                      </p:nvCxnSpPr>
                      <p:spPr bwMode="auto">
                        <a:xfrm flipH="1">
                          <a:off x="1067440" y="4343399"/>
                          <a:ext cx="182868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9" name="Straight Connector 16"/>
                        <p:cNvCxnSpPr/>
                        <p:nvPr/>
                      </p:nvCxnSpPr>
                      <p:spPr bwMode="auto">
                        <a:xfrm rot="5400000" flipH="1">
                          <a:off x="1067397" y="4343442"/>
                          <a:ext cx="182954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32" name="Group 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7371" y="1447800"/>
                        <a:ext cx="182502" cy="182563"/>
                        <a:chOff x="1066839" y="4343399"/>
                        <a:chExt cx="182502" cy="182563"/>
                      </a:xfrm>
                    </p:grpSpPr>
                    <p:cxnSp>
                      <p:nvCxnSpPr>
                        <p:cNvPr id="636" name="Straight Connector 13"/>
                        <p:cNvCxnSpPr/>
                        <p:nvPr/>
                      </p:nvCxnSpPr>
                      <p:spPr bwMode="auto">
                        <a:xfrm flipH="1">
                          <a:off x="1066809" y="4343399"/>
                          <a:ext cx="182867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7" name="Straight Connector 14"/>
                        <p:cNvCxnSpPr/>
                        <p:nvPr/>
                      </p:nvCxnSpPr>
                      <p:spPr bwMode="auto">
                        <a:xfrm rot="5400000" flipH="1">
                          <a:off x="1066766" y="4343442"/>
                          <a:ext cx="182954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33" name="Group 1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39117" y="1447800"/>
                        <a:ext cx="182502" cy="182563"/>
                        <a:chOff x="1066849" y="4343399"/>
                        <a:chExt cx="182502" cy="182563"/>
                      </a:xfrm>
                    </p:grpSpPr>
                    <p:cxnSp>
                      <p:nvCxnSpPr>
                        <p:cNvPr id="634" name="Straight Connector 11"/>
                        <p:cNvCxnSpPr/>
                        <p:nvPr/>
                      </p:nvCxnSpPr>
                      <p:spPr bwMode="auto">
                        <a:xfrm flipH="1">
                          <a:off x="1067768" y="4343399"/>
                          <a:ext cx="180636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5" name="Straight Connector 12"/>
                        <p:cNvCxnSpPr/>
                        <p:nvPr/>
                      </p:nvCxnSpPr>
                      <p:spPr bwMode="auto">
                        <a:xfrm rot="5400000" flipH="1">
                          <a:off x="1066609" y="4344558"/>
                          <a:ext cx="182954" cy="18063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495" name="Group 1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8800" y="6019802"/>
                      <a:ext cx="4754565" cy="182564"/>
                      <a:chOff x="1828800" y="1447799"/>
                      <a:chExt cx="4754565" cy="182564"/>
                    </a:xfrm>
                  </p:grpSpPr>
                  <p:grpSp>
                    <p:nvGrpSpPr>
                      <p:cNvPr id="606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863" y="1447800"/>
                        <a:ext cx="182502" cy="182563"/>
                        <a:chOff x="1066860" y="4343399"/>
                        <a:chExt cx="182502" cy="182563"/>
                      </a:xfrm>
                    </p:grpSpPr>
                    <p:cxnSp>
                      <p:nvCxnSpPr>
                        <p:cNvPr id="625" name="Straight Connector 624"/>
                        <p:cNvCxnSpPr/>
                        <p:nvPr/>
                      </p:nvCxnSpPr>
                      <p:spPr bwMode="auto">
                        <a:xfrm flipH="1">
                          <a:off x="1066495" y="4343008"/>
                          <a:ext cx="182867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6" name="Straight Connector 625"/>
                        <p:cNvCxnSpPr/>
                        <p:nvPr/>
                      </p:nvCxnSpPr>
                      <p:spPr bwMode="auto">
                        <a:xfrm rot="5400000" flipH="1">
                          <a:off x="1066452" y="4343052"/>
                          <a:ext cx="182954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07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8800" y="1447799"/>
                        <a:ext cx="182503" cy="182564"/>
                        <a:chOff x="1066799" y="4343398"/>
                        <a:chExt cx="182503" cy="182564"/>
                      </a:xfrm>
                    </p:grpSpPr>
                    <p:cxnSp>
                      <p:nvCxnSpPr>
                        <p:cNvPr id="623" name="Straight Connector 622"/>
                        <p:cNvCxnSpPr/>
                        <p:nvPr/>
                      </p:nvCxnSpPr>
                      <p:spPr bwMode="auto">
                        <a:xfrm flipH="1">
                          <a:off x="1066799" y="4343009"/>
                          <a:ext cx="182868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4" name="Straight Connector 623"/>
                        <p:cNvCxnSpPr/>
                        <p:nvPr/>
                      </p:nvCxnSpPr>
                      <p:spPr bwMode="auto">
                        <a:xfrm rot="5400000" flipH="1">
                          <a:off x="1066756" y="4343051"/>
                          <a:ext cx="18295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08" name="Group 1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0546" y="1447799"/>
                        <a:ext cx="182503" cy="182564"/>
                        <a:chOff x="1066809" y="4343398"/>
                        <a:chExt cx="182503" cy="182564"/>
                      </a:xfrm>
                    </p:grpSpPr>
                    <p:cxnSp>
                      <p:nvCxnSpPr>
                        <p:cNvPr id="621" name="Straight Connector 620"/>
                        <p:cNvCxnSpPr/>
                        <p:nvPr/>
                      </p:nvCxnSpPr>
                      <p:spPr bwMode="auto">
                        <a:xfrm flipH="1">
                          <a:off x="1067756" y="4343009"/>
                          <a:ext cx="180639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2" name="Straight Connector 621"/>
                        <p:cNvCxnSpPr/>
                        <p:nvPr/>
                      </p:nvCxnSpPr>
                      <p:spPr bwMode="auto">
                        <a:xfrm rot="5400000" flipH="1">
                          <a:off x="1066598" y="4344167"/>
                          <a:ext cx="182953" cy="180639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09" name="Group 1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52292" y="1447799"/>
                        <a:ext cx="182503" cy="182564"/>
                        <a:chOff x="1066819" y="4343398"/>
                        <a:chExt cx="182503" cy="182564"/>
                      </a:xfrm>
                    </p:grpSpPr>
                    <p:cxnSp>
                      <p:nvCxnSpPr>
                        <p:cNvPr id="619" name="Straight Connector 618"/>
                        <p:cNvCxnSpPr/>
                        <p:nvPr/>
                      </p:nvCxnSpPr>
                      <p:spPr bwMode="auto">
                        <a:xfrm flipH="1">
                          <a:off x="1066483" y="4343009"/>
                          <a:ext cx="182868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0" name="Straight Connector 619"/>
                        <p:cNvCxnSpPr/>
                        <p:nvPr/>
                      </p:nvCxnSpPr>
                      <p:spPr bwMode="auto">
                        <a:xfrm rot="5400000" flipH="1">
                          <a:off x="1066441" y="4343051"/>
                          <a:ext cx="18295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10" name="Group 1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038" y="1447800"/>
                        <a:ext cx="184089" cy="182563"/>
                        <a:chOff x="1066829" y="4343399"/>
                        <a:chExt cx="184089" cy="182563"/>
                      </a:xfrm>
                    </p:grpSpPr>
                    <p:cxnSp>
                      <p:nvCxnSpPr>
                        <p:cNvPr id="617" name="Straight Connector 616"/>
                        <p:cNvCxnSpPr/>
                        <p:nvPr/>
                      </p:nvCxnSpPr>
                      <p:spPr bwMode="auto">
                        <a:xfrm flipH="1">
                          <a:off x="1067440" y="4343008"/>
                          <a:ext cx="182868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8" name="Straight Connector 617"/>
                        <p:cNvCxnSpPr/>
                        <p:nvPr/>
                      </p:nvCxnSpPr>
                      <p:spPr bwMode="auto">
                        <a:xfrm rot="5400000" flipH="1">
                          <a:off x="1067397" y="4343051"/>
                          <a:ext cx="182954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11" name="Group 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7371" y="1447800"/>
                        <a:ext cx="182502" cy="182563"/>
                        <a:chOff x="1066839" y="4343399"/>
                        <a:chExt cx="182502" cy="182563"/>
                      </a:xfrm>
                    </p:grpSpPr>
                    <p:cxnSp>
                      <p:nvCxnSpPr>
                        <p:cNvPr id="615" name="Straight Connector 614"/>
                        <p:cNvCxnSpPr/>
                        <p:nvPr/>
                      </p:nvCxnSpPr>
                      <p:spPr bwMode="auto">
                        <a:xfrm flipH="1">
                          <a:off x="1066809" y="4343008"/>
                          <a:ext cx="182867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6" name="Straight Connector 615"/>
                        <p:cNvCxnSpPr/>
                        <p:nvPr/>
                      </p:nvCxnSpPr>
                      <p:spPr bwMode="auto">
                        <a:xfrm rot="5400000" flipH="1">
                          <a:off x="1066766" y="4343052"/>
                          <a:ext cx="182954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12" name="Group 1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39117" y="1447800"/>
                        <a:ext cx="182502" cy="182563"/>
                        <a:chOff x="1066849" y="4343399"/>
                        <a:chExt cx="182502" cy="182563"/>
                      </a:xfrm>
                    </p:grpSpPr>
                    <p:cxnSp>
                      <p:nvCxnSpPr>
                        <p:cNvPr id="613" name="Straight Connector 612"/>
                        <p:cNvCxnSpPr/>
                        <p:nvPr/>
                      </p:nvCxnSpPr>
                      <p:spPr bwMode="auto">
                        <a:xfrm flipH="1">
                          <a:off x="1067768" y="4343008"/>
                          <a:ext cx="180636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4" name="Straight Connector 613"/>
                        <p:cNvCxnSpPr/>
                        <p:nvPr/>
                      </p:nvCxnSpPr>
                      <p:spPr bwMode="auto">
                        <a:xfrm rot="5400000" flipH="1">
                          <a:off x="1066609" y="4344167"/>
                          <a:ext cx="182954" cy="18063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496" name="Group 1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8800" y="2209799"/>
                      <a:ext cx="4754565" cy="182564"/>
                      <a:chOff x="1828800" y="1447798"/>
                      <a:chExt cx="4754565" cy="182564"/>
                    </a:xfrm>
                  </p:grpSpPr>
                  <p:grpSp>
                    <p:nvGrpSpPr>
                      <p:cNvPr id="585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863" y="1447799"/>
                        <a:ext cx="182502" cy="182563"/>
                        <a:chOff x="1066860" y="4343398"/>
                        <a:chExt cx="182502" cy="182563"/>
                      </a:xfrm>
                    </p:grpSpPr>
                    <p:cxnSp>
                      <p:nvCxnSpPr>
                        <p:cNvPr id="604" name="Straight Connector 603"/>
                        <p:cNvCxnSpPr/>
                        <p:nvPr/>
                      </p:nvCxnSpPr>
                      <p:spPr bwMode="auto">
                        <a:xfrm flipH="1">
                          <a:off x="1066495" y="4344448"/>
                          <a:ext cx="182867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5" name="Straight Connector 604"/>
                        <p:cNvCxnSpPr/>
                        <p:nvPr/>
                      </p:nvCxnSpPr>
                      <p:spPr bwMode="auto">
                        <a:xfrm rot="5400000" flipH="1">
                          <a:off x="1067567" y="4343375"/>
                          <a:ext cx="180723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86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8800" y="1447798"/>
                        <a:ext cx="182503" cy="182564"/>
                        <a:chOff x="1066799" y="4343397"/>
                        <a:chExt cx="182503" cy="182564"/>
                      </a:xfrm>
                    </p:grpSpPr>
                    <p:cxnSp>
                      <p:nvCxnSpPr>
                        <p:cNvPr id="602" name="Straight Connector 601"/>
                        <p:cNvCxnSpPr/>
                        <p:nvPr/>
                      </p:nvCxnSpPr>
                      <p:spPr bwMode="auto">
                        <a:xfrm flipH="1">
                          <a:off x="1066799" y="4344448"/>
                          <a:ext cx="182868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3" name="Straight Connector 602"/>
                        <p:cNvCxnSpPr/>
                        <p:nvPr/>
                      </p:nvCxnSpPr>
                      <p:spPr bwMode="auto">
                        <a:xfrm rot="5400000" flipH="1">
                          <a:off x="1067872" y="4343375"/>
                          <a:ext cx="18072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87" name="Group 1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0546" y="1447798"/>
                        <a:ext cx="182503" cy="182564"/>
                        <a:chOff x="1066809" y="4343397"/>
                        <a:chExt cx="182503" cy="182564"/>
                      </a:xfrm>
                    </p:grpSpPr>
                    <p:cxnSp>
                      <p:nvCxnSpPr>
                        <p:cNvPr id="600" name="Straight Connector 599"/>
                        <p:cNvCxnSpPr/>
                        <p:nvPr/>
                      </p:nvCxnSpPr>
                      <p:spPr bwMode="auto">
                        <a:xfrm flipH="1">
                          <a:off x="1067756" y="4344448"/>
                          <a:ext cx="180639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1" name="Straight Connector 600"/>
                        <p:cNvCxnSpPr/>
                        <p:nvPr/>
                      </p:nvCxnSpPr>
                      <p:spPr bwMode="auto">
                        <a:xfrm rot="5400000" flipH="1">
                          <a:off x="1067714" y="4344490"/>
                          <a:ext cx="180723" cy="180639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88" name="Group 1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52292" y="1447798"/>
                        <a:ext cx="182503" cy="182564"/>
                        <a:chOff x="1066819" y="4343397"/>
                        <a:chExt cx="182503" cy="182564"/>
                      </a:xfrm>
                    </p:grpSpPr>
                    <p:cxnSp>
                      <p:nvCxnSpPr>
                        <p:cNvPr id="598" name="Straight Connector 597"/>
                        <p:cNvCxnSpPr/>
                        <p:nvPr/>
                      </p:nvCxnSpPr>
                      <p:spPr bwMode="auto">
                        <a:xfrm flipH="1">
                          <a:off x="1066483" y="4344448"/>
                          <a:ext cx="182868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9" name="Straight Connector 598"/>
                        <p:cNvCxnSpPr/>
                        <p:nvPr/>
                      </p:nvCxnSpPr>
                      <p:spPr bwMode="auto">
                        <a:xfrm rot="5400000" flipH="1">
                          <a:off x="1067557" y="4343375"/>
                          <a:ext cx="18072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89" name="Group 1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038" y="1447799"/>
                        <a:ext cx="184089" cy="182563"/>
                        <a:chOff x="1066829" y="4343398"/>
                        <a:chExt cx="184089" cy="182563"/>
                      </a:xfrm>
                    </p:grpSpPr>
                    <p:cxnSp>
                      <p:nvCxnSpPr>
                        <p:cNvPr id="596" name="Straight Connector 595"/>
                        <p:cNvCxnSpPr/>
                        <p:nvPr/>
                      </p:nvCxnSpPr>
                      <p:spPr bwMode="auto">
                        <a:xfrm flipH="1">
                          <a:off x="1067440" y="4344448"/>
                          <a:ext cx="182868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7" name="Straight Connector 596"/>
                        <p:cNvCxnSpPr/>
                        <p:nvPr/>
                      </p:nvCxnSpPr>
                      <p:spPr bwMode="auto">
                        <a:xfrm rot="5400000" flipH="1">
                          <a:off x="1068513" y="4343375"/>
                          <a:ext cx="18072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90" name="Group 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7371" y="1447799"/>
                        <a:ext cx="182502" cy="182563"/>
                        <a:chOff x="1066839" y="4343398"/>
                        <a:chExt cx="182502" cy="182563"/>
                      </a:xfrm>
                    </p:grpSpPr>
                    <p:cxnSp>
                      <p:nvCxnSpPr>
                        <p:cNvPr id="594" name="Straight Connector 593"/>
                        <p:cNvCxnSpPr/>
                        <p:nvPr/>
                      </p:nvCxnSpPr>
                      <p:spPr bwMode="auto">
                        <a:xfrm flipH="1">
                          <a:off x="1066809" y="4344448"/>
                          <a:ext cx="182867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5" name="Straight Connector 594"/>
                        <p:cNvCxnSpPr/>
                        <p:nvPr/>
                      </p:nvCxnSpPr>
                      <p:spPr bwMode="auto">
                        <a:xfrm rot="5400000" flipH="1">
                          <a:off x="1067882" y="4343375"/>
                          <a:ext cx="180723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91" name="Group 1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39117" y="1447799"/>
                        <a:ext cx="182502" cy="182563"/>
                        <a:chOff x="1066849" y="4343398"/>
                        <a:chExt cx="182502" cy="182563"/>
                      </a:xfrm>
                    </p:grpSpPr>
                    <p:cxnSp>
                      <p:nvCxnSpPr>
                        <p:cNvPr id="592" name="Straight Connector 591"/>
                        <p:cNvCxnSpPr/>
                        <p:nvPr/>
                      </p:nvCxnSpPr>
                      <p:spPr bwMode="auto">
                        <a:xfrm flipH="1">
                          <a:off x="1067768" y="4344448"/>
                          <a:ext cx="180636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3" name="Straight Connector 592"/>
                        <p:cNvCxnSpPr/>
                        <p:nvPr/>
                      </p:nvCxnSpPr>
                      <p:spPr bwMode="auto">
                        <a:xfrm rot="5400000" flipH="1">
                          <a:off x="1067725" y="4344491"/>
                          <a:ext cx="180723" cy="18063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497" name="Group 2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8800" y="2971800"/>
                      <a:ext cx="4754565" cy="182564"/>
                      <a:chOff x="1828800" y="1447798"/>
                      <a:chExt cx="4754565" cy="182564"/>
                    </a:xfrm>
                  </p:grpSpPr>
                  <p:grpSp>
                    <p:nvGrpSpPr>
                      <p:cNvPr id="564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863" y="1447799"/>
                        <a:ext cx="182502" cy="182563"/>
                        <a:chOff x="1066860" y="4343398"/>
                        <a:chExt cx="182502" cy="182563"/>
                      </a:xfrm>
                    </p:grpSpPr>
                    <p:cxnSp>
                      <p:nvCxnSpPr>
                        <p:cNvPr id="583" name="Straight Connector 582"/>
                        <p:cNvCxnSpPr/>
                        <p:nvPr/>
                      </p:nvCxnSpPr>
                      <p:spPr bwMode="auto">
                        <a:xfrm flipH="1">
                          <a:off x="1066495" y="4343267"/>
                          <a:ext cx="182867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4" name="Straight Connector 583"/>
                        <p:cNvCxnSpPr/>
                        <p:nvPr/>
                      </p:nvCxnSpPr>
                      <p:spPr bwMode="auto">
                        <a:xfrm rot="5400000" flipH="1">
                          <a:off x="1066452" y="4343311"/>
                          <a:ext cx="182954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65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8800" y="1447798"/>
                        <a:ext cx="182503" cy="182564"/>
                        <a:chOff x="1066799" y="4343397"/>
                        <a:chExt cx="182503" cy="182564"/>
                      </a:xfrm>
                    </p:grpSpPr>
                    <p:cxnSp>
                      <p:nvCxnSpPr>
                        <p:cNvPr id="581" name="Straight Connector 580"/>
                        <p:cNvCxnSpPr/>
                        <p:nvPr/>
                      </p:nvCxnSpPr>
                      <p:spPr bwMode="auto">
                        <a:xfrm flipH="1">
                          <a:off x="1066799" y="4343268"/>
                          <a:ext cx="182868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2" name="Straight Connector 581"/>
                        <p:cNvCxnSpPr/>
                        <p:nvPr/>
                      </p:nvCxnSpPr>
                      <p:spPr bwMode="auto">
                        <a:xfrm rot="5400000" flipH="1">
                          <a:off x="1066756" y="4343310"/>
                          <a:ext cx="18295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66" name="Group 1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0546" y="1447798"/>
                        <a:ext cx="182503" cy="182564"/>
                        <a:chOff x="1066809" y="4343397"/>
                        <a:chExt cx="182503" cy="182564"/>
                      </a:xfrm>
                    </p:grpSpPr>
                    <p:cxnSp>
                      <p:nvCxnSpPr>
                        <p:cNvPr id="579" name="Straight Connector 578"/>
                        <p:cNvCxnSpPr/>
                        <p:nvPr/>
                      </p:nvCxnSpPr>
                      <p:spPr bwMode="auto">
                        <a:xfrm flipH="1">
                          <a:off x="1067756" y="4343268"/>
                          <a:ext cx="180639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0" name="Straight Connector 579"/>
                        <p:cNvCxnSpPr/>
                        <p:nvPr/>
                      </p:nvCxnSpPr>
                      <p:spPr bwMode="auto">
                        <a:xfrm rot="5400000" flipH="1">
                          <a:off x="1066598" y="4344426"/>
                          <a:ext cx="182953" cy="180639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67" name="Group 1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52292" y="1447798"/>
                        <a:ext cx="182503" cy="182564"/>
                        <a:chOff x="1066819" y="4343397"/>
                        <a:chExt cx="182503" cy="182564"/>
                      </a:xfrm>
                    </p:grpSpPr>
                    <p:cxnSp>
                      <p:nvCxnSpPr>
                        <p:cNvPr id="577" name="Straight Connector 576"/>
                        <p:cNvCxnSpPr/>
                        <p:nvPr/>
                      </p:nvCxnSpPr>
                      <p:spPr bwMode="auto">
                        <a:xfrm flipH="1">
                          <a:off x="1066483" y="4343268"/>
                          <a:ext cx="182868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8" name="Straight Connector 577"/>
                        <p:cNvCxnSpPr/>
                        <p:nvPr/>
                      </p:nvCxnSpPr>
                      <p:spPr bwMode="auto">
                        <a:xfrm rot="5400000" flipH="1">
                          <a:off x="1066441" y="4343310"/>
                          <a:ext cx="18295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68" name="Group 1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038" y="1447799"/>
                        <a:ext cx="184089" cy="182563"/>
                        <a:chOff x="1066829" y="4343398"/>
                        <a:chExt cx="184089" cy="182563"/>
                      </a:xfrm>
                    </p:grpSpPr>
                    <p:cxnSp>
                      <p:nvCxnSpPr>
                        <p:cNvPr id="575" name="Straight Connector 574"/>
                        <p:cNvCxnSpPr/>
                        <p:nvPr/>
                      </p:nvCxnSpPr>
                      <p:spPr bwMode="auto">
                        <a:xfrm flipH="1">
                          <a:off x="1067440" y="4343267"/>
                          <a:ext cx="182868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6" name="Straight Connector 575"/>
                        <p:cNvCxnSpPr/>
                        <p:nvPr/>
                      </p:nvCxnSpPr>
                      <p:spPr bwMode="auto">
                        <a:xfrm rot="5400000" flipH="1">
                          <a:off x="1067397" y="4343310"/>
                          <a:ext cx="182954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69" name="Group 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7371" y="1447799"/>
                        <a:ext cx="182502" cy="182563"/>
                        <a:chOff x="1066839" y="4343398"/>
                        <a:chExt cx="182502" cy="182563"/>
                      </a:xfrm>
                    </p:grpSpPr>
                    <p:cxnSp>
                      <p:nvCxnSpPr>
                        <p:cNvPr id="573" name="Straight Connector 572"/>
                        <p:cNvCxnSpPr/>
                        <p:nvPr/>
                      </p:nvCxnSpPr>
                      <p:spPr bwMode="auto">
                        <a:xfrm flipH="1">
                          <a:off x="1066809" y="4343267"/>
                          <a:ext cx="182867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4" name="Straight Connector 573"/>
                        <p:cNvCxnSpPr/>
                        <p:nvPr/>
                      </p:nvCxnSpPr>
                      <p:spPr bwMode="auto">
                        <a:xfrm rot="5400000" flipH="1">
                          <a:off x="1066766" y="4343311"/>
                          <a:ext cx="182954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70" name="Group 1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39117" y="1447799"/>
                        <a:ext cx="182502" cy="182563"/>
                        <a:chOff x="1066849" y="4343398"/>
                        <a:chExt cx="182502" cy="182563"/>
                      </a:xfrm>
                    </p:grpSpPr>
                    <p:cxnSp>
                      <p:nvCxnSpPr>
                        <p:cNvPr id="571" name="Straight Connector 570"/>
                        <p:cNvCxnSpPr/>
                        <p:nvPr/>
                      </p:nvCxnSpPr>
                      <p:spPr bwMode="auto">
                        <a:xfrm flipH="1">
                          <a:off x="1067768" y="4343267"/>
                          <a:ext cx="180636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2" name="Straight Connector 571"/>
                        <p:cNvCxnSpPr/>
                        <p:nvPr/>
                      </p:nvCxnSpPr>
                      <p:spPr bwMode="auto">
                        <a:xfrm rot="5400000" flipH="1">
                          <a:off x="1066609" y="4344426"/>
                          <a:ext cx="182954" cy="18063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498" name="Group 2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8800" y="3733800"/>
                      <a:ext cx="4754565" cy="182564"/>
                      <a:chOff x="1828800" y="1447797"/>
                      <a:chExt cx="4754565" cy="182564"/>
                    </a:xfrm>
                  </p:grpSpPr>
                  <p:grpSp>
                    <p:nvGrpSpPr>
                      <p:cNvPr id="543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863" y="1447798"/>
                        <a:ext cx="182502" cy="182563"/>
                        <a:chOff x="1066860" y="4343397"/>
                        <a:chExt cx="182502" cy="182563"/>
                      </a:xfrm>
                    </p:grpSpPr>
                    <p:cxnSp>
                      <p:nvCxnSpPr>
                        <p:cNvPr id="562" name="Straight Connector 561"/>
                        <p:cNvCxnSpPr/>
                        <p:nvPr/>
                      </p:nvCxnSpPr>
                      <p:spPr bwMode="auto">
                        <a:xfrm flipH="1">
                          <a:off x="1066495" y="4344318"/>
                          <a:ext cx="182867" cy="180722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3" name="Straight Connector 562"/>
                        <p:cNvCxnSpPr/>
                        <p:nvPr/>
                      </p:nvCxnSpPr>
                      <p:spPr bwMode="auto">
                        <a:xfrm rot="5400000" flipH="1">
                          <a:off x="1067567" y="4343245"/>
                          <a:ext cx="180722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44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8800" y="1447797"/>
                        <a:ext cx="182503" cy="182564"/>
                        <a:chOff x="1066799" y="4343396"/>
                        <a:chExt cx="182503" cy="182564"/>
                      </a:xfrm>
                    </p:grpSpPr>
                    <p:cxnSp>
                      <p:nvCxnSpPr>
                        <p:cNvPr id="560" name="Straight Connector 559"/>
                        <p:cNvCxnSpPr/>
                        <p:nvPr/>
                      </p:nvCxnSpPr>
                      <p:spPr bwMode="auto">
                        <a:xfrm flipH="1">
                          <a:off x="1066799" y="4344318"/>
                          <a:ext cx="182868" cy="180721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1" name="Straight Connector 560"/>
                        <p:cNvCxnSpPr/>
                        <p:nvPr/>
                      </p:nvCxnSpPr>
                      <p:spPr bwMode="auto">
                        <a:xfrm rot="5400000" flipH="1">
                          <a:off x="1067872" y="4343245"/>
                          <a:ext cx="180721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45" name="Group 1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0546" y="1447797"/>
                        <a:ext cx="182503" cy="182564"/>
                        <a:chOff x="1066809" y="4343396"/>
                        <a:chExt cx="182503" cy="182564"/>
                      </a:xfrm>
                    </p:grpSpPr>
                    <p:cxnSp>
                      <p:nvCxnSpPr>
                        <p:cNvPr id="558" name="Straight Connector 557"/>
                        <p:cNvCxnSpPr/>
                        <p:nvPr/>
                      </p:nvCxnSpPr>
                      <p:spPr bwMode="auto">
                        <a:xfrm flipH="1">
                          <a:off x="1067756" y="4344318"/>
                          <a:ext cx="180639" cy="180721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9" name="Straight Connector 558"/>
                        <p:cNvCxnSpPr/>
                        <p:nvPr/>
                      </p:nvCxnSpPr>
                      <p:spPr bwMode="auto">
                        <a:xfrm rot="5400000" flipH="1">
                          <a:off x="1067714" y="4344360"/>
                          <a:ext cx="180721" cy="180639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46" name="Group 1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52292" y="1447797"/>
                        <a:ext cx="182503" cy="182564"/>
                        <a:chOff x="1066819" y="4343396"/>
                        <a:chExt cx="182503" cy="182564"/>
                      </a:xfrm>
                    </p:grpSpPr>
                    <p:cxnSp>
                      <p:nvCxnSpPr>
                        <p:cNvPr id="556" name="Straight Connector 555"/>
                        <p:cNvCxnSpPr/>
                        <p:nvPr/>
                      </p:nvCxnSpPr>
                      <p:spPr bwMode="auto">
                        <a:xfrm flipH="1">
                          <a:off x="1066483" y="4344318"/>
                          <a:ext cx="182868" cy="180721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7" name="Straight Connector 556"/>
                        <p:cNvCxnSpPr/>
                        <p:nvPr/>
                      </p:nvCxnSpPr>
                      <p:spPr bwMode="auto">
                        <a:xfrm rot="5400000" flipH="1">
                          <a:off x="1067557" y="4343245"/>
                          <a:ext cx="180721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47" name="Group 1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038" y="1447798"/>
                        <a:ext cx="184089" cy="182563"/>
                        <a:chOff x="1066829" y="4343397"/>
                        <a:chExt cx="184089" cy="182563"/>
                      </a:xfrm>
                    </p:grpSpPr>
                    <p:cxnSp>
                      <p:nvCxnSpPr>
                        <p:cNvPr id="554" name="Straight Connector 553"/>
                        <p:cNvCxnSpPr/>
                        <p:nvPr/>
                      </p:nvCxnSpPr>
                      <p:spPr bwMode="auto">
                        <a:xfrm flipH="1">
                          <a:off x="1067440" y="4344318"/>
                          <a:ext cx="182868" cy="180722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5" name="Straight Connector 554"/>
                        <p:cNvCxnSpPr/>
                        <p:nvPr/>
                      </p:nvCxnSpPr>
                      <p:spPr bwMode="auto">
                        <a:xfrm rot="5400000" flipH="1">
                          <a:off x="1068513" y="4343244"/>
                          <a:ext cx="180722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48" name="Group 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7371" y="1447798"/>
                        <a:ext cx="182502" cy="182563"/>
                        <a:chOff x="1066839" y="4343397"/>
                        <a:chExt cx="182502" cy="182563"/>
                      </a:xfrm>
                    </p:grpSpPr>
                    <p:cxnSp>
                      <p:nvCxnSpPr>
                        <p:cNvPr id="552" name="Straight Connector 551"/>
                        <p:cNvCxnSpPr/>
                        <p:nvPr/>
                      </p:nvCxnSpPr>
                      <p:spPr bwMode="auto">
                        <a:xfrm flipH="1">
                          <a:off x="1066809" y="4344318"/>
                          <a:ext cx="182867" cy="180722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3" name="Straight Connector 552"/>
                        <p:cNvCxnSpPr/>
                        <p:nvPr/>
                      </p:nvCxnSpPr>
                      <p:spPr bwMode="auto">
                        <a:xfrm rot="5400000" flipH="1">
                          <a:off x="1067882" y="4343245"/>
                          <a:ext cx="180722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49" name="Group 1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39117" y="1447798"/>
                        <a:ext cx="182502" cy="182563"/>
                        <a:chOff x="1066849" y="4343397"/>
                        <a:chExt cx="182502" cy="182563"/>
                      </a:xfrm>
                    </p:grpSpPr>
                    <p:cxnSp>
                      <p:nvCxnSpPr>
                        <p:cNvPr id="550" name="Straight Connector 549"/>
                        <p:cNvCxnSpPr/>
                        <p:nvPr/>
                      </p:nvCxnSpPr>
                      <p:spPr bwMode="auto">
                        <a:xfrm flipH="1">
                          <a:off x="1067768" y="4344318"/>
                          <a:ext cx="180636" cy="180722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1" name="Straight Connector 550"/>
                        <p:cNvCxnSpPr/>
                        <p:nvPr/>
                      </p:nvCxnSpPr>
                      <p:spPr bwMode="auto">
                        <a:xfrm rot="5400000" flipH="1">
                          <a:off x="1067725" y="4344360"/>
                          <a:ext cx="180722" cy="18063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499" name="Group 2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8800" y="4495801"/>
                      <a:ext cx="4754565" cy="182564"/>
                      <a:chOff x="1828800" y="1447797"/>
                      <a:chExt cx="4754565" cy="182564"/>
                    </a:xfrm>
                  </p:grpSpPr>
                  <p:grpSp>
                    <p:nvGrpSpPr>
                      <p:cNvPr id="522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863" y="1447798"/>
                        <a:ext cx="182502" cy="182563"/>
                        <a:chOff x="1066860" y="4343397"/>
                        <a:chExt cx="182502" cy="182563"/>
                      </a:xfrm>
                    </p:grpSpPr>
                    <p:cxnSp>
                      <p:nvCxnSpPr>
                        <p:cNvPr id="541" name="Straight Connector 540"/>
                        <p:cNvCxnSpPr/>
                        <p:nvPr/>
                      </p:nvCxnSpPr>
                      <p:spPr bwMode="auto">
                        <a:xfrm flipH="1">
                          <a:off x="1066495" y="4343136"/>
                          <a:ext cx="182867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2" name="Straight Connector 541"/>
                        <p:cNvCxnSpPr/>
                        <p:nvPr/>
                      </p:nvCxnSpPr>
                      <p:spPr bwMode="auto">
                        <a:xfrm rot="5400000" flipH="1">
                          <a:off x="1066452" y="4343179"/>
                          <a:ext cx="182954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23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8800" y="1447797"/>
                        <a:ext cx="182503" cy="182564"/>
                        <a:chOff x="1066799" y="4343396"/>
                        <a:chExt cx="182503" cy="182564"/>
                      </a:xfrm>
                    </p:grpSpPr>
                    <p:cxnSp>
                      <p:nvCxnSpPr>
                        <p:cNvPr id="539" name="Straight Connector 538"/>
                        <p:cNvCxnSpPr/>
                        <p:nvPr/>
                      </p:nvCxnSpPr>
                      <p:spPr bwMode="auto">
                        <a:xfrm flipH="1">
                          <a:off x="1066799" y="4343136"/>
                          <a:ext cx="182868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0" name="Straight Connector 539"/>
                        <p:cNvCxnSpPr/>
                        <p:nvPr/>
                      </p:nvCxnSpPr>
                      <p:spPr bwMode="auto">
                        <a:xfrm rot="5400000" flipH="1">
                          <a:off x="1066756" y="4343179"/>
                          <a:ext cx="18295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24" name="Group 1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0546" y="1447797"/>
                        <a:ext cx="182503" cy="182564"/>
                        <a:chOff x="1066809" y="4343396"/>
                        <a:chExt cx="182503" cy="182564"/>
                      </a:xfrm>
                    </p:grpSpPr>
                    <p:cxnSp>
                      <p:nvCxnSpPr>
                        <p:cNvPr id="537" name="Straight Connector 536"/>
                        <p:cNvCxnSpPr/>
                        <p:nvPr/>
                      </p:nvCxnSpPr>
                      <p:spPr bwMode="auto">
                        <a:xfrm flipH="1">
                          <a:off x="1067756" y="4343136"/>
                          <a:ext cx="180639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8" name="Straight Connector 537"/>
                        <p:cNvCxnSpPr/>
                        <p:nvPr/>
                      </p:nvCxnSpPr>
                      <p:spPr bwMode="auto">
                        <a:xfrm rot="5400000" flipH="1">
                          <a:off x="1066598" y="4344294"/>
                          <a:ext cx="182953" cy="180639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25" name="Group 1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52292" y="1447797"/>
                        <a:ext cx="182503" cy="182564"/>
                        <a:chOff x="1066819" y="4343396"/>
                        <a:chExt cx="182503" cy="182564"/>
                      </a:xfrm>
                    </p:grpSpPr>
                    <p:cxnSp>
                      <p:nvCxnSpPr>
                        <p:cNvPr id="535" name="Straight Connector 534"/>
                        <p:cNvCxnSpPr/>
                        <p:nvPr/>
                      </p:nvCxnSpPr>
                      <p:spPr bwMode="auto">
                        <a:xfrm flipH="1">
                          <a:off x="1066483" y="4343136"/>
                          <a:ext cx="182868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6" name="Straight Connector 535"/>
                        <p:cNvCxnSpPr/>
                        <p:nvPr/>
                      </p:nvCxnSpPr>
                      <p:spPr bwMode="auto">
                        <a:xfrm rot="5400000" flipH="1">
                          <a:off x="1066441" y="4343179"/>
                          <a:ext cx="18295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26" name="Group 1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038" y="1447798"/>
                        <a:ext cx="184089" cy="182563"/>
                        <a:chOff x="1066829" y="4343397"/>
                        <a:chExt cx="184089" cy="182563"/>
                      </a:xfrm>
                    </p:grpSpPr>
                    <p:cxnSp>
                      <p:nvCxnSpPr>
                        <p:cNvPr id="533" name="Straight Connector 532"/>
                        <p:cNvCxnSpPr/>
                        <p:nvPr/>
                      </p:nvCxnSpPr>
                      <p:spPr bwMode="auto">
                        <a:xfrm flipH="1">
                          <a:off x="1067440" y="4343136"/>
                          <a:ext cx="182868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4" name="Straight Connector 533"/>
                        <p:cNvCxnSpPr/>
                        <p:nvPr/>
                      </p:nvCxnSpPr>
                      <p:spPr bwMode="auto">
                        <a:xfrm rot="5400000" flipH="1">
                          <a:off x="1067397" y="4343178"/>
                          <a:ext cx="182954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27" name="Group 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7371" y="1447798"/>
                        <a:ext cx="182502" cy="182563"/>
                        <a:chOff x="1066839" y="4343397"/>
                        <a:chExt cx="182502" cy="182563"/>
                      </a:xfrm>
                    </p:grpSpPr>
                    <p:cxnSp>
                      <p:nvCxnSpPr>
                        <p:cNvPr id="531" name="Straight Connector 530"/>
                        <p:cNvCxnSpPr/>
                        <p:nvPr/>
                      </p:nvCxnSpPr>
                      <p:spPr bwMode="auto">
                        <a:xfrm flipH="1">
                          <a:off x="1066809" y="4343136"/>
                          <a:ext cx="182867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2" name="Straight Connector 531"/>
                        <p:cNvCxnSpPr/>
                        <p:nvPr/>
                      </p:nvCxnSpPr>
                      <p:spPr bwMode="auto">
                        <a:xfrm rot="5400000" flipH="1">
                          <a:off x="1066766" y="4343179"/>
                          <a:ext cx="182954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28" name="Group 1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39117" y="1447798"/>
                        <a:ext cx="182502" cy="182563"/>
                        <a:chOff x="1066849" y="4343397"/>
                        <a:chExt cx="182502" cy="182563"/>
                      </a:xfrm>
                    </p:grpSpPr>
                    <p:cxnSp>
                      <p:nvCxnSpPr>
                        <p:cNvPr id="529" name="Straight Connector 528"/>
                        <p:cNvCxnSpPr/>
                        <p:nvPr/>
                      </p:nvCxnSpPr>
                      <p:spPr bwMode="auto">
                        <a:xfrm flipH="1">
                          <a:off x="1067768" y="4343136"/>
                          <a:ext cx="180636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0" name="Straight Connector 529"/>
                        <p:cNvCxnSpPr/>
                        <p:nvPr/>
                      </p:nvCxnSpPr>
                      <p:spPr bwMode="auto">
                        <a:xfrm rot="5400000" flipH="1">
                          <a:off x="1066609" y="4344294"/>
                          <a:ext cx="182954" cy="18063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500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8800" y="5257801"/>
                      <a:ext cx="4754565" cy="182564"/>
                      <a:chOff x="1828800" y="1447796"/>
                      <a:chExt cx="4754565" cy="182564"/>
                    </a:xfrm>
                  </p:grpSpPr>
                  <p:grpSp>
                    <p:nvGrpSpPr>
                      <p:cNvPr id="501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863" y="1447797"/>
                        <a:ext cx="182502" cy="182563"/>
                        <a:chOff x="1066860" y="4343396"/>
                        <a:chExt cx="182502" cy="182563"/>
                      </a:xfrm>
                    </p:grpSpPr>
                    <p:cxnSp>
                      <p:nvCxnSpPr>
                        <p:cNvPr id="520" name="Straight Connector 519"/>
                        <p:cNvCxnSpPr/>
                        <p:nvPr/>
                      </p:nvCxnSpPr>
                      <p:spPr bwMode="auto">
                        <a:xfrm flipH="1">
                          <a:off x="1066495" y="4344186"/>
                          <a:ext cx="182867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1" name="Straight Connector 520"/>
                        <p:cNvCxnSpPr/>
                        <p:nvPr/>
                      </p:nvCxnSpPr>
                      <p:spPr bwMode="auto">
                        <a:xfrm rot="5400000" flipH="1">
                          <a:off x="1067567" y="4343113"/>
                          <a:ext cx="180723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02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8800" y="1447796"/>
                        <a:ext cx="182503" cy="182564"/>
                        <a:chOff x="1066799" y="4343395"/>
                        <a:chExt cx="182503" cy="182564"/>
                      </a:xfrm>
                    </p:grpSpPr>
                    <p:cxnSp>
                      <p:nvCxnSpPr>
                        <p:cNvPr id="518" name="Straight Connector 517"/>
                        <p:cNvCxnSpPr/>
                        <p:nvPr/>
                      </p:nvCxnSpPr>
                      <p:spPr bwMode="auto">
                        <a:xfrm flipH="1">
                          <a:off x="1066799" y="4344186"/>
                          <a:ext cx="182868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9" name="Straight Connector 518"/>
                        <p:cNvCxnSpPr/>
                        <p:nvPr/>
                      </p:nvCxnSpPr>
                      <p:spPr bwMode="auto">
                        <a:xfrm rot="5400000" flipH="1">
                          <a:off x="1067872" y="4343113"/>
                          <a:ext cx="18072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03" name="Group 1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0546" y="1447796"/>
                        <a:ext cx="182503" cy="182564"/>
                        <a:chOff x="1066809" y="4343395"/>
                        <a:chExt cx="182503" cy="182564"/>
                      </a:xfrm>
                    </p:grpSpPr>
                    <p:cxnSp>
                      <p:nvCxnSpPr>
                        <p:cNvPr id="516" name="Straight Connector 515"/>
                        <p:cNvCxnSpPr/>
                        <p:nvPr/>
                      </p:nvCxnSpPr>
                      <p:spPr bwMode="auto">
                        <a:xfrm flipH="1">
                          <a:off x="1067756" y="4344186"/>
                          <a:ext cx="180639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7" name="Straight Connector 516"/>
                        <p:cNvCxnSpPr/>
                        <p:nvPr/>
                      </p:nvCxnSpPr>
                      <p:spPr bwMode="auto">
                        <a:xfrm rot="5400000" flipH="1">
                          <a:off x="1067714" y="4344228"/>
                          <a:ext cx="180723" cy="180639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04" name="Group 1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52292" y="1447796"/>
                        <a:ext cx="182503" cy="182564"/>
                        <a:chOff x="1066819" y="4343395"/>
                        <a:chExt cx="182503" cy="182564"/>
                      </a:xfrm>
                    </p:grpSpPr>
                    <p:cxnSp>
                      <p:nvCxnSpPr>
                        <p:cNvPr id="514" name="Straight Connector 513"/>
                        <p:cNvCxnSpPr/>
                        <p:nvPr/>
                      </p:nvCxnSpPr>
                      <p:spPr bwMode="auto">
                        <a:xfrm flipH="1">
                          <a:off x="1066483" y="4344186"/>
                          <a:ext cx="182868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5" name="Straight Connector 514"/>
                        <p:cNvCxnSpPr/>
                        <p:nvPr/>
                      </p:nvCxnSpPr>
                      <p:spPr bwMode="auto">
                        <a:xfrm rot="5400000" flipH="1">
                          <a:off x="1067557" y="4343113"/>
                          <a:ext cx="18072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05" name="Group 1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038" y="1447797"/>
                        <a:ext cx="184089" cy="182563"/>
                        <a:chOff x="1066829" y="4343396"/>
                        <a:chExt cx="184089" cy="182563"/>
                      </a:xfrm>
                    </p:grpSpPr>
                    <p:cxnSp>
                      <p:nvCxnSpPr>
                        <p:cNvPr id="512" name="Straight Connector 511"/>
                        <p:cNvCxnSpPr/>
                        <p:nvPr/>
                      </p:nvCxnSpPr>
                      <p:spPr bwMode="auto">
                        <a:xfrm flipH="1">
                          <a:off x="1067440" y="4344186"/>
                          <a:ext cx="182868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3" name="Straight Connector 512"/>
                        <p:cNvCxnSpPr/>
                        <p:nvPr/>
                      </p:nvCxnSpPr>
                      <p:spPr bwMode="auto">
                        <a:xfrm rot="5400000" flipH="1">
                          <a:off x="1068513" y="4343113"/>
                          <a:ext cx="18072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06" name="Group 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7371" y="1447797"/>
                        <a:ext cx="182502" cy="182563"/>
                        <a:chOff x="1066839" y="4343396"/>
                        <a:chExt cx="182502" cy="182563"/>
                      </a:xfrm>
                    </p:grpSpPr>
                    <p:cxnSp>
                      <p:nvCxnSpPr>
                        <p:cNvPr id="510" name="Straight Connector 509"/>
                        <p:cNvCxnSpPr/>
                        <p:nvPr/>
                      </p:nvCxnSpPr>
                      <p:spPr bwMode="auto">
                        <a:xfrm flipH="1">
                          <a:off x="1066809" y="4344186"/>
                          <a:ext cx="182867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1" name="Straight Connector 510"/>
                        <p:cNvCxnSpPr/>
                        <p:nvPr/>
                      </p:nvCxnSpPr>
                      <p:spPr bwMode="auto">
                        <a:xfrm rot="5400000" flipH="1">
                          <a:off x="1067882" y="4343113"/>
                          <a:ext cx="180723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507" name="Group 1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39117" y="1447797"/>
                        <a:ext cx="182502" cy="182563"/>
                        <a:chOff x="1066849" y="4343396"/>
                        <a:chExt cx="182502" cy="182563"/>
                      </a:xfrm>
                    </p:grpSpPr>
                    <p:cxnSp>
                      <p:nvCxnSpPr>
                        <p:cNvPr id="508" name="Straight Connector 507"/>
                        <p:cNvCxnSpPr/>
                        <p:nvPr/>
                      </p:nvCxnSpPr>
                      <p:spPr bwMode="auto">
                        <a:xfrm flipH="1">
                          <a:off x="1067768" y="4344186"/>
                          <a:ext cx="180636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9" name="Straight Connector 508"/>
                        <p:cNvCxnSpPr/>
                        <p:nvPr/>
                      </p:nvCxnSpPr>
                      <p:spPr bwMode="auto">
                        <a:xfrm rot="5400000" flipH="1">
                          <a:off x="1067725" y="4344229"/>
                          <a:ext cx="180723" cy="18063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grpSp>
                <p:nvGrpSpPr>
                  <p:cNvPr id="338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719796" y="4862732"/>
                    <a:ext cx="1517754" cy="1369910"/>
                    <a:chOff x="1828800" y="1447800"/>
                    <a:chExt cx="4754565" cy="4754566"/>
                  </a:xfrm>
                </p:grpSpPr>
                <p:grpSp>
                  <p:nvGrpSpPr>
                    <p:cNvPr id="340" name="Group 1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8800" y="1447799"/>
                      <a:ext cx="4754565" cy="182564"/>
                      <a:chOff x="1828800" y="1447799"/>
                      <a:chExt cx="4754565" cy="182564"/>
                    </a:xfrm>
                  </p:grpSpPr>
                  <p:grpSp>
                    <p:nvGrpSpPr>
                      <p:cNvPr id="473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863" y="1447800"/>
                        <a:ext cx="182502" cy="182563"/>
                        <a:chOff x="1066860" y="4343399"/>
                        <a:chExt cx="182502" cy="182563"/>
                      </a:xfrm>
                    </p:grpSpPr>
                    <p:cxnSp>
                      <p:nvCxnSpPr>
                        <p:cNvPr id="492" name="Straight Connector 23"/>
                        <p:cNvCxnSpPr/>
                        <p:nvPr/>
                      </p:nvCxnSpPr>
                      <p:spPr bwMode="auto">
                        <a:xfrm flipH="1">
                          <a:off x="1066495" y="4343399"/>
                          <a:ext cx="182867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3" name="Straight Connector 24"/>
                        <p:cNvCxnSpPr/>
                        <p:nvPr/>
                      </p:nvCxnSpPr>
                      <p:spPr bwMode="auto">
                        <a:xfrm rot="5400000" flipH="1">
                          <a:off x="1066452" y="4343442"/>
                          <a:ext cx="182954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74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8800" y="1447799"/>
                        <a:ext cx="182503" cy="182564"/>
                        <a:chOff x="1066799" y="4343398"/>
                        <a:chExt cx="182503" cy="182564"/>
                      </a:xfrm>
                    </p:grpSpPr>
                    <p:cxnSp>
                      <p:nvCxnSpPr>
                        <p:cNvPr id="490" name="Straight Connector 21"/>
                        <p:cNvCxnSpPr/>
                        <p:nvPr/>
                      </p:nvCxnSpPr>
                      <p:spPr bwMode="auto">
                        <a:xfrm flipH="1">
                          <a:off x="1066799" y="4343399"/>
                          <a:ext cx="182868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1" name="Straight Connector 22"/>
                        <p:cNvCxnSpPr/>
                        <p:nvPr/>
                      </p:nvCxnSpPr>
                      <p:spPr bwMode="auto">
                        <a:xfrm rot="5400000" flipH="1">
                          <a:off x="1066756" y="4343442"/>
                          <a:ext cx="18295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75" name="Group 1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0546" y="1447799"/>
                        <a:ext cx="182503" cy="182564"/>
                        <a:chOff x="1066809" y="4343398"/>
                        <a:chExt cx="182503" cy="182564"/>
                      </a:xfrm>
                    </p:grpSpPr>
                    <p:cxnSp>
                      <p:nvCxnSpPr>
                        <p:cNvPr id="488" name="Straight Connector 19"/>
                        <p:cNvCxnSpPr/>
                        <p:nvPr/>
                      </p:nvCxnSpPr>
                      <p:spPr bwMode="auto">
                        <a:xfrm flipH="1">
                          <a:off x="1067756" y="4343399"/>
                          <a:ext cx="180639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9" name="Straight Connector 20"/>
                        <p:cNvCxnSpPr/>
                        <p:nvPr/>
                      </p:nvCxnSpPr>
                      <p:spPr bwMode="auto">
                        <a:xfrm rot="5400000" flipH="1">
                          <a:off x="1066598" y="4344557"/>
                          <a:ext cx="182953" cy="180639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76" name="Group 1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52292" y="1447799"/>
                        <a:ext cx="182503" cy="182564"/>
                        <a:chOff x="1066819" y="4343398"/>
                        <a:chExt cx="182503" cy="182564"/>
                      </a:xfrm>
                    </p:grpSpPr>
                    <p:cxnSp>
                      <p:nvCxnSpPr>
                        <p:cNvPr id="486" name="Straight Connector 17"/>
                        <p:cNvCxnSpPr/>
                        <p:nvPr/>
                      </p:nvCxnSpPr>
                      <p:spPr bwMode="auto">
                        <a:xfrm flipH="1">
                          <a:off x="1066483" y="4343399"/>
                          <a:ext cx="182868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7" name="Straight Connector 18"/>
                        <p:cNvCxnSpPr/>
                        <p:nvPr/>
                      </p:nvCxnSpPr>
                      <p:spPr bwMode="auto">
                        <a:xfrm rot="5400000" flipH="1">
                          <a:off x="1066441" y="4343442"/>
                          <a:ext cx="18295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77" name="Group 1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038" y="1447800"/>
                        <a:ext cx="184089" cy="182563"/>
                        <a:chOff x="1066829" y="4343399"/>
                        <a:chExt cx="184089" cy="182563"/>
                      </a:xfrm>
                    </p:grpSpPr>
                    <p:cxnSp>
                      <p:nvCxnSpPr>
                        <p:cNvPr id="484" name="Straight Connector 15"/>
                        <p:cNvCxnSpPr/>
                        <p:nvPr/>
                      </p:nvCxnSpPr>
                      <p:spPr bwMode="auto">
                        <a:xfrm flipH="1">
                          <a:off x="1067440" y="4343399"/>
                          <a:ext cx="182868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5" name="Straight Connector 16"/>
                        <p:cNvCxnSpPr/>
                        <p:nvPr/>
                      </p:nvCxnSpPr>
                      <p:spPr bwMode="auto">
                        <a:xfrm rot="5400000" flipH="1">
                          <a:off x="1067397" y="4343442"/>
                          <a:ext cx="182954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78" name="Group 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7371" y="1447800"/>
                        <a:ext cx="182502" cy="182563"/>
                        <a:chOff x="1066839" y="4343399"/>
                        <a:chExt cx="182502" cy="182563"/>
                      </a:xfrm>
                    </p:grpSpPr>
                    <p:cxnSp>
                      <p:nvCxnSpPr>
                        <p:cNvPr id="482" name="Straight Connector 13"/>
                        <p:cNvCxnSpPr/>
                        <p:nvPr/>
                      </p:nvCxnSpPr>
                      <p:spPr bwMode="auto">
                        <a:xfrm flipH="1">
                          <a:off x="1066809" y="4343399"/>
                          <a:ext cx="182867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3" name="Straight Connector 14"/>
                        <p:cNvCxnSpPr/>
                        <p:nvPr/>
                      </p:nvCxnSpPr>
                      <p:spPr bwMode="auto">
                        <a:xfrm rot="5400000" flipH="1">
                          <a:off x="1066766" y="4343442"/>
                          <a:ext cx="182954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79" name="Group 1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39117" y="1447800"/>
                        <a:ext cx="182502" cy="182563"/>
                        <a:chOff x="1066849" y="4343399"/>
                        <a:chExt cx="182502" cy="182563"/>
                      </a:xfrm>
                    </p:grpSpPr>
                    <p:cxnSp>
                      <p:nvCxnSpPr>
                        <p:cNvPr id="480" name="Straight Connector 11"/>
                        <p:cNvCxnSpPr/>
                        <p:nvPr/>
                      </p:nvCxnSpPr>
                      <p:spPr bwMode="auto">
                        <a:xfrm flipH="1">
                          <a:off x="1067768" y="4343399"/>
                          <a:ext cx="180636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1" name="Straight Connector 12"/>
                        <p:cNvCxnSpPr/>
                        <p:nvPr/>
                      </p:nvCxnSpPr>
                      <p:spPr bwMode="auto">
                        <a:xfrm rot="5400000" flipH="1">
                          <a:off x="1066609" y="4344558"/>
                          <a:ext cx="182954" cy="18063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341" name="Group 1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8800" y="6019802"/>
                      <a:ext cx="4754565" cy="182564"/>
                      <a:chOff x="1828800" y="1447799"/>
                      <a:chExt cx="4754565" cy="182564"/>
                    </a:xfrm>
                  </p:grpSpPr>
                  <p:grpSp>
                    <p:nvGrpSpPr>
                      <p:cNvPr id="452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863" y="1447800"/>
                        <a:ext cx="182502" cy="182563"/>
                        <a:chOff x="1066860" y="4343399"/>
                        <a:chExt cx="182502" cy="182563"/>
                      </a:xfrm>
                    </p:grpSpPr>
                    <p:cxnSp>
                      <p:nvCxnSpPr>
                        <p:cNvPr id="471" name="Straight Connector 470"/>
                        <p:cNvCxnSpPr/>
                        <p:nvPr/>
                      </p:nvCxnSpPr>
                      <p:spPr bwMode="auto">
                        <a:xfrm flipH="1">
                          <a:off x="1066495" y="4343008"/>
                          <a:ext cx="182867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2" name="Straight Connector 471"/>
                        <p:cNvCxnSpPr/>
                        <p:nvPr/>
                      </p:nvCxnSpPr>
                      <p:spPr bwMode="auto">
                        <a:xfrm rot="5400000" flipH="1">
                          <a:off x="1066452" y="4343052"/>
                          <a:ext cx="182954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53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8800" y="1447799"/>
                        <a:ext cx="182503" cy="182564"/>
                        <a:chOff x="1066799" y="4343398"/>
                        <a:chExt cx="182503" cy="182564"/>
                      </a:xfrm>
                    </p:grpSpPr>
                    <p:cxnSp>
                      <p:nvCxnSpPr>
                        <p:cNvPr id="469" name="Straight Connector 468"/>
                        <p:cNvCxnSpPr/>
                        <p:nvPr/>
                      </p:nvCxnSpPr>
                      <p:spPr bwMode="auto">
                        <a:xfrm flipH="1">
                          <a:off x="1066799" y="4343009"/>
                          <a:ext cx="182868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0" name="Straight Connector 469"/>
                        <p:cNvCxnSpPr/>
                        <p:nvPr/>
                      </p:nvCxnSpPr>
                      <p:spPr bwMode="auto">
                        <a:xfrm rot="5400000" flipH="1">
                          <a:off x="1066756" y="4343051"/>
                          <a:ext cx="18295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54" name="Group 1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0546" y="1447799"/>
                        <a:ext cx="182503" cy="182564"/>
                        <a:chOff x="1066809" y="4343398"/>
                        <a:chExt cx="182503" cy="182564"/>
                      </a:xfrm>
                    </p:grpSpPr>
                    <p:cxnSp>
                      <p:nvCxnSpPr>
                        <p:cNvPr id="467" name="Straight Connector 466"/>
                        <p:cNvCxnSpPr/>
                        <p:nvPr/>
                      </p:nvCxnSpPr>
                      <p:spPr bwMode="auto">
                        <a:xfrm flipH="1">
                          <a:off x="1067756" y="4343009"/>
                          <a:ext cx="180639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8" name="Straight Connector 467"/>
                        <p:cNvCxnSpPr/>
                        <p:nvPr/>
                      </p:nvCxnSpPr>
                      <p:spPr bwMode="auto">
                        <a:xfrm rot="5400000" flipH="1">
                          <a:off x="1066598" y="4344167"/>
                          <a:ext cx="182953" cy="180639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55" name="Group 1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52292" y="1447799"/>
                        <a:ext cx="182503" cy="182564"/>
                        <a:chOff x="1066819" y="4343398"/>
                        <a:chExt cx="182503" cy="182564"/>
                      </a:xfrm>
                    </p:grpSpPr>
                    <p:cxnSp>
                      <p:nvCxnSpPr>
                        <p:cNvPr id="465" name="Straight Connector 464"/>
                        <p:cNvCxnSpPr/>
                        <p:nvPr/>
                      </p:nvCxnSpPr>
                      <p:spPr bwMode="auto">
                        <a:xfrm flipH="1">
                          <a:off x="1066483" y="4343009"/>
                          <a:ext cx="182868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Straight Connector 465"/>
                        <p:cNvCxnSpPr/>
                        <p:nvPr/>
                      </p:nvCxnSpPr>
                      <p:spPr bwMode="auto">
                        <a:xfrm rot="5400000" flipH="1">
                          <a:off x="1066441" y="4343051"/>
                          <a:ext cx="18295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56" name="Group 1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038" y="1447800"/>
                        <a:ext cx="184089" cy="182563"/>
                        <a:chOff x="1066829" y="4343399"/>
                        <a:chExt cx="184089" cy="182563"/>
                      </a:xfrm>
                    </p:grpSpPr>
                    <p:cxnSp>
                      <p:nvCxnSpPr>
                        <p:cNvPr id="463" name="Straight Connector 462"/>
                        <p:cNvCxnSpPr/>
                        <p:nvPr/>
                      </p:nvCxnSpPr>
                      <p:spPr bwMode="auto">
                        <a:xfrm flipH="1">
                          <a:off x="1067440" y="4343008"/>
                          <a:ext cx="182868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4" name="Straight Connector 463"/>
                        <p:cNvCxnSpPr/>
                        <p:nvPr/>
                      </p:nvCxnSpPr>
                      <p:spPr bwMode="auto">
                        <a:xfrm rot="5400000" flipH="1">
                          <a:off x="1067397" y="4343051"/>
                          <a:ext cx="182954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57" name="Group 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7371" y="1447800"/>
                        <a:ext cx="182502" cy="182563"/>
                        <a:chOff x="1066839" y="4343399"/>
                        <a:chExt cx="182502" cy="182563"/>
                      </a:xfrm>
                    </p:grpSpPr>
                    <p:cxnSp>
                      <p:nvCxnSpPr>
                        <p:cNvPr id="461" name="Straight Connector 460"/>
                        <p:cNvCxnSpPr/>
                        <p:nvPr/>
                      </p:nvCxnSpPr>
                      <p:spPr bwMode="auto">
                        <a:xfrm flipH="1">
                          <a:off x="1066809" y="4343008"/>
                          <a:ext cx="182867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2" name="Straight Connector 461"/>
                        <p:cNvCxnSpPr/>
                        <p:nvPr/>
                      </p:nvCxnSpPr>
                      <p:spPr bwMode="auto">
                        <a:xfrm rot="5400000" flipH="1">
                          <a:off x="1066766" y="4343052"/>
                          <a:ext cx="182954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58" name="Group 1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39117" y="1447800"/>
                        <a:ext cx="182502" cy="182563"/>
                        <a:chOff x="1066849" y="4343399"/>
                        <a:chExt cx="182502" cy="182563"/>
                      </a:xfrm>
                    </p:grpSpPr>
                    <p:cxnSp>
                      <p:nvCxnSpPr>
                        <p:cNvPr id="459" name="Straight Connector 458"/>
                        <p:cNvCxnSpPr/>
                        <p:nvPr/>
                      </p:nvCxnSpPr>
                      <p:spPr bwMode="auto">
                        <a:xfrm flipH="1">
                          <a:off x="1067768" y="4343008"/>
                          <a:ext cx="180636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0" name="Straight Connector 459"/>
                        <p:cNvCxnSpPr/>
                        <p:nvPr/>
                      </p:nvCxnSpPr>
                      <p:spPr bwMode="auto">
                        <a:xfrm rot="5400000" flipH="1">
                          <a:off x="1066609" y="4344167"/>
                          <a:ext cx="182954" cy="18063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342" name="Group 1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8800" y="2209799"/>
                      <a:ext cx="4754565" cy="182564"/>
                      <a:chOff x="1828800" y="1447798"/>
                      <a:chExt cx="4754565" cy="182564"/>
                    </a:xfrm>
                  </p:grpSpPr>
                  <p:grpSp>
                    <p:nvGrpSpPr>
                      <p:cNvPr id="431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863" y="1447799"/>
                        <a:ext cx="182502" cy="182563"/>
                        <a:chOff x="1066860" y="4343398"/>
                        <a:chExt cx="182502" cy="182563"/>
                      </a:xfrm>
                    </p:grpSpPr>
                    <p:cxnSp>
                      <p:nvCxnSpPr>
                        <p:cNvPr id="450" name="Straight Connector 449"/>
                        <p:cNvCxnSpPr/>
                        <p:nvPr/>
                      </p:nvCxnSpPr>
                      <p:spPr bwMode="auto">
                        <a:xfrm flipH="1">
                          <a:off x="1066495" y="4344448"/>
                          <a:ext cx="182867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1" name="Straight Connector 450"/>
                        <p:cNvCxnSpPr/>
                        <p:nvPr/>
                      </p:nvCxnSpPr>
                      <p:spPr bwMode="auto">
                        <a:xfrm rot="5400000" flipH="1">
                          <a:off x="1067567" y="4343375"/>
                          <a:ext cx="180723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32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8800" y="1447798"/>
                        <a:ext cx="182503" cy="182564"/>
                        <a:chOff x="1066799" y="4343397"/>
                        <a:chExt cx="182503" cy="182564"/>
                      </a:xfrm>
                    </p:grpSpPr>
                    <p:cxnSp>
                      <p:nvCxnSpPr>
                        <p:cNvPr id="448" name="Straight Connector 447"/>
                        <p:cNvCxnSpPr/>
                        <p:nvPr/>
                      </p:nvCxnSpPr>
                      <p:spPr bwMode="auto">
                        <a:xfrm flipH="1">
                          <a:off x="1066799" y="4344448"/>
                          <a:ext cx="182868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9" name="Straight Connector 448"/>
                        <p:cNvCxnSpPr/>
                        <p:nvPr/>
                      </p:nvCxnSpPr>
                      <p:spPr bwMode="auto">
                        <a:xfrm rot="5400000" flipH="1">
                          <a:off x="1067872" y="4343375"/>
                          <a:ext cx="18072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33" name="Group 1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0546" y="1447798"/>
                        <a:ext cx="182503" cy="182564"/>
                        <a:chOff x="1066809" y="4343397"/>
                        <a:chExt cx="182503" cy="182564"/>
                      </a:xfrm>
                    </p:grpSpPr>
                    <p:cxnSp>
                      <p:nvCxnSpPr>
                        <p:cNvPr id="446" name="Straight Connector 445"/>
                        <p:cNvCxnSpPr/>
                        <p:nvPr/>
                      </p:nvCxnSpPr>
                      <p:spPr bwMode="auto">
                        <a:xfrm flipH="1">
                          <a:off x="1067756" y="4344448"/>
                          <a:ext cx="180639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7" name="Straight Connector 446"/>
                        <p:cNvCxnSpPr/>
                        <p:nvPr/>
                      </p:nvCxnSpPr>
                      <p:spPr bwMode="auto">
                        <a:xfrm rot="5400000" flipH="1">
                          <a:off x="1067714" y="4344490"/>
                          <a:ext cx="180723" cy="180639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34" name="Group 1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52292" y="1447798"/>
                        <a:ext cx="182503" cy="182564"/>
                        <a:chOff x="1066819" y="4343397"/>
                        <a:chExt cx="182503" cy="182564"/>
                      </a:xfrm>
                    </p:grpSpPr>
                    <p:cxnSp>
                      <p:nvCxnSpPr>
                        <p:cNvPr id="444" name="Straight Connector 443"/>
                        <p:cNvCxnSpPr/>
                        <p:nvPr/>
                      </p:nvCxnSpPr>
                      <p:spPr bwMode="auto">
                        <a:xfrm flipH="1">
                          <a:off x="1066483" y="4344448"/>
                          <a:ext cx="182868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5" name="Straight Connector 444"/>
                        <p:cNvCxnSpPr/>
                        <p:nvPr/>
                      </p:nvCxnSpPr>
                      <p:spPr bwMode="auto">
                        <a:xfrm rot="5400000" flipH="1">
                          <a:off x="1067557" y="4343375"/>
                          <a:ext cx="18072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35" name="Group 1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038" y="1447799"/>
                        <a:ext cx="184089" cy="182563"/>
                        <a:chOff x="1066829" y="4343398"/>
                        <a:chExt cx="184089" cy="182563"/>
                      </a:xfrm>
                    </p:grpSpPr>
                    <p:cxnSp>
                      <p:nvCxnSpPr>
                        <p:cNvPr id="442" name="Straight Connector 441"/>
                        <p:cNvCxnSpPr/>
                        <p:nvPr/>
                      </p:nvCxnSpPr>
                      <p:spPr bwMode="auto">
                        <a:xfrm flipH="1">
                          <a:off x="1067440" y="4344448"/>
                          <a:ext cx="182868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3" name="Straight Connector 442"/>
                        <p:cNvCxnSpPr/>
                        <p:nvPr/>
                      </p:nvCxnSpPr>
                      <p:spPr bwMode="auto">
                        <a:xfrm rot="5400000" flipH="1">
                          <a:off x="1068513" y="4343375"/>
                          <a:ext cx="18072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36" name="Group 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7371" y="1447799"/>
                        <a:ext cx="182502" cy="182563"/>
                        <a:chOff x="1066839" y="4343398"/>
                        <a:chExt cx="182502" cy="182563"/>
                      </a:xfrm>
                    </p:grpSpPr>
                    <p:cxnSp>
                      <p:nvCxnSpPr>
                        <p:cNvPr id="440" name="Straight Connector 439"/>
                        <p:cNvCxnSpPr/>
                        <p:nvPr/>
                      </p:nvCxnSpPr>
                      <p:spPr bwMode="auto">
                        <a:xfrm flipH="1">
                          <a:off x="1066809" y="4344448"/>
                          <a:ext cx="182867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1" name="Straight Connector 440"/>
                        <p:cNvCxnSpPr/>
                        <p:nvPr/>
                      </p:nvCxnSpPr>
                      <p:spPr bwMode="auto">
                        <a:xfrm rot="5400000" flipH="1">
                          <a:off x="1067882" y="4343375"/>
                          <a:ext cx="180723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37" name="Group 1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39117" y="1447799"/>
                        <a:ext cx="182502" cy="182563"/>
                        <a:chOff x="1066849" y="4343398"/>
                        <a:chExt cx="182502" cy="182563"/>
                      </a:xfrm>
                    </p:grpSpPr>
                    <p:cxnSp>
                      <p:nvCxnSpPr>
                        <p:cNvPr id="438" name="Straight Connector 437"/>
                        <p:cNvCxnSpPr/>
                        <p:nvPr/>
                      </p:nvCxnSpPr>
                      <p:spPr bwMode="auto">
                        <a:xfrm flipH="1">
                          <a:off x="1067768" y="4344448"/>
                          <a:ext cx="180636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9" name="Straight Connector 438"/>
                        <p:cNvCxnSpPr/>
                        <p:nvPr/>
                      </p:nvCxnSpPr>
                      <p:spPr bwMode="auto">
                        <a:xfrm rot="5400000" flipH="1">
                          <a:off x="1067725" y="4344491"/>
                          <a:ext cx="180723" cy="18063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343" name="Group 2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8800" y="2971800"/>
                      <a:ext cx="4754565" cy="182564"/>
                      <a:chOff x="1828800" y="1447798"/>
                      <a:chExt cx="4754565" cy="182564"/>
                    </a:xfrm>
                  </p:grpSpPr>
                  <p:grpSp>
                    <p:nvGrpSpPr>
                      <p:cNvPr id="410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863" y="1447799"/>
                        <a:ext cx="182502" cy="182563"/>
                        <a:chOff x="1066860" y="4343398"/>
                        <a:chExt cx="182502" cy="182563"/>
                      </a:xfrm>
                    </p:grpSpPr>
                    <p:cxnSp>
                      <p:nvCxnSpPr>
                        <p:cNvPr id="429" name="Straight Connector 428"/>
                        <p:cNvCxnSpPr/>
                        <p:nvPr/>
                      </p:nvCxnSpPr>
                      <p:spPr bwMode="auto">
                        <a:xfrm flipH="1">
                          <a:off x="1066495" y="4343267"/>
                          <a:ext cx="182867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0" name="Straight Connector 429"/>
                        <p:cNvCxnSpPr/>
                        <p:nvPr/>
                      </p:nvCxnSpPr>
                      <p:spPr bwMode="auto">
                        <a:xfrm rot="5400000" flipH="1">
                          <a:off x="1066452" y="4343311"/>
                          <a:ext cx="182954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11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8800" y="1447798"/>
                        <a:ext cx="182503" cy="182564"/>
                        <a:chOff x="1066799" y="4343397"/>
                        <a:chExt cx="182503" cy="182564"/>
                      </a:xfrm>
                    </p:grpSpPr>
                    <p:cxnSp>
                      <p:nvCxnSpPr>
                        <p:cNvPr id="427" name="Straight Connector 426"/>
                        <p:cNvCxnSpPr/>
                        <p:nvPr/>
                      </p:nvCxnSpPr>
                      <p:spPr bwMode="auto">
                        <a:xfrm flipH="1">
                          <a:off x="1066799" y="4343268"/>
                          <a:ext cx="182868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8" name="Straight Connector 427"/>
                        <p:cNvCxnSpPr/>
                        <p:nvPr/>
                      </p:nvCxnSpPr>
                      <p:spPr bwMode="auto">
                        <a:xfrm rot="5400000" flipH="1">
                          <a:off x="1066756" y="4343310"/>
                          <a:ext cx="18295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12" name="Group 1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0546" y="1447798"/>
                        <a:ext cx="182503" cy="182564"/>
                        <a:chOff x="1066809" y="4343397"/>
                        <a:chExt cx="182503" cy="182564"/>
                      </a:xfrm>
                    </p:grpSpPr>
                    <p:cxnSp>
                      <p:nvCxnSpPr>
                        <p:cNvPr id="425" name="Straight Connector 424"/>
                        <p:cNvCxnSpPr/>
                        <p:nvPr/>
                      </p:nvCxnSpPr>
                      <p:spPr bwMode="auto">
                        <a:xfrm flipH="1">
                          <a:off x="1067756" y="4343268"/>
                          <a:ext cx="180639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6" name="Straight Connector 425"/>
                        <p:cNvCxnSpPr/>
                        <p:nvPr/>
                      </p:nvCxnSpPr>
                      <p:spPr bwMode="auto">
                        <a:xfrm rot="5400000" flipH="1">
                          <a:off x="1066598" y="4344426"/>
                          <a:ext cx="182953" cy="180639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13" name="Group 1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52292" y="1447798"/>
                        <a:ext cx="182503" cy="182564"/>
                        <a:chOff x="1066819" y="4343397"/>
                        <a:chExt cx="182503" cy="182564"/>
                      </a:xfrm>
                    </p:grpSpPr>
                    <p:cxnSp>
                      <p:nvCxnSpPr>
                        <p:cNvPr id="423" name="Straight Connector 422"/>
                        <p:cNvCxnSpPr/>
                        <p:nvPr/>
                      </p:nvCxnSpPr>
                      <p:spPr bwMode="auto">
                        <a:xfrm flipH="1">
                          <a:off x="1066483" y="4343268"/>
                          <a:ext cx="182868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4" name="Straight Connector 423"/>
                        <p:cNvCxnSpPr/>
                        <p:nvPr/>
                      </p:nvCxnSpPr>
                      <p:spPr bwMode="auto">
                        <a:xfrm rot="5400000" flipH="1">
                          <a:off x="1066441" y="4343310"/>
                          <a:ext cx="18295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14" name="Group 1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038" y="1447799"/>
                        <a:ext cx="184089" cy="182563"/>
                        <a:chOff x="1066829" y="4343398"/>
                        <a:chExt cx="184089" cy="182563"/>
                      </a:xfrm>
                    </p:grpSpPr>
                    <p:cxnSp>
                      <p:nvCxnSpPr>
                        <p:cNvPr id="421" name="Straight Connector 420"/>
                        <p:cNvCxnSpPr/>
                        <p:nvPr/>
                      </p:nvCxnSpPr>
                      <p:spPr bwMode="auto">
                        <a:xfrm flipH="1">
                          <a:off x="1067440" y="4343267"/>
                          <a:ext cx="182868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2" name="Straight Connector 421"/>
                        <p:cNvCxnSpPr/>
                        <p:nvPr/>
                      </p:nvCxnSpPr>
                      <p:spPr bwMode="auto">
                        <a:xfrm rot="5400000" flipH="1">
                          <a:off x="1067397" y="4343310"/>
                          <a:ext cx="182954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15" name="Group 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7371" y="1447799"/>
                        <a:ext cx="182502" cy="182563"/>
                        <a:chOff x="1066839" y="4343398"/>
                        <a:chExt cx="182502" cy="182563"/>
                      </a:xfrm>
                    </p:grpSpPr>
                    <p:cxnSp>
                      <p:nvCxnSpPr>
                        <p:cNvPr id="419" name="Straight Connector 418"/>
                        <p:cNvCxnSpPr/>
                        <p:nvPr/>
                      </p:nvCxnSpPr>
                      <p:spPr bwMode="auto">
                        <a:xfrm flipH="1">
                          <a:off x="1066809" y="4343267"/>
                          <a:ext cx="182867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0" name="Straight Connector 419"/>
                        <p:cNvCxnSpPr/>
                        <p:nvPr/>
                      </p:nvCxnSpPr>
                      <p:spPr bwMode="auto">
                        <a:xfrm rot="5400000" flipH="1">
                          <a:off x="1066766" y="4343311"/>
                          <a:ext cx="182954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16" name="Group 1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39117" y="1447799"/>
                        <a:ext cx="182502" cy="182563"/>
                        <a:chOff x="1066849" y="4343398"/>
                        <a:chExt cx="182502" cy="182563"/>
                      </a:xfrm>
                    </p:grpSpPr>
                    <p:cxnSp>
                      <p:nvCxnSpPr>
                        <p:cNvPr id="417" name="Straight Connector 416"/>
                        <p:cNvCxnSpPr/>
                        <p:nvPr/>
                      </p:nvCxnSpPr>
                      <p:spPr bwMode="auto">
                        <a:xfrm flipH="1">
                          <a:off x="1067768" y="4343267"/>
                          <a:ext cx="180636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8" name="Straight Connector 417"/>
                        <p:cNvCxnSpPr/>
                        <p:nvPr/>
                      </p:nvCxnSpPr>
                      <p:spPr bwMode="auto">
                        <a:xfrm rot="5400000" flipH="1">
                          <a:off x="1066609" y="4344426"/>
                          <a:ext cx="182954" cy="18063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344" name="Group 2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8800" y="3733800"/>
                      <a:ext cx="4754565" cy="182564"/>
                      <a:chOff x="1828800" y="1447797"/>
                      <a:chExt cx="4754565" cy="182564"/>
                    </a:xfrm>
                  </p:grpSpPr>
                  <p:grpSp>
                    <p:nvGrpSpPr>
                      <p:cNvPr id="389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863" y="1447798"/>
                        <a:ext cx="182502" cy="182563"/>
                        <a:chOff x="1066860" y="4343397"/>
                        <a:chExt cx="182502" cy="182563"/>
                      </a:xfrm>
                    </p:grpSpPr>
                    <p:cxnSp>
                      <p:nvCxnSpPr>
                        <p:cNvPr id="408" name="Straight Connector 407"/>
                        <p:cNvCxnSpPr/>
                        <p:nvPr/>
                      </p:nvCxnSpPr>
                      <p:spPr bwMode="auto">
                        <a:xfrm flipH="1">
                          <a:off x="1066495" y="4344318"/>
                          <a:ext cx="182867" cy="180722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9" name="Straight Connector 408"/>
                        <p:cNvCxnSpPr/>
                        <p:nvPr/>
                      </p:nvCxnSpPr>
                      <p:spPr bwMode="auto">
                        <a:xfrm rot="5400000" flipH="1">
                          <a:off x="1067567" y="4343245"/>
                          <a:ext cx="180722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90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8800" y="1447797"/>
                        <a:ext cx="182503" cy="182564"/>
                        <a:chOff x="1066799" y="4343396"/>
                        <a:chExt cx="182503" cy="182564"/>
                      </a:xfrm>
                    </p:grpSpPr>
                    <p:cxnSp>
                      <p:nvCxnSpPr>
                        <p:cNvPr id="406" name="Straight Connector 405"/>
                        <p:cNvCxnSpPr/>
                        <p:nvPr/>
                      </p:nvCxnSpPr>
                      <p:spPr bwMode="auto">
                        <a:xfrm flipH="1">
                          <a:off x="1066799" y="4344318"/>
                          <a:ext cx="182868" cy="180721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7" name="Straight Connector 406"/>
                        <p:cNvCxnSpPr/>
                        <p:nvPr/>
                      </p:nvCxnSpPr>
                      <p:spPr bwMode="auto">
                        <a:xfrm rot="5400000" flipH="1">
                          <a:off x="1067872" y="4343245"/>
                          <a:ext cx="180721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91" name="Group 1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0546" y="1447797"/>
                        <a:ext cx="182503" cy="182564"/>
                        <a:chOff x="1066809" y="4343396"/>
                        <a:chExt cx="182503" cy="182564"/>
                      </a:xfrm>
                    </p:grpSpPr>
                    <p:cxnSp>
                      <p:nvCxnSpPr>
                        <p:cNvPr id="404" name="Straight Connector 403"/>
                        <p:cNvCxnSpPr/>
                        <p:nvPr/>
                      </p:nvCxnSpPr>
                      <p:spPr bwMode="auto">
                        <a:xfrm flipH="1">
                          <a:off x="1067756" y="4344318"/>
                          <a:ext cx="180639" cy="180721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5" name="Straight Connector 404"/>
                        <p:cNvCxnSpPr/>
                        <p:nvPr/>
                      </p:nvCxnSpPr>
                      <p:spPr bwMode="auto">
                        <a:xfrm rot="5400000" flipH="1">
                          <a:off x="1067714" y="4344360"/>
                          <a:ext cx="180721" cy="180639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92" name="Group 1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52292" y="1447797"/>
                        <a:ext cx="182503" cy="182564"/>
                        <a:chOff x="1066819" y="4343396"/>
                        <a:chExt cx="182503" cy="182564"/>
                      </a:xfrm>
                    </p:grpSpPr>
                    <p:cxnSp>
                      <p:nvCxnSpPr>
                        <p:cNvPr id="402" name="Straight Connector 401"/>
                        <p:cNvCxnSpPr/>
                        <p:nvPr/>
                      </p:nvCxnSpPr>
                      <p:spPr bwMode="auto">
                        <a:xfrm flipH="1">
                          <a:off x="1066483" y="4344318"/>
                          <a:ext cx="182868" cy="180721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3" name="Straight Connector 402"/>
                        <p:cNvCxnSpPr/>
                        <p:nvPr/>
                      </p:nvCxnSpPr>
                      <p:spPr bwMode="auto">
                        <a:xfrm rot="5400000" flipH="1">
                          <a:off x="1067557" y="4343245"/>
                          <a:ext cx="180721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93" name="Group 1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038" y="1447798"/>
                        <a:ext cx="184089" cy="182563"/>
                        <a:chOff x="1066829" y="4343397"/>
                        <a:chExt cx="184089" cy="182563"/>
                      </a:xfrm>
                    </p:grpSpPr>
                    <p:cxnSp>
                      <p:nvCxnSpPr>
                        <p:cNvPr id="400" name="Straight Connector 399"/>
                        <p:cNvCxnSpPr/>
                        <p:nvPr/>
                      </p:nvCxnSpPr>
                      <p:spPr bwMode="auto">
                        <a:xfrm flipH="1">
                          <a:off x="1067440" y="4344318"/>
                          <a:ext cx="182868" cy="180722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1" name="Straight Connector 400"/>
                        <p:cNvCxnSpPr/>
                        <p:nvPr/>
                      </p:nvCxnSpPr>
                      <p:spPr bwMode="auto">
                        <a:xfrm rot="5400000" flipH="1">
                          <a:off x="1068513" y="4343244"/>
                          <a:ext cx="180722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94" name="Group 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7371" y="1447798"/>
                        <a:ext cx="182502" cy="182563"/>
                        <a:chOff x="1066839" y="4343397"/>
                        <a:chExt cx="182502" cy="182563"/>
                      </a:xfrm>
                    </p:grpSpPr>
                    <p:cxnSp>
                      <p:nvCxnSpPr>
                        <p:cNvPr id="398" name="Straight Connector 397"/>
                        <p:cNvCxnSpPr/>
                        <p:nvPr/>
                      </p:nvCxnSpPr>
                      <p:spPr bwMode="auto">
                        <a:xfrm flipH="1">
                          <a:off x="1066809" y="4344318"/>
                          <a:ext cx="182867" cy="180722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9" name="Straight Connector 398"/>
                        <p:cNvCxnSpPr/>
                        <p:nvPr/>
                      </p:nvCxnSpPr>
                      <p:spPr bwMode="auto">
                        <a:xfrm rot="5400000" flipH="1">
                          <a:off x="1067882" y="4343245"/>
                          <a:ext cx="180722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95" name="Group 1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39117" y="1447798"/>
                        <a:ext cx="182502" cy="182563"/>
                        <a:chOff x="1066849" y="4343397"/>
                        <a:chExt cx="182502" cy="182563"/>
                      </a:xfrm>
                    </p:grpSpPr>
                    <p:cxnSp>
                      <p:nvCxnSpPr>
                        <p:cNvPr id="396" name="Straight Connector 395"/>
                        <p:cNvCxnSpPr/>
                        <p:nvPr/>
                      </p:nvCxnSpPr>
                      <p:spPr bwMode="auto">
                        <a:xfrm flipH="1">
                          <a:off x="1067768" y="4344318"/>
                          <a:ext cx="180636" cy="180722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7" name="Straight Connector 396"/>
                        <p:cNvCxnSpPr/>
                        <p:nvPr/>
                      </p:nvCxnSpPr>
                      <p:spPr bwMode="auto">
                        <a:xfrm rot="5400000" flipH="1">
                          <a:off x="1067725" y="4344360"/>
                          <a:ext cx="180722" cy="18063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345" name="Group 2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8800" y="4495801"/>
                      <a:ext cx="4754565" cy="182564"/>
                      <a:chOff x="1828800" y="1447797"/>
                      <a:chExt cx="4754565" cy="182564"/>
                    </a:xfrm>
                  </p:grpSpPr>
                  <p:grpSp>
                    <p:nvGrpSpPr>
                      <p:cNvPr id="368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863" y="1447798"/>
                        <a:ext cx="182502" cy="182563"/>
                        <a:chOff x="1066860" y="4343397"/>
                        <a:chExt cx="182502" cy="182563"/>
                      </a:xfrm>
                    </p:grpSpPr>
                    <p:cxnSp>
                      <p:nvCxnSpPr>
                        <p:cNvPr id="387" name="Straight Connector 386"/>
                        <p:cNvCxnSpPr/>
                        <p:nvPr/>
                      </p:nvCxnSpPr>
                      <p:spPr bwMode="auto">
                        <a:xfrm flipH="1">
                          <a:off x="1066495" y="4343136"/>
                          <a:ext cx="182867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8" name="Straight Connector 387"/>
                        <p:cNvCxnSpPr/>
                        <p:nvPr/>
                      </p:nvCxnSpPr>
                      <p:spPr bwMode="auto">
                        <a:xfrm rot="5400000" flipH="1">
                          <a:off x="1066452" y="4343179"/>
                          <a:ext cx="182954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69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8800" y="1447797"/>
                        <a:ext cx="182503" cy="182564"/>
                        <a:chOff x="1066799" y="4343396"/>
                        <a:chExt cx="182503" cy="182564"/>
                      </a:xfrm>
                    </p:grpSpPr>
                    <p:cxnSp>
                      <p:nvCxnSpPr>
                        <p:cNvPr id="385" name="Straight Connector 384"/>
                        <p:cNvCxnSpPr/>
                        <p:nvPr/>
                      </p:nvCxnSpPr>
                      <p:spPr bwMode="auto">
                        <a:xfrm flipH="1">
                          <a:off x="1066799" y="4343136"/>
                          <a:ext cx="182868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6" name="Straight Connector 385"/>
                        <p:cNvCxnSpPr/>
                        <p:nvPr/>
                      </p:nvCxnSpPr>
                      <p:spPr bwMode="auto">
                        <a:xfrm rot="5400000" flipH="1">
                          <a:off x="1066756" y="4343179"/>
                          <a:ext cx="18295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70" name="Group 1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0546" y="1447797"/>
                        <a:ext cx="182503" cy="182564"/>
                        <a:chOff x="1066809" y="4343396"/>
                        <a:chExt cx="182503" cy="182564"/>
                      </a:xfrm>
                    </p:grpSpPr>
                    <p:cxnSp>
                      <p:nvCxnSpPr>
                        <p:cNvPr id="383" name="Straight Connector 382"/>
                        <p:cNvCxnSpPr/>
                        <p:nvPr/>
                      </p:nvCxnSpPr>
                      <p:spPr bwMode="auto">
                        <a:xfrm flipH="1">
                          <a:off x="1067756" y="4343136"/>
                          <a:ext cx="180639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4" name="Straight Connector 383"/>
                        <p:cNvCxnSpPr/>
                        <p:nvPr/>
                      </p:nvCxnSpPr>
                      <p:spPr bwMode="auto">
                        <a:xfrm rot="5400000" flipH="1">
                          <a:off x="1066598" y="4344294"/>
                          <a:ext cx="182953" cy="180639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71" name="Group 1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52292" y="1447797"/>
                        <a:ext cx="182503" cy="182564"/>
                        <a:chOff x="1066819" y="4343396"/>
                        <a:chExt cx="182503" cy="182564"/>
                      </a:xfrm>
                    </p:grpSpPr>
                    <p:cxnSp>
                      <p:nvCxnSpPr>
                        <p:cNvPr id="381" name="Straight Connector 380"/>
                        <p:cNvCxnSpPr/>
                        <p:nvPr/>
                      </p:nvCxnSpPr>
                      <p:spPr bwMode="auto">
                        <a:xfrm flipH="1">
                          <a:off x="1066483" y="4343136"/>
                          <a:ext cx="182868" cy="18295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2" name="Straight Connector 381"/>
                        <p:cNvCxnSpPr/>
                        <p:nvPr/>
                      </p:nvCxnSpPr>
                      <p:spPr bwMode="auto">
                        <a:xfrm rot="5400000" flipH="1">
                          <a:off x="1066441" y="4343179"/>
                          <a:ext cx="18295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72" name="Group 1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038" y="1447798"/>
                        <a:ext cx="184089" cy="182563"/>
                        <a:chOff x="1066829" y="4343397"/>
                        <a:chExt cx="184089" cy="182563"/>
                      </a:xfrm>
                    </p:grpSpPr>
                    <p:cxnSp>
                      <p:nvCxnSpPr>
                        <p:cNvPr id="379" name="Straight Connector 378"/>
                        <p:cNvCxnSpPr/>
                        <p:nvPr/>
                      </p:nvCxnSpPr>
                      <p:spPr bwMode="auto">
                        <a:xfrm flipH="1">
                          <a:off x="1067440" y="4343136"/>
                          <a:ext cx="182868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0" name="Straight Connector 379"/>
                        <p:cNvCxnSpPr/>
                        <p:nvPr/>
                      </p:nvCxnSpPr>
                      <p:spPr bwMode="auto">
                        <a:xfrm rot="5400000" flipH="1">
                          <a:off x="1067397" y="4343178"/>
                          <a:ext cx="182954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73" name="Group 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7371" y="1447798"/>
                        <a:ext cx="182502" cy="182563"/>
                        <a:chOff x="1066839" y="4343397"/>
                        <a:chExt cx="182502" cy="182563"/>
                      </a:xfrm>
                    </p:grpSpPr>
                    <p:cxnSp>
                      <p:nvCxnSpPr>
                        <p:cNvPr id="377" name="Straight Connector 376"/>
                        <p:cNvCxnSpPr/>
                        <p:nvPr/>
                      </p:nvCxnSpPr>
                      <p:spPr bwMode="auto">
                        <a:xfrm flipH="1">
                          <a:off x="1066809" y="4343136"/>
                          <a:ext cx="182867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8" name="Straight Connector 377"/>
                        <p:cNvCxnSpPr/>
                        <p:nvPr/>
                      </p:nvCxnSpPr>
                      <p:spPr bwMode="auto">
                        <a:xfrm rot="5400000" flipH="1">
                          <a:off x="1066766" y="4343179"/>
                          <a:ext cx="182954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74" name="Group 1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39117" y="1447798"/>
                        <a:ext cx="182502" cy="182563"/>
                        <a:chOff x="1066849" y="4343397"/>
                        <a:chExt cx="182502" cy="182563"/>
                      </a:xfrm>
                    </p:grpSpPr>
                    <p:cxnSp>
                      <p:nvCxnSpPr>
                        <p:cNvPr id="375" name="Straight Connector 374"/>
                        <p:cNvCxnSpPr/>
                        <p:nvPr/>
                      </p:nvCxnSpPr>
                      <p:spPr bwMode="auto">
                        <a:xfrm flipH="1">
                          <a:off x="1067768" y="4343136"/>
                          <a:ext cx="180636" cy="182954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6" name="Straight Connector 375"/>
                        <p:cNvCxnSpPr/>
                        <p:nvPr/>
                      </p:nvCxnSpPr>
                      <p:spPr bwMode="auto">
                        <a:xfrm rot="5400000" flipH="1">
                          <a:off x="1066609" y="4344294"/>
                          <a:ext cx="182954" cy="18063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346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8800" y="5257801"/>
                      <a:ext cx="4754565" cy="182564"/>
                      <a:chOff x="1828800" y="1447796"/>
                      <a:chExt cx="4754565" cy="182564"/>
                    </a:xfrm>
                  </p:grpSpPr>
                  <p:grpSp>
                    <p:nvGrpSpPr>
                      <p:cNvPr id="347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00863" y="1447797"/>
                        <a:ext cx="182502" cy="182563"/>
                        <a:chOff x="1066860" y="4343396"/>
                        <a:chExt cx="182502" cy="182563"/>
                      </a:xfrm>
                    </p:grpSpPr>
                    <p:cxnSp>
                      <p:nvCxnSpPr>
                        <p:cNvPr id="366" name="Straight Connector 365"/>
                        <p:cNvCxnSpPr/>
                        <p:nvPr/>
                      </p:nvCxnSpPr>
                      <p:spPr bwMode="auto">
                        <a:xfrm flipH="1">
                          <a:off x="1066495" y="4344186"/>
                          <a:ext cx="182867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7" name="Straight Connector 366"/>
                        <p:cNvCxnSpPr/>
                        <p:nvPr/>
                      </p:nvCxnSpPr>
                      <p:spPr bwMode="auto">
                        <a:xfrm rot="5400000" flipH="1">
                          <a:off x="1067567" y="4343113"/>
                          <a:ext cx="180723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48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8800" y="1447796"/>
                        <a:ext cx="182503" cy="182564"/>
                        <a:chOff x="1066799" y="4343395"/>
                        <a:chExt cx="182503" cy="182564"/>
                      </a:xfrm>
                    </p:grpSpPr>
                    <p:cxnSp>
                      <p:nvCxnSpPr>
                        <p:cNvPr id="364" name="Straight Connector 363"/>
                        <p:cNvCxnSpPr/>
                        <p:nvPr/>
                      </p:nvCxnSpPr>
                      <p:spPr bwMode="auto">
                        <a:xfrm flipH="1">
                          <a:off x="1066799" y="4344186"/>
                          <a:ext cx="182868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5" name="Straight Connector 364"/>
                        <p:cNvCxnSpPr/>
                        <p:nvPr/>
                      </p:nvCxnSpPr>
                      <p:spPr bwMode="auto">
                        <a:xfrm rot="5400000" flipH="1">
                          <a:off x="1067872" y="4343113"/>
                          <a:ext cx="18072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49" name="Group 1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0546" y="1447796"/>
                        <a:ext cx="182503" cy="182564"/>
                        <a:chOff x="1066809" y="4343395"/>
                        <a:chExt cx="182503" cy="182564"/>
                      </a:xfrm>
                    </p:grpSpPr>
                    <p:cxnSp>
                      <p:nvCxnSpPr>
                        <p:cNvPr id="362" name="Straight Connector 361"/>
                        <p:cNvCxnSpPr/>
                        <p:nvPr/>
                      </p:nvCxnSpPr>
                      <p:spPr bwMode="auto">
                        <a:xfrm flipH="1">
                          <a:off x="1067756" y="4344186"/>
                          <a:ext cx="180639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3" name="Straight Connector 362"/>
                        <p:cNvCxnSpPr/>
                        <p:nvPr/>
                      </p:nvCxnSpPr>
                      <p:spPr bwMode="auto">
                        <a:xfrm rot="5400000" flipH="1">
                          <a:off x="1067714" y="4344228"/>
                          <a:ext cx="180723" cy="180639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50" name="Group 1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52292" y="1447796"/>
                        <a:ext cx="182503" cy="182564"/>
                        <a:chOff x="1066819" y="4343395"/>
                        <a:chExt cx="182503" cy="182564"/>
                      </a:xfrm>
                    </p:grpSpPr>
                    <p:cxnSp>
                      <p:nvCxnSpPr>
                        <p:cNvPr id="360" name="Straight Connector 359"/>
                        <p:cNvCxnSpPr/>
                        <p:nvPr/>
                      </p:nvCxnSpPr>
                      <p:spPr bwMode="auto">
                        <a:xfrm flipH="1">
                          <a:off x="1066483" y="4344186"/>
                          <a:ext cx="182868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1" name="Straight Connector 360"/>
                        <p:cNvCxnSpPr/>
                        <p:nvPr/>
                      </p:nvCxnSpPr>
                      <p:spPr bwMode="auto">
                        <a:xfrm rot="5400000" flipH="1">
                          <a:off x="1067557" y="4343113"/>
                          <a:ext cx="180723" cy="182868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51" name="Group 1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649" y="1448585"/>
                        <a:ext cx="1188250" cy="180725"/>
                        <a:chOff x="1067440" y="4344184"/>
                        <a:chExt cx="1188250" cy="180725"/>
                      </a:xfrm>
                    </p:grpSpPr>
                    <p:cxnSp>
                      <p:nvCxnSpPr>
                        <p:cNvPr id="358" name="Straight Connector 357"/>
                        <p:cNvCxnSpPr/>
                        <p:nvPr/>
                      </p:nvCxnSpPr>
                      <p:spPr bwMode="auto">
                        <a:xfrm flipH="1">
                          <a:off x="1067440" y="4344186"/>
                          <a:ext cx="182868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9" name="Straight Connector 358"/>
                        <p:cNvCxnSpPr/>
                        <p:nvPr/>
                      </p:nvCxnSpPr>
                      <p:spPr bwMode="auto">
                        <a:xfrm rot="5400000" flipH="1">
                          <a:off x="2073894" y="4343113"/>
                          <a:ext cx="180725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52" name="Group 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7371" y="1447797"/>
                        <a:ext cx="182502" cy="182563"/>
                        <a:chOff x="1066839" y="4343396"/>
                        <a:chExt cx="182502" cy="182563"/>
                      </a:xfrm>
                    </p:grpSpPr>
                    <p:cxnSp>
                      <p:nvCxnSpPr>
                        <p:cNvPr id="356" name="Straight Connector 355"/>
                        <p:cNvCxnSpPr/>
                        <p:nvPr/>
                      </p:nvCxnSpPr>
                      <p:spPr bwMode="auto">
                        <a:xfrm flipH="1">
                          <a:off x="1066809" y="4344186"/>
                          <a:ext cx="182867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7" name="Straight Connector 356"/>
                        <p:cNvCxnSpPr/>
                        <p:nvPr/>
                      </p:nvCxnSpPr>
                      <p:spPr bwMode="auto">
                        <a:xfrm rot="5400000" flipH="1">
                          <a:off x="1067882" y="4343113"/>
                          <a:ext cx="180723" cy="182867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53" name="Group 1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39117" y="1447797"/>
                        <a:ext cx="182502" cy="182563"/>
                        <a:chOff x="1066849" y="4343396"/>
                        <a:chExt cx="182502" cy="182563"/>
                      </a:xfrm>
                    </p:grpSpPr>
                    <p:cxnSp>
                      <p:nvCxnSpPr>
                        <p:cNvPr id="354" name="Straight Connector 353"/>
                        <p:cNvCxnSpPr/>
                        <p:nvPr/>
                      </p:nvCxnSpPr>
                      <p:spPr bwMode="auto">
                        <a:xfrm flipH="1">
                          <a:off x="1067768" y="4344186"/>
                          <a:ext cx="180636" cy="18072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5" name="Straight Connector 354"/>
                        <p:cNvCxnSpPr/>
                        <p:nvPr/>
                      </p:nvCxnSpPr>
                      <p:spPr bwMode="auto">
                        <a:xfrm rot="5400000" flipH="1">
                          <a:off x="1067725" y="4344229"/>
                          <a:ext cx="180723" cy="18063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sp>
                <p:nvSpPr>
                  <p:cNvPr id="339" name="Right Arrow 338"/>
                  <p:cNvSpPr/>
                  <p:nvPr/>
                </p:nvSpPr>
                <p:spPr>
                  <a:xfrm>
                    <a:off x="2376267" y="5405977"/>
                    <a:ext cx="747933" cy="390233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8" name="TextBox 687"/>
              <p:cNvSpPr txBox="1"/>
              <p:nvPr/>
            </p:nvSpPr>
            <p:spPr bwMode="auto">
              <a:xfrm>
                <a:off x="6622458" y="4532136"/>
                <a:ext cx="3879075" cy="16400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b="1" dirty="0"/>
                  <a:t>Area decreasing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r>
                  <a:rPr lang="en-US" b="1" dirty="0"/>
                  <a:t> decreasing</a:t>
                </a:r>
              </a:p>
              <a:p>
                <a:pPr marL="285750" indent="-285750" fontAlgn="auto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points </a:t>
                </a:r>
                <a:r>
                  <a:rPr lang="en-US" b="1" dirty="0">
                    <a:latin typeface="+mj-lt"/>
                  </a:rPr>
                  <a:t>into the page</a:t>
                </a:r>
              </a:p>
              <a:p>
                <a:pPr marL="285750" indent="-285750" fontAlgn="auto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latin typeface="+mj-lt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>
                    <a:latin typeface="+mj-lt"/>
                  </a:rPr>
                  <a:t> must be in same direction (i.e. </a:t>
                </a:r>
                <a:r>
                  <a:rPr lang="en-US" b="1" dirty="0">
                    <a:latin typeface="+mj-lt"/>
                  </a:rPr>
                  <a:t>into page</a:t>
                </a:r>
                <a:r>
                  <a:rPr lang="en-US" dirty="0">
                    <a:latin typeface="+mj-lt"/>
                  </a:rPr>
                  <a:t>)</a:t>
                </a: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latin typeface="+mj-lt"/>
                  </a:rPr>
                  <a:t>Right-hand loop rule: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dirty="0">
                    <a:latin typeface="+mj-lt"/>
                  </a:rPr>
                  <a:t> is CW</a:t>
                </a:r>
              </a:p>
            </p:txBody>
          </p:sp>
        </mc:Choice>
        <mc:Fallback xmlns="">
          <p:sp>
            <p:nvSpPr>
              <p:cNvPr id="688" name="TextBox 6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2458" y="4532136"/>
                <a:ext cx="3879075" cy="1640064"/>
              </a:xfrm>
              <a:prstGeom prst="rect">
                <a:avLst/>
              </a:prstGeom>
              <a:blipFill>
                <a:blip r:embed="rId6"/>
                <a:stretch>
                  <a:fillRect l="-782" t="-1471" b="-404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874" name="Group 78873"/>
          <p:cNvGrpSpPr/>
          <p:nvPr/>
        </p:nvGrpSpPr>
        <p:grpSpPr>
          <a:xfrm>
            <a:off x="4910796" y="2071468"/>
            <a:ext cx="1233268" cy="1586132"/>
            <a:chOff x="3386796" y="2300068"/>
            <a:chExt cx="1233268" cy="1586132"/>
          </a:xfrm>
        </p:grpSpPr>
        <p:grpSp>
          <p:nvGrpSpPr>
            <p:cNvPr id="78865" name="Group 78864"/>
            <p:cNvGrpSpPr/>
            <p:nvPr/>
          </p:nvGrpSpPr>
          <p:grpSpPr>
            <a:xfrm>
              <a:off x="3386796" y="2782710"/>
              <a:ext cx="1233268" cy="1103490"/>
              <a:chOff x="3386796" y="2782710"/>
              <a:chExt cx="1233268" cy="1103490"/>
            </a:xfrm>
          </p:grpSpPr>
          <p:grpSp>
            <p:nvGrpSpPr>
              <p:cNvPr id="651" name="Group 650"/>
              <p:cNvGrpSpPr/>
              <p:nvPr/>
            </p:nvGrpSpPr>
            <p:grpSpPr>
              <a:xfrm>
                <a:off x="3443068" y="3026900"/>
                <a:ext cx="990600" cy="678764"/>
                <a:chOff x="1759539" y="2614935"/>
                <a:chExt cx="1243023" cy="851726"/>
              </a:xfrm>
            </p:grpSpPr>
            <p:sp>
              <p:nvSpPr>
                <p:cNvPr id="652" name="Oval 651"/>
                <p:cNvSpPr/>
                <p:nvPr/>
              </p:nvSpPr>
              <p:spPr bwMode="auto">
                <a:xfrm>
                  <a:off x="2150836" y="2614935"/>
                  <a:ext cx="851726" cy="851726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53" name="Oval 652"/>
                <p:cNvSpPr/>
                <p:nvPr/>
              </p:nvSpPr>
              <p:spPr bwMode="auto">
                <a:xfrm>
                  <a:off x="2435619" y="2899718"/>
                  <a:ext cx="282160" cy="28216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4" name="Text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59539" y="2819400"/>
                      <a:ext cx="526462" cy="57930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 eaLnBrk="1" hangingPunct="1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𝝁</m:t>
                            </m:r>
                          </m:oMath>
                        </m:oMathPara>
                      </a14:m>
                      <a:endParaRPr lang="en-US" sz="2400" b="1" i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54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759539" y="2819400"/>
                      <a:ext cx="526462" cy="57930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7246" b="-9211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8864" name="Straight Arrow Connector 78863"/>
              <p:cNvCxnSpPr/>
              <p:nvPr/>
            </p:nvCxnSpPr>
            <p:spPr>
              <a:xfrm flipV="1">
                <a:off x="4620064" y="3055036"/>
                <a:ext cx="0" cy="451812"/>
              </a:xfrm>
              <a:prstGeom prst="straightConnector1">
                <a:avLst/>
              </a:prstGeom>
              <a:ln w="762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Arrow Connector 678"/>
              <p:cNvCxnSpPr/>
              <p:nvPr/>
            </p:nvCxnSpPr>
            <p:spPr>
              <a:xfrm rot="16200000" flipV="1">
                <a:off x="4086664" y="2556804"/>
                <a:ext cx="0" cy="451812"/>
              </a:xfrm>
              <a:prstGeom prst="straightConnector1">
                <a:avLst/>
              </a:prstGeom>
              <a:ln w="762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Arrow Connector 679"/>
              <p:cNvCxnSpPr/>
              <p:nvPr/>
            </p:nvCxnSpPr>
            <p:spPr>
              <a:xfrm>
                <a:off x="3386796" y="3076136"/>
                <a:ext cx="0" cy="451812"/>
              </a:xfrm>
              <a:prstGeom prst="straightConnector1">
                <a:avLst/>
              </a:prstGeom>
              <a:ln w="762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Arrow Connector 680"/>
              <p:cNvCxnSpPr/>
              <p:nvPr/>
            </p:nvCxnSpPr>
            <p:spPr>
              <a:xfrm rot="5400000" flipV="1">
                <a:off x="4114800" y="3660294"/>
                <a:ext cx="0" cy="451812"/>
              </a:xfrm>
              <a:prstGeom prst="straightConnector1">
                <a:avLst/>
              </a:prstGeom>
              <a:ln w="762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6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3629464" y="2300068"/>
                  <a:ext cx="41955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𝑰</m:t>
                        </m:r>
                      </m:oMath>
                    </m:oMathPara>
                  </a14:m>
                  <a:endParaRPr lang="en-US" sz="2400" b="1" i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96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29464" y="2300068"/>
                  <a:ext cx="419552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875" name="Group 78874"/>
          <p:cNvGrpSpPr/>
          <p:nvPr/>
        </p:nvGrpSpPr>
        <p:grpSpPr>
          <a:xfrm>
            <a:off x="4953000" y="4800600"/>
            <a:ext cx="776068" cy="1447800"/>
            <a:chOff x="3429000" y="5029200"/>
            <a:chExt cx="776068" cy="1447800"/>
          </a:xfrm>
        </p:grpSpPr>
        <p:grpSp>
          <p:nvGrpSpPr>
            <p:cNvPr id="78870" name="Group 78869"/>
            <p:cNvGrpSpPr/>
            <p:nvPr/>
          </p:nvGrpSpPr>
          <p:grpSpPr>
            <a:xfrm>
              <a:off x="3429000" y="5029200"/>
              <a:ext cx="776068" cy="976531"/>
              <a:chOff x="3429000" y="5029200"/>
              <a:chExt cx="776068" cy="976531"/>
            </a:xfrm>
          </p:grpSpPr>
          <p:grpSp>
            <p:nvGrpSpPr>
              <p:cNvPr id="659" name="Group 3"/>
              <p:cNvGrpSpPr>
                <a:grpSpLocks/>
              </p:cNvGrpSpPr>
              <p:nvPr/>
            </p:nvGrpSpPr>
            <p:grpSpPr bwMode="auto">
              <a:xfrm>
                <a:off x="3763963" y="5344234"/>
                <a:ext cx="274637" cy="274638"/>
                <a:chOff x="3895106" y="5047013"/>
                <a:chExt cx="274071" cy="274320"/>
              </a:xfrm>
              <a:noFill/>
            </p:grpSpPr>
            <p:sp>
              <p:nvSpPr>
                <p:cNvPr id="660" name="Oval 659"/>
                <p:cNvSpPr/>
                <p:nvPr/>
              </p:nvSpPr>
              <p:spPr>
                <a:xfrm>
                  <a:off x="3895106" y="5047013"/>
                  <a:ext cx="274071" cy="274320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661" name="Straight Connector 660"/>
                <p:cNvCxnSpPr/>
                <p:nvPr/>
              </p:nvCxnSpPr>
              <p:spPr>
                <a:xfrm flipH="1">
                  <a:off x="3941048" y="5092998"/>
                  <a:ext cx="182186" cy="182351"/>
                </a:xfrm>
                <a:prstGeom prst="line">
                  <a:avLst/>
                </a:prstGeom>
                <a:grpFill/>
                <a:ln w="254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2" name="Straight Connector 661"/>
                <p:cNvCxnSpPr/>
                <p:nvPr/>
              </p:nvCxnSpPr>
              <p:spPr>
                <a:xfrm rot="5400000" flipH="1">
                  <a:off x="3940966" y="5093079"/>
                  <a:ext cx="182351" cy="182186"/>
                </a:xfrm>
                <a:prstGeom prst="line">
                  <a:avLst/>
                </a:prstGeom>
                <a:grpFill/>
                <a:ln w="254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866" name="Group 78865"/>
              <p:cNvGrpSpPr/>
              <p:nvPr/>
            </p:nvGrpSpPr>
            <p:grpSpPr>
              <a:xfrm>
                <a:off x="3429000" y="5029200"/>
                <a:ext cx="776068" cy="976531"/>
                <a:chOff x="3429000" y="5043269"/>
                <a:chExt cx="776068" cy="97653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3" name="Text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05200" y="5423286"/>
                      <a:ext cx="419552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 eaLnBrk="1" hangingPunct="1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𝝁</m:t>
                            </m:r>
                          </m:oMath>
                        </m:oMathPara>
                      </a14:m>
                      <a:endParaRPr lang="en-US" sz="2400" b="1" i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63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505200" y="5423286"/>
                      <a:ext cx="419552" cy="461665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7246" b="-9211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82" name="Straight Arrow Connector 681"/>
                <p:cNvCxnSpPr/>
                <p:nvPr/>
              </p:nvCxnSpPr>
              <p:spPr>
                <a:xfrm>
                  <a:off x="4205068" y="5301527"/>
                  <a:ext cx="0" cy="451812"/>
                </a:xfrm>
                <a:prstGeom prst="straightConnector1">
                  <a:avLst/>
                </a:prstGeom>
                <a:ln w="76200">
                  <a:solidFill>
                    <a:srgbClr val="3333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Arrow Connector 682"/>
                <p:cNvCxnSpPr/>
                <p:nvPr/>
              </p:nvCxnSpPr>
              <p:spPr>
                <a:xfrm rot="5400000" flipH="1" flipV="1">
                  <a:off x="3784558" y="4817363"/>
                  <a:ext cx="0" cy="451812"/>
                </a:xfrm>
                <a:prstGeom prst="straightConnector1">
                  <a:avLst/>
                </a:prstGeom>
                <a:ln w="76200">
                  <a:solidFill>
                    <a:srgbClr val="3333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Straight Arrow Connector 683"/>
                <p:cNvCxnSpPr/>
                <p:nvPr/>
              </p:nvCxnSpPr>
              <p:spPr>
                <a:xfrm flipV="1">
                  <a:off x="3429000" y="5322627"/>
                  <a:ext cx="0" cy="451812"/>
                </a:xfrm>
                <a:prstGeom prst="straightConnector1">
                  <a:avLst/>
                </a:prstGeom>
                <a:ln w="76200">
                  <a:solidFill>
                    <a:srgbClr val="3333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Arrow Connector 684"/>
                <p:cNvCxnSpPr/>
                <p:nvPr/>
              </p:nvCxnSpPr>
              <p:spPr>
                <a:xfrm rot="16200000" flipH="1" flipV="1">
                  <a:off x="3812694" y="5793894"/>
                  <a:ext cx="0" cy="451812"/>
                </a:xfrm>
                <a:prstGeom prst="straightConnector1">
                  <a:avLst/>
                </a:prstGeom>
                <a:ln w="76200">
                  <a:solidFill>
                    <a:srgbClr val="3333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8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3747868" y="6015335"/>
                  <a:ext cx="41955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𝑰</m:t>
                        </m:r>
                      </m:oMath>
                    </m:oMathPara>
                  </a14:m>
                  <a:endParaRPr lang="en-US" sz="2400" b="1" i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98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47868" y="6015335"/>
                  <a:ext cx="419552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1449"/>
                  </a:stretch>
                </a:blipFill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0" name="Rectangle 699"/>
          <p:cNvSpPr/>
          <p:nvPr/>
        </p:nvSpPr>
        <p:spPr>
          <a:xfrm>
            <a:off x="2133600" y="6324600"/>
            <a:ext cx="8077200" cy="40011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/>
              <a:t>Note: </a:t>
            </a:r>
            <a:r>
              <a:rPr lang="en-US" sz="2000" dirty="0"/>
              <a:t>The right-hand rule for cross product gives the same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331" grpId="0" animBg="1"/>
      <p:bldP spid="688" grpId="0" animBg="1"/>
      <p:bldP spid="70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cs typeface="Arial" charset="0"/>
              </a:rPr>
              <a:t>Example with Lenz’s Law:</a:t>
            </a:r>
            <a:br>
              <a:rPr lang="en-US" b="1" dirty="0">
                <a:cs typeface="Arial" charset="0"/>
              </a:rPr>
            </a:br>
            <a:r>
              <a:rPr lang="en-US" b="1" dirty="0">
                <a:cs typeface="Arial" charset="0"/>
              </a:rPr>
              <a:t>Moving Loop [1]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381000" y="1524000"/>
            <a:ext cx="11582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j-lt"/>
              </a:rPr>
              <a:t>A circular loop of copper parallel to the plane of the page is pulled into a region where a uniform magnetic points </a:t>
            </a:r>
            <a:r>
              <a:rPr lang="en-US" sz="2300" b="1" dirty="0">
                <a:latin typeface="+mj-lt"/>
              </a:rPr>
              <a:t>out of the page</a:t>
            </a:r>
            <a:r>
              <a:rPr lang="en-US" sz="2300" dirty="0">
                <a:latin typeface="+mj-lt"/>
              </a:rPr>
              <a:t> (field is zero outside of box) as shown.  When viewed from above, what is the direction of the induced current as the loop </a:t>
            </a:r>
            <a:r>
              <a:rPr lang="en-US" sz="2300" b="1" dirty="0">
                <a:latin typeface="+mj-lt"/>
              </a:rPr>
              <a:t>enters</a:t>
            </a:r>
            <a:r>
              <a:rPr lang="en-US" sz="2300" dirty="0">
                <a:latin typeface="+mj-lt"/>
              </a:rPr>
              <a:t> the field and then </a:t>
            </a:r>
            <a:r>
              <a:rPr lang="en-US" sz="2300" b="1" dirty="0">
                <a:latin typeface="+mj-lt"/>
              </a:rPr>
              <a:t>leaves</a:t>
            </a:r>
            <a:r>
              <a:rPr lang="en-US" sz="2300" dirty="0">
                <a:latin typeface="+mj-lt"/>
              </a:rPr>
              <a:t>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0" y="3648730"/>
            <a:ext cx="4398920" cy="2828271"/>
            <a:chOff x="1697080" y="3581400"/>
            <a:chExt cx="4398920" cy="2828271"/>
          </a:xfrm>
        </p:grpSpPr>
        <p:sp>
          <p:nvSpPr>
            <p:cNvPr id="47" name="Rectangle 46"/>
            <p:cNvSpPr/>
            <p:nvPr/>
          </p:nvSpPr>
          <p:spPr>
            <a:xfrm>
              <a:off x="3449680" y="3581400"/>
              <a:ext cx="2646320" cy="282827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80901" name="Group 52"/>
            <p:cNvGrpSpPr>
              <a:grpSpLocks/>
            </p:cNvGrpSpPr>
            <p:nvPr/>
          </p:nvGrpSpPr>
          <p:grpSpPr bwMode="auto">
            <a:xfrm>
              <a:off x="3632243" y="3733800"/>
              <a:ext cx="2332037" cy="2523472"/>
              <a:chOff x="3733800" y="3352800"/>
              <a:chExt cx="2894012" cy="3122613"/>
            </a:xfrm>
          </p:grpSpPr>
          <p:grpSp>
            <p:nvGrpSpPr>
              <p:cNvPr id="80908" name="Group 47"/>
              <p:cNvGrpSpPr>
                <a:grpSpLocks/>
              </p:cNvGrpSpPr>
              <p:nvPr/>
            </p:nvGrpSpPr>
            <p:grpSpPr bwMode="auto">
              <a:xfrm>
                <a:off x="3733800" y="6400800"/>
                <a:ext cx="2894012" cy="74613"/>
                <a:chOff x="3733800" y="6400800"/>
                <a:chExt cx="2894012" cy="74613"/>
              </a:xfrm>
            </p:grpSpPr>
            <p:sp>
              <p:nvSpPr>
                <p:cNvPr id="31" name="Oval 30"/>
                <p:cNvSpPr/>
                <p:nvPr/>
              </p:nvSpPr>
              <p:spPr bwMode="auto">
                <a:xfrm>
                  <a:off x="373380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 bwMode="auto">
                <a:xfrm>
                  <a:off x="443865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 bwMode="auto">
                <a:xfrm>
                  <a:off x="514350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584835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655320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80909" name="Group 51"/>
              <p:cNvGrpSpPr>
                <a:grpSpLocks/>
              </p:cNvGrpSpPr>
              <p:nvPr/>
            </p:nvGrpSpPr>
            <p:grpSpPr bwMode="auto">
              <a:xfrm>
                <a:off x="3733800" y="3352800"/>
                <a:ext cx="2894012" cy="74613"/>
                <a:chOff x="3733800" y="3352800"/>
                <a:chExt cx="2894012" cy="74613"/>
              </a:xfrm>
            </p:grpSpPr>
            <p:sp>
              <p:nvSpPr>
                <p:cNvPr id="25" name="Oval 24"/>
                <p:cNvSpPr/>
                <p:nvPr/>
              </p:nvSpPr>
              <p:spPr bwMode="auto">
                <a:xfrm>
                  <a:off x="373380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 bwMode="auto">
                <a:xfrm>
                  <a:off x="443865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514350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 bwMode="auto">
                <a:xfrm>
                  <a:off x="584835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 bwMode="auto">
                <a:xfrm>
                  <a:off x="655320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80910" name="Group 50"/>
              <p:cNvGrpSpPr>
                <a:grpSpLocks/>
              </p:cNvGrpSpPr>
              <p:nvPr/>
            </p:nvGrpSpPr>
            <p:grpSpPr bwMode="auto">
              <a:xfrm>
                <a:off x="3733800" y="4114800"/>
                <a:ext cx="2894012" cy="74613"/>
                <a:chOff x="3733800" y="4114800"/>
                <a:chExt cx="2894012" cy="74613"/>
              </a:xfrm>
            </p:grpSpPr>
            <p:sp>
              <p:nvSpPr>
                <p:cNvPr id="22" name="Oval 21"/>
                <p:cNvSpPr/>
                <p:nvPr/>
              </p:nvSpPr>
              <p:spPr bwMode="auto">
                <a:xfrm>
                  <a:off x="373380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 bwMode="auto">
                <a:xfrm>
                  <a:off x="443865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 bwMode="auto">
                <a:xfrm>
                  <a:off x="514350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 bwMode="auto">
                <a:xfrm>
                  <a:off x="584835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 bwMode="auto">
                <a:xfrm>
                  <a:off x="655320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80911" name="Group 49"/>
              <p:cNvGrpSpPr>
                <a:grpSpLocks/>
              </p:cNvGrpSpPr>
              <p:nvPr/>
            </p:nvGrpSpPr>
            <p:grpSpPr bwMode="auto">
              <a:xfrm>
                <a:off x="3733800" y="4876800"/>
                <a:ext cx="2894012" cy="74613"/>
                <a:chOff x="3733800" y="4876800"/>
                <a:chExt cx="2894012" cy="74613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373380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43865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514350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584835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 bwMode="auto">
                <a:xfrm>
                  <a:off x="655320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80912" name="Group 48"/>
              <p:cNvGrpSpPr>
                <a:grpSpLocks/>
              </p:cNvGrpSpPr>
              <p:nvPr/>
            </p:nvGrpSpPr>
            <p:grpSpPr bwMode="auto">
              <a:xfrm>
                <a:off x="3733800" y="5638800"/>
                <a:ext cx="2894012" cy="74613"/>
                <a:chOff x="3733800" y="5638803"/>
                <a:chExt cx="2894012" cy="74613"/>
              </a:xfrm>
            </p:grpSpPr>
            <p:sp>
              <p:nvSpPr>
                <p:cNvPr id="16" name="Oval 15"/>
                <p:cNvSpPr/>
                <p:nvPr/>
              </p:nvSpPr>
              <p:spPr bwMode="auto">
                <a:xfrm>
                  <a:off x="373380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443865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 bwMode="auto">
                <a:xfrm>
                  <a:off x="514350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 bwMode="auto">
                <a:xfrm>
                  <a:off x="584835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 bwMode="auto">
                <a:xfrm>
                  <a:off x="655320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55" name="Oval 54"/>
            <p:cNvSpPr/>
            <p:nvPr/>
          </p:nvSpPr>
          <p:spPr>
            <a:xfrm>
              <a:off x="2154280" y="4038600"/>
              <a:ext cx="762000" cy="762000"/>
            </a:xfrm>
            <a:prstGeom prst="ellipse">
              <a:avLst/>
            </a:prstGeom>
            <a:noFill/>
            <a:ln w="63500">
              <a:solidFill>
                <a:srgbClr val="B87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1963780" y="4953000"/>
              <a:ext cx="1143000" cy="457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1697080" y="5464314"/>
              <a:ext cx="1676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1" dirty="0">
                  <a:latin typeface="+mj-lt"/>
                </a:rPr>
                <a:t>Direction of motion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 bwMode="auto">
              <a:xfrm>
                <a:off x="7248484" y="3810001"/>
                <a:ext cx="2962317" cy="24844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the loop enters or exits the dashed region, the amount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passing through the loop changes</a:t>
                </a:r>
              </a:p>
              <a:p>
                <a:pPr algn="ctr"/>
                <a:r>
                  <a:rPr lang="en-US" sz="2200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2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loop is outside the region)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8484" y="3810001"/>
                <a:ext cx="2962317" cy="2484463"/>
              </a:xfrm>
              <a:prstGeom prst="rect">
                <a:avLst/>
              </a:prstGeom>
              <a:blipFill>
                <a:blip r:embed="rId2"/>
                <a:stretch>
                  <a:fillRect l="-2254" t="-1463" r="-4508" b="-3659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18887"/>
            <a:ext cx="8991600" cy="1676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3600" b="1" dirty="0">
                <a:cs typeface="Arial" charset="0"/>
              </a:rPr>
              <a:t>Example with Lenz’s Law: Moving Loop [2]</a:t>
            </a:r>
            <a:br>
              <a:rPr lang="en-US" sz="3600" b="1" dirty="0">
                <a:cs typeface="Arial" charset="0"/>
              </a:rPr>
            </a:br>
            <a:r>
              <a:rPr lang="en-US" sz="3200" b="1" dirty="0"/>
              <a:t>(entering the region)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TextBox 3"/>
              <p:cNvSpPr txBox="1">
                <a:spLocks noChangeArrowheads="1"/>
              </p:cNvSpPr>
              <p:nvPr/>
            </p:nvSpPr>
            <p:spPr bwMode="auto">
              <a:xfrm>
                <a:off x="5486400" y="3396978"/>
                <a:ext cx="29337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400" dirty="0"/>
                  <a:t>Original field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sz="2400" dirty="0"/>
                  <a:t>):</a:t>
                </a:r>
              </a:p>
            </p:txBody>
          </p:sp>
        </mc:Choice>
        <mc:Fallback xmlns="">
          <p:sp>
            <p:nvSpPr>
              <p:cNvPr id="81923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3396978"/>
                <a:ext cx="2933700" cy="461665"/>
              </a:xfrm>
              <a:prstGeom prst="rect">
                <a:avLst/>
              </a:prstGeom>
              <a:blipFill>
                <a:blip r:embed="rId2"/>
                <a:stretch>
                  <a:fillRect l="-1040" t="-9211" r="-1247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8115300" y="3396977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</a:rPr>
              <a:t>Out of page</a:t>
            </a:r>
          </a:p>
        </p:txBody>
      </p:sp>
      <p:sp>
        <p:nvSpPr>
          <p:cNvPr id="81925" name="TextBox 5"/>
          <p:cNvSpPr txBox="1">
            <a:spLocks noChangeArrowheads="1"/>
          </p:cNvSpPr>
          <p:nvPr/>
        </p:nvSpPr>
        <p:spPr bwMode="auto">
          <a:xfrm>
            <a:off x="6248400" y="2743200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Flux:</a:t>
            </a:r>
          </a:p>
        </p:txBody>
      </p:sp>
      <p:sp>
        <p:nvSpPr>
          <p:cNvPr id="81926" name="TextBox 6"/>
          <p:cNvSpPr txBox="1">
            <a:spLocks noChangeArrowheads="1"/>
          </p:cNvSpPr>
          <p:nvPr/>
        </p:nvSpPr>
        <p:spPr bwMode="auto">
          <a:xfrm>
            <a:off x="7962900" y="2743200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A67A00"/>
                </a:solidFill>
              </a:rPr>
              <a:t>Increasing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7" name="TextBox 7"/>
              <p:cNvSpPr txBox="1">
                <a:spLocks noChangeArrowheads="1"/>
              </p:cNvSpPr>
              <p:nvPr/>
            </p:nvSpPr>
            <p:spPr bwMode="auto">
              <a:xfrm>
                <a:off x="5791200" y="4191001"/>
                <a:ext cx="2438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400" dirty="0"/>
                  <a:t>Induced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81927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4191001"/>
                <a:ext cx="2438400" cy="461665"/>
              </a:xfrm>
              <a:prstGeom prst="rect">
                <a:avLst/>
              </a:prstGeom>
              <a:blipFill>
                <a:blip r:embed="rId3"/>
                <a:stretch>
                  <a:fillRect t="-9333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28" name="TextBox 8"/>
              <p:cNvSpPr txBox="1">
                <a:spLocks noChangeArrowheads="1"/>
              </p:cNvSpPr>
              <p:nvPr/>
            </p:nvSpPr>
            <p:spPr bwMode="auto">
              <a:xfrm>
                <a:off x="7722060" y="3962401"/>
                <a:ext cx="340314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400" b="1" dirty="0">
                    <a:solidFill>
                      <a:srgbClr val="008000"/>
                    </a:solidFill>
                  </a:rPr>
                  <a:t>Opposite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 eaLnBrk="1" hangingPunct="1"/>
                <a:r>
                  <a:rPr lang="en-US" sz="2400" dirty="0"/>
                  <a:t>(</a:t>
                </a:r>
                <a:r>
                  <a:rPr lang="en-US" sz="2400" b="1" dirty="0">
                    <a:solidFill>
                      <a:srgbClr val="293F6F"/>
                    </a:solidFill>
                  </a:rPr>
                  <a:t>into page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8192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2060" y="3962401"/>
                <a:ext cx="3403141" cy="830997"/>
              </a:xfrm>
              <a:prstGeom prst="rect">
                <a:avLst/>
              </a:prstGeom>
              <a:blipFill>
                <a:blip r:embed="rId4"/>
                <a:stretch>
                  <a:fillRect t="-5147" b="-169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9" name="TextBox 9"/>
          <p:cNvSpPr txBox="1">
            <a:spLocks noChangeArrowheads="1"/>
          </p:cNvSpPr>
          <p:nvPr/>
        </p:nvSpPr>
        <p:spPr bwMode="auto">
          <a:xfrm>
            <a:off x="5698562" y="4869360"/>
            <a:ext cx="31406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Induced current:</a:t>
            </a:r>
          </a:p>
          <a:p>
            <a:pPr algn="ctr"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(from right-hand loop rule)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0" y="4984750"/>
            <a:ext cx="3810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3333FF"/>
                </a:solidFill>
                <a:latin typeface="+mn-lt"/>
              </a:rPr>
              <a:t>clockwise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09801" y="2882899"/>
            <a:ext cx="3112667" cy="2374901"/>
            <a:chOff x="838200" y="2393950"/>
            <a:chExt cx="2286000" cy="1720850"/>
          </a:xfrm>
        </p:grpSpPr>
        <p:grpSp>
          <p:nvGrpSpPr>
            <p:cNvPr id="4" name="Group 3"/>
            <p:cNvGrpSpPr/>
            <p:nvPr/>
          </p:nvGrpSpPr>
          <p:grpSpPr>
            <a:xfrm>
              <a:off x="838200" y="2397125"/>
              <a:ext cx="2286000" cy="1717675"/>
              <a:chOff x="-304800" y="2114550"/>
              <a:chExt cx="2286000" cy="171767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09550" y="2114550"/>
                <a:ext cx="1771650" cy="17176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-304800" y="2590800"/>
                <a:ext cx="762000" cy="762000"/>
              </a:xfrm>
              <a:prstGeom prst="ellipse">
                <a:avLst/>
              </a:prstGeom>
              <a:noFill/>
              <a:ln w="63500">
                <a:solidFill>
                  <a:srgbClr val="B87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609600" y="2743200"/>
                <a:ext cx="685800" cy="4572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1" name="Group 52"/>
            <p:cNvGrpSpPr>
              <a:grpSpLocks/>
            </p:cNvGrpSpPr>
            <p:nvPr/>
          </p:nvGrpSpPr>
          <p:grpSpPr bwMode="auto">
            <a:xfrm>
              <a:off x="1477963" y="2393950"/>
              <a:ext cx="1518364" cy="1638301"/>
              <a:chOff x="3733800" y="3352800"/>
              <a:chExt cx="2894012" cy="3122613"/>
            </a:xfrm>
          </p:grpSpPr>
          <p:grpSp>
            <p:nvGrpSpPr>
              <p:cNvPr id="22" name="Group 47"/>
              <p:cNvGrpSpPr>
                <a:grpSpLocks/>
              </p:cNvGrpSpPr>
              <p:nvPr/>
            </p:nvGrpSpPr>
            <p:grpSpPr bwMode="auto">
              <a:xfrm>
                <a:off x="3733800" y="6400800"/>
                <a:ext cx="2894012" cy="74613"/>
                <a:chOff x="3733800" y="6400800"/>
                <a:chExt cx="2894012" cy="74613"/>
              </a:xfrm>
            </p:grpSpPr>
            <p:sp>
              <p:nvSpPr>
                <p:cNvPr id="47" name="Oval 46"/>
                <p:cNvSpPr/>
                <p:nvPr/>
              </p:nvSpPr>
              <p:spPr bwMode="auto">
                <a:xfrm>
                  <a:off x="373380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 bwMode="auto">
                <a:xfrm>
                  <a:off x="443865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 bwMode="auto">
                <a:xfrm>
                  <a:off x="514350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 bwMode="auto">
                <a:xfrm>
                  <a:off x="584835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 bwMode="auto">
                <a:xfrm>
                  <a:off x="655320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3" name="Group 51"/>
              <p:cNvGrpSpPr>
                <a:grpSpLocks/>
              </p:cNvGrpSpPr>
              <p:nvPr/>
            </p:nvGrpSpPr>
            <p:grpSpPr bwMode="auto">
              <a:xfrm>
                <a:off x="3733800" y="3352800"/>
                <a:ext cx="2894012" cy="74613"/>
                <a:chOff x="3733800" y="3352800"/>
                <a:chExt cx="2894012" cy="74613"/>
              </a:xfrm>
            </p:grpSpPr>
            <p:sp>
              <p:nvSpPr>
                <p:cNvPr id="42" name="Oval 41"/>
                <p:cNvSpPr/>
                <p:nvPr/>
              </p:nvSpPr>
              <p:spPr bwMode="auto">
                <a:xfrm>
                  <a:off x="373380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443865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 bwMode="auto">
                <a:xfrm>
                  <a:off x="514350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 bwMode="auto">
                <a:xfrm>
                  <a:off x="584835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 bwMode="auto">
                <a:xfrm>
                  <a:off x="655320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3733800" y="4114800"/>
                <a:ext cx="2894012" cy="74613"/>
                <a:chOff x="3733800" y="4114800"/>
                <a:chExt cx="2894012" cy="74613"/>
              </a:xfrm>
            </p:grpSpPr>
            <p:sp>
              <p:nvSpPr>
                <p:cNvPr id="37" name="Oval 36"/>
                <p:cNvSpPr/>
                <p:nvPr/>
              </p:nvSpPr>
              <p:spPr bwMode="auto">
                <a:xfrm>
                  <a:off x="373380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443865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 bwMode="auto">
                <a:xfrm>
                  <a:off x="514350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Oval 39"/>
                <p:cNvSpPr/>
                <p:nvPr/>
              </p:nvSpPr>
              <p:spPr bwMode="auto">
                <a:xfrm>
                  <a:off x="584835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 bwMode="auto">
                <a:xfrm>
                  <a:off x="655320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3733800" y="4876800"/>
                <a:ext cx="2894012" cy="74613"/>
                <a:chOff x="3733800" y="4876800"/>
                <a:chExt cx="2894012" cy="74613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373380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 bwMode="auto">
                <a:xfrm>
                  <a:off x="443865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 bwMode="auto">
                <a:xfrm>
                  <a:off x="514350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 bwMode="auto">
                <a:xfrm>
                  <a:off x="584835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655320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48"/>
              <p:cNvGrpSpPr>
                <a:grpSpLocks/>
              </p:cNvGrpSpPr>
              <p:nvPr/>
            </p:nvGrpSpPr>
            <p:grpSpPr bwMode="auto">
              <a:xfrm>
                <a:off x="3733800" y="5638800"/>
                <a:ext cx="2894012" cy="74613"/>
                <a:chOff x="3733800" y="5638803"/>
                <a:chExt cx="2894012" cy="74613"/>
              </a:xfrm>
            </p:grpSpPr>
            <p:sp>
              <p:nvSpPr>
                <p:cNvPr id="27" name="Oval 26"/>
                <p:cNvSpPr/>
                <p:nvPr/>
              </p:nvSpPr>
              <p:spPr bwMode="auto">
                <a:xfrm>
                  <a:off x="373380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 bwMode="auto">
                <a:xfrm>
                  <a:off x="443865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514350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584835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 bwMode="auto">
                <a:xfrm>
                  <a:off x="655320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53" name="Group 52"/>
          <p:cNvGrpSpPr/>
          <p:nvPr/>
        </p:nvGrpSpPr>
        <p:grpSpPr>
          <a:xfrm>
            <a:off x="2229728" y="3553264"/>
            <a:ext cx="1021084" cy="1552136"/>
            <a:chOff x="3296528" y="5001064"/>
            <a:chExt cx="1021084" cy="1552136"/>
          </a:xfrm>
        </p:grpSpPr>
        <p:grpSp>
          <p:nvGrpSpPr>
            <p:cNvPr id="54" name="Group 53"/>
            <p:cNvGrpSpPr/>
            <p:nvPr/>
          </p:nvGrpSpPr>
          <p:grpSpPr>
            <a:xfrm>
              <a:off x="3296528" y="5001064"/>
              <a:ext cx="1021084" cy="1032803"/>
              <a:chOff x="3296528" y="5001064"/>
              <a:chExt cx="1021084" cy="1032803"/>
            </a:xfrm>
          </p:grpSpPr>
          <p:grpSp>
            <p:nvGrpSpPr>
              <p:cNvPr id="56" name="Group 3"/>
              <p:cNvGrpSpPr>
                <a:grpSpLocks/>
              </p:cNvGrpSpPr>
              <p:nvPr/>
            </p:nvGrpSpPr>
            <p:grpSpPr bwMode="auto">
              <a:xfrm>
                <a:off x="3687763" y="5334000"/>
                <a:ext cx="274637" cy="274638"/>
                <a:chOff x="3819063" y="5036791"/>
                <a:chExt cx="274071" cy="274320"/>
              </a:xfrm>
              <a:noFill/>
            </p:grpSpPr>
            <p:sp>
              <p:nvSpPr>
                <p:cNvPr id="63" name="Oval 62"/>
                <p:cNvSpPr/>
                <p:nvPr/>
              </p:nvSpPr>
              <p:spPr>
                <a:xfrm>
                  <a:off x="3819063" y="5036791"/>
                  <a:ext cx="274071" cy="274320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3865007" y="5092998"/>
                  <a:ext cx="182186" cy="182351"/>
                </a:xfrm>
                <a:prstGeom prst="line">
                  <a:avLst/>
                </a:prstGeom>
                <a:grpFill/>
                <a:ln w="254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>
                  <a:off x="3864925" y="5093079"/>
                  <a:ext cx="182351" cy="182186"/>
                </a:xfrm>
                <a:prstGeom prst="line">
                  <a:avLst/>
                </a:prstGeom>
                <a:grpFill/>
                <a:ln w="2540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3296528" y="5001064"/>
                <a:ext cx="1021084" cy="1032803"/>
                <a:chOff x="3296528" y="5015133"/>
                <a:chExt cx="1021084" cy="103280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29000" y="5423286"/>
                      <a:ext cx="419552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 eaLnBrk="1" hangingPunct="1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𝝁</m:t>
                            </m:r>
                          </m:oMath>
                        </m:oMathPara>
                      </a14:m>
                      <a:endParaRPr lang="en-US" sz="2400" b="1" i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429000" y="5423286"/>
                      <a:ext cx="419552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8824" b="-9211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4317612" y="5301527"/>
                  <a:ext cx="0" cy="451812"/>
                </a:xfrm>
                <a:prstGeom prst="straightConnector1">
                  <a:avLst/>
                </a:prstGeom>
                <a:ln w="76200">
                  <a:solidFill>
                    <a:srgbClr val="3333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 rot="5400000" flipH="1" flipV="1">
                  <a:off x="3826762" y="4789227"/>
                  <a:ext cx="0" cy="451812"/>
                </a:xfrm>
                <a:prstGeom prst="straightConnector1">
                  <a:avLst/>
                </a:prstGeom>
                <a:ln w="76200">
                  <a:solidFill>
                    <a:srgbClr val="3333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 flipV="1">
                  <a:off x="3296528" y="5322627"/>
                  <a:ext cx="0" cy="451812"/>
                </a:xfrm>
                <a:prstGeom prst="straightConnector1">
                  <a:avLst/>
                </a:prstGeom>
                <a:ln w="76200">
                  <a:solidFill>
                    <a:srgbClr val="3333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 rot="16200000" flipH="1" flipV="1">
                  <a:off x="3812694" y="5822030"/>
                  <a:ext cx="0" cy="451812"/>
                </a:xfrm>
                <a:prstGeom prst="straightConnector1">
                  <a:avLst/>
                </a:prstGeom>
                <a:ln w="76200">
                  <a:solidFill>
                    <a:srgbClr val="3333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3657600" y="6091535"/>
                  <a:ext cx="41955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𝑰</m:t>
                        </m:r>
                      </m:oMath>
                    </m:oMathPara>
                  </a14:m>
                  <a:endParaRPr lang="en-US" sz="2400" b="1" i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5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57600" y="6091535"/>
                  <a:ext cx="419552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449"/>
                  </a:stretch>
                </a:blipFill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TextBox 65"/>
          <p:cNvSpPr txBox="1"/>
          <p:nvPr/>
        </p:nvSpPr>
        <p:spPr>
          <a:xfrm>
            <a:off x="2209800" y="5798404"/>
            <a:ext cx="7696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As the loop enters the region, a CW current is induced in it</a:t>
            </a:r>
          </a:p>
        </p:txBody>
      </p:sp>
      <p:sp>
        <p:nvSpPr>
          <p:cNvPr id="67" name="TextBox 5"/>
          <p:cNvSpPr txBox="1">
            <a:spLocks noChangeArrowheads="1"/>
          </p:cNvSpPr>
          <p:nvPr/>
        </p:nvSpPr>
        <p:spPr bwMode="auto">
          <a:xfrm>
            <a:off x="2605350" y="2057401"/>
            <a:ext cx="775785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 dirty="0"/>
              <a:t>Area of the loop located inside the region is </a:t>
            </a:r>
            <a:r>
              <a:rPr lang="en-US" sz="2400" b="1" i="1" dirty="0"/>
              <a:t>increasing</a:t>
            </a:r>
            <a:r>
              <a:rPr lang="en-US" sz="2400" i="1" dirty="0"/>
              <a:t>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/>
      <p:bldP spid="81925" grpId="0"/>
      <p:bldP spid="81926" grpId="0"/>
      <p:bldP spid="81927" grpId="0"/>
      <p:bldP spid="81928" grpId="0"/>
      <p:bldP spid="81929" grpId="0"/>
      <p:bldP spid="11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877300" cy="1143000"/>
          </a:xfrm>
        </p:spPr>
        <p:txBody>
          <a:bodyPr/>
          <a:lstStyle/>
          <a:p>
            <a:r>
              <a:rPr lang="en-US" sz="4000" dirty="0">
                <a:latin typeface="Arial" charset="0"/>
                <a:cs typeface="Arial" charset="0"/>
              </a:rPr>
              <a:t>What Magnetic Field Does to Direction</a:t>
            </a:r>
          </a:p>
        </p:txBody>
      </p:sp>
      <p:grpSp>
        <p:nvGrpSpPr>
          <p:cNvPr id="51203" name="Group 296"/>
          <p:cNvGrpSpPr>
            <a:grpSpLocks/>
          </p:cNvGrpSpPr>
          <p:nvPr/>
        </p:nvGrpSpPr>
        <p:grpSpPr bwMode="auto">
          <a:xfrm>
            <a:off x="1981200" y="1985963"/>
            <a:ext cx="4370258" cy="4368800"/>
            <a:chOff x="1828800" y="1447800"/>
            <a:chExt cx="4754565" cy="4754566"/>
          </a:xfrm>
        </p:grpSpPr>
        <p:grpSp>
          <p:nvGrpSpPr>
            <p:cNvPr id="51234" name="Group 138"/>
            <p:cNvGrpSpPr>
              <a:grpSpLocks/>
            </p:cNvGrpSpPr>
            <p:nvPr/>
          </p:nvGrpSpPr>
          <p:grpSpPr bwMode="auto">
            <a:xfrm>
              <a:off x="1828800" y="1447800"/>
              <a:ext cx="4754565" cy="182563"/>
              <a:chOff x="1828800" y="1447800"/>
              <a:chExt cx="4754565" cy="182563"/>
            </a:xfrm>
          </p:grpSpPr>
          <p:grpSp>
            <p:nvGrpSpPr>
              <p:cNvPr id="51367" name="Group 71"/>
              <p:cNvGrpSpPr>
                <a:grpSpLocks/>
              </p:cNvGrpSpPr>
              <p:nvPr/>
            </p:nvGrpSpPr>
            <p:grpSpPr bwMode="auto">
              <a:xfrm>
                <a:off x="6400803" y="1447800"/>
                <a:ext cx="182562" cy="182563"/>
                <a:chOff x="1066800" y="4343399"/>
                <a:chExt cx="182562" cy="182563"/>
              </a:xfrm>
            </p:grpSpPr>
            <p:cxnSp>
              <p:nvCxnSpPr>
                <p:cNvPr id="24" name="Straight Connector 23"/>
                <p:cNvCxnSpPr/>
                <p:nvPr/>
              </p:nvCxnSpPr>
              <p:spPr bwMode="auto">
                <a:xfrm flipH="1">
                  <a:off x="1066861" y="4343399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 bwMode="auto">
                <a:xfrm rot="5400000" flipH="1">
                  <a:off x="1066829" y="4343430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68" name="Group 72"/>
              <p:cNvGrpSpPr>
                <a:grpSpLocks/>
              </p:cNvGrpSpPr>
              <p:nvPr/>
            </p:nvGrpSpPr>
            <p:grpSpPr bwMode="auto">
              <a:xfrm>
                <a:off x="1828800" y="1447800"/>
                <a:ext cx="182563" cy="182563"/>
                <a:chOff x="1066799" y="4343399"/>
                <a:chExt cx="182563" cy="182563"/>
              </a:xfrm>
            </p:grpSpPr>
            <p:cxnSp>
              <p:nvCxnSpPr>
                <p:cNvPr id="22" name="Straight Connector 21"/>
                <p:cNvCxnSpPr/>
                <p:nvPr/>
              </p:nvCxnSpPr>
              <p:spPr bwMode="auto">
                <a:xfrm flipH="1">
                  <a:off x="1066799" y="4343399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 bwMode="auto">
                <a:xfrm rot="5400000" flipH="1">
                  <a:off x="1066769" y="4343429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69" name="Group 181"/>
              <p:cNvGrpSpPr>
                <a:grpSpLocks/>
              </p:cNvGrpSpPr>
              <p:nvPr/>
            </p:nvGrpSpPr>
            <p:grpSpPr bwMode="auto">
              <a:xfrm>
                <a:off x="2590801" y="1447800"/>
                <a:ext cx="182562" cy="182563"/>
                <a:chOff x="1067064" y="4343399"/>
                <a:chExt cx="182562" cy="182563"/>
              </a:xfrm>
            </p:grpSpPr>
            <p:cxnSp>
              <p:nvCxnSpPr>
                <p:cNvPr id="20" name="Straight Connector 19"/>
                <p:cNvCxnSpPr/>
                <p:nvPr/>
              </p:nvCxnSpPr>
              <p:spPr bwMode="auto">
                <a:xfrm flipH="1">
                  <a:off x="1066809" y="4343399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 bwMode="auto">
                <a:xfrm rot="5400000" flipH="1">
                  <a:off x="1066779" y="4343429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70" name="Group 184"/>
              <p:cNvGrpSpPr>
                <a:grpSpLocks/>
              </p:cNvGrpSpPr>
              <p:nvPr/>
            </p:nvGrpSpPr>
            <p:grpSpPr bwMode="auto">
              <a:xfrm>
                <a:off x="3352801" y="1447800"/>
                <a:ext cx="182563" cy="182563"/>
                <a:chOff x="1067328" y="4343399"/>
                <a:chExt cx="182563" cy="182563"/>
              </a:xfrm>
            </p:grpSpPr>
            <p:cxnSp>
              <p:nvCxnSpPr>
                <p:cNvPr id="18" name="Straight Connector 17"/>
                <p:cNvCxnSpPr/>
                <p:nvPr/>
              </p:nvCxnSpPr>
              <p:spPr bwMode="auto">
                <a:xfrm flipH="1">
                  <a:off x="1066819" y="4343399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 rot="5400000" flipH="1">
                  <a:off x="1066789" y="4343429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71" name="Group 187"/>
              <p:cNvGrpSpPr>
                <a:grpSpLocks/>
              </p:cNvGrpSpPr>
              <p:nvPr/>
            </p:nvGrpSpPr>
            <p:grpSpPr bwMode="auto">
              <a:xfrm>
                <a:off x="4114802" y="1447800"/>
                <a:ext cx="182562" cy="182563"/>
                <a:chOff x="1067593" y="4343399"/>
                <a:chExt cx="182562" cy="182563"/>
              </a:xfrm>
            </p:grpSpPr>
            <p:cxnSp>
              <p:nvCxnSpPr>
                <p:cNvPr id="16" name="Straight Connector 15"/>
                <p:cNvCxnSpPr/>
                <p:nvPr/>
              </p:nvCxnSpPr>
              <p:spPr bwMode="auto">
                <a:xfrm flipH="1">
                  <a:off x="1066829" y="4343399"/>
                  <a:ext cx="184088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 rot="5400000" flipH="1">
                  <a:off x="1067592" y="4342637"/>
                  <a:ext cx="182563" cy="184088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72" name="Group 190"/>
              <p:cNvGrpSpPr>
                <a:grpSpLocks/>
              </p:cNvGrpSpPr>
              <p:nvPr/>
            </p:nvGrpSpPr>
            <p:grpSpPr bwMode="auto">
              <a:xfrm>
                <a:off x="4876802" y="1447800"/>
                <a:ext cx="182562" cy="182563"/>
                <a:chOff x="1066270" y="4343399"/>
                <a:chExt cx="182562" cy="182563"/>
              </a:xfrm>
            </p:grpSpPr>
            <p:cxnSp>
              <p:nvCxnSpPr>
                <p:cNvPr id="14" name="Straight Connector 13"/>
                <p:cNvCxnSpPr/>
                <p:nvPr/>
              </p:nvCxnSpPr>
              <p:spPr bwMode="auto">
                <a:xfrm flipH="1">
                  <a:off x="1066840" y="4343399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 bwMode="auto">
                <a:xfrm rot="5400000" flipH="1">
                  <a:off x="1066808" y="4343430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73" name="Group 193"/>
              <p:cNvGrpSpPr>
                <a:grpSpLocks/>
              </p:cNvGrpSpPr>
              <p:nvPr/>
            </p:nvGrpSpPr>
            <p:grpSpPr bwMode="auto">
              <a:xfrm>
                <a:off x="5638802" y="1447800"/>
                <a:ext cx="182563" cy="182563"/>
                <a:chOff x="1066534" y="4343399"/>
                <a:chExt cx="182563" cy="182563"/>
              </a:xfrm>
            </p:grpSpPr>
            <p:cxnSp>
              <p:nvCxnSpPr>
                <p:cNvPr id="12" name="Straight Connector 11"/>
                <p:cNvCxnSpPr/>
                <p:nvPr/>
              </p:nvCxnSpPr>
              <p:spPr bwMode="auto">
                <a:xfrm flipH="1">
                  <a:off x="1066850" y="4343399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 bwMode="auto">
                <a:xfrm rot="5400000" flipH="1">
                  <a:off x="1066818" y="4343430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235" name="Group 164"/>
            <p:cNvGrpSpPr>
              <a:grpSpLocks/>
            </p:cNvGrpSpPr>
            <p:nvPr/>
          </p:nvGrpSpPr>
          <p:grpSpPr bwMode="auto">
            <a:xfrm>
              <a:off x="1828800" y="6019803"/>
              <a:ext cx="4754565" cy="182563"/>
              <a:chOff x="1828800" y="1447800"/>
              <a:chExt cx="4754565" cy="182563"/>
            </a:xfrm>
          </p:grpSpPr>
          <p:grpSp>
            <p:nvGrpSpPr>
              <p:cNvPr id="51346" name="Group 71"/>
              <p:cNvGrpSpPr>
                <a:grpSpLocks/>
              </p:cNvGrpSpPr>
              <p:nvPr/>
            </p:nvGrpSpPr>
            <p:grpSpPr bwMode="auto">
              <a:xfrm>
                <a:off x="6400803" y="1447800"/>
                <a:ext cx="182562" cy="182563"/>
                <a:chOff x="1066800" y="4343399"/>
                <a:chExt cx="182562" cy="182563"/>
              </a:xfrm>
            </p:grpSpPr>
            <p:cxnSp>
              <p:nvCxnSpPr>
                <p:cNvPr id="185" name="Straight Connector 184"/>
                <p:cNvCxnSpPr/>
                <p:nvPr/>
              </p:nvCxnSpPr>
              <p:spPr bwMode="auto">
                <a:xfrm flipH="1">
                  <a:off x="1066861" y="4343399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 bwMode="auto">
                <a:xfrm rot="5400000" flipH="1">
                  <a:off x="1066829" y="4343430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47" name="Group 72"/>
              <p:cNvGrpSpPr>
                <a:grpSpLocks/>
              </p:cNvGrpSpPr>
              <p:nvPr/>
            </p:nvGrpSpPr>
            <p:grpSpPr bwMode="auto">
              <a:xfrm>
                <a:off x="1828800" y="1447800"/>
                <a:ext cx="182563" cy="182563"/>
                <a:chOff x="1066799" y="4343399"/>
                <a:chExt cx="182563" cy="182563"/>
              </a:xfrm>
            </p:grpSpPr>
            <p:cxnSp>
              <p:nvCxnSpPr>
                <p:cNvPr id="183" name="Straight Connector 182"/>
                <p:cNvCxnSpPr/>
                <p:nvPr/>
              </p:nvCxnSpPr>
              <p:spPr bwMode="auto">
                <a:xfrm flipH="1">
                  <a:off x="1066799" y="4343399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 bwMode="auto">
                <a:xfrm rot="5400000" flipH="1">
                  <a:off x="1066769" y="4343429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48" name="Group 181"/>
              <p:cNvGrpSpPr>
                <a:grpSpLocks/>
              </p:cNvGrpSpPr>
              <p:nvPr/>
            </p:nvGrpSpPr>
            <p:grpSpPr bwMode="auto">
              <a:xfrm>
                <a:off x="2590801" y="1447800"/>
                <a:ext cx="182562" cy="182563"/>
                <a:chOff x="1067064" y="4343399"/>
                <a:chExt cx="182562" cy="182563"/>
              </a:xfrm>
            </p:grpSpPr>
            <p:cxnSp>
              <p:nvCxnSpPr>
                <p:cNvPr id="181" name="Straight Connector 180"/>
                <p:cNvCxnSpPr/>
                <p:nvPr/>
              </p:nvCxnSpPr>
              <p:spPr bwMode="auto">
                <a:xfrm flipH="1">
                  <a:off x="1066809" y="4343399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 bwMode="auto">
                <a:xfrm rot="5400000" flipH="1">
                  <a:off x="1066779" y="4343429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49" name="Group 184"/>
              <p:cNvGrpSpPr>
                <a:grpSpLocks/>
              </p:cNvGrpSpPr>
              <p:nvPr/>
            </p:nvGrpSpPr>
            <p:grpSpPr bwMode="auto">
              <a:xfrm>
                <a:off x="3352801" y="1447800"/>
                <a:ext cx="182563" cy="182563"/>
                <a:chOff x="1067328" y="4343399"/>
                <a:chExt cx="182563" cy="182563"/>
              </a:xfrm>
            </p:grpSpPr>
            <p:cxnSp>
              <p:nvCxnSpPr>
                <p:cNvPr id="179" name="Straight Connector 178"/>
                <p:cNvCxnSpPr/>
                <p:nvPr/>
              </p:nvCxnSpPr>
              <p:spPr bwMode="auto">
                <a:xfrm flipH="1">
                  <a:off x="1066819" y="4343399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 bwMode="auto">
                <a:xfrm rot="5400000" flipH="1">
                  <a:off x="1066789" y="4343429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50" name="Group 187"/>
              <p:cNvGrpSpPr>
                <a:grpSpLocks/>
              </p:cNvGrpSpPr>
              <p:nvPr/>
            </p:nvGrpSpPr>
            <p:grpSpPr bwMode="auto">
              <a:xfrm>
                <a:off x="4114802" y="1447800"/>
                <a:ext cx="182562" cy="182563"/>
                <a:chOff x="1067593" y="4343399"/>
                <a:chExt cx="182562" cy="182563"/>
              </a:xfrm>
            </p:grpSpPr>
            <p:cxnSp>
              <p:nvCxnSpPr>
                <p:cNvPr id="177" name="Straight Connector 176"/>
                <p:cNvCxnSpPr/>
                <p:nvPr/>
              </p:nvCxnSpPr>
              <p:spPr bwMode="auto">
                <a:xfrm flipH="1">
                  <a:off x="1066829" y="4343399"/>
                  <a:ext cx="184088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 bwMode="auto">
                <a:xfrm rot="5400000" flipH="1">
                  <a:off x="1067592" y="4342637"/>
                  <a:ext cx="182563" cy="184088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51" name="Group 190"/>
              <p:cNvGrpSpPr>
                <a:grpSpLocks/>
              </p:cNvGrpSpPr>
              <p:nvPr/>
            </p:nvGrpSpPr>
            <p:grpSpPr bwMode="auto">
              <a:xfrm>
                <a:off x="4876802" y="1447800"/>
                <a:ext cx="182562" cy="182563"/>
                <a:chOff x="1066270" y="4343399"/>
                <a:chExt cx="182562" cy="182563"/>
              </a:xfrm>
            </p:grpSpPr>
            <p:cxnSp>
              <p:nvCxnSpPr>
                <p:cNvPr id="175" name="Straight Connector 174"/>
                <p:cNvCxnSpPr/>
                <p:nvPr/>
              </p:nvCxnSpPr>
              <p:spPr bwMode="auto">
                <a:xfrm flipH="1">
                  <a:off x="1066840" y="4343399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 bwMode="auto">
                <a:xfrm rot="5400000" flipH="1">
                  <a:off x="1066808" y="4343430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52" name="Group 193"/>
              <p:cNvGrpSpPr>
                <a:grpSpLocks/>
              </p:cNvGrpSpPr>
              <p:nvPr/>
            </p:nvGrpSpPr>
            <p:grpSpPr bwMode="auto">
              <a:xfrm>
                <a:off x="5638802" y="1447800"/>
                <a:ext cx="182563" cy="182563"/>
                <a:chOff x="1066534" y="4343399"/>
                <a:chExt cx="182563" cy="182563"/>
              </a:xfrm>
            </p:grpSpPr>
            <p:cxnSp>
              <p:nvCxnSpPr>
                <p:cNvPr id="173" name="Straight Connector 172"/>
                <p:cNvCxnSpPr/>
                <p:nvPr/>
              </p:nvCxnSpPr>
              <p:spPr bwMode="auto">
                <a:xfrm flipH="1">
                  <a:off x="1066850" y="4343399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 bwMode="auto">
                <a:xfrm rot="5400000" flipH="1">
                  <a:off x="1066818" y="4343430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236" name="Group 186"/>
            <p:cNvGrpSpPr>
              <a:grpSpLocks/>
            </p:cNvGrpSpPr>
            <p:nvPr/>
          </p:nvGrpSpPr>
          <p:grpSpPr bwMode="auto">
            <a:xfrm>
              <a:off x="1828800" y="2209801"/>
              <a:ext cx="4754565" cy="182563"/>
              <a:chOff x="1828800" y="1447800"/>
              <a:chExt cx="4754565" cy="182563"/>
            </a:xfrm>
          </p:grpSpPr>
          <p:grpSp>
            <p:nvGrpSpPr>
              <p:cNvPr id="51325" name="Group 71"/>
              <p:cNvGrpSpPr>
                <a:grpSpLocks/>
              </p:cNvGrpSpPr>
              <p:nvPr/>
            </p:nvGrpSpPr>
            <p:grpSpPr bwMode="auto">
              <a:xfrm>
                <a:off x="6400803" y="1447800"/>
                <a:ext cx="182562" cy="182563"/>
                <a:chOff x="1066800" y="4343399"/>
                <a:chExt cx="182562" cy="18256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auto">
                <a:xfrm flipH="1">
                  <a:off x="1066861" y="4343398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rot="5400000" flipH="1">
                  <a:off x="1066829" y="4343429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26" name="Group 72"/>
              <p:cNvGrpSpPr>
                <a:grpSpLocks/>
              </p:cNvGrpSpPr>
              <p:nvPr/>
            </p:nvGrpSpPr>
            <p:grpSpPr bwMode="auto">
              <a:xfrm>
                <a:off x="1828800" y="1447800"/>
                <a:ext cx="182563" cy="182563"/>
                <a:chOff x="1066799" y="4343399"/>
                <a:chExt cx="182563" cy="182563"/>
              </a:xfrm>
            </p:grpSpPr>
            <p:cxnSp>
              <p:nvCxnSpPr>
                <p:cNvPr id="205" name="Straight Connector 204"/>
                <p:cNvCxnSpPr/>
                <p:nvPr/>
              </p:nvCxnSpPr>
              <p:spPr bwMode="auto">
                <a:xfrm flipH="1">
                  <a:off x="1066799" y="4343398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 bwMode="auto">
                <a:xfrm rot="5400000" flipH="1">
                  <a:off x="1066769" y="4343428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27" name="Group 181"/>
              <p:cNvGrpSpPr>
                <a:grpSpLocks/>
              </p:cNvGrpSpPr>
              <p:nvPr/>
            </p:nvGrpSpPr>
            <p:grpSpPr bwMode="auto">
              <a:xfrm>
                <a:off x="2590801" y="1447800"/>
                <a:ext cx="182562" cy="182563"/>
                <a:chOff x="1067064" y="4343399"/>
                <a:chExt cx="182562" cy="182563"/>
              </a:xfrm>
            </p:grpSpPr>
            <p:cxnSp>
              <p:nvCxnSpPr>
                <p:cNvPr id="203" name="Straight Connector 202"/>
                <p:cNvCxnSpPr/>
                <p:nvPr/>
              </p:nvCxnSpPr>
              <p:spPr bwMode="auto">
                <a:xfrm flipH="1">
                  <a:off x="1066809" y="4343398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 bwMode="auto">
                <a:xfrm rot="5400000" flipH="1">
                  <a:off x="1066779" y="4343428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28" name="Group 184"/>
              <p:cNvGrpSpPr>
                <a:grpSpLocks/>
              </p:cNvGrpSpPr>
              <p:nvPr/>
            </p:nvGrpSpPr>
            <p:grpSpPr bwMode="auto">
              <a:xfrm>
                <a:off x="3352801" y="1447800"/>
                <a:ext cx="182563" cy="182563"/>
                <a:chOff x="1067328" y="4343399"/>
                <a:chExt cx="182563" cy="182563"/>
              </a:xfrm>
            </p:grpSpPr>
            <p:cxnSp>
              <p:nvCxnSpPr>
                <p:cNvPr id="201" name="Straight Connector 200"/>
                <p:cNvCxnSpPr/>
                <p:nvPr/>
              </p:nvCxnSpPr>
              <p:spPr bwMode="auto">
                <a:xfrm flipH="1">
                  <a:off x="1066819" y="4343398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 bwMode="auto">
                <a:xfrm rot="5400000" flipH="1">
                  <a:off x="1066789" y="4343428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29" name="Group 187"/>
              <p:cNvGrpSpPr>
                <a:grpSpLocks/>
              </p:cNvGrpSpPr>
              <p:nvPr/>
            </p:nvGrpSpPr>
            <p:grpSpPr bwMode="auto">
              <a:xfrm>
                <a:off x="4114802" y="1447800"/>
                <a:ext cx="182562" cy="182563"/>
                <a:chOff x="1067593" y="4343399"/>
                <a:chExt cx="182562" cy="182563"/>
              </a:xfrm>
            </p:grpSpPr>
            <p:cxnSp>
              <p:nvCxnSpPr>
                <p:cNvPr id="199" name="Straight Connector 198"/>
                <p:cNvCxnSpPr/>
                <p:nvPr/>
              </p:nvCxnSpPr>
              <p:spPr bwMode="auto">
                <a:xfrm flipH="1">
                  <a:off x="1066829" y="4343398"/>
                  <a:ext cx="184088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 bwMode="auto">
                <a:xfrm rot="5400000" flipH="1">
                  <a:off x="1067592" y="4342636"/>
                  <a:ext cx="182563" cy="184088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30" name="Group 190"/>
              <p:cNvGrpSpPr>
                <a:grpSpLocks/>
              </p:cNvGrpSpPr>
              <p:nvPr/>
            </p:nvGrpSpPr>
            <p:grpSpPr bwMode="auto">
              <a:xfrm>
                <a:off x="4876802" y="1447800"/>
                <a:ext cx="182562" cy="182563"/>
                <a:chOff x="1066270" y="4343399"/>
                <a:chExt cx="182562" cy="182563"/>
              </a:xfrm>
            </p:grpSpPr>
            <p:cxnSp>
              <p:nvCxnSpPr>
                <p:cNvPr id="197" name="Straight Connector 196"/>
                <p:cNvCxnSpPr/>
                <p:nvPr/>
              </p:nvCxnSpPr>
              <p:spPr bwMode="auto">
                <a:xfrm flipH="1">
                  <a:off x="1066840" y="4343398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 bwMode="auto">
                <a:xfrm rot="5400000" flipH="1">
                  <a:off x="1066808" y="4343429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31" name="Group 193"/>
              <p:cNvGrpSpPr>
                <a:grpSpLocks/>
              </p:cNvGrpSpPr>
              <p:nvPr/>
            </p:nvGrpSpPr>
            <p:grpSpPr bwMode="auto">
              <a:xfrm>
                <a:off x="5638802" y="1447800"/>
                <a:ext cx="182563" cy="182563"/>
                <a:chOff x="1066534" y="4343399"/>
                <a:chExt cx="182563" cy="182563"/>
              </a:xfrm>
            </p:grpSpPr>
            <p:cxnSp>
              <p:nvCxnSpPr>
                <p:cNvPr id="195" name="Straight Connector 194"/>
                <p:cNvCxnSpPr/>
                <p:nvPr/>
              </p:nvCxnSpPr>
              <p:spPr bwMode="auto">
                <a:xfrm flipH="1">
                  <a:off x="1066850" y="4343398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rot="5400000" flipH="1">
                  <a:off x="1066818" y="4343429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237" name="Group 208"/>
            <p:cNvGrpSpPr>
              <a:grpSpLocks/>
            </p:cNvGrpSpPr>
            <p:nvPr/>
          </p:nvGrpSpPr>
          <p:grpSpPr bwMode="auto">
            <a:xfrm>
              <a:off x="1828800" y="2971802"/>
              <a:ext cx="4754565" cy="182563"/>
              <a:chOff x="1828800" y="1447800"/>
              <a:chExt cx="4754565" cy="182563"/>
            </a:xfrm>
          </p:grpSpPr>
          <p:grpSp>
            <p:nvGrpSpPr>
              <p:cNvPr id="51304" name="Group 71"/>
              <p:cNvGrpSpPr>
                <a:grpSpLocks/>
              </p:cNvGrpSpPr>
              <p:nvPr/>
            </p:nvGrpSpPr>
            <p:grpSpPr bwMode="auto">
              <a:xfrm>
                <a:off x="6400803" y="1447800"/>
                <a:ext cx="182562" cy="182563"/>
                <a:chOff x="1066800" y="4343399"/>
                <a:chExt cx="182562" cy="182563"/>
              </a:xfrm>
            </p:grpSpPr>
            <p:cxnSp>
              <p:nvCxnSpPr>
                <p:cNvPr id="229" name="Straight Connector 228"/>
                <p:cNvCxnSpPr/>
                <p:nvPr/>
              </p:nvCxnSpPr>
              <p:spPr bwMode="auto">
                <a:xfrm flipH="1">
                  <a:off x="1066861" y="4343398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 bwMode="auto">
                <a:xfrm rot="5400000" flipH="1">
                  <a:off x="1066829" y="4343429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05" name="Group 72"/>
              <p:cNvGrpSpPr>
                <a:grpSpLocks/>
              </p:cNvGrpSpPr>
              <p:nvPr/>
            </p:nvGrpSpPr>
            <p:grpSpPr bwMode="auto">
              <a:xfrm>
                <a:off x="1828800" y="1447800"/>
                <a:ext cx="182563" cy="182563"/>
                <a:chOff x="1066799" y="4343399"/>
                <a:chExt cx="182563" cy="182563"/>
              </a:xfrm>
            </p:grpSpPr>
            <p:cxnSp>
              <p:nvCxnSpPr>
                <p:cNvPr id="227" name="Straight Connector 226"/>
                <p:cNvCxnSpPr/>
                <p:nvPr/>
              </p:nvCxnSpPr>
              <p:spPr bwMode="auto">
                <a:xfrm flipH="1">
                  <a:off x="1066799" y="4343398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 bwMode="auto">
                <a:xfrm rot="5400000" flipH="1">
                  <a:off x="1066769" y="4343428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06" name="Group 181"/>
              <p:cNvGrpSpPr>
                <a:grpSpLocks/>
              </p:cNvGrpSpPr>
              <p:nvPr/>
            </p:nvGrpSpPr>
            <p:grpSpPr bwMode="auto">
              <a:xfrm>
                <a:off x="2590801" y="1447800"/>
                <a:ext cx="182562" cy="182563"/>
                <a:chOff x="1067064" y="4343399"/>
                <a:chExt cx="182562" cy="182563"/>
              </a:xfrm>
            </p:grpSpPr>
            <p:cxnSp>
              <p:nvCxnSpPr>
                <p:cNvPr id="225" name="Straight Connector 224"/>
                <p:cNvCxnSpPr/>
                <p:nvPr/>
              </p:nvCxnSpPr>
              <p:spPr bwMode="auto">
                <a:xfrm flipH="1">
                  <a:off x="1066809" y="4343398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 bwMode="auto">
                <a:xfrm rot="5400000" flipH="1">
                  <a:off x="1066779" y="4343428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07" name="Group 184"/>
              <p:cNvGrpSpPr>
                <a:grpSpLocks/>
              </p:cNvGrpSpPr>
              <p:nvPr/>
            </p:nvGrpSpPr>
            <p:grpSpPr bwMode="auto">
              <a:xfrm>
                <a:off x="3352801" y="1447800"/>
                <a:ext cx="182563" cy="182563"/>
                <a:chOff x="1067328" y="4343399"/>
                <a:chExt cx="182563" cy="182563"/>
              </a:xfrm>
            </p:grpSpPr>
            <p:cxnSp>
              <p:nvCxnSpPr>
                <p:cNvPr id="223" name="Straight Connector 222"/>
                <p:cNvCxnSpPr/>
                <p:nvPr/>
              </p:nvCxnSpPr>
              <p:spPr bwMode="auto">
                <a:xfrm flipH="1">
                  <a:off x="1066819" y="4343398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 bwMode="auto">
                <a:xfrm rot="5400000" flipH="1">
                  <a:off x="1066789" y="4343428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08" name="Group 187"/>
              <p:cNvGrpSpPr>
                <a:grpSpLocks/>
              </p:cNvGrpSpPr>
              <p:nvPr/>
            </p:nvGrpSpPr>
            <p:grpSpPr bwMode="auto">
              <a:xfrm>
                <a:off x="4114802" y="1447800"/>
                <a:ext cx="182562" cy="182563"/>
                <a:chOff x="1067593" y="4343399"/>
                <a:chExt cx="182562" cy="182563"/>
              </a:xfrm>
            </p:grpSpPr>
            <p:cxnSp>
              <p:nvCxnSpPr>
                <p:cNvPr id="221" name="Straight Connector 220"/>
                <p:cNvCxnSpPr/>
                <p:nvPr/>
              </p:nvCxnSpPr>
              <p:spPr bwMode="auto">
                <a:xfrm flipH="1">
                  <a:off x="1066829" y="4343398"/>
                  <a:ext cx="184088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 bwMode="auto">
                <a:xfrm rot="5400000" flipH="1">
                  <a:off x="1067592" y="4342636"/>
                  <a:ext cx="182563" cy="184088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09" name="Group 190"/>
              <p:cNvGrpSpPr>
                <a:grpSpLocks/>
              </p:cNvGrpSpPr>
              <p:nvPr/>
            </p:nvGrpSpPr>
            <p:grpSpPr bwMode="auto">
              <a:xfrm>
                <a:off x="4876802" y="1447800"/>
                <a:ext cx="182562" cy="182563"/>
                <a:chOff x="1066270" y="4343399"/>
                <a:chExt cx="182562" cy="182563"/>
              </a:xfrm>
            </p:grpSpPr>
            <p:cxnSp>
              <p:nvCxnSpPr>
                <p:cNvPr id="219" name="Straight Connector 218"/>
                <p:cNvCxnSpPr/>
                <p:nvPr/>
              </p:nvCxnSpPr>
              <p:spPr bwMode="auto">
                <a:xfrm flipH="1">
                  <a:off x="1066840" y="4343398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 bwMode="auto">
                <a:xfrm rot="5400000" flipH="1">
                  <a:off x="1066808" y="4343429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10" name="Group 193"/>
              <p:cNvGrpSpPr>
                <a:grpSpLocks/>
              </p:cNvGrpSpPr>
              <p:nvPr/>
            </p:nvGrpSpPr>
            <p:grpSpPr bwMode="auto">
              <a:xfrm>
                <a:off x="5638802" y="1447800"/>
                <a:ext cx="182563" cy="182563"/>
                <a:chOff x="1066534" y="4343399"/>
                <a:chExt cx="182563" cy="182563"/>
              </a:xfrm>
            </p:grpSpPr>
            <p:cxnSp>
              <p:nvCxnSpPr>
                <p:cNvPr id="217" name="Straight Connector 216"/>
                <p:cNvCxnSpPr/>
                <p:nvPr/>
              </p:nvCxnSpPr>
              <p:spPr bwMode="auto">
                <a:xfrm flipH="1">
                  <a:off x="1066850" y="4343398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rot="5400000" flipH="1">
                  <a:off x="1066818" y="4343429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238" name="Group 230"/>
            <p:cNvGrpSpPr>
              <a:grpSpLocks/>
            </p:cNvGrpSpPr>
            <p:nvPr/>
          </p:nvGrpSpPr>
          <p:grpSpPr bwMode="auto">
            <a:xfrm>
              <a:off x="1828800" y="3733803"/>
              <a:ext cx="4754565" cy="182563"/>
              <a:chOff x="1828800" y="1447800"/>
              <a:chExt cx="4754565" cy="182563"/>
            </a:xfrm>
          </p:grpSpPr>
          <p:grpSp>
            <p:nvGrpSpPr>
              <p:cNvPr id="51283" name="Group 71"/>
              <p:cNvGrpSpPr>
                <a:grpSpLocks/>
              </p:cNvGrpSpPr>
              <p:nvPr/>
            </p:nvGrpSpPr>
            <p:grpSpPr bwMode="auto">
              <a:xfrm>
                <a:off x="6400803" y="1447800"/>
                <a:ext cx="182562" cy="182563"/>
                <a:chOff x="1066800" y="4343399"/>
                <a:chExt cx="182562" cy="182563"/>
              </a:xfrm>
            </p:grpSpPr>
            <p:cxnSp>
              <p:nvCxnSpPr>
                <p:cNvPr id="251" name="Straight Connector 250"/>
                <p:cNvCxnSpPr/>
                <p:nvPr/>
              </p:nvCxnSpPr>
              <p:spPr bwMode="auto">
                <a:xfrm flipH="1">
                  <a:off x="1066861" y="4343397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 bwMode="auto">
                <a:xfrm rot="5400000" flipH="1">
                  <a:off x="1066829" y="4343428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84" name="Group 72"/>
              <p:cNvGrpSpPr>
                <a:grpSpLocks/>
              </p:cNvGrpSpPr>
              <p:nvPr/>
            </p:nvGrpSpPr>
            <p:grpSpPr bwMode="auto">
              <a:xfrm>
                <a:off x="1828800" y="1447800"/>
                <a:ext cx="182563" cy="182563"/>
                <a:chOff x="1066799" y="4343399"/>
                <a:chExt cx="182563" cy="182563"/>
              </a:xfrm>
            </p:grpSpPr>
            <p:cxnSp>
              <p:nvCxnSpPr>
                <p:cNvPr id="249" name="Straight Connector 248"/>
                <p:cNvCxnSpPr/>
                <p:nvPr/>
              </p:nvCxnSpPr>
              <p:spPr bwMode="auto">
                <a:xfrm flipH="1">
                  <a:off x="1066799" y="4343397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 bwMode="auto">
                <a:xfrm rot="5400000" flipH="1">
                  <a:off x="1066769" y="4343427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85" name="Group 181"/>
              <p:cNvGrpSpPr>
                <a:grpSpLocks/>
              </p:cNvGrpSpPr>
              <p:nvPr/>
            </p:nvGrpSpPr>
            <p:grpSpPr bwMode="auto">
              <a:xfrm>
                <a:off x="2590801" y="1447800"/>
                <a:ext cx="182562" cy="182563"/>
                <a:chOff x="1067064" y="4343399"/>
                <a:chExt cx="182562" cy="182563"/>
              </a:xfrm>
            </p:grpSpPr>
            <p:cxnSp>
              <p:nvCxnSpPr>
                <p:cNvPr id="247" name="Straight Connector 246"/>
                <p:cNvCxnSpPr/>
                <p:nvPr/>
              </p:nvCxnSpPr>
              <p:spPr bwMode="auto">
                <a:xfrm flipH="1">
                  <a:off x="1066809" y="4343397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 bwMode="auto">
                <a:xfrm rot="5400000" flipH="1">
                  <a:off x="1066779" y="4343427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86" name="Group 184"/>
              <p:cNvGrpSpPr>
                <a:grpSpLocks/>
              </p:cNvGrpSpPr>
              <p:nvPr/>
            </p:nvGrpSpPr>
            <p:grpSpPr bwMode="auto">
              <a:xfrm>
                <a:off x="3352801" y="1447800"/>
                <a:ext cx="182563" cy="182563"/>
                <a:chOff x="1067328" y="4343399"/>
                <a:chExt cx="182563" cy="182563"/>
              </a:xfrm>
            </p:grpSpPr>
            <p:cxnSp>
              <p:nvCxnSpPr>
                <p:cNvPr id="245" name="Straight Connector 244"/>
                <p:cNvCxnSpPr/>
                <p:nvPr/>
              </p:nvCxnSpPr>
              <p:spPr bwMode="auto">
                <a:xfrm flipH="1">
                  <a:off x="1066819" y="4343397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 bwMode="auto">
                <a:xfrm rot="5400000" flipH="1">
                  <a:off x="1066789" y="4343427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87" name="Group 187"/>
              <p:cNvGrpSpPr>
                <a:grpSpLocks/>
              </p:cNvGrpSpPr>
              <p:nvPr/>
            </p:nvGrpSpPr>
            <p:grpSpPr bwMode="auto">
              <a:xfrm>
                <a:off x="4114802" y="1447800"/>
                <a:ext cx="182562" cy="182563"/>
                <a:chOff x="1067593" y="4343399"/>
                <a:chExt cx="182562" cy="182563"/>
              </a:xfrm>
            </p:grpSpPr>
            <p:cxnSp>
              <p:nvCxnSpPr>
                <p:cNvPr id="243" name="Straight Connector 242"/>
                <p:cNvCxnSpPr/>
                <p:nvPr/>
              </p:nvCxnSpPr>
              <p:spPr bwMode="auto">
                <a:xfrm flipH="1">
                  <a:off x="1066829" y="4343397"/>
                  <a:ext cx="184088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rot="5400000" flipH="1">
                  <a:off x="1067592" y="4342635"/>
                  <a:ext cx="182563" cy="184088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88" name="Group 190"/>
              <p:cNvGrpSpPr>
                <a:grpSpLocks/>
              </p:cNvGrpSpPr>
              <p:nvPr/>
            </p:nvGrpSpPr>
            <p:grpSpPr bwMode="auto">
              <a:xfrm>
                <a:off x="4876802" y="1447800"/>
                <a:ext cx="182562" cy="182563"/>
                <a:chOff x="1066270" y="4343399"/>
                <a:chExt cx="182562" cy="182563"/>
              </a:xfrm>
            </p:grpSpPr>
            <p:cxnSp>
              <p:nvCxnSpPr>
                <p:cNvPr id="241" name="Straight Connector 240"/>
                <p:cNvCxnSpPr/>
                <p:nvPr/>
              </p:nvCxnSpPr>
              <p:spPr bwMode="auto">
                <a:xfrm flipH="1">
                  <a:off x="1066840" y="4343397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 bwMode="auto">
                <a:xfrm rot="5400000" flipH="1">
                  <a:off x="1066808" y="4343428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89" name="Group 193"/>
              <p:cNvGrpSpPr>
                <a:grpSpLocks/>
              </p:cNvGrpSpPr>
              <p:nvPr/>
            </p:nvGrpSpPr>
            <p:grpSpPr bwMode="auto">
              <a:xfrm>
                <a:off x="5638802" y="1447800"/>
                <a:ext cx="182563" cy="182563"/>
                <a:chOff x="1066534" y="4343399"/>
                <a:chExt cx="182563" cy="182563"/>
              </a:xfrm>
            </p:grpSpPr>
            <p:cxnSp>
              <p:nvCxnSpPr>
                <p:cNvPr id="239" name="Straight Connector 238"/>
                <p:cNvCxnSpPr/>
                <p:nvPr/>
              </p:nvCxnSpPr>
              <p:spPr bwMode="auto">
                <a:xfrm flipH="1">
                  <a:off x="1066850" y="4343397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 bwMode="auto">
                <a:xfrm rot="5400000" flipH="1">
                  <a:off x="1066818" y="4343428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239" name="Group 252"/>
            <p:cNvGrpSpPr>
              <a:grpSpLocks/>
            </p:cNvGrpSpPr>
            <p:nvPr/>
          </p:nvGrpSpPr>
          <p:grpSpPr bwMode="auto">
            <a:xfrm>
              <a:off x="1828800" y="4495804"/>
              <a:ext cx="4754565" cy="182563"/>
              <a:chOff x="1828800" y="1447800"/>
              <a:chExt cx="4754565" cy="182563"/>
            </a:xfrm>
          </p:grpSpPr>
          <p:grpSp>
            <p:nvGrpSpPr>
              <p:cNvPr id="51262" name="Group 71"/>
              <p:cNvGrpSpPr>
                <a:grpSpLocks/>
              </p:cNvGrpSpPr>
              <p:nvPr/>
            </p:nvGrpSpPr>
            <p:grpSpPr bwMode="auto">
              <a:xfrm>
                <a:off x="6400803" y="1447800"/>
                <a:ext cx="182562" cy="182563"/>
                <a:chOff x="1066800" y="4343399"/>
                <a:chExt cx="182562" cy="182563"/>
              </a:xfrm>
            </p:grpSpPr>
            <p:cxnSp>
              <p:nvCxnSpPr>
                <p:cNvPr id="273" name="Straight Connector 272"/>
                <p:cNvCxnSpPr/>
                <p:nvPr/>
              </p:nvCxnSpPr>
              <p:spPr bwMode="auto">
                <a:xfrm flipH="1">
                  <a:off x="1066861" y="4343397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 bwMode="auto">
                <a:xfrm rot="5400000" flipH="1">
                  <a:off x="1066829" y="4343428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63" name="Group 72"/>
              <p:cNvGrpSpPr>
                <a:grpSpLocks/>
              </p:cNvGrpSpPr>
              <p:nvPr/>
            </p:nvGrpSpPr>
            <p:grpSpPr bwMode="auto">
              <a:xfrm>
                <a:off x="1828800" y="1447800"/>
                <a:ext cx="182563" cy="182563"/>
                <a:chOff x="1066799" y="4343399"/>
                <a:chExt cx="182563" cy="182563"/>
              </a:xfrm>
            </p:grpSpPr>
            <p:cxnSp>
              <p:nvCxnSpPr>
                <p:cNvPr id="271" name="Straight Connector 270"/>
                <p:cNvCxnSpPr/>
                <p:nvPr/>
              </p:nvCxnSpPr>
              <p:spPr bwMode="auto">
                <a:xfrm flipH="1">
                  <a:off x="1066799" y="4343397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 rot="5400000" flipH="1">
                  <a:off x="1066769" y="4343427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64" name="Group 181"/>
              <p:cNvGrpSpPr>
                <a:grpSpLocks/>
              </p:cNvGrpSpPr>
              <p:nvPr/>
            </p:nvGrpSpPr>
            <p:grpSpPr bwMode="auto">
              <a:xfrm>
                <a:off x="2590801" y="1447800"/>
                <a:ext cx="182562" cy="182563"/>
                <a:chOff x="1067064" y="4343399"/>
                <a:chExt cx="182562" cy="182563"/>
              </a:xfrm>
            </p:grpSpPr>
            <p:cxnSp>
              <p:nvCxnSpPr>
                <p:cNvPr id="269" name="Straight Connector 268"/>
                <p:cNvCxnSpPr/>
                <p:nvPr/>
              </p:nvCxnSpPr>
              <p:spPr bwMode="auto">
                <a:xfrm flipH="1">
                  <a:off x="1066809" y="4343397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rot="5400000" flipH="1">
                  <a:off x="1066779" y="4343427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65" name="Group 184"/>
              <p:cNvGrpSpPr>
                <a:grpSpLocks/>
              </p:cNvGrpSpPr>
              <p:nvPr/>
            </p:nvGrpSpPr>
            <p:grpSpPr bwMode="auto">
              <a:xfrm>
                <a:off x="3352801" y="1447800"/>
                <a:ext cx="182563" cy="182563"/>
                <a:chOff x="1067328" y="4343399"/>
                <a:chExt cx="182563" cy="182563"/>
              </a:xfrm>
            </p:grpSpPr>
            <p:cxnSp>
              <p:nvCxnSpPr>
                <p:cNvPr id="267" name="Straight Connector 266"/>
                <p:cNvCxnSpPr/>
                <p:nvPr/>
              </p:nvCxnSpPr>
              <p:spPr bwMode="auto">
                <a:xfrm flipH="1">
                  <a:off x="1066819" y="4343397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 bwMode="auto">
                <a:xfrm rot="5400000" flipH="1">
                  <a:off x="1066789" y="4343427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66" name="Group 187"/>
              <p:cNvGrpSpPr>
                <a:grpSpLocks/>
              </p:cNvGrpSpPr>
              <p:nvPr/>
            </p:nvGrpSpPr>
            <p:grpSpPr bwMode="auto">
              <a:xfrm>
                <a:off x="4114802" y="1447800"/>
                <a:ext cx="182562" cy="182563"/>
                <a:chOff x="1067593" y="4343399"/>
                <a:chExt cx="182562" cy="182563"/>
              </a:xfrm>
            </p:grpSpPr>
            <p:cxnSp>
              <p:nvCxnSpPr>
                <p:cNvPr id="265" name="Straight Connector 264"/>
                <p:cNvCxnSpPr/>
                <p:nvPr/>
              </p:nvCxnSpPr>
              <p:spPr bwMode="auto">
                <a:xfrm flipH="1">
                  <a:off x="1066829" y="4343397"/>
                  <a:ext cx="184088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 bwMode="auto">
                <a:xfrm rot="5400000" flipH="1">
                  <a:off x="1067592" y="4342635"/>
                  <a:ext cx="182563" cy="184088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67" name="Group 190"/>
              <p:cNvGrpSpPr>
                <a:grpSpLocks/>
              </p:cNvGrpSpPr>
              <p:nvPr/>
            </p:nvGrpSpPr>
            <p:grpSpPr bwMode="auto">
              <a:xfrm>
                <a:off x="4876802" y="1447800"/>
                <a:ext cx="182562" cy="182563"/>
                <a:chOff x="1066270" y="4343399"/>
                <a:chExt cx="182562" cy="182563"/>
              </a:xfrm>
            </p:grpSpPr>
            <p:cxnSp>
              <p:nvCxnSpPr>
                <p:cNvPr id="263" name="Straight Connector 262"/>
                <p:cNvCxnSpPr/>
                <p:nvPr/>
              </p:nvCxnSpPr>
              <p:spPr bwMode="auto">
                <a:xfrm flipH="1">
                  <a:off x="1066840" y="4343397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 bwMode="auto">
                <a:xfrm rot="5400000" flipH="1">
                  <a:off x="1066808" y="4343428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68" name="Group 193"/>
              <p:cNvGrpSpPr>
                <a:grpSpLocks/>
              </p:cNvGrpSpPr>
              <p:nvPr/>
            </p:nvGrpSpPr>
            <p:grpSpPr bwMode="auto">
              <a:xfrm>
                <a:off x="5638802" y="1447800"/>
                <a:ext cx="182563" cy="182563"/>
                <a:chOff x="1066534" y="4343399"/>
                <a:chExt cx="182563" cy="182563"/>
              </a:xfrm>
            </p:grpSpPr>
            <p:cxnSp>
              <p:nvCxnSpPr>
                <p:cNvPr id="261" name="Straight Connector 260"/>
                <p:cNvCxnSpPr/>
                <p:nvPr/>
              </p:nvCxnSpPr>
              <p:spPr bwMode="auto">
                <a:xfrm flipH="1">
                  <a:off x="1066850" y="4343397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 bwMode="auto">
                <a:xfrm rot="5400000" flipH="1">
                  <a:off x="1066818" y="4343428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240" name="Group 274"/>
            <p:cNvGrpSpPr>
              <a:grpSpLocks/>
            </p:cNvGrpSpPr>
            <p:nvPr/>
          </p:nvGrpSpPr>
          <p:grpSpPr bwMode="auto">
            <a:xfrm>
              <a:off x="1828800" y="5257805"/>
              <a:ext cx="4754565" cy="182563"/>
              <a:chOff x="1828800" y="1447800"/>
              <a:chExt cx="4754565" cy="182563"/>
            </a:xfrm>
          </p:grpSpPr>
          <p:grpSp>
            <p:nvGrpSpPr>
              <p:cNvPr id="51241" name="Group 71"/>
              <p:cNvGrpSpPr>
                <a:grpSpLocks/>
              </p:cNvGrpSpPr>
              <p:nvPr/>
            </p:nvGrpSpPr>
            <p:grpSpPr bwMode="auto">
              <a:xfrm>
                <a:off x="6400803" y="1447800"/>
                <a:ext cx="182562" cy="182563"/>
                <a:chOff x="1066800" y="4343399"/>
                <a:chExt cx="182562" cy="182563"/>
              </a:xfrm>
            </p:grpSpPr>
            <p:cxnSp>
              <p:nvCxnSpPr>
                <p:cNvPr id="295" name="Straight Connector 294"/>
                <p:cNvCxnSpPr/>
                <p:nvPr/>
              </p:nvCxnSpPr>
              <p:spPr bwMode="auto">
                <a:xfrm flipH="1">
                  <a:off x="1066861" y="4343396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 bwMode="auto">
                <a:xfrm rot="5400000" flipH="1">
                  <a:off x="1066829" y="4343427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42" name="Group 72"/>
              <p:cNvGrpSpPr>
                <a:grpSpLocks/>
              </p:cNvGrpSpPr>
              <p:nvPr/>
            </p:nvGrpSpPr>
            <p:grpSpPr bwMode="auto">
              <a:xfrm>
                <a:off x="1828800" y="1447800"/>
                <a:ext cx="182563" cy="182563"/>
                <a:chOff x="1066799" y="4343399"/>
                <a:chExt cx="182563" cy="182563"/>
              </a:xfrm>
            </p:grpSpPr>
            <p:cxnSp>
              <p:nvCxnSpPr>
                <p:cNvPr id="293" name="Straight Connector 292"/>
                <p:cNvCxnSpPr/>
                <p:nvPr/>
              </p:nvCxnSpPr>
              <p:spPr bwMode="auto">
                <a:xfrm flipH="1">
                  <a:off x="1066799" y="4343396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 bwMode="auto">
                <a:xfrm rot="5400000" flipH="1">
                  <a:off x="1066769" y="4343426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43" name="Group 181"/>
              <p:cNvGrpSpPr>
                <a:grpSpLocks/>
              </p:cNvGrpSpPr>
              <p:nvPr/>
            </p:nvGrpSpPr>
            <p:grpSpPr bwMode="auto">
              <a:xfrm>
                <a:off x="2590801" y="1447800"/>
                <a:ext cx="182562" cy="182563"/>
                <a:chOff x="1067064" y="4343399"/>
                <a:chExt cx="182562" cy="182563"/>
              </a:xfrm>
            </p:grpSpPr>
            <p:cxnSp>
              <p:nvCxnSpPr>
                <p:cNvPr id="291" name="Straight Connector 290"/>
                <p:cNvCxnSpPr/>
                <p:nvPr/>
              </p:nvCxnSpPr>
              <p:spPr bwMode="auto">
                <a:xfrm flipH="1">
                  <a:off x="1066809" y="4343396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 bwMode="auto">
                <a:xfrm rot="5400000" flipH="1">
                  <a:off x="1066779" y="4343426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44" name="Group 184"/>
              <p:cNvGrpSpPr>
                <a:grpSpLocks/>
              </p:cNvGrpSpPr>
              <p:nvPr/>
            </p:nvGrpSpPr>
            <p:grpSpPr bwMode="auto">
              <a:xfrm>
                <a:off x="3352801" y="1447800"/>
                <a:ext cx="182563" cy="182563"/>
                <a:chOff x="1067328" y="4343399"/>
                <a:chExt cx="182563" cy="182563"/>
              </a:xfrm>
            </p:grpSpPr>
            <p:cxnSp>
              <p:nvCxnSpPr>
                <p:cNvPr id="289" name="Straight Connector 288"/>
                <p:cNvCxnSpPr/>
                <p:nvPr/>
              </p:nvCxnSpPr>
              <p:spPr bwMode="auto">
                <a:xfrm flipH="1">
                  <a:off x="1066819" y="4343396"/>
                  <a:ext cx="182502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 rot="5400000" flipH="1">
                  <a:off x="1066789" y="4343426"/>
                  <a:ext cx="182563" cy="182502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45" name="Group 187"/>
              <p:cNvGrpSpPr>
                <a:grpSpLocks/>
              </p:cNvGrpSpPr>
              <p:nvPr/>
            </p:nvGrpSpPr>
            <p:grpSpPr bwMode="auto">
              <a:xfrm>
                <a:off x="4114802" y="1447800"/>
                <a:ext cx="182562" cy="182563"/>
                <a:chOff x="1067593" y="4343399"/>
                <a:chExt cx="182562" cy="182563"/>
              </a:xfrm>
            </p:grpSpPr>
            <p:cxnSp>
              <p:nvCxnSpPr>
                <p:cNvPr id="287" name="Straight Connector 286"/>
                <p:cNvCxnSpPr/>
                <p:nvPr/>
              </p:nvCxnSpPr>
              <p:spPr bwMode="auto">
                <a:xfrm flipH="1">
                  <a:off x="1066829" y="4343396"/>
                  <a:ext cx="184088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 rot="5400000" flipH="1">
                  <a:off x="1067592" y="4342634"/>
                  <a:ext cx="182563" cy="184088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46" name="Group 190"/>
              <p:cNvGrpSpPr>
                <a:grpSpLocks/>
              </p:cNvGrpSpPr>
              <p:nvPr/>
            </p:nvGrpSpPr>
            <p:grpSpPr bwMode="auto">
              <a:xfrm>
                <a:off x="4876802" y="1447800"/>
                <a:ext cx="182562" cy="182563"/>
                <a:chOff x="1066270" y="4343399"/>
                <a:chExt cx="182562" cy="182563"/>
              </a:xfrm>
            </p:grpSpPr>
            <p:cxnSp>
              <p:nvCxnSpPr>
                <p:cNvPr id="285" name="Straight Connector 284"/>
                <p:cNvCxnSpPr/>
                <p:nvPr/>
              </p:nvCxnSpPr>
              <p:spPr bwMode="auto">
                <a:xfrm flipH="1">
                  <a:off x="1066840" y="4343396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 bwMode="auto">
                <a:xfrm rot="5400000" flipH="1">
                  <a:off x="1066808" y="4343427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247" name="Group 193"/>
              <p:cNvGrpSpPr>
                <a:grpSpLocks/>
              </p:cNvGrpSpPr>
              <p:nvPr/>
            </p:nvGrpSpPr>
            <p:grpSpPr bwMode="auto">
              <a:xfrm>
                <a:off x="5638802" y="1447800"/>
                <a:ext cx="182563" cy="182563"/>
                <a:chOff x="1066534" y="4343399"/>
                <a:chExt cx="182563" cy="182563"/>
              </a:xfrm>
            </p:grpSpPr>
            <p:cxnSp>
              <p:nvCxnSpPr>
                <p:cNvPr id="283" name="Straight Connector 282"/>
                <p:cNvCxnSpPr/>
                <p:nvPr/>
              </p:nvCxnSpPr>
              <p:spPr bwMode="auto">
                <a:xfrm flipH="1">
                  <a:off x="1066850" y="4343396"/>
                  <a:ext cx="182501" cy="182563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 bwMode="auto">
                <a:xfrm rot="5400000" flipH="1">
                  <a:off x="1066818" y="4343427"/>
                  <a:ext cx="182563" cy="182501"/>
                </a:xfrm>
                <a:prstGeom prst="line">
                  <a:avLst/>
                </a:prstGeom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98" name="Oval 297"/>
          <p:cNvSpPr/>
          <p:nvPr/>
        </p:nvSpPr>
        <p:spPr>
          <a:xfrm>
            <a:off x="3124200" y="3017838"/>
            <a:ext cx="2286000" cy="2286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7" name="Straight Arrow Connector 306"/>
          <p:cNvCxnSpPr/>
          <p:nvPr/>
        </p:nvCxnSpPr>
        <p:spPr>
          <a:xfrm rot="10800000">
            <a:off x="5410200" y="3173414"/>
            <a:ext cx="0" cy="987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TextBox 307"/>
          <p:cNvSpPr txBox="1"/>
          <p:nvPr/>
        </p:nvSpPr>
        <p:spPr bwMode="auto">
          <a:xfrm>
            <a:off x="6994273" y="1906288"/>
            <a:ext cx="3537794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A67A00"/>
                </a:solidFill>
                <a:latin typeface="+mj-lt"/>
              </a:rPr>
              <a:t>Force</a:t>
            </a:r>
            <a:r>
              <a:rPr lang="en-US" sz="2400" dirty="0">
                <a:latin typeface="+mj-lt"/>
              </a:rPr>
              <a:t> is always perpendicular to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velocity</a:t>
            </a:r>
          </a:p>
        </p:txBody>
      </p:sp>
      <p:graphicFrame>
        <p:nvGraphicFramePr>
          <p:cNvPr id="5120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934067"/>
              </p:ext>
            </p:extLst>
          </p:nvPr>
        </p:nvGraphicFramePr>
        <p:xfrm>
          <a:off x="2970213" y="2200014"/>
          <a:ext cx="3079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0" name="Equation" r:id="rId3" imgW="152280" imgH="190440" progId="Equation.3">
                  <p:embed/>
                </p:oleObj>
              </mc:Choice>
              <mc:Fallback>
                <p:oleObj name="Equation" r:id="rId3" imgW="152280" imgH="190440" progId="Equation.3">
                  <p:embed/>
                  <p:pic>
                    <p:nvPicPr>
                      <p:cNvPr id="0" name="Picture 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2200014"/>
                        <a:ext cx="307975" cy="3857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TextBox 309"/>
              <p:cNvSpPr txBox="1"/>
              <p:nvPr/>
            </p:nvSpPr>
            <p:spPr bwMode="auto">
              <a:xfrm>
                <a:off x="6994273" y="2938975"/>
                <a:ext cx="4308990" cy="120032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[</a:t>
                </a:r>
                <a:r>
                  <a:rPr lang="en-US" sz="240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PHYS 1111K]:</a:t>
                </a:r>
                <a:endParaRPr lang="en-US" sz="2400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  <a:p>
                <a:pPr algn="ctr">
                  <a:defRPr/>
                </a:pPr>
                <a:r>
                  <a:rPr lang="en-US" sz="2400" dirty="0">
                    <a:latin typeface="+mj-lt"/>
                  </a:rPr>
                  <a:t>What happens to the path of  a moving particle if 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dirty="0">
                    <a:latin typeface="+mj-lt"/>
                  </a:rPr>
                  <a:t> v?</a:t>
                </a:r>
              </a:p>
            </p:txBody>
          </p:sp>
        </mc:Choice>
        <mc:Fallback xmlns="">
          <p:sp>
            <p:nvSpPr>
              <p:cNvPr id="310" name="TextBox 3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4273" y="2938975"/>
                <a:ext cx="4308990" cy="1200329"/>
              </a:xfrm>
              <a:prstGeom prst="rect">
                <a:avLst/>
              </a:prstGeom>
              <a:blipFill>
                <a:blip r:embed="rId5"/>
                <a:stretch>
                  <a:fillRect t="-3015" r="-2539" b="-10553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5" name="Straight Arrow Connector 314"/>
          <p:cNvCxnSpPr/>
          <p:nvPr/>
        </p:nvCxnSpPr>
        <p:spPr>
          <a:xfrm rot="10800000">
            <a:off x="3276600" y="3017839"/>
            <a:ext cx="990600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10" name="Group 326"/>
          <p:cNvGrpSpPr>
            <a:grpSpLocks/>
          </p:cNvGrpSpPr>
          <p:nvPr/>
        </p:nvGrpSpPr>
        <p:grpSpPr bwMode="auto">
          <a:xfrm>
            <a:off x="4267201" y="5091753"/>
            <a:ext cx="1323975" cy="334963"/>
            <a:chOff x="4495800" y="5059363"/>
            <a:chExt cx="1323975" cy="334963"/>
          </a:xfrm>
        </p:grpSpPr>
        <p:cxnSp>
          <p:nvCxnSpPr>
            <p:cNvPr id="300" name="Straight Arrow Connector 299"/>
            <p:cNvCxnSpPr/>
            <p:nvPr/>
          </p:nvCxnSpPr>
          <p:spPr>
            <a:xfrm>
              <a:off x="4495800" y="5302250"/>
              <a:ext cx="9906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123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3497074"/>
                </p:ext>
              </p:extLst>
            </p:nvPr>
          </p:nvGraphicFramePr>
          <p:xfrm>
            <a:off x="5562600" y="5059363"/>
            <a:ext cx="257175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91" name="Equation" r:id="rId6" imgW="126780" imgH="164814" progId="Equation.3">
                    <p:embed/>
                  </p:oleObj>
                </mc:Choice>
                <mc:Fallback>
                  <p:oleObj name="Equation" r:id="rId6" imgW="126780" imgH="164814" progId="Equation.3">
                    <p:embed/>
                    <p:pic>
                      <p:nvPicPr>
                        <p:cNvPr id="0" name="Picture 3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5059363"/>
                          <a:ext cx="257175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17" name="Straight Arrow Connector 316"/>
          <p:cNvCxnSpPr/>
          <p:nvPr/>
        </p:nvCxnSpPr>
        <p:spPr>
          <a:xfrm>
            <a:off x="3124200" y="4160839"/>
            <a:ext cx="0" cy="987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/>
          <p:nvPr/>
        </p:nvCxnSpPr>
        <p:spPr>
          <a:xfrm rot="16200000" flipH="1" flipV="1">
            <a:off x="3964782" y="3320257"/>
            <a:ext cx="606425" cy="1588"/>
          </a:xfrm>
          <a:prstGeom prst="straightConnector1">
            <a:avLst/>
          </a:prstGeom>
          <a:ln w="38100"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" name="Group 325"/>
          <p:cNvGrpSpPr>
            <a:grpSpLocks/>
          </p:cNvGrpSpPr>
          <p:nvPr/>
        </p:nvGrpSpPr>
        <p:grpSpPr bwMode="auto">
          <a:xfrm>
            <a:off x="4162426" y="4267200"/>
            <a:ext cx="333375" cy="1066798"/>
            <a:chOff x="4391025" y="4236816"/>
            <a:chExt cx="333375" cy="1067022"/>
          </a:xfrm>
        </p:grpSpPr>
        <p:cxnSp>
          <p:nvCxnSpPr>
            <p:cNvPr id="312" name="Straight Arrow Connector 311"/>
            <p:cNvCxnSpPr/>
            <p:nvPr/>
          </p:nvCxnSpPr>
          <p:spPr>
            <a:xfrm rot="5400000" flipH="1" flipV="1">
              <a:off x="4193318" y="4999768"/>
              <a:ext cx="606552" cy="1588"/>
            </a:xfrm>
            <a:prstGeom prst="straightConnector1">
              <a:avLst/>
            </a:prstGeom>
            <a:ln w="38100">
              <a:solidFill>
                <a:srgbClr val="A67A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123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2155794"/>
                </p:ext>
              </p:extLst>
            </p:nvPr>
          </p:nvGraphicFramePr>
          <p:xfrm>
            <a:off x="4391025" y="4236816"/>
            <a:ext cx="333375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92" name="Equation" r:id="rId8" imgW="164957" imgH="190335" progId="Equation.3">
                    <p:embed/>
                  </p:oleObj>
                </mc:Choice>
                <mc:Fallback>
                  <p:oleObj name="Equation" r:id="rId8" imgW="164957" imgH="190335" progId="Equation.3">
                    <p:embed/>
                    <p:pic>
                      <p:nvPicPr>
                        <p:cNvPr id="0" name="Picture 3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1025" y="4236816"/>
                          <a:ext cx="333375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 bwMode="auto">
              <a:xfrm>
                <a:off x="7467600" y="1322380"/>
                <a:ext cx="2362200" cy="506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Assume: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7600" y="1322380"/>
                <a:ext cx="2362200" cy="506421"/>
              </a:xfrm>
              <a:prstGeom prst="rect">
                <a:avLst/>
              </a:prstGeom>
              <a:blipFill>
                <a:blip r:embed="rId10"/>
                <a:stretch>
                  <a:fillRect l="-3866" b="-277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2" name="Straight Arrow Connector 321"/>
          <p:cNvCxnSpPr/>
          <p:nvPr/>
        </p:nvCxnSpPr>
        <p:spPr>
          <a:xfrm flipH="1" flipV="1">
            <a:off x="4803776" y="4159250"/>
            <a:ext cx="606425" cy="1588"/>
          </a:xfrm>
          <a:prstGeom prst="straightConnector1">
            <a:avLst/>
          </a:prstGeom>
          <a:ln w="38100"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/>
          <p:nvPr/>
        </p:nvCxnSpPr>
        <p:spPr>
          <a:xfrm rot="10800000" flipH="1" flipV="1">
            <a:off x="3124201" y="4160839"/>
            <a:ext cx="606425" cy="1587"/>
          </a:xfrm>
          <a:prstGeom prst="straightConnector1">
            <a:avLst/>
          </a:prstGeom>
          <a:ln w="38100">
            <a:solidFill>
              <a:srgbClr val="A67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TextBox 338"/>
          <p:cNvSpPr txBox="1"/>
          <p:nvPr/>
        </p:nvSpPr>
        <p:spPr bwMode="auto">
          <a:xfrm>
            <a:off x="7898478" y="4180605"/>
            <a:ext cx="294591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8000"/>
                </a:solidFill>
                <a:latin typeface="+mj-lt"/>
              </a:rPr>
              <a:t>Circular motion</a:t>
            </a:r>
          </a:p>
        </p:txBody>
      </p:sp>
      <p:sp>
        <p:nvSpPr>
          <p:cNvPr id="342" name="TextBox 341"/>
          <p:cNvSpPr txBox="1"/>
          <p:nvPr/>
        </p:nvSpPr>
        <p:spPr bwMode="auto">
          <a:xfrm>
            <a:off x="6974197" y="5953789"/>
            <a:ext cx="2057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j-lt"/>
              </a:rPr>
              <a:t>Straight line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(F = 0)</a:t>
            </a:r>
          </a:p>
        </p:txBody>
      </p:sp>
      <p:sp>
        <p:nvSpPr>
          <p:cNvPr id="344" name="TextBox 343"/>
          <p:cNvSpPr txBox="1"/>
          <p:nvPr/>
        </p:nvSpPr>
        <p:spPr bwMode="auto">
          <a:xfrm>
            <a:off x="8649249" y="6214828"/>
            <a:ext cx="205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j-lt"/>
              </a:rPr>
              <a:t>helix</a:t>
            </a:r>
          </a:p>
        </p:txBody>
      </p:sp>
      <p:grpSp>
        <p:nvGrpSpPr>
          <p:cNvPr id="329" name="Group 347"/>
          <p:cNvGrpSpPr>
            <a:grpSpLocks/>
          </p:cNvGrpSpPr>
          <p:nvPr/>
        </p:nvGrpSpPr>
        <p:grpSpPr bwMode="auto">
          <a:xfrm>
            <a:off x="6928464" y="5114928"/>
            <a:ext cx="2057400" cy="1600861"/>
            <a:chOff x="7086600" y="3886200"/>
            <a:chExt cx="2057400" cy="1371600"/>
          </a:xfrm>
        </p:grpSpPr>
        <p:grpSp>
          <p:nvGrpSpPr>
            <p:cNvPr id="51224" name="Group 346"/>
            <p:cNvGrpSpPr>
              <a:grpSpLocks/>
            </p:cNvGrpSpPr>
            <p:nvPr/>
          </p:nvGrpSpPr>
          <p:grpSpPr bwMode="auto">
            <a:xfrm>
              <a:off x="7086600" y="3962400"/>
              <a:ext cx="2057400" cy="711989"/>
              <a:chOff x="7086600" y="3962400"/>
              <a:chExt cx="2057400" cy="711989"/>
            </a:xfrm>
          </p:grpSpPr>
          <p:sp>
            <p:nvSpPr>
              <p:cNvPr id="340" name="TextBox 339"/>
              <p:cNvSpPr txBox="1"/>
              <p:nvPr/>
            </p:nvSpPr>
            <p:spPr bwMode="auto">
              <a:xfrm>
                <a:off x="7086600" y="3962400"/>
                <a:ext cx="2057400" cy="711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400" dirty="0">
                    <a:latin typeface="+mj-lt"/>
                  </a:rPr>
                  <a:t>If         ,</a:t>
                </a:r>
              </a:p>
              <a:p>
                <a:pPr algn="ctr">
                  <a:defRPr/>
                </a:pPr>
                <a:r>
                  <a:rPr lang="en-US" sz="2400" dirty="0">
                    <a:latin typeface="+mj-lt"/>
                  </a:rPr>
                  <a:t>motion is</a:t>
                </a:r>
              </a:p>
            </p:txBody>
          </p:sp>
          <p:graphicFrame>
            <p:nvGraphicFramePr>
              <p:cNvPr id="51227" name="Object 15"/>
              <p:cNvGraphicFramePr>
                <a:graphicFrameLocks noChangeAspect="1"/>
              </p:cNvGraphicFramePr>
              <p:nvPr/>
            </p:nvGraphicFramePr>
            <p:xfrm>
              <a:off x="7893050" y="4016375"/>
              <a:ext cx="59690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093" name="Equation" r:id="rId11" imgW="342751" imgH="228501" progId="Equation.3">
                      <p:embed/>
                    </p:oleObj>
                  </mc:Choice>
                  <mc:Fallback>
                    <p:oleObj name="Equation" r:id="rId11" imgW="342751" imgH="228501" progId="Equation.3">
                      <p:embed/>
                      <p:pic>
                        <p:nvPicPr>
                          <p:cNvPr id="0" name="Picture 3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93050" y="4016375"/>
                            <a:ext cx="596900" cy="4000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45" name="Rectangle 344"/>
            <p:cNvSpPr/>
            <p:nvPr/>
          </p:nvSpPr>
          <p:spPr>
            <a:xfrm>
              <a:off x="7124700" y="3886200"/>
              <a:ext cx="1981200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1" name="Group 348"/>
          <p:cNvGrpSpPr>
            <a:grpSpLocks/>
          </p:cNvGrpSpPr>
          <p:nvPr/>
        </p:nvGrpSpPr>
        <p:grpSpPr bwMode="auto">
          <a:xfrm>
            <a:off x="8917624" y="5115588"/>
            <a:ext cx="2438746" cy="1600200"/>
            <a:chOff x="7086600" y="5257800"/>
            <a:chExt cx="2057400" cy="1600200"/>
          </a:xfrm>
        </p:grpSpPr>
        <p:sp>
          <p:nvSpPr>
            <p:cNvPr id="343" name="TextBox 342"/>
            <p:cNvSpPr txBox="1"/>
            <p:nvPr/>
          </p:nvSpPr>
          <p:spPr bwMode="auto">
            <a:xfrm>
              <a:off x="7086600" y="5257800"/>
              <a:ext cx="20574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j-lt"/>
                </a:rPr>
                <a:t>For other arrangement</a:t>
              </a:r>
            </a:p>
            <a:p>
              <a:pPr>
                <a:defRPr/>
              </a:pPr>
              <a:r>
                <a:rPr lang="en-US" sz="2400" dirty="0">
                  <a:latin typeface="+mj-lt"/>
                </a:rPr>
                <a:t>motion is</a:t>
              </a: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7124700" y="5257800"/>
              <a:ext cx="1981200" cy="160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45861" name="Picture 1125" descr="Image result for helix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0" b="13775"/>
          <a:stretch/>
        </p:blipFill>
        <p:spPr bwMode="auto">
          <a:xfrm>
            <a:off x="10494251" y="5874098"/>
            <a:ext cx="700290" cy="84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06200" y="6388597"/>
            <a:ext cx="455234" cy="317004"/>
          </a:xfrm>
        </p:spPr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 animBg="1"/>
      <p:bldP spid="308" grpId="0" animBg="1"/>
      <p:bldP spid="310" grpId="0" animBg="1"/>
      <p:bldP spid="339" grpId="0" animBg="1"/>
      <p:bldP spid="342" grpId="0"/>
      <p:bldP spid="3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18887"/>
            <a:ext cx="8991600" cy="1676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600" b="1" dirty="0">
                <a:cs typeface="Arial" charset="0"/>
              </a:rPr>
              <a:t>Example with Lenz’s Law: Moving Loop [3]</a:t>
            </a:r>
            <a:br>
              <a:rPr lang="en-US" sz="3600" b="1" dirty="0">
                <a:cs typeface="Arial" charset="0"/>
              </a:rPr>
            </a:b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/>
              <a:t>(leaving the region)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TextBox 3"/>
              <p:cNvSpPr txBox="1">
                <a:spLocks noChangeArrowheads="1"/>
              </p:cNvSpPr>
              <p:nvPr/>
            </p:nvSpPr>
            <p:spPr bwMode="auto">
              <a:xfrm>
                <a:off x="5486400" y="3271839"/>
                <a:ext cx="29337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400" dirty="0"/>
                  <a:t>Original field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sz="2400" dirty="0"/>
                  <a:t>):</a:t>
                </a:r>
              </a:p>
            </p:txBody>
          </p:sp>
        </mc:Choice>
        <mc:Fallback xmlns="">
          <p:sp>
            <p:nvSpPr>
              <p:cNvPr id="81923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3271839"/>
                <a:ext cx="2933700" cy="461665"/>
              </a:xfrm>
              <a:prstGeom prst="rect">
                <a:avLst/>
              </a:prstGeom>
              <a:blipFill>
                <a:blip r:embed="rId2"/>
                <a:stretch>
                  <a:fillRect l="-1040" t="-9333" r="-1247" b="-3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8115300" y="3271838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</a:rPr>
              <a:t>Out of page</a:t>
            </a:r>
          </a:p>
        </p:txBody>
      </p:sp>
      <p:sp>
        <p:nvSpPr>
          <p:cNvPr id="81925" name="TextBox 5"/>
          <p:cNvSpPr txBox="1">
            <a:spLocks noChangeArrowheads="1"/>
          </p:cNvSpPr>
          <p:nvPr/>
        </p:nvSpPr>
        <p:spPr bwMode="auto">
          <a:xfrm>
            <a:off x="6248400" y="2618061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Flux:</a:t>
            </a:r>
          </a:p>
        </p:txBody>
      </p:sp>
      <p:sp>
        <p:nvSpPr>
          <p:cNvPr id="81926" name="TextBox 6"/>
          <p:cNvSpPr txBox="1">
            <a:spLocks noChangeArrowheads="1"/>
          </p:cNvSpPr>
          <p:nvPr/>
        </p:nvSpPr>
        <p:spPr bwMode="auto">
          <a:xfrm>
            <a:off x="7962900" y="2618061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A67A00"/>
                </a:solidFill>
              </a:rPr>
              <a:t>Decreasing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7" name="TextBox 7"/>
              <p:cNvSpPr txBox="1">
                <a:spLocks noChangeArrowheads="1"/>
              </p:cNvSpPr>
              <p:nvPr/>
            </p:nvSpPr>
            <p:spPr bwMode="auto">
              <a:xfrm>
                <a:off x="5791200" y="3962401"/>
                <a:ext cx="2438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400" dirty="0"/>
                  <a:t>Induced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81927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3962401"/>
                <a:ext cx="2438400" cy="461665"/>
              </a:xfrm>
              <a:prstGeom prst="rect">
                <a:avLst/>
              </a:prstGeom>
              <a:blipFill>
                <a:blip r:embed="rId3"/>
                <a:stretch>
                  <a:fillRect t="-9211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28" name="TextBox 8"/>
              <p:cNvSpPr txBox="1">
                <a:spLocks noChangeArrowheads="1"/>
              </p:cNvSpPr>
              <p:nvPr/>
            </p:nvSpPr>
            <p:spPr bwMode="auto">
              <a:xfrm>
                <a:off x="7722060" y="3817204"/>
                <a:ext cx="340314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400" b="1" dirty="0">
                    <a:solidFill>
                      <a:srgbClr val="008000"/>
                    </a:solidFill>
                  </a:rPr>
                  <a:t>Same</a:t>
                </a:r>
                <a:r>
                  <a:rPr lang="en-US" sz="2400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ctr" eaLnBrk="1" hangingPunct="1"/>
                <a:r>
                  <a:rPr lang="en-US" sz="2400" dirty="0"/>
                  <a:t>(</a:t>
                </a:r>
                <a:r>
                  <a:rPr lang="en-US" sz="2400" b="1" dirty="0">
                    <a:solidFill>
                      <a:srgbClr val="293F6F"/>
                    </a:solidFill>
                  </a:rPr>
                  <a:t>out of page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8192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2060" y="3817204"/>
                <a:ext cx="3403141" cy="830997"/>
              </a:xfrm>
              <a:prstGeom prst="rect">
                <a:avLst/>
              </a:prstGeom>
              <a:blipFill>
                <a:blip r:embed="rId4"/>
                <a:stretch>
                  <a:fillRect t="-5109" b="-160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9" name="TextBox 9"/>
          <p:cNvSpPr txBox="1">
            <a:spLocks noChangeArrowheads="1"/>
          </p:cNvSpPr>
          <p:nvPr/>
        </p:nvSpPr>
        <p:spPr bwMode="auto">
          <a:xfrm>
            <a:off x="5562601" y="4839553"/>
            <a:ext cx="31406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Induced current:</a:t>
            </a:r>
          </a:p>
          <a:p>
            <a:pPr algn="ctr"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(from right-hand loop rule)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4807804"/>
            <a:ext cx="274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3333FF"/>
                </a:solidFill>
                <a:latin typeface="+mn-lt"/>
              </a:rPr>
              <a:t>counter-clockwise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362201" y="2684462"/>
            <a:ext cx="2937027" cy="2420939"/>
            <a:chOff x="1352550" y="2393950"/>
            <a:chExt cx="2157008" cy="1754209"/>
          </a:xfrm>
        </p:grpSpPr>
        <p:grpSp>
          <p:nvGrpSpPr>
            <p:cNvPr id="4" name="Group 3"/>
            <p:cNvGrpSpPr/>
            <p:nvPr/>
          </p:nvGrpSpPr>
          <p:grpSpPr>
            <a:xfrm>
              <a:off x="1352550" y="2397125"/>
              <a:ext cx="2157008" cy="1751034"/>
              <a:chOff x="209550" y="2114550"/>
              <a:chExt cx="2157008" cy="175103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09550" y="2114550"/>
                <a:ext cx="1771650" cy="17176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508725" y="2590800"/>
                <a:ext cx="762000" cy="762000"/>
              </a:xfrm>
              <a:prstGeom prst="ellipse">
                <a:avLst/>
              </a:prstGeom>
              <a:noFill/>
              <a:ln w="63500">
                <a:solidFill>
                  <a:srgbClr val="B87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1680758" y="3408384"/>
                <a:ext cx="685800" cy="4572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1" name="Group 52"/>
            <p:cNvGrpSpPr>
              <a:grpSpLocks/>
            </p:cNvGrpSpPr>
            <p:nvPr/>
          </p:nvGrpSpPr>
          <p:grpSpPr bwMode="auto">
            <a:xfrm>
              <a:off x="1477963" y="2393950"/>
              <a:ext cx="1518364" cy="1638301"/>
              <a:chOff x="3733800" y="3352800"/>
              <a:chExt cx="2894012" cy="3122613"/>
            </a:xfrm>
          </p:grpSpPr>
          <p:grpSp>
            <p:nvGrpSpPr>
              <p:cNvPr id="22" name="Group 47"/>
              <p:cNvGrpSpPr>
                <a:grpSpLocks/>
              </p:cNvGrpSpPr>
              <p:nvPr/>
            </p:nvGrpSpPr>
            <p:grpSpPr bwMode="auto">
              <a:xfrm>
                <a:off x="3733800" y="6400800"/>
                <a:ext cx="2894012" cy="74613"/>
                <a:chOff x="3733800" y="6400800"/>
                <a:chExt cx="2894012" cy="74613"/>
              </a:xfrm>
            </p:grpSpPr>
            <p:sp>
              <p:nvSpPr>
                <p:cNvPr id="47" name="Oval 46"/>
                <p:cNvSpPr/>
                <p:nvPr/>
              </p:nvSpPr>
              <p:spPr bwMode="auto">
                <a:xfrm>
                  <a:off x="373380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 bwMode="auto">
                <a:xfrm>
                  <a:off x="443865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 bwMode="auto">
                <a:xfrm>
                  <a:off x="514350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 bwMode="auto">
                <a:xfrm>
                  <a:off x="584835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 bwMode="auto">
                <a:xfrm>
                  <a:off x="655320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3" name="Group 51"/>
              <p:cNvGrpSpPr>
                <a:grpSpLocks/>
              </p:cNvGrpSpPr>
              <p:nvPr/>
            </p:nvGrpSpPr>
            <p:grpSpPr bwMode="auto">
              <a:xfrm>
                <a:off x="3733800" y="3352800"/>
                <a:ext cx="2894012" cy="74613"/>
                <a:chOff x="3733800" y="3352800"/>
                <a:chExt cx="2894012" cy="74613"/>
              </a:xfrm>
            </p:grpSpPr>
            <p:sp>
              <p:nvSpPr>
                <p:cNvPr id="42" name="Oval 41"/>
                <p:cNvSpPr/>
                <p:nvPr/>
              </p:nvSpPr>
              <p:spPr bwMode="auto">
                <a:xfrm>
                  <a:off x="373380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443865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 bwMode="auto">
                <a:xfrm>
                  <a:off x="514350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 bwMode="auto">
                <a:xfrm>
                  <a:off x="584835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 bwMode="auto">
                <a:xfrm>
                  <a:off x="655320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3733800" y="4114800"/>
                <a:ext cx="2894012" cy="74613"/>
                <a:chOff x="3733800" y="4114800"/>
                <a:chExt cx="2894012" cy="74613"/>
              </a:xfrm>
            </p:grpSpPr>
            <p:sp>
              <p:nvSpPr>
                <p:cNvPr id="37" name="Oval 36"/>
                <p:cNvSpPr/>
                <p:nvPr/>
              </p:nvSpPr>
              <p:spPr bwMode="auto">
                <a:xfrm>
                  <a:off x="373380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443865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 bwMode="auto">
                <a:xfrm>
                  <a:off x="514350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Oval 39"/>
                <p:cNvSpPr/>
                <p:nvPr/>
              </p:nvSpPr>
              <p:spPr bwMode="auto">
                <a:xfrm>
                  <a:off x="584835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 bwMode="auto">
                <a:xfrm>
                  <a:off x="655320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3733800" y="4876800"/>
                <a:ext cx="2894012" cy="74613"/>
                <a:chOff x="3733800" y="4876800"/>
                <a:chExt cx="2894012" cy="74613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373380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 bwMode="auto">
                <a:xfrm>
                  <a:off x="443865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 bwMode="auto">
                <a:xfrm>
                  <a:off x="514350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 bwMode="auto">
                <a:xfrm>
                  <a:off x="584835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655320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48"/>
              <p:cNvGrpSpPr>
                <a:grpSpLocks/>
              </p:cNvGrpSpPr>
              <p:nvPr/>
            </p:nvGrpSpPr>
            <p:grpSpPr bwMode="auto">
              <a:xfrm>
                <a:off x="3733800" y="5638800"/>
                <a:ext cx="2894012" cy="74613"/>
                <a:chOff x="3733800" y="5638803"/>
                <a:chExt cx="2894012" cy="74613"/>
              </a:xfrm>
            </p:grpSpPr>
            <p:sp>
              <p:nvSpPr>
                <p:cNvPr id="27" name="Oval 26"/>
                <p:cNvSpPr/>
                <p:nvPr/>
              </p:nvSpPr>
              <p:spPr bwMode="auto">
                <a:xfrm>
                  <a:off x="373380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 bwMode="auto">
                <a:xfrm>
                  <a:off x="443865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514350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584835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 bwMode="auto">
                <a:xfrm>
                  <a:off x="655320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66" name="TextBox 65"/>
          <p:cNvSpPr txBox="1"/>
          <p:nvPr/>
        </p:nvSpPr>
        <p:spPr>
          <a:xfrm>
            <a:off x="2209800" y="5798404"/>
            <a:ext cx="7696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As the loop leaves the region, a CCW current is induced in it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4114800" y="2819400"/>
            <a:ext cx="1066800" cy="1572064"/>
            <a:chOff x="3553264" y="2300068"/>
            <a:chExt cx="1066800" cy="1572064"/>
          </a:xfrm>
        </p:grpSpPr>
        <p:grpSp>
          <p:nvGrpSpPr>
            <p:cNvPr id="68" name="Group 67"/>
            <p:cNvGrpSpPr/>
            <p:nvPr/>
          </p:nvGrpSpPr>
          <p:grpSpPr>
            <a:xfrm>
              <a:off x="3553264" y="2810846"/>
              <a:ext cx="1066800" cy="1061286"/>
              <a:chOff x="3553264" y="2810846"/>
              <a:chExt cx="1066800" cy="1061286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3590912" y="3062066"/>
                <a:ext cx="693931" cy="494772"/>
                <a:chOff x="1945054" y="2659062"/>
                <a:chExt cx="870757" cy="620849"/>
              </a:xfrm>
            </p:grpSpPr>
            <p:sp>
              <p:nvSpPr>
                <p:cNvPr id="75" name="Oval 74"/>
                <p:cNvSpPr/>
                <p:nvPr/>
              </p:nvSpPr>
              <p:spPr bwMode="auto">
                <a:xfrm>
                  <a:off x="2337585" y="2801685"/>
                  <a:ext cx="478226" cy="478226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 bwMode="auto">
                <a:xfrm>
                  <a:off x="2498549" y="2962648"/>
                  <a:ext cx="156303" cy="1563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45054" y="2659062"/>
                      <a:ext cx="526461" cy="57930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 eaLnBrk="1" hangingPunct="1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𝝁</m:t>
                            </m:r>
                          </m:oMath>
                        </m:oMathPara>
                      </a14:m>
                      <a:endParaRPr lang="en-US" sz="2400" b="1" i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7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945054" y="2659062"/>
                      <a:ext cx="526461" cy="57930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246" b="-10526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1" name="Straight Arrow Connector 70"/>
              <p:cNvCxnSpPr/>
              <p:nvPr/>
            </p:nvCxnSpPr>
            <p:spPr>
              <a:xfrm flipV="1">
                <a:off x="4620064" y="3055036"/>
                <a:ext cx="0" cy="451812"/>
              </a:xfrm>
              <a:prstGeom prst="straightConnector1">
                <a:avLst/>
              </a:prstGeom>
              <a:ln w="762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rot="16200000" flipV="1">
                <a:off x="4072596" y="2584940"/>
                <a:ext cx="0" cy="451812"/>
              </a:xfrm>
              <a:prstGeom prst="straightConnector1">
                <a:avLst/>
              </a:prstGeom>
              <a:ln w="762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3553264" y="3132408"/>
                <a:ext cx="0" cy="451812"/>
              </a:xfrm>
              <a:prstGeom prst="straightConnector1">
                <a:avLst/>
              </a:prstGeom>
              <a:ln w="762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rot="5400000" flipV="1">
                <a:off x="4171072" y="3646226"/>
                <a:ext cx="0" cy="451812"/>
              </a:xfrm>
              <a:prstGeom prst="straightConnector1">
                <a:avLst/>
              </a:prstGeom>
              <a:ln w="762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3629464" y="2300068"/>
                  <a:ext cx="41955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𝑰</m:t>
                        </m:r>
                      </m:oMath>
                    </m:oMathPara>
                  </a14:m>
                  <a:endParaRPr lang="en-US" sz="2400" b="1" i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9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29464" y="2300068"/>
                  <a:ext cx="419552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471"/>
                  </a:stretch>
                </a:blipFill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" name="TextBox 5"/>
          <p:cNvSpPr txBox="1">
            <a:spLocks noChangeArrowheads="1"/>
          </p:cNvSpPr>
          <p:nvPr/>
        </p:nvSpPr>
        <p:spPr bwMode="auto">
          <a:xfrm>
            <a:off x="2605350" y="1981201"/>
            <a:ext cx="775785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1" dirty="0"/>
              <a:t>Area of the loop located inside the region is </a:t>
            </a:r>
            <a:r>
              <a:rPr lang="en-US" sz="2400" b="1" i="1" dirty="0"/>
              <a:t>decreasing</a:t>
            </a:r>
            <a:r>
              <a:rPr lang="en-US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7567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/>
      <p:bldP spid="81925" grpId="0"/>
      <p:bldP spid="81926" grpId="0"/>
      <p:bldP spid="81927" grpId="0"/>
      <p:bldP spid="81928" grpId="0"/>
      <p:bldP spid="81929" grpId="0"/>
      <p:bldP spid="11" grpId="0"/>
      <p:bldP spid="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991600" cy="1676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600" b="1" dirty="0">
                <a:cs typeface="Arial" charset="0"/>
              </a:rPr>
              <a:t>Example with Lenz’s Law: Moving Loop [4]</a:t>
            </a:r>
            <a:br>
              <a:rPr lang="en-US" sz="3600" b="1" dirty="0">
                <a:cs typeface="Arial" charset="0"/>
              </a:rPr>
            </a:br>
            <a:r>
              <a:rPr lang="en-US" sz="3200" b="1" dirty="0">
                <a:cs typeface="Arial" charset="0"/>
              </a:rPr>
              <a:t> </a:t>
            </a:r>
            <a:r>
              <a:rPr lang="en-US" sz="3200" b="1" dirty="0"/>
              <a:t>(inside the region)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TextBox 3"/>
              <p:cNvSpPr txBox="1">
                <a:spLocks noChangeArrowheads="1"/>
              </p:cNvSpPr>
              <p:nvPr/>
            </p:nvSpPr>
            <p:spPr bwMode="auto">
              <a:xfrm>
                <a:off x="5486400" y="3473178"/>
                <a:ext cx="29337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400" dirty="0"/>
                  <a:t>Original field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sz="2400" dirty="0"/>
                  <a:t>):</a:t>
                </a:r>
              </a:p>
            </p:txBody>
          </p:sp>
        </mc:Choice>
        <mc:Fallback xmlns="">
          <p:sp>
            <p:nvSpPr>
              <p:cNvPr id="81923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3473178"/>
                <a:ext cx="2933700" cy="461665"/>
              </a:xfrm>
              <a:prstGeom prst="rect">
                <a:avLst/>
              </a:prstGeom>
              <a:blipFill>
                <a:blip r:embed="rId2"/>
                <a:stretch>
                  <a:fillRect l="-1040" t="-9333" r="-1247" b="-3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8115300" y="3473177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</a:rPr>
              <a:t>Out of page</a:t>
            </a:r>
          </a:p>
        </p:txBody>
      </p:sp>
      <p:sp>
        <p:nvSpPr>
          <p:cNvPr id="81925" name="TextBox 5"/>
          <p:cNvSpPr txBox="1">
            <a:spLocks noChangeArrowheads="1"/>
          </p:cNvSpPr>
          <p:nvPr/>
        </p:nvSpPr>
        <p:spPr bwMode="auto">
          <a:xfrm>
            <a:off x="6248400" y="2819400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Flux:</a:t>
            </a:r>
          </a:p>
        </p:txBody>
      </p:sp>
      <p:sp>
        <p:nvSpPr>
          <p:cNvPr id="81926" name="TextBox 6"/>
          <p:cNvSpPr txBox="1">
            <a:spLocks noChangeArrowheads="1"/>
          </p:cNvSpPr>
          <p:nvPr/>
        </p:nvSpPr>
        <p:spPr bwMode="auto">
          <a:xfrm>
            <a:off x="7962900" y="2819400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A67A00"/>
                </a:solidFill>
              </a:rPr>
              <a:t>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7" name="TextBox 7"/>
              <p:cNvSpPr txBox="1">
                <a:spLocks noChangeArrowheads="1"/>
              </p:cNvSpPr>
              <p:nvPr/>
            </p:nvSpPr>
            <p:spPr bwMode="auto">
              <a:xfrm>
                <a:off x="5791200" y="4259998"/>
                <a:ext cx="2438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400" dirty="0"/>
                  <a:t>Induced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81927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0" y="4259998"/>
                <a:ext cx="2438400" cy="461665"/>
              </a:xfrm>
              <a:prstGeom prst="rect">
                <a:avLst/>
              </a:prstGeom>
              <a:blipFill>
                <a:blip r:embed="rId3"/>
                <a:stretch>
                  <a:fillRect t="-9211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8" name="TextBox 8"/>
          <p:cNvSpPr txBox="1">
            <a:spLocks noChangeArrowheads="1"/>
          </p:cNvSpPr>
          <p:nvPr/>
        </p:nvSpPr>
        <p:spPr bwMode="auto">
          <a:xfrm>
            <a:off x="7722060" y="4114800"/>
            <a:ext cx="29459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8000"/>
                </a:solidFill>
              </a:rPr>
              <a:t>Zero </a:t>
            </a:r>
            <a:endParaRPr lang="en-US" b="1" dirty="0">
              <a:solidFill>
                <a:srgbClr val="008000"/>
              </a:solidFill>
            </a:endParaRPr>
          </a:p>
          <a:p>
            <a:pPr algn="ctr" eaLnBrk="1" hangingPunct="1"/>
            <a:r>
              <a:rPr lang="en-US" sz="2000" dirty="0"/>
              <a:t>(because flux is </a:t>
            </a:r>
            <a:r>
              <a:rPr lang="en-US" sz="2000" b="1" dirty="0"/>
              <a:t>not </a:t>
            </a:r>
            <a:r>
              <a:rPr lang="en-US" sz="2000" dirty="0"/>
              <a:t>changing)</a:t>
            </a:r>
          </a:p>
        </p:txBody>
      </p:sp>
      <p:sp>
        <p:nvSpPr>
          <p:cNvPr id="81929" name="TextBox 9"/>
          <p:cNvSpPr txBox="1">
            <a:spLocks noChangeArrowheads="1"/>
          </p:cNvSpPr>
          <p:nvPr/>
        </p:nvSpPr>
        <p:spPr bwMode="auto">
          <a:xfrm>
            <a:off x="5486401" y="5257801"/>
            <a:ext cx="3140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/>
              <a:t>Induced current: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4800" y="5257801"/>
            <a:ext cx="274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3333FF"/>
                </a:solidFill>
                <a:latin typeface="+mn-lt"/>
              </a:rPr>
              <a:t>Zero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362200" y="2996465"/>
            <a:ext cx="2915000" cy="2374901"/>
            <a:chOff x="1352550" y="2393950"/>
            <a:chExt cx="2140831" cy="1720850"/>
          </a:xfrm>
        </p:grpSpPr>
        <p:grpSp>
          <p:nvGrpSpPr>
            <p:cNvPr id="4" name="Group 3"/>
            <p:cNvGrpSpPr/>
            <p:nvPr/>
          </p:nvGrpSpPr>
          <p:grpSpPr>
            <a:xfrm>
              <a:off x="1352550" y="2397125"/>
              <a:ext cx="2140831" cy="1717675"/>
              <a:chOff x="209550" y="2114550"/>
              <a:chExt cx="2140831" cy="171767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09550" y="2114550"/>
                <a:ext cx="1771650" cy="17176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90655" y="2590800"/>
                <a:ext cx="762000" cy="762000"/>
              </a:xfrm>
              <a:prstGeom prst="ellipse">
                <a:avLst/>
              </a:prstGeom>
              <a:noFill/>
              <a:ln w="63500">
                <a:solidFill>
                  <a:srgbClr val="B87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1664581" y="2761296"/>
                <a:ext cx="685800" cy="4572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1" name="Group 52"/>
            <p:cNvGrpSpPr>
              <a:grpSpLocks/>
            </p:cNvGrpSpPr>
            <p:nvPr/>
          </p:nvGrpSpPr>
          <p:grpSpPr bwMode="auto">
            <a:xfrm>
              <a:off x="1477963" y="2393950"/>
              <a:ext cx="1518364" cy="1638301"/>
              <a:chOff x="3733800" y="3352800"/>
              <a:chExt cx="2894012" cy="3122613"/>
            </a:xfrm>
          </p:grpSpPr>
          <p:grpSp>
            <p:nvGrpSpPr>
              <p:cNvPr id="22" name="Group 47"/>
              <p:cNvGrpSpPr>
                <a:grpSpLocks/>
              </p:cNvGrpSpPr>
              <p:nvPr/>
            </p:nvGrpSpPr>
            <p:grpSpPr bwMode="auto">
              <a:xfrm>
                <a:off x="3733800" y="6400800"/>
                <a:ext cx="2894012" cy="74613"/>
                <a:chOff x="3733800" y="6400800"/>
                <a:chExt cx="2894012" cy="74613"/>
              </a:xfrm>
            </p:grpSpPr>
            <p:sp>
              <p:nvSpPr>
                <p:cNvPr id="47" name="Oval 46"/>
                <p:cNvSpPr/>
                <p:nvPr/>
              </p:nvSpPr>
              <p:spPr bwMode="auto">
                <a:xfrm>
                  <a:off x="373380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 bwMode="auto">
                <a:xfrm>
                  <a:off x="443865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 bwMode="auto">
                <a:xfrm>
                  <a:off x="514350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 bwMode="auto">
                <a:xfrm>
                  <a:off x="584835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 bwMode="auto">
                <a:xfrm>
                  <a:off x="655320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3" name="Group 51"/>
              <p:cNvGrpSpPr>
                <a:grpSpLocks/>
              </p:cNvGrpSpPr>
              <p:nvPr/>
            </p:nvGrpSpPr>
            <p:grpSpPr bwMode="auto">
              <a:xfrm>
                <a:off x="3733800" y="3352800"/>
                <a:ext cx="2894012" cy="74613"/>
                <a:chOff x="3733800" y="3352800"/>
                <a:chExt cx="2894012" cy="74613"/>
              </a:xfrm>
            </p:grpSpPr>
            <p:sp>
              <p:nvSpPr>
                <p:cNvPr id="42" name="Oval 41"/>
                <p:cNvSpPr/>
                <p:nvPr/>
              </p:nvSpPr>
              <p:spPr bwMode="auto">
                <a:xfrm>
                  <a:off x="373380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443865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 bwMode="auto">
                <a:xfrm>
                  <a:off x="514350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 bwMode="auto">
                <a:xfrm>
                  <a:off x="584835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 bwMode="auto">
                <a:xfrm>
                  <a:off x="655320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3733800" y="4114800"/>
                <a:ext cx="2894012" cy="74613"/>
                <a:chOff x="3733800" y="4114800"/>
                <a:chExt cx="2894012" cy="74613"/>
              </a:xfrm>
            </p:grpSpPr>
            <p:sp>
              <p:nvSpPr>
                <p:cNvPr id="37" name="Oval 36"/>
                <p:cNvSpPr/>
                <p:nvPr/>
              </p:nvSpPr>
              <p:spPr bwMode="auto">
                <a:xfrm>
                  <a:off x="373380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443865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 bwMode="auto">
                <a:xfrm>
                  <a:off x="514350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Oval 39"/>
                <p:cNvSpPr/>
                <p:nvPr/>
              </p:nvSpPr>
              <p:spPr bwMode="auto">
                <a:xfrm>
                  <a:off x="584835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 bwMode="auto">
                <a:xfrm>
                  <a:off x="655320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3733800" y="4876800"/>
                <a:ext cx="2894012" cy="74613"/>
                <a:chOff x="3733800" y="4876800"/>
                <a:chExt cx="2894012" cy="74613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373380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 bwMode="auto">
                <a:xfrm>
                  <a:off x="443865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 bwMode="auto">
                <a:xfrm>
                  <a:off x="514350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 bwMode="auto">
                <a:xfrm>
                  <a:off x="584835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655320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48"/>
              <p:cNvGrpSpPr>
                <a:grpSpLocks/>
              </p:cNvGrpSpPr>
              <p:nvPr/>
            </p:nvGrpSpPr>
            <p:grpSpPr bwMode="auto">
              <a:xfrm>
                <a:off x="3733800" y="5638800"/>
                <a:ext cx="2894012" cy="74613"/>
                <a:chOff x="3733800" y="5638803"/>
                <a:chExt cx="2894012" cy="74613"/>
              </a:xfrm>
            </p:grpSpPr>
            <p:sp>
              <p:nvSpPr>
                <p:cNvPr id="27" name="Oval 26"/>
                <p:cNvSpPr/>
                <p:nvPr/>
              </p:nvSpPr>
              <p:spPr bwMode="auto">
                <a:xfrm>
                  <a:off x="373380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 bwMode="auto">
                <a:xfrm>
                  <a:off x="443865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514350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584835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 bwMode="auto">
                <a:xfrm>
                  <a:off x="655320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66" name="TextBox 65"/>
          <p:cNvSpPr txBox="1"/>
          <p:nvPr/>
        </p:nvSpPr>
        <p:spPr>
          <a:xfrm>
            <a:off x="2286000" y="5943601"/>
            <a:ext cx="7696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When the loop is not entering or leaving the region, there is no induced current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62200" y="1828801"/>
            <a:ext cx="7696200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What happens when the loop is moving inside the region (away from the edges)?</a:t>
            </a:r>
          </a:p>
        </p:txBody>
      </p:sp>
    </p:spTree>
    <p:extLst>
      <p:ext uri="{BB962C8B-B14F-4D97-AF65-F5344CB8AC3E}">
        <p14:creationId xmlns:p14="http://schemas.microsoft.com/office/powerpoint/2010/main" val="35740247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/>
      <p:bldP spid="81925" grpId="0"/>
      <p:bldP spid="81926" grpId="0"/>
      <p:bldP spid="81927" grpId="0"/>
      <p:bldP spid="81928" grpId="0"/>
      <p:bldP spid="81929" grpId="0"/>
      <p:bldP spid="11" grpId="0"/>
      <p:bldP spid="6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cs typeface="Arial" charset="0"/>
              </a:rPr>
              <a:t>Extra Example with Lenz’s Law: Moving Magnet [1]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457200" y="1828800"/>
            <a:ext cx="1127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A magnet is dropped, as shown, through a closed loop of aluminum.  What will be the direction of the induced current (when viewed from above) as the magnet falls </a:t>
            </a:r>
            <a:r>
              <a:rPr lang="en-US" sz="2400" b="1" dirty="0">
                <a:latin typeface="+mj-lt"/>
              </a:rPr>
              <a:t>towards</a:t>
            </a:r>
            <a:r>
              <a:rPr lang="en-US" sz="2400" dirty="0">
                <a:latin typeface="+mj-lt"/>
              </a:rPr>
              <a:t> and then </a:t>
            </a:r>
            <a:r>
              <a:rPr lang="en-US" sz="2400" b="1" dirty="0">
                <a:latin typeface="+mj-lt"/>
              </a:rPr>
              <a:t>away</a:t>
            </a:r>
            <a:r>
              <a:rPr lang="en-US" sz="2400" dirty="0">
                <a:latin typeface="+mj-lt"/>
              </a:rPr>
              <a:t> from the loop?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57400" y="3581400"/>
            <a:ext cx="3886200" cy="2514600"/>
            <a:chOff x="533400" y="3352800"/>
            <a:chExt cx="3886200" cy="2514600"/>
          </a:xfrm>
        </p:grpSpPr>
        <p:grpSp>
          <p:nvGrpSpPr>
            <p:cNvPr id="3" name="Group 2"/>
            <p:cNvGrpSpPr/>
            <p:nvPr/>
          </p:nvGrpSpPr>
          <p:grpSpPr>
            <a:xfrm>
              <a:off x="1752600" y="3925888"/>
              <a:ext cx="2286000" cy="1941512"/>
              <a:chOff x="1524000" y="3925888"/>
              <a:chExt cx="2286000" cy="1941512"/>
            </a:xfrm>
          </p:grpSpPr>
          <p:grpSp>
            <p:nvGrpSpPr>
              <p:cNvPr id="92164" name="Group 10"/>
              <p:cNvGrpSpPr>
                <a:grpSpLocks/>
              </p:cNvGrpSpPr>
              <p:nvPr/>
            </p:nvGrpSpPr>
            <p:grpSpPr bwMode="auto">
              <a:xfrm>
                <a:off x="2411413" y="3925888"/>
                <a:ext cx="312737" cy="1281112"/>
                <a:chOff x="5230190" y="3392482"/>
                <a:chExt cx="313304" cy="1280569"/>
              </a:xfrm>
            </p:grpSpPr>
            <p:sp>
              <p:nvSpPr>
                <p:cNvPr id="9" name="Rectangle 8"/>
                <p:cNvSpPr>
                  <a:spLocks/>
                </p:cNvSpPr>
                <p:nvPr/>
              </p:nvSpPr>
              <p:spPr bwMode="auto">
                <a:xfrm rot="16200000">
                  <a:off x="5070278" y="4225280"/>
                  <a:ext cx="639491" cy="25605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" name="Rectangle 9"/>
                <p:cNvSpPr>
                  <a:spLocks noChangeAspect="1"/>
                </p:cNvSpPr>
                <p:nvPr/>
              </p:nvSpPr>
              <p:spPr bwMode="auto">
                <a:xfrm rot="16200000">
                  <a:off x="4748148" y="3904741"/>
                  <a:ext cx="1280569" cy="25605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 bwMode="auto">
                <a:xfrm>
                  <a:off x="5230190" y="3392482"/>
                  <a:ext cx="313304" cy="3697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atin typeface="+mj-lt"/>
                    </a:rPr>
                    <a:t>S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 bwMode="auto">
                <a:xfrm>
                  <a:off x="5257226" y="4303321"/>
                  <a:ext cx="221063" cy="3697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atin typeface="+mj-lt"/>
                    </a:rPr>
                    <a:t>N</a:t>
                  </a:r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1524000" y="5562600"/>
                <a:ext cx="2286000" cy="3048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533400" y="3352800"/>
              <a:ext cx="3886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i="1" dirty="0"/>
                <a:t>Towards </a:t>
              </a:r>
              <a:r>
                <a:rPr lang="en-US" dirty="0"/>
                <a:t>(N pole closer to loop)</a:t>
              </a:r>
              <a:r>
                <a:rPr lang="en-US" sz="2400" i="1" dirty="0"/>
                <a:t>: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 rot="5400000">
              <a:off x="2934686" y="4380515"/>
              <a:ext cx="933800" cy="40237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77000" y="3505200"/>
            <a:ext cx="3429000" cy="3033712"/>
            <a:chOff x="4800600" y="3505200"/>
            <a:chExt cx="3429000" cy="3033712"/>
          </a:xfrm>
        </p:grpSpPr>
        <p:grpSp>
          <p:nvGrpSpPr>
            <p:cNvPr id="5" name="Group 4"/>
            <p:cNvGrpSpPr/>
            <p:nvPr/>
          </p:nvGrpSpPr>
          <p:grpSpPr>
            <a:xfrm>
              <a:off x="5410200" y="4648200"/>
              <a:ext cx="2286000" cy="1890712"/>
              <a:chOff x="5410200" y="4648200"/>
              <a:chExt cx="2286000" cy="1890712"/>
            </a:xfrm>
          </p:grpSpPr>
          <p:grpSp>
            <p:nvGrpSpPr>
              <p:cNvPr id="16" name="Group 10"/>
              <p:cNvGrpSpPr>
                <a:grpSpLocks/>
              </p:cNvGrpSpPr>
              <p:nvPr/>
            </p:nvGrpSpPr>
            <p:grpSpPr bwMode="auto">
              <a:xfrm>
                <a:off x="6553200" y="5257800"/>
                <a:ext cx="312737" cy="1281112"/>
                <a:chOff x="5230190" y="3392482"/>
                <a:chExt cx="313304" cy="1280569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 bwMode="auto">
                <a:xfrm rot="16200000">
                  <a:off x="5070278" y="4225280"/>
                  <a:ext cx="639491" cy="25605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" name="Rectangle 17"/>
                <p:cNvSpPr>
                  <a:spLocks noChangeAspect="1"/>
                </p:cNvSpPr>
                <p:nvPr/>
              </p:nvSpPr>
              <p:spPr bwMode="auto">
                <a:xfrm rot="16200000">
                  <a:off x="4748148" y="3904741"/>
                  <a:ext cx="1280569" cy="25605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 bwMode="auto">
                <a:xfrm>
                  <a:off x="5230190" y="3392482"/>
                  <a:ext cx="313304" cy="3697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atin typeface="+mj-lt"/>
                    </a:rPr>
                    <a:t>S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 bwMode="auto">
                <a:xfrm>
                  <a:off x="5257226" y="4303321"/>
                  <a:ext cx="221063" cy="3697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atin typeface="+mj-lt"/>
                    </a:rPr>
                    <a:t>N</a:t>
                  </a:r>
                </a:p>
              </p:txBody>
            </p:sp>
          </p:grpSp>
          <p:sp>
            <p:nvSpPr>
              <p:cNvPr id="21" name="Oval 20"/>
              <p:cNvSpPr/>
              <p:nvPr/>
            </p:nvSpPr>
            <p:spPr>
              <a:xfrm>
                <a:off x="5410200" y="4648200"/>
                <a:ext cx="2286000" cy="3048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3" name="TextBox 5"/>
            <p:cNvSpPr txBox="1">
              <a:spLocks noChangeArrowheads="1"/>
            </p:cNvSpPr>
            <p:nvPr/>
          </p:nvSpPr>
          <p:spPr bwMode="auto">
            <a:xfrm>
              <a:off x="4800600" y="3505200"/>
              <a:ext cx="3429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i="1" dirty="0"/>
                <a:t>Away</a:t>
              </a:r>
              <a:r>
                <a:rPr lang="en-US" sz="3200" i="1" dirty="0"/>
                <a:t> </a:t>
              </a:r>
              <a:r>
                <a:rPr lang="en-US" dirty="0"/>
                <a:t>(S pole closer to loop)</a:t>
              </a:r>
              <a:r>
                <a:rPr lang="en-US" i="1" dirty="0"/>
                <a:t>: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5754086" y="5656514"/>
              <a:ext cx="933800" cy="40237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cs typeface="Arial" charset="0"/>
              </a:rPr>
              <a:t>Extra Example with Lenz’s Law: Moving Magnet [2]</a:t>
            </a:r>
          </a:p>
        </p:txBody>
      </p:sp>
      <p:grpSp>
        <p:nvGrpSpPr>
          <p:cNvPr id="23557" name="Group 23556"/>
          <p:cNvGrpSpPr/>
          <p:nvPr/>
        </p:nvGrpSpPr>
        <p:grpSpPr>
          <a:xfrm>
            <a:off x="2133600" y="1524000"/>
            <a:ext cx="3886200" cy="2514600"/>
            <a:chOff x="609600" y="1524000"/>
            <a:chExt cx="3886200" cy="25146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"/>
            <a:srcRect r="43439"/>
            <a:stretch/>
          </p:blipFill>
          <p:spPr>
            <a:xfrm rot="10800000">
              <a:off x="1647988" y="1987059"/>
              <a:ext cx="1738808" cy="1843088"/>
            </a:xfrm>
            <a:prstGeom prst="rect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grpSp>
          <p:nvGrpSpPr>
            <p:cNvPr id="6" name="Group 5"/>
            <p:cNvGrpSpPr/>
            <p:nvPr/>
          </p:nvGrpSpPr>
          <p:grpSpPr>
            <a:xfrm>
              <a:off x="609600" y="1524000"/>
              <a:ext cx="3886200" cy="2514600"/>
              <a:chOff x="990600" y="3352800"/>
              <a:chExt cx="3886200" cy="25146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52600" y="5562600"/>
                <a:ext cx="2286000" cy="3048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TextBox 5"/>
              <p:cNvSpPr txBox="1">
                <a:spLocks noChangeArrowheads="1"/>
              </p:cNvSpPr>
              <p:nvPr/>
            </p:nvSpPr>
            <p:spPr bwMode="auto">
              <a:xfrm>
                <a:off x="990600" y="3352800"/>
                <a:ext cx="3886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400" i="1" dirty="0"/>
                  <a:t>Towards </a:t>
                </a:r>
                <a:r>
                  <a:rPr lang="en-US" dirty="0"/>
                  <a:t>(N pole closer to loop)</a:t>
                </a:r>
                <a:r>
                  <a:rPr lang="en-US" sz="2400" i="1" dirty="0"/>
                  <a:t>:</a:t>
                </a:r>
              </a:p>
            </p:txBody>
          </p:sp>
          <p:sp>
            <p:nvSpPr>
              <p:cNvPr id="24" name="Right Arrow 23"/>
              <p:cNvSpPr/>
              <p:nvPr/>
            </p:nvSpPr>
            <p:spPr>
              <a:xfrm rot="5400000">
                <a:off x="3065714" y="4380515"/>
                <a:ext cx="933800" cy="40237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grpSp>
        <p:nvGrpSpPr>
          <p:cNvPr id="23558" name="Group 23557"/>
          <p:cNvGrpSpPr/>
          <p:nvPr/>
        </p:nvGrpSpPr>
        <p:grpSpPr>
          <a:xfrm>
            <a:off x="6477000" y="1447800"/>
            <a:ext cx="3429000" cy="2819400"/>
            <a:chOff x="4953000" y="1447800"/>
            <a:chExt cx="3429000" cy="281940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/>
            <a:srcRect r="43439"/>
            <a:stretch/>
          </p:blipFill>
          <p:spPr>
            <a:xfrm rot="10800000">
              <a:off x="5838988" y="2424112"/>
              <a:ext cx="1738808" cy="1843088"/>
            </a:xfrm>
            <a:prstGeom prst="rect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4953000" y="1447800"/>
              <a:ext cx="3429000" cy="2514600"/>
              <a:chOff x="4800600" y="3871912"/>
              <a:chExt cx="3429000" cy="25146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410200" y="4633912"/>
                <a:ext cx="2286000" cy="3048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3" name="TextBox 5"/>
              <p:cNvSpPr txBox="1">
                <a:spLocks noChangeArrowheads="1"/>
              </p:cNvSpPr>
              <p:nvPr/>
            </p:nvSpPr>
            <p:spPr bwMode="auto">
              <a:xfrm>
                <a:off x="4800600" y="3871912"/>
                <a:ext cx="34290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400" i="1" dirty="0"/>
                  <a:t>Away</a:t>
                </a:r>
                <a:r>
                  <a:rPr lang="en-US" sz="3200" i="1" dirty="0"/>
                  <a:t> </a:t>
                </a:r>
                <a:r>
                  <a:rPr lang="en-US" dirty="0"/>
                  <a:t>(S pole closer to loop)</a:t>
                </a:r>
                <a:r>
                  <a:rPr lang="en-US" i="1" dirty="0"/>
                  <a:t>:</a:t>
                </a:r>
              </a:p>
            </p:txBody>
          </p:sp>
          <p:sp>
            <p:nvSpPr>
              <p:cNvPr id="25" name="Right Arrow 24"/>
              <p:cNvSpPr/>
              <p:nvPr/>
            </p:nvSpPr>
            <p:spPr>
              <a:xfrm rot="5400000">
                <a:off x="6799514" y="5718426"/>
                <a:ext cx="933800" cy="40237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5"/>
              <p:cNvSpPr txBox="1">
                <a:spLocks noChangeArrowheads="1"/>
              </p:cNvSpPr>
              <p:nvPr/>
            </p:nvSpPr>
            <p:spPr bwMode="auto">
              <a:xfrm>
                <a:off x="1786596" y="4419601"/>
                <a:ext cx="4343400" cy="205440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342900" indent="-342900" eaLnBrk="1" hangingPunct="1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Since magnet is getting closer to loop,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/>
                  <a:t>is </a:t>
                </a:r>
                <a:r>
                  <a:rPr lang="en-US" sz="2000" b="1" dirty="0"/>
                  <a:t>increasing</a:t>
                </a:r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 marL="342900" indent="-342900" eaLnBrk="1" hangingPunct="1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sz="2000" dirty="0"/>
                  <a:t> is pointing </a:t>
                </a:r>
                <a:r>
                  <a:rPr lang="en-US" sz="2000" b="1" dirty="0"/>
                  <a:t>down</a:t>
                </a:r>
                <a:r>
                  <a:rPr lang="en-US" sz="2000" dirty="0"/>
                  <a:t> as it enters the loop (field travels from N to S)</a:t>
                </a:r>
              </a:p>
              <a:p>
                <a:pPr marL="342900" indent="-342900" eaLnBrk="1" hangingPunct="1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Therefore, induced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points </a:t>
                </a:r>
                <a:r>
                  <a:rPr lang="en-US" sz="2000" b="1" dirty="0"/>
                  <a:t>up</a:t>
                </a:r>
              </a:p>
              <a:p>
                <a:pPr marL="342900" indent="-342900" eaLnBrk="1" hangingPunct="1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Right-hand loop rule: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b="1" dirty="0"/>
                  <a:t>CCW</a:t>
                </a:r>
                <a:endParaRPr lang="en-US" sz="2000" dirty="0"/>
              </a:p>
            </p:txBody>
          </p:sp>
        </mc:Choice>
        <mc:Fallback xmlns="">
          <p:sp>
            <p:nvSpPr>
              <p:cNvPr id="2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6596" y="4419601"/>
                <a:ext cx="4343400" cy="2054409"/>
              </a:xfrm>
              <a:prstGeom prst="rect">
                <a:avLst/>
              </a:prstGeom>
              <a:blipFill>
                <a:blip r:embed="rId3"/>
                <a:stretch>
                  <a:fillRect l="-1119" t="-885" r="-699" b="-4130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5"/>
              <p:cNvSpPr txBox="1">
                <a:spLocks noChangeArrowheads="1"/>
              </p:cNvSpPr>
              <p:nvPr/>
            </p:nvSpPr>
            <p:spPr bwMode="auto">
              <a:xfrm>
                <a:off x="6711224" y="4419601"/>
                <a:ext cx="4385604" cy="205440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342900" indent="-342900" eaLnBrk="1" hangingPunct="1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Since magnet is moving away from loop,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/>
                  <a:t>is </a:t>
                </a:r>
                <a:r>
                  <a:rPr lang="en-US" sz="2000" b="1" dirty="0"/>
                  <a:t>decreasing</a:t>
                </a:r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 marL="342900" indent="-342900" eaLnBrk="1" hangingPunct="1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sz="2000" dirty="0"/>
                  <a:t> is still pointing </a:t>
                </a:r>
                <a:r>
                  <a:rPr lang="en-US" sz="2000" b="1" dirty="0"/>
                  <a:t>down</a:t>
                </a:r>
                <a:r>
                  <a:rPr lang="en-US" sz="2000" dirty="0"/>
                  <a:t> as it enters the loop</a:t>
                </a:r>
              </a:p>
              <a:p>
                <a:pPr marL="342900" indent="-342900" eaLnBrk="1" hangingPunct="1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Therefore, induced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points </a:t>
                </a:r>
                <a:r>
                  <a:rPr lang="en-US" sz="2000" b="1" dirty="0"/>
                  <a:t>down</a:t>
                </a:r>
              </a:p>
              <a:p>
                <a:pPr marL="342900" indent="-342900" eaLnBrk="1" hangingPunct="1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Right-hand loop rule: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b="1" dirty="0"/>
                  <a:t>CW</a:t>
                </a:r>
                <a:endParaRPr lang="en-US" sz="2000" dirty="0"/>
              </a:p>
            </p:txBody>
          </p:sp>
        </mc:Choice>
        <mc:Fallback xmlns="">
          <p:sp>
            <p:nvSpPr>
              <p:cNvPr id="2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1224" y="4419601"/>
                <a:ext cx="4385604" cy="2054409"/>
              </a:xfrm>
              <a:prstGeom prst="rect">
                <a:avLst/>
              </a:prstGeom>
              <a:blipFill>
                <a:blip r:embed="rId4"/>
                <a:stretch>
                  <a:fillRect l="-1110" t="-885" r="-832" b="-4130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555" name="Group 23554"/>
          <p:cNvGrpSpPr/>
          <p:nvPr/>
        </p:nvGrpSpPr>
        <p:grpSpPr>
          <a:xfrm>
            <a:off x="3124200" y="3266275"/>
            <a:ext cx="1410152" cy="901350"/>
            <a:chOff x="1600200" y="3266275"/>
            <a:chExt cx="1410152" cy="901350"/>
          </a:xfrm>
        </p:grpSpPr>
        <p:grpSp>
          <p:nvGrpSpPr>
            <p:cNvPr id="29" name="Group 28"/>
            <p:cNvGrpSpPr/>
            <p:nvPr/>
          </p:nvGrpSpPr>
          <p:grpSpPr>
            <a:xfrm>
              <a:off x="2514600" y="3505200"/>
              <a:ext cx="495752" cy="662425"/>
              <a:chOff x="2514600" y="3505200"/>
              <a:chExt cx="495752" cy="662425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2514600" y="3505200"/>
                <a:ext cx="0" cy="662425"/>
              </a:xfrm>
              <a:prstGeom prst="straightConnector1">
                <a:avLst/>
              </a:prstGeom>
              <a:ln w="76200"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0800" y="3594487"/>
                    <a:ext cx="41955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𝝁</m:t>
                          </m:r>
                        </m:oMath>
                      </m:oMathPara>
                    </a14:m>
                    <a:endParaRPr lang="en-US" sz="2400" b="1" i="1" dirty="0">
                      <a:solidFill>
                        <a:srgbClr val="008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590800" y="3594487"/>
                    <a:ext cx="419552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246" b="-10667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552" name="Group 23551"/>
            <p:cNvGrpSpPr/>
            <p:nvPr/>
          </p:nvGrpSpPr>
          <p:grpSpPr>
            <a:xfrm>
              <a:off x="1600200" y="3266275"/>
              <a:ext cx="604212" cy="467525"/>
              <a:chOff x="1600200" y="3266275"/>
              <a:chExt cx="604212" cy="467525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rot="16200000" flipV="1">
                <a:off x="1978506" y="3507894"/>
                <a:ext cx="0" cy="451812"/>
              </a:xfrm>
              <a:prstGeom prst="straightConnector1">
                <a:avLst/>
              </a:prstGeom>
              <a:ln w="762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0200" y="3266275"/>
                    <a:ext cx="41955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𝑰</m:t>
                          </m:r>
                        </m:oMath>
                      </m:oMathPara>
                    </a14:m>
                    <a:endParaRPr lang="en-US" sz="2400" b="1" i="1" dirty="0">
                      <a:solidFill>
                        <a:srgbClr val="3333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600200" y="3266275"/>
                    <a:ext cx="419552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471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3556" name="Group 23555"/>
          <p:cNvGrpSpPr/>
          <p:nvPr/>
        </p:nvGrpSpPr>
        <p:grpSpPr>
          <a:xfrm>
            <a:off x="7824116" y="2057401"/>
            <a:ext cx="1739436" cy="766465"/>
            <a:chOff x="6452516" y="2057400"/>
            <a:chExt cx="1739436" cy="766465"/>
          </a:xfrm>
        </p:grpSpPr>
        <p:grpSp>
          <p:nvGrpSpPr>
            <p:cNvPr id="30" name="Group 29"/>
            <p:cNvGrpSpPr/>
            <p:nvPr/>
          </p:nvGrpSpPr>
          <p:grpSpPr>
            <a:xfrm>
              <a:off x="6452516" y="2057400"/>
              <a:ext cx="419552" cy="662425"/>
              <a:chOff x="6452516" y="2057400"/>
              <a:chExt cx="419552" cy="662425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6858000" y="2057400"/>
                <a:ext cx="0" cy="662425"/>
              </a:xfrm>
              <a:prstGeom prst="straightConnector1">
                <a:avLst/>
              </a:prstGeom>
              <a:ln w="76200"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2516" y="2085536"/>
                    <a:ext cx="41955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𝝁</m:t>
                          </m:r>
                        </m:oMath>
                      </m:oMathPara>
                    </a14:m>
                    <a:endParaRPr lang="en-US" sz="2400" b="1" i="1" dirty="0">
                      <a:solidFill>
                        <a:srgbClr val="008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452516" y="2085536"/>
                    <a:ext cx="419552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246" b="-10526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553" name="Group 23552"/>
            <p:cNvGrpSpPr/>
            <p:nvPr/>
          </p:nvGrpSpPr>
          <p:grpSpPr>
            <a:xfrm>
              <a:off x="7306520" y="2362200"/>
              <a:ext cx="885432" cy="461665"/>
              <a:chOff x="7306520" y="2362200"/>
              <a:chExt cx="885432" cy="461665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rot="16200000" flipV="1">
                <a:off x="7532426" y="2248838"/>
                <a:ext cx="0" cy="451812"/>
              </a:xfrm>
              <a:prstGeom prst="straightConnector1">
                <a:avLst/>
              </a:prstGeom>
              <a:ln w="76200">
                <a:solidFill>
                  <a:srgbClr val="3333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72400" y="2362200"/>
                    <a:ext cx="41955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𝑰</m:t>
                          </m:r>
                        </m:oMath>
                      </m:oMathPara>
                    </a14:m>
                    <a:endParaRPr lang="en-US" sz="2400" b="1" i="1" dirty="0">
                      <a:solidFill>
                        <a:srgbClr val="3333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772400" y="2362200"/>
                    <a:ext cx="419552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449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3559" name="Slide Number Placeholder 23558"/>
          <p:cNvSpPr>
            <a:spLocks noGrp="1"/>
          </p:cNvSpPr>
          <p:nvPr>
            <p:ph type="sldNum" sz="quarter" idx="12"/>
          </p:nvPr>
        </p:nvSpPr>
        <p:spPr>
          <a:xfrm>
            <a:off x="11734800" y="6467083"/>
            <a:ext cx="381000" cy="365125"/>
          </a:xfrm>
        </p:spPr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cs typeface="Arial" charset="0"/>
              </a:rPr>
              <a:t>Extra Example with Lenz’s Law: Moving Magnet [3]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5"/>
              <p:cNvSpPr txBox="1">
                <a:spLocks noChangeArrowheads="1"/>
              </p:cNvSpPr>
              <p:nvPr/>
            </p:nvSpPr>
            <p:spPr bwMode="auto">
              <a:xfrm>
                <a:off x="1752600" y="4267200"/>
                <a:ext cx="4461804" cy="170816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342900" indent="-342900" eaLnBrk="1" hangingPunct="1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When the magnet is approaching the loop,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b="1" dirty="0"/>
                  <a:t>opposite</a:t>
                </a:r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342900" indent="-342900" eaLnBrk="1" hangingPunct="1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loop </a:t>
                </a:r>
                <a:r>
                  <a:rPr lang="en-US" sz="2000" b="1" dirty="0"/>
                  <a:t>repels</a:t>
                </a:r>
                <a:r>
                  <a:rPr lang="en-US" sz="2000" dirty="0"/>
                  <a:t> the magnet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[lecture 11 slide 35]</a:t>
                </a:r>
                <a:r>
                  <a:rPr lang="en-US" sz="2000" dirty="0"/>
                  <a:t> </a:t>
                </a:r>
              </a:p>
              <a:p>
                <a:pPr marL="342900" indent="-342900" eaLnBrk="1" hangingPunct="1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Therefore, the magnet slows down</a:t>
                </a:r>
              </a:p>
            </p:txBody>
          </p:sp>
        </mc:Choice>
        <mc:Fallback xmlns="">
          <p:sp>
            <p:nvSpPr>
              <p:cNvPr id="2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4267200"/>
                <a:ext cx="4461804" cy="1708160"/>
              </a:xfrm>
              <a:prstGeom prst="rect">
                <a:avLst/>
              </a:prstGeom>
              <a:blipFill>
                <a:blip r:embed="rId2"/>
                <a:stretch>
                  <a:fillRect l="-1091" t="-1064" r="-136" b="-5319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5"/>
              <p:cNvSpPr txBox="1">
                <a:spLocks noChangeArrowheads="1"/>
              </p:cNvSpPr>
              <p:nvPr/>
            </p:nvSpPr>
            <p:spPr bwMode="auto">
              <a:xfrm>
                <a:off x="6324601" y="4267200"/>
                <a:ext cx="4194517" cy="170816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342900" indent="-342900" eaLnBrk="1" hangingPunct="1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When the magnet is moving away from the loop,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 points in the </a:t>
                </a:r>
                <a:r>
                  <a:rPr lang="en-US" sz="2000" b="1" dirty="0"/>
                  <a:t>same</a:t>
                </a:r>
                <a:r>
                  <a:rPr lang="en-US" sz="2000" dirty="0"/>
                  <a:t> direction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342900" indent="-342900" eaLnBrk="1" hangingPunct="1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loop </a:t>
                </a:r>
                <a:r>
                  <a:rPr lang="en-US" sz="2000" b="1" dirty="0"/>
                  <a:t>attracts</a:t>
                </a:r>
                <a:r>
                  <a:rPr lang="en-US" sz="2000" dirty="0"/>
                  <a:t> the magnet</a:t>
                </a:r>
              </a:p>
              <a:p>
                <a:pPr marL="342900" indent="-342900" eaLnBrk="1" hangingPunct="1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magnet still slows down </a:t>
                </a:r>
              </a:p>
            </p:txBody>
          </p:sp>
        </mc:Choice>
        <mc:Fallback xmlns="">
          <p:sp>
            <p:nvSpPr>
              <p:cNvPr id="2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1" y="4267200"/>
                <a:ext cx="4194517" cy="1708160"/>
              </a:xfrm>
              <a:prstGeom prst="rect">
                <a:avLst/>
              </a:prstGeom>
              <a:blipFill>
                <a:blip r:embed="rId3"/>
                <a:stretch>
                  <a:fillRect l="-1159" t="-1064" b="-5319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895600" y="1905000"/>
            <a:ext cx="2286000" cy="2180566"/>
            <a:chOff x="1371600" y="1987059"/>
            <a:chExt cx="2286000" cy="2180566"/>
          </a:xfrm>
        </p:grpSpPr>
        <p:grpSp>
          <p:nvGrpSpPr>
            <p:cNvPr id="23557" name="Group 23556"/>
            <p:cNvGrpSpPr/>
            <p:nvPr/>
          </p:nvGrpSpPr>
          <p:grpSpPr>
            <a:xfrm>
              <a:off x="1371600" y="1987059"/>
              <a:ext cx="2286000" cy="2051541"/>
              <a:chOff x="1371600" y="1987059"/>
              <a:chExt cx="2286000" cy="205154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"/>
              <a:srcRect r="43439"/>
              <a:stretch/>
            </p:blipFill>
            <p:spPr>
              <a:xfrm rot="10800000">
                <a:off x="1647988" y="1987059"/>
                <a:ext cx="1738808" cy="1843088"/>
              </a:xfrm>
              <a:prstGeom prst="rect">
                <a:avLst/>
              </a:prstGeom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1371600" y="2286001"/>
                <a:ext cx="2286000" cy="1752599"/>
                <a:chOff x="1752600" y="4114801"/>
                <a:chExt cx="2286000" cy="1752599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752600" y="5562600"/>
                  <a:ext cx="2286000" cy="304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4" name="Right Arrow 23"/>
                <p:cNvSpPr/>
                <p:nvPr/>
              </p:nvSpPr>
              <p:spPr>
                <a:xfrm rot="5400000">
                  <a:off x="3065714" y="4380515"/>
                  <a:ext cx="933800" cy="402371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2514600" y="3505200"/>
              <a:ext cx="495752" cy="662425"/>
              <a:chOff x="2514600" y="3505200"/>
              <a:chExt cx="495752" cy="662425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2514600" y="3505200"/>
                <a:ext cx="0" cy="662425"/>
              </a:xfrm>
              <a:prstGeom prst="straightConnector1">
                <a:avLst/>
              </a:prstGeom>
              <a:ln w="76200"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0800" y="3594487"/>
                    <a:ext cx="41955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𝝁</m:t>
                          </m:r>
                        </m:oMath>
                      </m:oMathPara>
                    </a14:m>
                    <a:endParaRPr lang="en-US" sz="2400" b="1" i="1" dirty="0">
                      <a:solidFill>
                        <a:srgbClr val="008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590800" y="3594487"/>
                    <a:ext cx="419552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246" b="-10526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Group 2"/>
          <p:cNvGrpSpPr/>
          <p:nvPr/>
        </p:nvGrpSpPr>
        <p:grpSpPr>
          <a:xfrm>
            <a:off x="7086600" y="2057400"/>
            <a:ext cx="2286000" cy="2209800"/>
            <a:chOff x="5562600" y="2057400"/>
            <a:chExt cx="2286000" cy="2209800"/>
          </a:xfrm>
        </p:grpSpPr>
        <p:grpSp>
          <p:nvGrpSpPr>
            <p:cNvPr id="23558" name="Group 23557"/>
            <p:cNvGrpSpPr/>
            <p:nvPr/>
          </p:nvGrpSpPr>
          <p:grpSpPr>
            <a:xfrm>
              <a:off x="5562600" y="2209800"/>
              <a:ext cx="2286000" cy="2057400"/>
              <a:chOff x="5562600" y="2209800"/>
              <a:chExt cx="2286000" cy="2057400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4"/>
              <a:srcRect r="43439"/>
              <a:stretch/>
            </p:blipFill>
            <p:spPr>
              <a:xfrm rot="10800000">
                <a:off x="5838988" y="2424112"/>
                <a:ext cx="1738808" cy="1843088"/>
              </a:xfrm>
              <a:prstGeom prst="rect">
                <a:avLst/>
              </a:prstGeom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5562600" y="2209800"/>
                <a:ext cx="2286000" cy="1676400"/>
                <a:chOff x="5410200" y="4633912"/>
                <a:chExt cx="2286000" cy="1676400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5410200" y="4633912"/>
                  <a:ext cx="2286000" cy="304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5" name="Right Arrow 24"/>
                <p:cNvSpPr/>
                <p:nvPr/>
              </p:nvSpPr>
              <p:spPr>
                <a:xfrm rot="5400000">
                  <a:off x="6799514" y="5642226"/>
                  <a:ext cx="933800" cy="402371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6300116" y="2057400"/>
              <a:ext cx="419552" cy="662425"/>
              <a:chOff x="6452516" y="2057400"/>
              <a:chExt cx="419552" cy="662425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6858000" y="2057400"/>
                <a:ext cx="0" cy="662425"/>
              </a:xfrm>
              <a:prstGeom prst="straightConnector1">
                <a:avLst/>
              </a:prstGeom>
              <a:ln w="76200"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2516" y="2085536"/>
                    <a:ext cx="41955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𝝁</m:t>
                          </m:r>
                        </m:oMath>
                      </m:oMathPara>
                    </a14:m>
                    <a:endParaRPr lang="en-US" sz="2400" b="1" i="1" dirty="0">
                      <a:solidFill>
                        <a:srgbClr val="008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452516" y="2085536"/>
                    <a:ext cx="419552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7246" b="-10526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4" name="TextBox 33"/>
          <p:cNvSpPr txBox="1"/>
          <p:nvPr/>
        </p:nvSpPr>
        <p:spPr>
          <a:xfrm>
            <a:off x="2362200" y="1371601"/>
            <a:ext cx="76962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What happens to the </a:t>
            </a:r>
            <a:r>
              <a:rPr lang="en-US" sz="2400" b="1" dirty="0">
                <a:latin typeface="+mn-lt"/>
              </a:rPr>
              <a:t>speed</a:t>
            </a:r>
            <a:r>
              <a:rPr lang="en-US" sz="2400" dirty="0">
                <a:latin typeface="+mn-lt"/>
              </a:rPr>
              <a:t> of the magnet as it falls?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52601" y="6172201"/>
            <a:ext cx="876651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The magnet slows down throughout the process of induction</a:t>
            </a:r>
          </a:p>
        </p:txBody>
      </p:sp>
    </p:spTree>
    <p:extLst>
      <p:ext uri="{BB962C8B-B14F-4D97-AF65-F5344CB8AC3E}">
        <p14:creationId xmlns:p14="http://schemas.microsoft.com/office/powerpoint/2010/main" val="25932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cs typeface="Arial" charset="0"/>
              </a:rPr>
              <a:t>Falling Magnet vs Falling Iron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62200" y="1066800"/>
            <a:ext cx="7696200" cy="4001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hlinkClick r:id="rId2"/>
              </a:rPr>
              <a:t>https://www.youtube.com/watch?v=N7tIi71-AjA</a:t>
            </a:r>
            <a:endParaRPr lang="en-US" sz="2000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57400" y="1676400"/>
            <a:ext cx="3962400" cy="3908286"/>
            <a:chOff x="533400" y="1981200"/>
            <a:chExt cx="3962400" cy="3908286"/>
          </a:xfrm>
        </p:grpSpPr>
        <p:sp>
          <p:nvSpPr>
            <p:cNvPr id="26" name="TextBox 5"/>
            <p:cNvSpPr txBox="1">
              <a:spLocks noChangeArrowheads="1"/>
            </p:cNvSpPr>
            <p:nvPr/>
          </p:nvSpPr>
          <p:spPr bwMode="auto">
            <a:xfrm>
              <a:off x="533400" y="5181600"/>
              <a:ext cx="3962400" cy="7078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300"/>
                </a:spcAft>
              </a:pPr>
              <a:r>
                <a:rPr lang="en-US" sz="2000" dirty="0"/>
                <a:t>A non-magnetized iron ball drops through a metal pipe in </a:t>
              </a:r>
              <a:r>
                <a:rPr lang="en-US" sz="2000" i="1" dirty="0"/>
                <a:t>0.02</a:t>
              </a:r>
              <a:r>
                <a:rPr lang="en-US" sz="2000" dirty="0"/>
                <a:t> </a:t>
              </a:r>
              <a:r>
                <a:rPr lang="en-US" sz="2000" i="1" dirty="0"/>
                <a:t>s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4343" t="13194" r="21474" b="31250"/>
            <a:stretch/>
          </p:blipFill>
          <p:spPr>
            <a:xfrm>
              <a:off x="1143000" y="1981200"/>
              <a:ext cx="2895600" cy="1219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26515" t="15073" b="14613"/>
            <a:stretch/>
          </p:blipFill>
          <p:spPr>
            <a:xfrm>
              <a:off x="1170214" y="3486090"/>
              <a:ext cx="2868386" cy="154311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324600" y="1705428"/>
            <a:ext cx="4114800" cy="3879258"/>
            <a:chOff x="4800600" y="2010228"/>
            <a:chExt cx="4114800" cy="38792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t="13889" r="20637" b="31426"/>
            <a:stretch/>
          </p:blipFill>
          <p:spPr>
            <a:xfrm>
              <a:off x="5234355" y="2010228"/>
              <a:ext cx="3097802" cy="120009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22750" t="16082" b="17945"/>
            <a:stretch/>
          </p:blipFill>
          <p:spPr>
            <a:xfrm>
              <a:off x="5207957" y="3505200"/>
              <a:ext cx="3174043" cy="1524000"/>
            </a:xfrm>
            <a:prstGeom prst="rect">
              <a:avLst/>
            </a:prstGeom>
          </p:spPr>
        </p:pic>
        <p:sp>
          <p:nvSpPr>
            <p:cNvPr id="35" name="TextBox 5"/>
            <p:cNvSpPr txBox="1">
              <a:spLocks noChangeArrowheads="1"/>
            </p:cNvSpPr>
            <p:nvPr/>
          </p:nvSpPr>
          <p:spPr bwMode="auto">
            <a:xfrm>
              <a:off x="4800600" y="5181600"/>
              <a:ext cx="4114800" cy="7078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300"/>
                </a:spcAft>
              </a:pPr>
              <a:r>
                <a:rPr lang="en-US" sz="2000" dirty="0"/>
                <a:t>A magnet of the same size drops through the same metal pipe in </a:t>
              </a:r>
              <a:r>
                <a:rPr lang="en-US" sz="2000" i="1" dirty="0"/>
                <a:t>4 s</a:t>
              </a:r>
            </a:p>
          </p:txBody>
        </p:sp>
      </p:grpSp>
      <p:sp>
        <p:nvSpPr>
          <p:cNvPr id="36" name="TextBox 5"/>
          <p:cNvSpPr txBox="1">
            <a:spLocks noChangeArrowheads="1"/>
          </p:cNvSpPr>
          <p:nvPr/>
        </p:nvSpPr>
        <p:spPr bwMode="auto">
          <a:xfrm>
            <a:off x="2275114" y="5867401"/>
            <a:ext cx="79248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n-US" sz="2200" b="1" dirty="0"/>
              <a:t>The magnet takes longer to fall because it induces a current in the metal pipe and is, therefore, slowed down</a:t>
            </a:r>
          </a:p>
        </p:txBody>
      </p:sp>
    </p:spTree>
    <p:extLst>
      <p:ext uri="{BB962C8B-B14F-4D97-AF65-F5344CB8AC3E}">
        <p14:creationId xmlns:p14="http://schemas.microsoft.com/office/powerpoint/2010/main" val="247257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cs typeface="Arial" charset="0"/>
              </a:rPr>
              <a:t>Energy Transfer in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38200" y="1260932"/>
                <a:ext cx="10363200" cy="4601260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9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latin typeface="+mn-lt"/>
                  </a:rPr>
                  <a:t>As a magnet creates induction, it slows down, i.e. loses kinetic energy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9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latin typeface="+mn-lt"/>
                  </a:rPr>
                  <a:t>The kinetic energy is transferred to the induced conductor (as electric energy)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latin typeface="+mn-lt"/>
                  </a:rPr>
                  <a:t>Therefore, magnetic induction is a process of energy transfer, converting kinetic energy to electrical energy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000" i="1" dirty="0">
                    <a:latin typeface="+mn-lt"/>
                  </a:rPr>
                  <a:t>(this principle is used in most power plants)</a:t>
                </a:r>
              </a:p>
              <a:p>
                <a:pPr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1100" dirty="0">
                  <a:latin typeface="+mn-lt"/>
                </a:endParaRPr>
              </a:p>
              <a:p>
                <a:pPr algn="just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400" dirty="0">
                    <a:latin typeface="+mn-lt"/>
                  </a:rPr>
                  <a:t>This is why it is necessary for the induced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latin typeface="+mn-lt"/>
                  </a:rPr>
                  <a:t> to prevent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dirty="0">
                    <a:latin typeface="+mn-lt"/>
                  </a:rPr>
                  <a:t> from changing 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[</a:t>
                </a:r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Lenz’s law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, slide 35] </a:t>
                </a:r>
                <a:r>
                  <a:rPr lang="en-US" sz="2400" dirty="0">
                    <a:latin typeface="+mn-lt"/>
                  </a:rPr>
                  <a:t>– so that kinetic energy is reduced and converted to electric energy, and the principle of energy conservation is not violated.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1100" dirty="0">
                  <a:latin typeface="+mn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>
                    <a:latin typeface="+mn-lt"/>
                  </a:rPr>
                  <a:t>i.e. Lenz’s law is based on conservation of energy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60932"/>
                <a:ext cx="10363200" cy="4601260"/>
              </a:xfrm>
              <a:prstGeom prst="rect">
                <a:avLst/>
              </a:prstGeom>
              <a:blipFill>
                <a:blip r:embed="rId2"/>
                <a:stretch>
                  <a:fillRect l="-941" t="-927" r="-1118" b="-2119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29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  <a:cs typeface="Arial" charset="0"/>
              </a:rPr>
              <a:t>Faraday’s Law</a:t>
            </a:r>
          </a:p>
        </p:txBody>
      </p:sp>
      <p:sp>
        <p:nvSpPr>
          <p:cNvPr id="839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cs typeface="Arial" charset="0"/>
              </a:rPr>
              <a:t>OpenStax</a:t>
            </a:r>
            <a:r>
              <a:rPr lang="en-US" dirty="0">
                <a:latin typeface="Arial" charset="0"/>
                <a:cs typeface="Arial" charset="0"/>
              </a:rPr>
              <a:t> 23.2 – 23.3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Faraday's Law gives the magnitude of the induced EMF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  <a:cs typeface="Arial" charset="0"/>
              </a:rPr>
              <a:t>Faraday’s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 bwMode="auto">
              <a:xfrm>
                <a:off x="2438400" y="1447801"/>
                <a:ext cx="69342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400" b="1" dirty="0">
                    <a:latin typeface="+mj-lt"/>
                  </a:rPr>
                  <a:t>Magnitude</a:t>
                </a:r>
                <a:r>
                  <a:rPr lang="en-US" sz="2400" dirty="0">
                    <a:latin typeface="+mj-lt"/>
                  </a:rPr>
                  <a:t> of induced EMF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latin typeface="+mj-lt"/>
                  </a:rPr>
                  <a:t>):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1447801"/>
                <a:ext cx="6934200" cy="461963"/>
              </a:xfrm>
              <a:prstGeom prst="rect">
                <a:avLst/>
              </a:prstGeom>
              <a:blipFill>
                <a:blip r:embed="rId3"/>
                <a:stretch>
                  <a:fillRect l="-1142" t="-9333" b="-30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4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900464"/>
              </p:ext>
            </p:extLst>
          </p:nvPr>
        </p:nvGraphicFramePr>
        <p:xfrm>
          <a:off x="5105400" y="2895601"/>
          <a:ext cx="168275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60" name="Equation" r:id="rId4" imgW="558558" imgH="431613" progId="Equation.3">
                  <p:embed/>
                </p:oleObj>
              </mc:Choice>
              <mc:Fallback>
                <p:oleObj name="Equation" r:id="rId4" imgW="558558" imgH="431613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95601"/>
                        <a:ext cx="168275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2209800" y="5105401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Can use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Ohm’s Law </a:t>
            </a:r>
            <a:r>
              <a:rPr lang="en-US" sz="2400" dirty="0">
                <a:latin typeface="+mj-lt"/>
              </a:rPr>
              <a:t>to find current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magnitude</a:t>
            </a:r>
            <a:r>
              <a:rPr lang="en-US" sz="2400" dirty="0">
                <a:latin typeface="+mj-lt"/>
              </a:rPr>
              <a:t> based on resistance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81200" y="2971801"/>
            <a:ext cx="3519488" cy="860425"/>
            <a:chOff x="3034352" y="3787224"/>
            <a:chExt cx="3518848" cy="861025"/>
          </a:xfrm>
        </p:grpSpPr>
        <p:sp>
          <p:nvSpPr>
            <p:cNvPr id="9" name="Rounded Rectangle 8"/>
            <p:cNvSpPr/>
            <p:nvPr/>
          </p:nvSpPr>
          <p:spPr>
            <a:xfrm>
              <a:off x="6157984" y="4114477"/>
              <a:ext cx="395216" cy="533772"/>
            </a:xfrm>
            <a:prstGeom prst="roundRect">
              <a:avLst/>
            </a:prstGeom>
            <a:noFill/>
            <a:ln>
              <a:solidFill>
                <a:srgbClr val="293F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>
              <a:stCxn id="9" idx="1"/>
              <a:endCxn id="11" idx="3"/>
            </p:cNvCxnSpPr>
            <p:nvPr/>
          </p:nvCxnSpPr>
          <p:spPr>
            <a:xfrm rot="10800000">
              <a:off x="5777053" y="4017573"/>
              <a:ext cx="380931" cy="363791"/>
            </a:xfrm>
            <a:prstGeom prst="line">
              <a:avLst/>
            </a:prstGeom>
            <a:ln w="25400">
              <a:solidFill>
                <a:srgbClr val="293F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 bwMode="auto">
            <a:xfrm>
              <a:off x="3034352" y="3787224"/>
              <a:ext cx="2742701" cy="462285"/>
            </a:xfrm>
            <a:prstGeom prst="rect">
              <a:avLst/>
            </a:prstGeom>
            <a:noFill/>
            <a:ln w="25400">
              <a:solidFill>
                <a:srgbClr val="293F6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293F6F"/>
                  </a:solidFill>
                  <a:latin typeface="+mj-lt"/>
                </a:rPr>
                <a:t>Induced EMF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96001" y="3581400"/>
            <a:ext cx="4409173" cy="1292427"/>
            <a:chOff x="3352800" y="3733395"/>
            <a:chExt cx="4409173" cy="1294312"/>
          </a:xfrm>
        </p:grpSpPr>
        <p:sp>
          <p:nvSpPr>
            <p:cNvPr id="13" name="Rounded Rectangle 12"/>
            <p:cNvSpPr/>
            <p:nvPr/>
          </p:nvSpPr>
          <p:spPr>
            <a:xfrm>
              <a:off x="3352800" y="3733395"/>
              <a:ext cx="457200" cy="534178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>
              <a:stCxn id="13" idx="2"/>
              <a:endCxn id="15" idx="1"/>
            </p:cNvCxnSpPr>
            <p:nvPr/>
          </p:nvCxnSpPr>
          <p:spPr>
            <a:xfrm>
              <a:off x="3581400" y="4267573"/>
              <a:ext cx="685800" cy="559787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 bwMode="auto">
            <a:xfrm>
              <a:off x="4267200" y="4627013"/>
              <a:ext cx="3494773" cy="400694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Time taken </a:t>
              </a:r>
              <a:r>
                <a:rPr lang="en-US" sz="2000" dirty="0">
                  <a:latin typeface="+mj-lt"/>
                </a:rPr>
                <a:t>for flux change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943600" y="2057400"/>
            <a:ext cx="3581400" cy="1447800"/>
            <a:chOff x="3505200" y="3352800"/>
            <a:chExt cx="3581400" cy="1447800"/>
          </a:xfrm>
        </p:grpSpPr>
        <p:sp>
          <p:nvSpPr>
            <p:cNvPr id="17" name="Rounded Rectangle 16"/>
            <p:cNvSpPr/>
            <p:nvPr/>
          </p:nvSpPr>
          <p:spPr>
            <a:xfrm>
              <a:off x="3505200" y="4267200"/>
              <a:ext cx="685800" cy="53340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stCxn id="17" idx="0"/>
              <a:endCxn id="19" idx="2"/>
            </p:cNvCxnSpPr>
            <p:nvPr/>
          </p:nvCxnSpPr>
          <p:spPr>
            <a:xfrm flipV="1">
              <a:off x="3848100" y="3752910"/>
              <a:ext cx="1562100" cy="514290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 bwMode="auto">
            <a:xfrm>
              <a:off x="3733800" y="3352800"/>
              <a:ext cx="3352800" cy="400110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8000"/>
                  </a:solidFill>
                  <a:latin typeface="+mj-lt"/>
                </a:rPr>
                <a:t>Change of Magnetic Flux</a:t>
              </a:r>
              <a:endParaRPr lang="en-US" sz="2000" dirty="0">
                <a:solidFill>
                  <a:srgbClr val="008000"/>
                </a:solidFill>
                <a:latin typeface="+mj-lt"/>
              </a:endParaRPr>
            </a:p>
          </p:txBody>
        </p:sp>
      </p:grpSp>
      <p:sp>
        <p:nvSpPr>
          <p:cNvPr id="27" name="TextBox 26"/>
          <p:cNvSpPr txBox="1"/>
          <p:nvPr/>
        </p:nvSpPr>
        <p:spPr bwMode="auto">
          <a:xfrm>
            <a:off x="2209800" y="5935663"/>
            <a:ext cx="777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Can use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Lenz’s Law </a:t>
            </a:r>
            <a:r>
              <a:rPr lang="en-US" sz="2400" dirty="0">
                <a:latin typeface="+mj-lt"/>
              </a:rPr>
              <a:t>to find current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direction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2209800" y="6396038"/>
            <a:ext cx="777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(For multiple loops, multiply </a:t>
            </a:r>
            <a:r>
              <a:rPr lang="en-US" sz="2400" i="1" dirty="0">
                <a:latin typeface="Symbol" pitchFamily="18" charset="2"/>
              </a:rPr>
              <a:t>e</a:t>
            </a:r>
            <a:r>
              <a:rPr lang="en-US" sz="2400" dirty="0">
                <a:latin typeface="+mj-lt"/>
              </a:rPr>
              <a:t> by number of loops)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791201" y="2948915"/>
            <a:ext cx="4734827" cy="1193532"/>
            <a:chOff x="4267200" y="2948915"/>
            <a:chExt cx="4734827" cy="1193532"/>
          </a:xfrm>
        </p:grpSpPr>
        <p:sp>
          <p:nvSpPr>
            <p:cNvPr id="6" name="Rounded Rectangle 5"/>
            <p:cNvSpPr/>
            <p:nvPr/>
          </p:nvSpPr>
          <p:spPr>
            <a:xfrm>
              <a:off x="4267200" y="2948915"/>
              <a:ext cx="1026695" cy="1193532"/>
            </a:xfrm>
            <a:prstGeom prst="roundRect">
              <a:avLst/>
            </a:prstGeom>
            <a:noFill/>
            <a:ln>
              <a:solidFill>
                <a:srgbClr val="6F00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30"/>
            <p:cNvGrpSpPr>
              <a:grpSpLocks/>
            </p:cNvGrpSpPr>
            <p:nvPr/>
          </p:nvGrpSpPr>
          <p:grpSpPr bwMode="auto">
            <a:xfrm>
              <a:off x="5293895" y="3068628"/>
              <a:ext cx="3708132" cy="954107"/>
              <a:chOff x="3378468" y="3276600"/>
              <a:chExt cx="3708132" cy="954107"/>
            </a:xfrm>
          </p:grpSpPr>
          <p:cxnSp>
            <p:nvCxnSpPr>
              <p:cNvPr id="29" name="Straight Connector 28"/>
              <p:cNvCxnSpPr>
                <a:stCxn id="6" idx="3"/>
                <a:endCxn id="30" idx="1"/>
              </p:cNvCxnSpPr>
              <p:nvPr/>
            </p:nvCxnSpPr>
            <p:spPr>
              <a:xfrm>
                <a:off x="3378468" y="3753653"/>
                <a:ext cx="355332" cy="1"/>
              </a:xfrm>
              <a:prstGeom prst="line">
                <a:avLst/>
              </a:prstGeom>
              <a:ln w="25400">
                <a:solidFill>
                  <a:srgbClr val="6F00E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 bwMode="auto">
              <a:xfrm>
                <a:off x="3733800" y="3276600"/>
                <a:ext cx="3352800" cy="954107"/>
              </a:xfrm>
              <a:prstGeom prst="rect">
                <a:avLst/>
              </a:prstGeom>
              <a:noFill/>
              <a:ln w="25400">
                <a:solidFill>
                  <a:srgbClr val="6F00E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>
                    <a:solidFill>
                      <a:srgbClr val="6F00E1"/>
                    </a:solidFill>
                    <a:latin typeface="+mj-lt"/>
                  </a:rPr>
                  <a:t>Rate of Change of Flux</a:t>
                </a:r>
                <a:endParaRPr lang="en-US" sz="2800" dirty="0">
                  <a:solidFill>
                    <a:srgbClr val="6F00E1"/>
                  </a:solidFill>
                  <a:latin typeface="+mj-lt"/>
                </a:endParaRPr>
              </a:p>
            </p:txBody>
          </p:sp>
        </p:grp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499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05000" y="304800"/>
                <a:ext cx="8382000" cy="1143000"/>
              </a:xfrm>
            </p:spPr>
            <p:txBody>
              <a:bodyPr/>
              <a:lstStyle/>
              <a:p>
                <a:pPr eaLnBrk="1" hangingPunct="1"/>
                <a:r>
                  <a:rPr lang="en-US" sz="4000" b="1" dirty="0">
                    <a:latin typeface="Arial" charset="0"/>
                    <a:cs typeface="Arial" charset="0"/>
                  </a:rPr>
                  <a:t>Rate of Change of Flux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𝜟𝜱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𝜟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𝒕</m:t>
                            </m:r>
                          </m:den>
                        </m:f>
                      </m:e>
                    </m:d>
                  </m:oMath>
                </a14:m>
                <a:endParaRPr lang="en-US" sz="4000" b="1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499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5000" y="304800"/>
                <a:ext cx="8382000" cy="1143000"/>
              </a:xfrm>
              <a:blipFill>
                <a:blip r:embed="rId2"/>
                <a:stretch>
                  <a:fillRect b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 bwMode="auto">
              <a:xfrm>
                <a:off x="2667000" y="1617748"/>
                <a:ext cx="7391400" cy="45544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>
                          <a:latin typeface="Cambria Math" panose="02040503050406030204" pitchFamily="18" charset="0"/>
                        </a:rPr>
                        <m:t>𝚫𝚽</m:t>
                      </m:r>
                      <m:r>
                        <a:rPr lang="en-US" sz="26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𝒇𝒊𝒏𝒂𝒍</m:t>
                          </m:r>
                        </m:sub>
                      </m:sSub>
                      <m:r>
                        <a:rPr lang="en-US" sz="2600" b="1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𝒊𝒏𝒊𝒕𝒊𝒂𝒍</m:t>
                          </m:r>
                        </m:sub>
                      </m:sSub>
                    </m:oMath>
                  </m:oMathPara>
                </a14:m>
                <a:endParaRPr lang="en-US" sz="2600" b="1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/>
                  <a:t>Also, we know: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>
                  <a:latin typeface="+mj-lt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+mj-lt"/>
                  </a:rPr>
                  <a:t>If any </a:t>
                </a:r>
                <a:r>
                  <a:rPr lang="en-US" sz="2400" b="1" dirty="0">
                    <a:latin typeface="+mj-lt"/>
                  </a:rPr>
                  <a:t>one</a:t>
                </a:r>
                <a:r>
                  <a:rPr lang="en-US" sz="2400" dirty="0">
                    <a:latin typeface="+mj-lt"/>
                  </a:rPr>
                  <a:t> of A or B is changing, then:</a:t>
                </a:r>
              </a:p>
              <a:p>
                <a:pPr algn="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2400" dirty="0">
                    <a:latin typeface="+mj-lt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or</m:t>
                    </m:r>
                  </m:oMath>
                </a14:m>
                <a:r>
                  <a:rPr lang="en-US" sz="2400" dirty="0">
                    <a:latin typeface="+mj-lt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>
                  <a:latin typeface="+mj-lt"/>
                </a:endParaRPr>
              </a:p>
              <a:p>
                <a:pPr algn="r">
                  <a:spcAft>
                    <a:spcPts val="1200"/>
                  </a:spcAft>
                </a:pPr>
                <a:r>
                  <a:rPr lang="en-US" dirty="0">
                    <a:latin typeface="+mj-lt"/>
                  </a:rPr>
                  <a:t>(depending on whether A or B is changing)</a:t>
                </a:r>
                <a:endParaRPr lang="en-US" sz="2000" dirty="0">
                  <a:latin typeface="+mj-lt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+mj-lt"/>
                  </a:rPr>
                  <a:t>Then, the rate of change of flux becomes:</a:t>
                </a:r>
              </a:p>
              <a:p>
                <a:pPr algn="ctr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200" i="1" dirty="0">
                    <a:latin typeface="+mj-lt"/>
                  </a:rPr>
                  <a:t>Note</a:t>
                </a:r>
                <a:r>
                  <a:rPr lang="en-US" sz="2200" dirty="0">
                    <a:latin typeface="+mj-lt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200" dirty="0">
                    <a:latin typeface="+mj-lt"/>
                  </a:rPr>
                  <a:t> is changing, then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ΔΦ</m:t>
                    </m:r>
                  </m:oMath>
                </a14:m>
                <a:r>
                  <a:rPr lang="en-US" sz="2200" dirty="0">
                    <a:latin typeface="+mj-lt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𝑖𝑛𝑖𝑡𝑖𝑎𝑙</m:t>
                        </m:r>
                      </m:sub>
                    </m:sSub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0" y="1617748"/>
                <a:ext cx="7391400" cy="4554452"/>
              </a:xfrm>
              <a:prstGeom prst="rect">
                <a:avLst/>
              </a:prstGeom>
              <a:blipFill>
                <a:blip r:embed="rId3"/>
                <a:stretch>
                  <a:fillRect l="-1236" r="-577" b="-173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96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58200" cy="1143000"/>
          </a:xfrm>
        </p:spPr>
        <p:txBody>
          <a:bodyPr/>
          <a:lstStyle/>
          <a:p>
            <a:r>
              <a:rPr lang="en-US" sz="4000" b="1" dirty="0"/>
              <a:t>Circular Motion in 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62200" y="1600200"/>
                <a:ext cx="7924800" cy="4648200"/>
              </a:xfrm>
            </p:spPr>
            <p:txBody>
              <a:bodyPr/>
              <a:lstStyle/>
              <a:p>
                <a:r>
                  <a:rPr lang="en-US" sz="2400" dirty="0"/>
                  <a:t>Force applied must be perpendicular to velocity</a:t>
                </a:r>
              </a:p>
              <a:p>
                <a:r>
                  <a:rPr lang="en-US" sz="2400" dirty="0"/>
                  <a:t>Force must point to the center of a circle (i.e. centripetal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400" dirty="0"/>
                  <a:t>  where m is mass and r is radius of circle</a:t>
                </a:r>
              </a:p>
              <a:p>
                <a:r>
                  <a:rPr lang="en-US" sz="2400" dirty="0"/>
                  <a:t>If magnetic field (B) is perpendicular to v, magnetic force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/>
                  <a:t>) must act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/>
                  <a:t> that makes particle rotate in a circle,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𝑞𝑣𝐵𝑠𝑖𝑛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90°</m:t>
                    </m:r>
                  </m:oMath>
                </a14:m>
                <a:r>
                  <a:rPr lang="en-US" sz="2400" dirty="0"/>
                  <a:t>  (angle is 90 </a:t>
                </a:r>
                <a:r>
                  <a:rPr lang="en-US" sz="2400" dirty="0" err="1"/>
                  <a:t>deg</a:t>
                </a:r>
                <a:r>
                  <a:rPr lang="en-US" sz="2400" dirty="0"/>
                  <a:t> because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Therefore: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  ⇒   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𝒒𝒗𝑩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2200" y="1600200"/>
                <a:ext cx="7924800" cy="4648200"/>
              </a:xfrm>
              <a:blipFill>
                <a:blip r:embed="rId2"/>
                <a:stretch>
                  <a:fillRect l="-1077" t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48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05000" y="228601"/>
                <a:ext cx="8534400" cy="987425"/>
              </a:xfrm>
            </p:spPr>
            <p:txBody>
              <a:bodyPr rtlCol="0">
                <a:no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sz="3600" b="1" dirty="0">
                    <a:cs typeface="Arial" charset="0"/>
                  </a:rPr>
                  <a:t>Finding induced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latin typeface="Cambria Math" panose="02040503050406030204" pitchFamily="18" charset="0"/>
                        <a:cs typeface="Arial" charset="0"/>
                      </a:rPr>
                      <m:t>𝑰</m:t>
                    </m:r>
                  </m:oMath>
                </a14:m>
                <a:r>
                  <a:rPr lang="en-US" sz="3600" b="1" dirty="0">
                    <a:cs typeface="Arial" charset="0"/>
                  </a:rPr>
                  <a:t>: Changing Field [1]</a:t>
                </a:r>
              </a:p>
            </p:txBody>
          </p:sp>
        </mc:Choice>
        <mc:Fallback xmlns="">
          <p:sp>
            <p:nvSpPr>
              <p:cNvPr id="2560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5000" y="228601"/>
                <a:ext cx="8534400" cy="987425"/>
              </a:xfrm>
              <a:blipFill>
                <a:blip r:embed="rId2"/>
                <a:stretch>
                  <a:fillRect l="-929" r="-786" b="-6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019" name="TextBox 4"/>
          <p:cNvSpPr txBox="1">
            <a:spLocks noChangeArrowheads="1"/>
          </p:cNvSpPr>
          <p:nvPr/>
        </p:nvSpPr>
        <p:spPr bwMode="auto">
          <a:xfrm>
            <a:off x="457200" y="1219200"/>
            <a:ext cx="1150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A circular loop of copper with resistance </a:t>
            </a:r>
            <a:r>
              <a:rPr lang="en-US" sz="2400" b="1" i="1" dirty="0"/>
              <a:t>R</a:t>
            </a:r>
            <a:r>
              <a:rPr lang="en-US" sz="2400" b="1" dirty="0"/>
              <a:t> = 5.0 </a:t>
            </a:r>
            <a:r>
              <a:rPr lang="en-US" sz="2400" b="1" dirty="0" err="1"/>
              <a:t>m</a:t>
            </a:r>
            <a:r>
              <a:rPr lang="en-US" sz="2400" b="1" dirty="0" err="1">
                <a:latin typeface="Symbol" pitchFamily="18" charset="2"/>
              </a:rPr>
              <a:t>W</a:t>
            </a:r>
            <a:r>
              <a:rPr lang="en-US" sz="2400" dirty="0"/>
              <a:t> and radius </a:t>
            </a:r>
            <a:r>
              <a:rPr lang="en-US" sz="2400" b="1" dirty="0"/>
              <a:t>r = 0.15 m (A = 0.0707 m</a:t>
            </a:r>
            <a:r>
              <a:rPr lang="en-US" sz="2400" b="1" baseline="30000" dirty="0"/>
              <a:t>2</a:t>
            </a:r>
            <a:r>
              <a:rPr lang="en-US" sz="2400" b="1" dirty="0"/>
              <a:t>)</a:t>
            </a:r>
            <a:r>
              <a:rPr lang="en-US" sz="2400" dirty="0"/>
              <a:t> is in a region where the magnetic field is decreasing.  The field is decreasing at a rate of </a:t>
            </a:r>
            <a:r>
              <a:rPr lang="en-US" sz="2400" b="1" dirty="0"/>
              <a:t>0.5 </a:t>
            </a:r>
            <a:r>
              <a:rPr lang="en-US" sz="2400" b="1" dirty="0" err="1"/>
              <a:t>mT</a:t>
            </a:r>
            <a:r>
              <a:rPr lang="en-US" sz="2400" b="1" dirty="0"/>
              <a:t>/s</a:t>
            </a:r>
            <a:r>
              <a:rPr lang="en-US" sz="2400" dirty="0"/>
              <a:t>.  What is the induced current in the loop if the field is </a:t>
            </a:r>
            <a:r>
              <a:rPr lang="en-US" sz="2400" b="1" dirty="0"/>
              <a:t>parallel</a:t>
            </a:r>
            <a:r>
              <a:rPr lang="en-US" sz="2400" dirty="0"/>
              <a:t> to the loop’s axis?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90801" y="3429000"/>
            <a:ext cx="2841625" cy="2840038"/>
            <a:chOff x="4953000" y="3581400"/>
            <a:chExt cx="2841625" cy="2840038"/>
          </a:xfrm>
        </p:grpSpPr>
        <p:grpSp>
          <p:nvGrpSpPr>
            <p:cNvPr id="86020" name="Group 160"/>
            <p:cNvGrpSpPr>
              <a:grpSpLocks/>
            </p:cNvGrpSpPr>
            <p:nvPr/>
          </p:nvGrpSpPr>
          <p:grpSpPr bwMode="auto">
            <a:xfrm>
              <a:off x="4953000" y="3581400"/>
              <a:ext cx="2841625" cy="2840038"/>
              <a:chOff x="4495800" y="3810000"/>
              <a:chExt cx="2841626" cy="2840038"/>
            </a:xfrm>
          </p:grpSpPr>
          <p:grpSp>
            <p:nvGrpSpPr>
              <p:cNvPr id="86027" name="Group 138"/>
              <p:cNvGrpSpPr>
                <a:grpSpLocks/>
              </p:cNvGrpSpPr>
              <p:nvPr/>
            </p:nvGrpSpPr>
            <p:grpSpPr bwMode="auto">
              <a:xfrm>
                <a:off x="4495800" y="3810000"/>
                <a:ext cx="2841625" cy="130175"/>
                <a:chOff x="1828800" y="1447800"/>
                <a:chExt cx="3991872" cy="182954"/>
              </a:xfrm>
            </p:grpSpPr>
            <p:grpSp>
              <p:nvGrpSpPr>
                <p:cNvPr id="86123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800"/>
                  <a:ext cx="182868" cy="182953"/>
                  <a:chOff x="1066799" y="4343399"/>
                  <a:chExt cx="182868" cy="182953"/>
                </a:xfrm>
              </p:grpSpPr>
              <p:cxnSp>
                <p:nvCxnSpPr>
                  <p:cNvPr id="157" name="Straight Connector 21"/>
                  <p:cNvCxnSpPr/>
                  <p:nvPr/>
                </p:nvCxnSpPr>
                <p:spPr bwMode="auto">
                  <a:xfrm flipH="1">
                    <a:off x="1066799" y="4343399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22"/>
                  <p:cNvCxnSpPr/>
                  <p:nvPr/>
                </p:nvCxnSpPr>
                <p:spPr bwMode="auto">
                  <a:xfrm rot="5400000" flipH="1">
                    <a:off x="1066756" y="4343442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124" name="Group 181"/>
                <p:cNvGrpSpPr>
                  <a:grpSpLocks/>
                </p:cNvGrpSpPr>
                <p:nvPr/>
              </p:nvGrpSpPr>
              <p:grpSpPr bwMode="auto">
                <a:xfrm>
                  <a:off x="2591492" y="1447800"/>
                  <a:ext cx="180640" cy="182954"/>
                  <a:chOff x="1067755" y="4343399"/>
                  <a:chExt cx="180640" cy="182954"/>
                </a:xfrm>
              </p:grpSpPr>
              <p:cxnSp>
                <p:nvCxnSpPr>
                  <p:cNvPr id="155" name="Straight Connector 19"/>
                  <p:cNvCxnSpPr/>
                  <p:nvPr/>
                </p:nvCxnSpPr>
                <p:spPr bwMode="auto">
                  <a:xfrm flipH="1">
                    <a:off x="1067756" y="4343399"/>
                    <a:ext cx="180639" cy="18295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20"/>
                  <p:cNvCxnSpPr/>
                  <p:nvPr/>
                </p:nvCxnSpPr>
                <p:spPr bwMode="auto">
                  <a:xfrm rot="5400000" flipH="1">
                    <a:off x="1066598" y="4344557"/>
                    <a:ext cx="182954" cy="180639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125" name="Group 184"/>
                <p:cNvGrpSpPr>
                  <a:grpSpLocks/>
                </p:cNvGrpSpPr>
                <p:nvPr/>
              </p:nvGrpSpPr>
              <p:grpSpPr bwMode="auto">
                <a:xfrm>
                  <a:off x="3351956" y="1447800"/>
                  <a:ext cx="182869" cy="182953"/>
                  <a:chOff x="1066483" y="4343399"/>
                  <a:chExt cx="182869" cy="182953"/>
                </a:xfrm>
              </p:grpSpPr>
              <p:cxnSp>
                <p:nvCxnSpPr>
                  <p:cNvPr id="153" name="Straight Connector 17"/>
                  <p:cNvCxnSpPr/>
                  <p:nvPr/>
                </p:nvCxnSpPr>
                <p:spPr bwMode="auto">
                  <a:xfrm flipH="1">
                    <a:off x="1066484" y="4343399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8"/>
                  <p:cNvCxnSpPr/>
                  <p:nvPr/>
                </p:nvCxnSpPr>
                <p:spPr bwMode="auto">
                  <a:xfrm rot="5400000" flipH="1">
                    <a:off x="1066441" y="4343442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126" name="Group 187"/>
                <p:cNvGrpSpPr>
                  <a:grpSpLocks/>
                </p:cNvGrpSpPr>
                <p:nvPr/>
              </p:nvGrpSpPr>
              <p:grpSpPr bwMode="auto">
                <a:xfrm>
                  <a:off x="4114649" y="1447800"/>
                  <a:ext cx="182868" cy="182954"/>
                  <a:chOff x="1067440" y="4343399"/>
                  <a:chExt cx="182868" cy="182954"/>
                </a:xfrm>
              </p:grpSpPr>
              <p:cxnSp>
                <p:nvCxnSpPr>
                  <p:cNvPr id="151" name="Straight Connector 15"/>
                  <p:cNvCxnSpPr/>
                  <p:nvPr/>
                </p:nvCxnSpPr>
                <p:spPr bwMode="auto">
                  <a:xfrm flipH="1">
                    <a:off x="1067441" y="4343399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6"/>
                  <p:cNvCxnSpPr/>
                  <p:nvPr/>
                </p:nvCxnSpPr>
                <p:spPr bwMode="auto">
                  <a:xfrm rot="5400000" flipH="1">
                    <a:off x="1067398" y="4343442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127" name="Group 190"/>
                <p:cNvGrpSpPr>
                  <a:grpSpLocks/>
                </p:cNvGrpSpPr>
                <p:nvPr/>
              </p:nvGrpSpPr>
              <p:grpSpPr bwMode="auto">
                <a:xfrm>
                  <a:off x="4877341" y="1447800"/>
                  <a:ext cx="182867" cy="182954"/>
                  <a:chOff x="1066809" y="4343399"/>
                  <a:chExt cx="182867" cy="182954"/>
                </a:xfrm>
              </p:grpSpPr>
              <p:cxnSp>
                <p:nvCxnSpPr>
                  <p:cNvPr id="149" name="Straight Connector 13"/>
                  <p:cNvCxnSpPr/>
                  <p:nvPr/>
                </p:nvCxnSpPr>
                <p:spPr bwMode="auto">
                  <a:xfrm flipH="1">
                    <a:off x="1066812" y="4343399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"/>
                  <p:cNvCxnSpPr/>
                  <p:nvPr/>
                </p:nvCxnSpPr>
                <p:spPr bwMode="auto">
                  <a:xfrm rot="5400000" flipH="1">
                    <a:off x="1066769" y="4343442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128" name="Group 193"/>
                <p:cNvGrpSpPr>
                  <a:grpSpLocks/>
                </p:cNvGrpSpPr>
                <p:nvPr/>
              </p:nvGrpSpPr>
              <p:grpSpPr bwMode="auto">
                <a:xfrm>
                  <a:off x="5640036" y="1447800"/>
                  <a:ext cx="180636" cy="182954"/>
                  <a:chOff x="1067768" y="4343399"/>
                  <a:chExt cx="180636" cy="182954"/>
                </a:xfrm>
              </p:grpSpPr>
              <p:cxnSp>
                <p:nvCxnSpPr>
                  <p:cNvPr id="147" name="Straight Connector 11"/>
                  <p:cNvCxnSpPr/>
                  <p:nvPr/>
                </p:nvCxnSpPr>
                <p:spPr bwMode="auto">
                  <a:xfrm flipH="1">
                    <a:off x="1067768" y="4343399"/>
                    <a:ext cx="180637" cy="18295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2"/>
                  <p:cNvCxnSpPr/>
                  <p:nvPr/>
                </p:nvCxnSpPr>
                <p:spPr bwMode="auto">
                  <a:xfrm rot="5400000" flipH="1">
                    <a:off x="1066610" y="4344557"/>
                    <a:ext cx="182954" cy="180637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6028" name="Group 186"/>
              <p:cNvGrpSpPr>
                <a:grpSpLocks/>
              </p:cNvGrpSpPr>
              <p:nvPr/>
            </p:nvGrpSpPr>
            <p:grpSpPr bwMode="auto">
              <a:xfrm>
                <a:off x="4495800" y="4352924"/>
                <a:ext cx="2841626" cy="128589"/>
                <a:chOff x="1828800" y="1448848"/>
                <a:chExt cx="3991873" cy="180724"/>
              </a:xfrm>
            </p:grpSpPr>
            <p:grpSp>
              <p:nvGrpSpPr>
                <p:cNvPr id="86105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8848"/>
                  <a:ext cx="182869" cy="180724"/>
                  <a:chOff x="1066799" y="4344447"/>
                  <a:chExt cx="182869" cy="180724"/>
                </a:xfrm>
              </p:grpSpPr>
              <p:cxnSp>
                <p:nvCxnSpPr>
                  <p:cNvPr id="115" name="Straight Connector 114"/>
                  <p:cNvCxnSpPr/>
                  <p:nvPr/>
                </p:nvCxnSpPr>
                <p:spPr bwMode="auto">
                  <a:xfrm flipH="1">
                    <a:off x="1066799" y="4344448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 bwMode="auto">
                  <a:xfrm rot="5400000" flipH="1">
                    <a:off x="1067872" y="4343375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106" name="Group 181"/>
                <p:cNvGrpSpPr>
                  <a:grpSpLocks/>
                </p:cNvGrpSpPr>
                <p:nvPr/>
              </p:nvGrpSpPr>
              <p:grpSpPr bwMode="auto">
                <a:xfrm>
                  <a:off x="2591493" y="1448849"/>
                  <a:ext cx="180639" cy="180723"/>
                  <a:chOff x="1067756" y="4344448"/>
                  <a:chExt cx="180639" cy="180723"/>
                </a:xfrm>
              </p:grpSpPr>
              <p:cxnSp>
                <p:nvCxnSpPr>
                  <p:cNvPr id="113" name="Straight Connector 112"/>
                  <p:cNvCxnSpPr/>
                  <p:nvPr/>
                </p:nvCxnSpPr>
                <p:spPr bwMode="auto">
                  <a:xfrm flipH="1">
                    <a:off x="1067756" y="4344448"/>
                    <a:ext cx="180639" cy="18072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 bwMode="auto">
                  <a:xfrm rot="5400000" flipH="1">
                    <a:off x="1067714" y="4344490"/>
                    <a:ext cx="180723" cy="180639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107" name="Group 184"/>
                <p:cNvGrpSpPr>
                  <a:grpSpLocks/>
                </p:cNvGrpSpPr>
                <p:nvPr/>
              </p:nvGrpSpPr>
              <p:grpSpPr bwMode="auto">
                <a:xfrm>
                  <a:off x="3351956" y="1448848"/>
                  <a:ext cx="182870" cy="180724"/>
                  <a:chOff x="1066483" y="4344447"/>
                  <a:chExt cx="182870" cy="180724"/>
                </a:xfrm>
              </p:grpSpPr>
              <p:cxnSp>
                <p:nvCxnSpPr>
                  <p:cNvPr id="111" name="Straight Connector 110"/>
                  <p:cNvCxnSpPr/>
                  <p:nvPr/>
                </p:nvCxnSpPr>
                <p:spPr bwMode="auto">
                  <a:xfrm flipH="1">
                    <a:off x="1066484" y="4344448"/>
                    <a:ext cx="182869" cy="18072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 bwMode="auto">
                  <a:xfrm rot="5400000" flipH="1">
                    <a:off x="1067558" y="4343375"/>
                    <a:ext cx="180723" cy="182869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108" name="Group 187"/>
                <p:cNvGrpSpPr>
                  <a:grpSpLocks/>
                </p:cNvGrpSpPr>
                <p:nvPr/>
              </p:nvGrpSpPr>
              <p:grpSpPr bwMode="auto">
                <a:xfrm>
                  <a:off x="4114649" y="1448848"/>
                  <a:ext cx="182869" cy="180724"/>
                  <a:chOff x="1067440" y="4344447"/>
                  <a:chExt cx="182869" cy="180724"/>
                </a:xfrm>
              </p:grpSpPr>
              <p:cxnSp>
                <p:nvCxnSpPr>
                  <p:cNvPr id="109" name="Straight Connector 108"/>
                  <p:cNvCxnSpPr/>
                  <p:nvPr/>
                </p:nvCxnSpPr>
                <p:spPr bwMode="auto">
                  <a:xfrm flipH="1">
                    <a:off x="1067441" y="4344448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 bwMode="auto">
                  <a:xfrm rot="5400000" flipH="1">
                    <a:off x="1068515" y="4343375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109" name="Group 190"/>
                <p:cNvGrpSpPr>
                  <a:grpSpLocks/>
                </p:cNvGrpSpPr>
                <p:nvPr/>
              </p:nvGrpSpPr>
              <p:grpSpPr bwMode="auto">
                <a:xfrm>
                  <a:off x="4877341" y="1448848"/>
                  <a:ext cx="182868" cy="180724"/>
                  <a:chOff x="1066809" y="4344447"/>
                  <a:chExt cx="182868" cy="180724"/>
                </a:xfrm>
              </p:grpSpPr>
              <p:cxnSp>
                <p:nvCxnSpPr>
                  <p:cNvPr id="107" name="Straight Connector 106"/>
                  <p:cNvCxnSpPr/>
                  <p:nvPr/>
                </p:nvCxnSpPr>
                <p:spPr bwMode="auto">
                  <a:xfrm flipH="1">
                    <a:off x="1066810" y="4344448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 bwMode="auto">
                  <a:xfrm rot="5400000" flipH="1">
                    <a:off x="1067884" y="4343375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110" name="Group 193"/>
                <p:cNvGrpSpPr>
                  <a:grpSpLocks/>
                </p:cNvGrpSpPr>
                <p:nvPr/>
              </p:nvGrpSpPr>
              <p:grpSpPr bwMode="auto">
                <a:xfrm>
                  <a:off x="5640036" y="1448848"/>
                  <a:ext cx="180637" cy="180724"/>
                  <a:chOff x="1067768" y="4344447"/>
                  <a:chExt cx="180637" cy="180724"/>
                </a:xfrm>
              </p:grpSpPr>
              <p:cxnSp>
                <p:nvCxnSpPr>
                  <p:cNvPr id="105" name="Straight Connector 104"/>
                  <p:cNvCxnSpPr/>
                  <p:nvPr/>
                </p:nvCxnSpPr>
                <p:spPr bwMode="auto">
                  <a:xfrm flipH="1">
                    <a:off x="1067768" y="4344448"/>
                    <a:ext cx="180637" cy="18072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 bwMode="auto">
                  <a:xfrm rot="5400000" flipH="1">
                    <a:off x="1067726" y="4344491"/>
                    <a:ext cx="180723" cy="180637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6029" name="Group 208"/>
              <p:cNvGrpSpPr>
                <a:grpSpLocks/>
              </p:cNvGrpSpPr>
              <p:nvPr/>
            </p:nvGrpSpPr>
            <p:grpSpPr bwMode="auto">
              <a:xfrm>
                <a:off x="4495800" y="4894262"/>
                <a:ext cx="2841625" cy="130176"/>
                <a:chOff x="1828800" y="1447668"/>
                <a:chExt cx="3991872" cy="182955"/>
              </a:xfrm>
            </p:grpSpPr>
            <p:grpSp>
              <p:nvGrpSpPr>
                <p:cNvPr id="86087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668"/>
                  <a:ext cx="182868" cy="182954"/>
                  <a:chOff x="1066799" y="4343267"/>
                  <a:chExt cx="182868" cy="182954"/>
                </a:xfrm>
              </p:grpSpPr>
              <p:cxnSp>
                <p:nvCxnSpPr>
                  <p:cNvPr id="94" name="Straight Connector 93"/>
                  <p:cNvCxnSpPr/>
                  <p:nvPr/>
                </p:nvCxnSpPr>
                <p:spPr bwMode="auto">
                  <a:xfrm flipH="1">
                    <a:off x="1066799" y="4343268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 bwMode="auto">
                  <a:xfrm rot="5400000" flipH="1">
                    <a:off x="1066756" y="4343311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88" name="Group 181"/>
                <p:cNvGrpSpPr>
                  <a:grpSpLocks/>
                </p:cNvGrpSpPr>
                <p:nvPr/>
              </p:nvGrpSpPr>
              <p:grpSpPr bwMode="auto">
                <a:xfrm>
                  <a:off x="2591492" y="1447669"/>
                  <a:ext cx="180640" cy="182954"/>
                  <a:chOff x="1067755" y="4343268"/>
                  <a:chExt cx="180640" cy="182954"/>
                </a:xfrm>
              </p:grpSpPr>
              <p:cxnSp>
                <p:nvCxnSpPr>
                  <p:cNvPr id="92" name="Straight Connector 91"/>
                  <p:cNvCxnSpPr/>
                  <p:nvPr/>
                </p:nvCxnSpPr>
                <p:spPr bwMode="auto">
                  <a:xfrm flipH="1">
                    <a:off x="1067756" y="4343268"/>
                    <a:ext cx="180639" cy="18295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 bwMode="auto">
                  <a:xfrm rot="5400000" flipH="1">
                    <a:off x="1066598" y="4344426"/>
                    <a:ext cx="182954" cy="180639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89" name="Group 184"/>
                <p:cNvGrpSpPr>
                  <a:grpSpLocks/>
                </p:cNvGrpSpPr>
                <p:nvPr/>
              </p:nvGrpSpPr>
              <p:grpSpPr bwMode="auto">
                <a:xfrm>
                  <a:off x="3351956" y="1447668"/>
                  <a:ext cx="182869" cy="182954"/>
                  <a:chOff x="1066483" y="4343267"/>
                  <a:chExt cx="182869" cy="182954"/>
                </a:xfrm>
              </p:grpSpPr>
              <p:cxnSp>
                <p:nvCxnSpPr>
                  <p:cNvPr id="90" name="Straight Connector 89"/>
                  <p:cNvCxnSpPr/>
                  <p:nvPr/>
                </p:nvCxnSpPr>
                <p:spPr bwMode="auto">
                  <a:xfrm flipH="1">
                    <a:off x="1066484" y="4343268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 bwMode="auto">
                  <a:xfrm rot="5400000" flipH="1">
                    <a:off x="1066441" y="4343312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90" name="Group 187"/>
                <p:cNvGrpSpPr>
                  <a:grpSpLocks/>
                </p:cNvGrpSpPr>
                <p:nvPr/>
              </p:nvGrpSpPr>
              <p:grpSpPr bwMode="auto">
                <a:xfrm>
                  <a:off x="4114649" y="1447668"/>
                  <a:ext cx="182868" cy="182954"/>
                  <a:chOff x="1067440" y="4343267"/>
                  <a:chExt cx="182868" cy="182954"/>
                </a:xfrm>
              </p:grpSpPr>
              <p:cxnSp>
                <p:nvCxnSpPr>
                  <p:cNvPr id="88" name="Straight Connector 87"/>
                  <p:cNvCxnSpPr/>
                  <p:nvPr/>
                </p:nvCxnSpPr>
                <p:spPr bwMode="auto">
                  <a:xfrm flipH="1">
                    <a:off x="1067441" y="4343268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 bwMode="auto">
                  <a:xfrm rot="5400000" flipH="1">
                    <a:off x="1067398" y="4343311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91" name="Group 190"/>
                <p:cNvGrpSpPr>
                  <a:grpSpLocks/>
                </p:cNvGrpSpPr>
                <p:nvPr/>
              </p:nvGrpSpPr>
              <p:grpSpPr bwMode="auto">
                <a:xfrm>
                  <a:off x="4877341" y="1447668"/>
                  <a:ext cx="182867" cy="182955"/>
                  <a:chOff x="1066809" y="4343267"/>
                  <a:chExt cx="182867" cy="182955"/>
                </a:xfrm>
              </p:grpSpPr>
              <p:cxnSp>
                <p:nvCxnSpPr>
                  <p:cNvPr id="86" name="Straight Connector 85"/>
                  <p:cNvCxnSpPr/>
                  <p:nvPr/>
                </p:nvCxnSpPr>
                <p:spPr bwMode="auto">
                  <a:xfrm flipH="1">
                    <a:off x="1066812" y="4343268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 bwMode="auto">
                  <a:xfrm rot="5400000" flipH="1">
                    <a:off x="1066769" y="4343311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92" name="Group 193"/>
                <p:cNvGrpSpPr>
                  <a:grpSpLocks/>
                </p:cNvGrpSpPr>
                <p:nvPr/>
              </p:nvGrpSpPr>
              <p:grpSpPr bwMode="auto">
                <a:xfrm>
                  <a:off x="5640036" y="1447668"/>
                  <a:ext cx="180636" cy="182954"/>
                  <a:chOff x="1067768" y="4343267"/>
                  <a:chExt cx="180636" cy="182954"/>
                </a:xfrm>
              </p:grpSpPr>
              <p:cxnSp>
                <p:nvCxnSpPr>
                  <p:cNvPr id="84" name="Straight Connector 83"/>
                  <p:cNvCxnSpPr/>
                  <p:nvPr/>
                </p:nvCxnSpPr>
                <p:spPr bwMode="auto">
                  <a:xfrm flipH="1">
                    <a:off x="1067768" y="4343268"/>
                    <a:ext cx="180637" cy="18295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 bwMode="auto">
                  <a:xfrm rot="5400000" flipH="1">
                    <a:off x="1066610" y="4344427"/>
                    <a:ext cx="182954" cy="180637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6030" name="Group 230"/>
              <p:cNvGrpSpPr>
                <a:grpSpLocks/>
              </p:cNvGrpSpPr>
              <p:nvPr/>
            </p:nvGrpSpPr>
            <p:grpSpPr bwMode="auto">
              <a:xfrm>
                <a:off x="4495800" y="5437187"/>
                <a:ext cx="2841625" cy="128588"/>
                <a:chOff x="1828800" y="1448718"/>
                <a:chExt cx="3991872" cy="180723"/>
              </a:xfrm>
            </p:grpSpPr>
            <p:grpSp>
              <p:nvGrpSpPr>
                <p:cNvPr id="86069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8719"/>
                  <a:ext cx="182868" cy="180721"/>
                  <a:chOff x="1066799" y="4344318"/>
                  <a:chExt cx="182868" cy="180721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 bwMode="auto">
                  <a:xfrm flipH="1">
                    <a:off x="1066799" y="4344318"/>
                    <a:ext cx="182868" cy="180721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 bwMode="auto">
                  <a:xfrm rot="5400000" flipH="1">
                    <a:off x="1067872" y="4343245"/>
                    <a:ext cx="180721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70" name="Group 181"/>
                <p:cNvGrpSpPr>
                  <a:grpSpLocks/>
                </p:cNvGrpSpPr>
                <p:nvPr/>
              </p:nvGrpSpPr>
              <p:grpSpPr bwMode="auto">
                <a:xfrm>
                  <a:off x="2591492" y="1448719"/>
                  <a:ext cx="180640" cy="180722"/>
                  <a:chOff x="1067755" y="4344318"/>
                  <a:chExt cx="180640" cy="180722"/>
                </a:xfrm>
              </p:grpSpPr>
              <p:cxnSp>
                <p:nvCxnSpPr>
                  <p:cNvPr id="71" name="Straight Connector 70"/>
                  <p:cNvCxnSpPr/>
                  <p:nvPr/>
                </p:nvCxnSpPr>
                <p:spPr bwMode="auto">
                  <a:xfrm flipH="1">
                    <a:off x="1067756" y="4344318"/>
                    <a:ext cx="180639" cy="18072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 bwMode="auto">
                  <a:xfrm rot="5400000" flipH="1">
                    <a:off x="1067714" y="4344360"/>
                    <a:ext cx="180722" cy="180639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71" name="Group 184"/>
                <p:cNvGrpSpPr>
                  <a:grpSpLocks/>
                </p:cNvGrpSpPr>
                <p:nvPr/>
              </p:nvGrpSpPr>
              <p:grpSpPr bwMode="auto">
                <a:xfrm>
                  <a:off x="3351956" y="1448719"/>
                  <a:ext cx="182869" cy="180721"/>
                  <a:chOff x="1066483" y="4344318"/>
                  <a:chExt cx="182869" cy="180721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 bwMode="auto">
                  <a:xfrm flipH="1">
                    <a:off x="1066484" y="4344318"/>
                    <a:ext cx="182868" cy="180721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 bwMode="auto">
                  <a:xfrm rot="5400000" flipH="1">
                    <a:off x="1067558" y="4343245"/>
                    <a:ext cx="180721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72" name="Group 187"/>
                <p:cNvGrpSpPr>
                  <a:grpSpLocks/>
                </p:cNvGrpSpPr>
                <p:nvPr/>
              </p:nvGrpSpPr>
              <p:grpSpPr bwMode="auto">
                <a:xfrm>
                  <a:off x="4114649" y="1448718"/>
                  <a:ext cx="182868" cy="180723"/>
                  <a:chOff x="1067440" y="4344317"/>
                  <a:chExt cx="182868" cy="180723"/>
                </a:xfrm>
              </p:grpSpPr>
              <p:cxnSp>
                <p:nvCxnSpPr>
                  <p:cNvPr id="67" name="Straight Connector 66"/>
                  <p:cNvCxnSpPr/>
                  <p:nvPr/>
                </p:nvCxnSpPr>
                <p:spPr bwMode="auto">
                  <a:xfrm flipH="1">
                    <a:off x="1067441" y="4344318"/>
                    <a:ext cx="182868" cy="18072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 bwMode="auto">
                  <a:xfrm rot="5400000" flipH="1">
                    <a:off x="1068515" y="4343245"/>
                    <a:ext cx="180722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73" name="Group 190"/>
                <p:cNvGrpSpPr>
                  <a:grpSpLocks/>
                </p:cNvGrpSpPr>
                <p:nvPr/>
              </p:nvGrpSpPr>
              <p:grpSpPr bwMode="auto">
                <a:xfrm>
                  <a:off x="4877341" y="1448719"/>
                  <a:ext cx="182867" cy="180722"/>
                  <a:chOff x="1066809" y="4344318"/>
                  <a:chExt cx="182867" cy="180722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 bwMode="auto">
                  <a:xfrm flipH="1">
                    <a:off x="1066812" y="4344318"/>
                    <a:ext cx="182868" cy="18072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 bwMode="auto">
                  <a:xfrm rot="5400000" flipH="1">
                    <a:off x="1067885" y="4343245"/>
                    <a:ext cx="180722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74" name="Group 193"/>
                <p:cNvGrpSpPr>
                  <a:grpSpLocks/>
                </p:cNvGrpSpPr>
                <p:nvPr/>
              </p:nvGrpSpPr>
              <p:grpSpPr bwMode="auto">
                <a:xfrm>
                  <a:off x="5640036" y="1448718"/>
                  <a:ext cx="180636" cy="180723"/>
                  <a:chOff x="1067768" y="4344317"/>
                  <a:chExt cx="180636" cy="180723"/>
                </a:xfrm>
              </p:grpSpPr>
              <p:cxnSp>
                <p:nvCxnSpPr>
                  <p:cNvPr id="63" name="Straight Connector 62"/>
                  <p:cNvCxnSpPr/>
                  <p:nvPr/>
                </p:nvCxnSpPr>
                <p:spPr bwMode="auto">
                  <a:xfrm flipH="1">
                    <a:off x="1067768" y="4344318"/>
                    <a:ext cx="180637" cy="180722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 bwMode="auto">
                  <a:xfrm rot="5400000" flipH="1">
                    <a:off x="1067726" y="4344361"/>
                    <a:ext cx="180722" cy="180637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6031" name="Group 252"/>
              <p:cNvGrpSpPr>
                <a:grpSpLocks/>
              </p:cNvGrpSpPr>
              <p:nvPr/>
            </p:nvGrpSpPr>
            <p:grpSpPr bwMode="auto">
              <a:xfrm>
                <a:off x="4495800" y="5978524"/>
                <a:ext cx="2841625" cy="130176"/>
                <a:chOff x="1828800" y="1447536"/>
                <a:chExt cx="3991872" cy="182955"/>
              </a:xfrm>
            </p:grpSpPr>
            <p:grpSp>
              <p:nvGrpSpPr>
                <p:cNvPr id="86051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7537"/>
                  <a:ext cx="182868" cy="182953"/>
                  <a:chOff x="1066799" y="4343136"/>
                  <a:chExt cx="182868" cy="182953"/>
                </a:xfrm>
              </p:grpSpPr>
              <p:cxnSp>
                <p:nvCxnSpPr>
                  <p:cNvPr id="52" name="Straight Connector 51"/>
                  <p:cNvCxnSpPr/>
                  <p:nvPr/>
                </p:nvCxnSpPr>
                <p:spPr bwMode="auto">
                  <a:xfrm flipH="1">
                    <a:off x="1066799" y="4343136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 bwMode="auto">
                  <a:xfrm rot="5400000" flipH="1">
                    <a:off x="1066757" y="4343179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52" name="Group 181"/>
                <p:cNvGrpSpPr>
                  <a:grpSpLocks/>
                </p:cNvGrpSpPr>
                <p:nvPr/>
              </p:nvGrpSpPr>
              <p:grpSpPr bwMode="auto">
                <a:xfrm>
                  <a:off x="2591492" y="1447537"/>
                  <a:ext cx="180640" cy="182954"/>
                  <a:chOff x="1067755" y="4343136"/>
                  <a:chExt cx="180640" cy="182954"/>
                </a:xfrm>
              </p:grpSpPr>
              <p:cxnSp>
                <p:nvCxnSpPr>
                  <p:cNvPr id="50" name="Straight Connector 49"/>
                  <p:cNvCxnSpPr/>
                  <p:nvPr/>
                </p:nvCxnSpPr>
                <p:spPr bwMode="auto">
                  <a:xfrm flipH="1">
                    <a:off x="1067756" y="4343136"/>
                    <a:ext cx="180639" cy="18295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 bwMode="auto">
                  <a:xfrm rot="5400000" flipH="1">
                    <a:off x="1066598" y="4344294"/>
                    <a:ext cx="182954" cy="180639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53" name="Group 184"/>
                <p:cNvGrpSpPr>
                  <a:grpSpLocks/>
                </p:cNvGrpSpPr>
                <p:nvPr/>
              </p:nvGrpSpPr>
              <p:grpSpPr bwMode="auto">
                <a:xfrm>
                  <a:off x="3351956" y="1447537"/>
                  <a:ext cx="182869" cy="182953"/>
                  <a:chOff x="1066483" y="4343136"/>
                  <a:chExt cx="182869" cy="182953"/>
                </a:xfrm>
              </p:grpSpPr>
              <p:cxnSp>
                <p:nvCxnSpPr>
                  <p:cNvPr id="48" name="Straight Connector 47"/>
                  <p:cNvCxnSpPr/>
                  <p:nvPr/>
                </p:nvCxnSpPr>
                <p:spPr bwMode="auto">
                  <a:xfrm flipH="1">
                    <a:off x="1066484" y="4343136"/>
                    <a:ext cx="182868" cy="18295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 bwMode="auto">
                  <a:xfrm rot="5400000" flipH="1">
                    <a:off x="1066442" y="4343179"/>
                    <a:ext cx="182953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54" name="Group 187"/>
                <p:cNvGrpSpPr>
                  <a:grpSpLocks/>
                </p:cNvGrpSpPr>
                <p:nvPr/>
              </p:nvGrpSpPr>
              <p:grpSpPr bwMode="auto">
                <a:xfrm>
                  <a:off x="4114649" y="1447536"/>
                  <a:ext cx="182868" cy="182955"/>
                  <a:chOff x="1067440" y="4343135"/>
                  <a:chExt cx="182868" cy="182955"/>
                </a:xfrm>
              </p:grpSpPr>
              <p:cxnSp>
                <p:nvCxnSpPr>
                  <p:cNvPr id="46" name="Straight Connector 45"/>
                  <p:cNvCxnSpPr/>
                  <p:nvPr/>
                </p:nvCxnSpPr>
                <p:spPr bwMode="auto">
                  <a:xfrm flipH="1">
                    <a:off x="1067441" y="4343136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 bwMode="auto">
                  <a:xfrm rot="5400000" flipH="1">
                    <a:off x="1067399" y="4343179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55" name="Group 190"/>
                <p:cNvGrpSpPr>
                  <a:grpSpLocks/>
                </p:cNvGrpSpPr>
                <p:nvPr/>
              </p:nvGrpSpPr>
              <p:grpSpPr bwMode="auto">
                <a:xfrm>
                  <a:off x="4877341" y="1447537"/>
                  <a:ext cx="182867" cy="182954"/>
                  <a:chOff x="1066809" y="4343136"/>
                  <a:chExt cx="182867" cy="182954"/>
                </a:xfrm>
              </p:grpSpPr>
              <p:cxnSp>
                <p:nvCxnSpPr>
                  <p:cNvPr id="44" name="Straight Connector 43"/>
                  <p:cNvCxnSpPr/>
                  <p:nvPr/>
                </p:nvCxnSpPr>
                <p:spPr bwMode="auto">
                  <a:xfrm flipH="1">
                    <a:off x="1066812" y="4343136"/>
                    <a:ext cx="182868" cy="18295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 bwMode="auto">
                  <a:xfrm rot="5400000" flipH="1">
                    <a:off x="1066769" y="4343179"/>
                    <a:ext cx="182954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56" name="Group 193"/>
                <p:cNvGrpSpPr>
                  <a:grpSpLocks/>
                </p:cNvGrpSpPr>
                <p:nvPr/>
              </p:nvGrpSpPr>
              <p:grpSpPr bwMode="auto">
                <a:xfrm>
                  <a:off x="5640036" y="1447536"/>
                  <a:ext cx="180636" cy="182955"/>
                  <a:chOff x="1067768" y="4343135"/>
                  <a:chExt cx="180636" cy="182955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 bwMode="auto">
                  <a:xfrm flipH="1">
                    <a:off x="1067768" y="4343136"/>
                    <a:ext cx="180637" cy="182954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 bwMode="auto">
                  <a:xfrm rot="5400000" flipH="1">
                    <a:off x="1066610" y="4344295"/>
                    <a:ext cx="182954" cy="180637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6032" name="Group 274"/>
              <p:cNvGrpSpPr>
                <a:grpSpLocks/>
              </p:cNvGrpSpPr>
              <p:nvPr/>
            </p:nvGrpSpPr>
            <p:grpSpPr bwMode="auto">
              <a:xfrm>
                <a:off x="4495800" y="6521449"/>
                <a:ext cx="2841626" cy="128589"/>
                <a:chOff x="1828800" y="1448586"/>
                <a:chExt cx="3991873" cy="180724"/>
              </a:xfrm>
            </p:grpSpPr>
            <p:grpSp>
              <p:nvGrpSpPr>
                <p:cNvPr id="86033" name="Group 72"/>
                <p:cNvGrpSpPr>
                  <a:grpSpLocks/>
                </p:cNvGrpSpPr>
                <p:nvPr/>
              </p:nvGrpSpPr>
              <p:grpSpPr bwMode="auto">
                <a:xfrm>
                  <a:off x="1828800" y="1448586"/>
                  <a:ext cx="182869" cy="180724"/>
                  <a:chOff x="1066799" y="4344185"/>
                  <a:chExt cx="182869" cy="180724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 bwMode="auto">
                  <a:xfrm flipH="1">
                    <a:off x="1066799" y="4344186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 bwMode="auto">
                  <a:xfrm rot="5400000" flipH="1">
                    <a:off x="1067872" y="4343113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34" name="Group 181"/>
                <p:cNvGrpSpPr>
                  <a:grpSpLocks/>
                </p:cNvGrpSpPr>
                <p:nvPr/>
              </p:nvGrpSpPr>
              <p:grpSpPr bwMode="auto">
                <a:xfrm>
                  <a:off x="2591493" y="1448587"/>
                  <a:ext cx="180639" cy="180723"/>
                  <a:chOff x="1067756" y="4344186"/>
                  <a:chExt cx="180639" cy="180723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 bwMode="auto">
                  <a:xfrm flipH="1">
                    <a:off x="1067756" y="4344186"/>
                    <a:ext cx="180639" cy="18072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 bwMode="auto">
                  <a:xfrm rot="5400000" flipH="1">
                    <a:off x="1067714" y="4344228"/>
                    <a:ext cx="180723" cy="180639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35" name="Group 184"/>
                <p:cNvGrpSpPr>
                  <a:grpSpLocks/>
                </p:cNvGrpSpPr>
                <p:nvPr/>
              </p:nvGrpSpPr>
              <p:grpSpPr bwMode="auto">
                <a:xfrm>
                  <a:off x="3351956" y="1448586"/>
                  <a:ext cx="182870" cy="180724"/>
                  <a:chOff x="1066483" y="4344185"/>
                  <a:chExt cx="182870" cy="180724"/>
                </a:xfrm>
              </p:grpSpPr>
              <p:cxnSp>
                <p:nvCxnSpPr>
                  <p:cNvPr id="27" name="Straight Connector 26"/>
                  <p:cNvCxnSpPr/>
                  <p:nvPr/>
                </p:nvCxnSpPr>
                <p:spPr bwMode="auto">
                  <a:xfrm flipH="1">
                    <a:off x="1066484" y="4344186"/>
                    <a:ext cx="182869" cy="18072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 bwMode="auto">
                  <a:xfrm rot="5400000" flipH="1">
                    <a:off x="1067558" y="4343113"/>
                    <a:ext cx="180723" cy="182869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36" name="Group 187"/>
                <p:cNvGrpSpPr>
                  <a:grpSpLocks/>
                </p:cNvGrpSpPr>
                <p:nvPr/>
              </p:nvGrpSpPr>
              <p:grpSpPr bwMode="auto">
                <a:xfrm>
                  <a:off x="4114649" y="1448586"/>
                  <a:ext cx="182869" cy="180724"/>
                  <a:chOff x="1067440" y="4344185"/>
                  <a:chExt cx="182869" cy="180724"/>
                </a:xfrm>
              </p:grpSpPr>
              <p:cxnSp>
                <p:nvCxnSpPr>
                  <p:cNvPr id="25" name="Straight Connector 24"/>
                  <p:cNvCxnSpPr/>
                  <p:nvPr/>
                </p:nvCxnSpPr>
                <p:spPr bwMode="auto">
                  <a:xfrm flipH="1">
                    <a:off x="1067441" y="4344186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 bwMode="auto">
                  <a:xfrm rot="5400000" flipH="1">
                    <a:off x="1068515" y="4343113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37" name="Group 190"/>
                <p:cNvGrpSpPr>
                  <a:grpSpLocks/>
                </p:cNvGrpSpPr>
                <p:nvPr/>
              </p:nvGrpSpPr>
              <p:grpSpPr bwMode="auto">
                <a:xfrm>
                  <a:off x="4877341" y="1448586"/>
                  <a:ext cx="182868" cy="180724"/>
                  <a:chOff x="1066809" y="4344185"/>
                  <a:chExt cx="182868" cy="180724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 bwMode="auto">
                  <a:xfrm flipH="1">
                    <a:off x="1066810" y="4344186"/>
                    <a:ext cx="182868" cy="18072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 bwMode="auto">
                  <a:xfrm rot="5400000" flipH="1">
                    <a:off x="1067884" y="4343113"/>
                    <a:ext cx="180723" cy="182868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038" name="Group 193"/>
                <p:cNvGrpSpPr>
                  <a:grpSpLocks/>
                </p:cNvGrpSpPr>
                <p:nvPr/>
              </p:nvGrpSpPr>
              <p:grpSpPr bwMode="auto">
                <a:xfrm>
                  <a:off x="5640036" y="1448586"/>
                  <a:ext cx="180637" cy="180724"/>
                  <a:chOff x="1067768" y="4344185"/>
                  <a:chExt cx="180637" cy="180724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 bwMode="auto">
                  <a:xfrm flipH="1">
                    <a:off x="1067768" y="4344186"/>
                    <a:ext cx="180637" cy="180723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 bwMode="auto">
                  <a:xfrm rot="5400000" flipH="1">
                    <a:off x="1067726" y="4344229"/>
                    <a:ext cx="180723" cy="180637"/>
                  </a:xfrm>
                  <a:prstGeom prst="line">
                    <a:avLst/>
                  </a:prstGeom>
                  <a:ln w="25400">
                    <a:solidFill>
                      <a:srgbClr val="293F6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62" name="Oval 161"/>
            <p:cNvSpPr/>
            <p:nvPr/>
          </p:nvSpPr>
          <p:spPr>
            <a:xfrm>
              <a:off x="5867400" y="4572000"/>
              <a:ext cx="762000" cy="762000"/>
            </a:xfrm>
            <a:prstGeom prst="ellipse">
              <a:avLst/>
            </a:prstGeom>
            <a:noFill/>
            <a:ln w="63500">
              <a:solidFill>
                <a:srgbClr val="B87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 bwMode="auto">
              <a:xfrm>
                <a:off x="6288880" y="3449782"/>
                <a:ext cx="4195764" cy="28140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0.0707 </m:t>
                      </m:r>
                      <m:sSup>
                        <m:sSupPr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,  </m:t>
                      </m:r>
                      <m:r>
                        <m:rPr>
                          <m:sty m:val="p"/>
                        </m:rPr>
                        <a:rPr lang="en-US" sz="22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a:rPr lang="en-US" sz="22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22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mΩ</m:t>
                      </m:r>
                    </m:oMath>
                  </m:oMathPara>
                </a14:m>
                <a:endParaRPr lang="en-US" sz="2200" dirty="0">
                  <a:latin typeface="+mj-lt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=0°</m:t>
                    </m:r>
                  </m:oMath>
                </a14:m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 	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(B is parallel to axis)</a:t>
                </a:r>
                <a:endParaRPr lang="en-US" sz="2200" dirty="0">
                  <a:latin typeface="+mj-lt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=−0.5 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𝑚𝑇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(-</a:t>
                </a:r>
                <a:r>
                  <a:rPr lang="en-US" sz="2000" dirty="0" err="1">
                    <a:latin typeface="+mj-lt"/>
                    <a:cs typeface="Times New Roman" panose="02020603050405020304" pitchFamily="18" charset="0"/>
                  </a:rPr>
                  <a:t>ve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 sign because B is decreasing)</a:t>
                </a:r>
              </a:p>
              <a:p>
                <a:pPr algn="ctr"/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B changes,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changes as well, and an EMF is induced in the loop</a:t>
                </a: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8880" y="3449782"/>
                <a:ext cx="4195764" cy="2814040"/>
              </a:xfrm>
              <a:prstGeom prst="rect">
                <a:avLst/>
              </a:prstGeom>
              <a:blipFill>
                <a:blip r:embed="rId3"/>
                <a:stretch>
                  <a:fillRect r="-870" b="-3017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>
                <a:norm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sz="3800" b="1" dirty="0">
                    <a:cs typeface="Arial" charset="0"/>
                  </a:rPr>
                  <a:t>Finding induced </a:t>
                </a:r>
                <a14:m>
                  <m:oMath xmlns:m="http://schemas.openxmlformats.org/officeDocument/2006/math">
                    <m:r>
                      <a:rPr lang="en-US" sz="3800" b="1" i="1" dirty="0">
                        <a:latin typeface="Cambria Math" panose="02040503050406030204" pitchFamily="18" charset="0"/>
                        <a:cs typeface="Arial" charset="0"/>
                      </a:rPr>
                      <m:t>𝑰</m:t>
                    </m:r>
                  </m:oMath>
                </a14:m>
                <a:r>
                  <a:rPr lang="en-US" sz="3800" b="1" dirty="0">
                    <a:cs typeface="Arial" charset="0"/>
                  </a:rPr>
                  <a:t>: Changing Field [2]</a:t>
                </a:r>
              </a:p>
            </p:txBody>
          </p:sp>
        </mc:Choice>
        <mc:Fallback xmlns="">
          <p:sp>
            <p:nvSpPr>
              <p:cNvPr id="2560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052" name="TextBox 130"/>
          <p:cNvSpPr txBox="1">
            <a:spLocks noChangeArrowheads="1"/>
          </p:cNvSpPr>
          <p:nvPr/>
        </p:nvSpPr>
        <p:spPr bwMode="auto">
          <a:xfrm>
            <a:off x="381000" y="1295400"/>
            <a:ext cx="11658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dirty="0"/>
              <a:t>A circular loop of copper with resistance </a:t>
            </a:r>
            <a:r>
              <a:rPr lang="en-US" sz="2200" b="1" i="1" dirty="0"/>
              <a:t>R</a:t>
            </a:r>
            <a:r>
              <a:rPr lang="en-US" sz="2200" b="1" dirty="0"/>
              <a:t> = 5.0 </a:t>
            </a:r>
            <a:r>
              <a:rPr lang="en-US" sz="2200" b="1" dirty="0" err="1"/>
              <a:t>m</a:t>
            </a:r>
            <a:r>
              <a:rPr lang="en-US" sz="2200" b="1" dirty="0" err="1">
                <a:latin typeface="Symbol" pitchFamily="18" charset="2"/>
              </a:rPr>
              <a:t>W</a:t>
            </a:r>
            <a:r>
              <a:rPr lang="en-US" sz="2200" b="1" dirty="0"/>
              <a:t> </a:t>
            </a:r>
            <a:r>
              <a:rPr lang="en-US" sz="2200" dirty="0"/>
              <a:t>and radius </a:t>
            </a:r>
            <a:r>
              <a:rPr lang="en-US" sz="2200" b="1" dirty="0"/>
              <a:t>r = 0.15 m (A = 0.0707 m</a:t>
            </a:r>
            <a:r>
              <a:rPr lang="en-US" sz="2200" b="1" baseline="30000" dirty="0"/>
              <a:t>2</a:t>
            </a:r>
            <a:r>
              <a:rPr lang="en-US" sz="2200" b="1" dirty="0"/>
              <a:t>) </a:t>
            </a:r>
            <a:r>
              <a:rPr lang="en-US" sz="2200" dirty="0"/>
              <a:t>is in a region where the magnetic field is decreasing.  The field is decreasing at a rate of </a:t>
            </a:r>
            <a:r>
              <a:rPr lang="en-US" sz="2200" b="1" dirty="0"/>
              <a:t>0.5 </a:t>
            </a:r>
            <a:r>
              <a:rPr lang="en-US" sz="2200" b="1" dirty="0" err="1"/>
              <a:t>mT</a:t>
            </a:r>
            <a:r>
              <a:rPr lang="en-US" sz="2200" b="1" dirty="0"/>
              <a:t>/s</a:t>
            </a:r>
            <a:r>
              <a:rPr lang="en-US" sz="2200" dirty="0"/>
              <a:t>.  What is the induced current in the loop if the field is parallel to the loop’s axis?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 bwMode="auto">
              <a:xfrm>
                <a:off x="2961700" y="2936054"/>
                <a:ext cx="4495800" cy="31610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ΔΦ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   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   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−0.5</m:t>
                              </m:r>
                            </m:e>
                          </m:d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0.0707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   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0.0354 mV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Ohm’s law: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0.0354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2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2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2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𝐦𝐀</m:t>
                    </m:r>
                  </m:oMath>
                </a14:m>
                <a:endPara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1700" y="2936054"/>
                <a:ext cx="4495800" cy="3161058"/>
              </a:xfrm>
              <a:prstGeom prst="rect">
                <a:avLst/>
              </a:prstGeom>
              <a:blipFill>
                <a:blip r:embed="rId3"/>
                <a:stretch>
                  <a:fillRect l="-1624" b="-385"/>
                </a:stretch>
              </a:blipFill>
              <a:ln w="9525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696200" y="2820339"/>
            <a:ext cx="3998913" cy="3260725"/>
            <a:chOff x="5145087" y="3276600"/>
            <a:chExt cx="3998913" cy="32607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044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5573713" y="3867090"/>
                  <a:ext cx="120808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a14:m>
                  <a:r>
                    <a:rPr lang="en-US" sz="2400" dirty="0"/>
                    <a:t>:</a:t>
                  </a:r>
                </a:p>
              </p:txBody>
            </p:sp>
          </mc:Choice>
          <mc:Fallback xmlns="">
            <p:sp>
              <p:nvSpPr>
                <p:cNvPr id="87044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73713" y="3867090"/>
                  <a:ext cx="1208087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9211" b="-3026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045" name="TextBox 122"/>
            <p:cNvSpPr txBox="1">
              <a:spLocks noChangeArrowheads="1"/>
            </p:cNvSpPr>
            <p:nvPr/>
          </p:nvSpPr>
          <p:spPr bwMode="auto">
            <a:xfrm>
              <a:off x="6996113" y="3887788"/>
              <a:ext cx="1654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0000"/>
                  </a:solidFill>
                </a:rPr>
                <a:t>into page</a:t>
              </a:r>
            </a:p>
          </p:txBody>
        </p:sp>
        <p:sp>
          <p:nvSpPr>
            <p:cNvPr id="87046" name="TextBox 123"/>
            <p:cNvSpPr txBox="1">
              <a:spLocks noChangeArrowheads="1"/>
            </p:cNvSpPr>
            <p:nvPr/>
          </p:nvSpPr>
          <p:spPr bwMode="auto">
            <a:xfrm>
              <a:off x="5497513" y="4572000"/>
              <a:ext cx="12080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dirty="0"/>
                <a:t>Flux:</a:t>
              </a:r>
            </a:p>
          </p:txBody>
        </p:sp>
        <p:sp>
          <p:nvSpPr>
            <p:cNvPr id="87047" name="TextBox 124"/>
            <p:cNvSpPr txBox="1">
              <a:spLocks noChangeArrowheads="1"/>
            </p:cNvSpPr>
            <p:nvPr/>
          </p:nvSpPr>
          <p:spPr bwMode="auto">
            <a:xfrm>
              <a:off x="6996113" y="4535488"/>
              <a:ext cx="1654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B050"/>
                  </a:solidFill>
                </a:rPr>
                <a:t>decreasing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048" name="TextBox 125"/>
                <p:cNvSpPr txBox="1">
                  <a:spLocks noChangeArrowheads="1"/>
                </p:cNvSpPr>
                <p:nvPr/>
              </p:nvSpPr>
              <p:spPr bwMode="auto">
                <a:xfrm>
                  <a:off x="5248275" y="5162490"/>
                  <a:ext cx="153352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sz="2000" dirty="0"/>
                    <a:t>Induced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000" dirty="0"/>
                    <a:t>:</a:t>
                  </a:r>
                </a:p>
              </p:txBody>
            </p:sp>
          </mc:Choice>
          <mc:Fallback xmlns="">
            <p:sp>
              <p:nvSpPr>
                <p:cNvPr id="87048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8275" y="5162490"/>
                  <a:ext cx="1533525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6061" b="-2727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049" name="TextBox 126"/>
                <p:cNvSpPr txBox="1">
                  <a:spLocks noChangeArrowheads="1"/>
                </p:cNvSpPr>
                <p:nvPr/>
              </p:nvSpPr>
              <p:spPr bwMode="auto">
                <a:xfrm>
                  <a:off x="6502400" y="5027613"/>
                  <a:ext cx="2641600" cy="708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sz="2000" b="1" dirty="0">
                      <a:solidFill>
                        <a:srgbClr val="00B050"/>
                      </a:solidFill>
                    </a:rPr>
                    <a:t>Same</a:t>
                  </a:r>
                  <a:r>
                    <a:rPr lang="en-US" sz="2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2000" dirty="0"/>
                    <a:t>direction as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a14:m>
                  <a:r>
                    <a:rPr lang="en-US" sz="2000" dirty="0"/>
                    <a:t> (</a:t>
                  </a:r>
                  <a:r>
                    <a:rPr lang="en-US" sz="2000" b="1" dirty="0">
                      <a:solidFill>
                        <a:srgbClr val="FF0000"/>
                      </a:solidFill>
                    </a:rPr>
                    <a:t>into page</a:t>
                  </a:r>
                  <a:r>
                    <a:rPr lang="en-US" sz="2000" dirty="0"/>
                    <a:t>)</a:t>
                  </a:r>
                </a:p>
              </p:txBody>
            </p:sp>
          </mc:Choice>
          <mc:Fallback xmlns="">
            <p:sp>
              <p:nvSpPr>
                <p:cNvPr id="87049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02400" y="5027613"/>
                  <a:ext cx="2641600" cy="708025"/>
                </a:xfrm>
                <a:prstGeom prst="rect">
                  <a:avLst/>
                </a:prstGeom>
                <a:blipFill>
                  <a:blip r:embed="rId6"/>
                  <a:stretch>
                    <a:fillRect t="-3448" b="-155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050" name="TextBox 127"/>
            <p:cNvSpPr txBox="1">
              <a:spLocks noChangeArrowheads="1"/>
            </p:cNvSpPr>
            <p:nvPr/>
          </p:nvSpPr>
          <p:spPr bwMode="auto">
            <a:xfrm>
              <a:off x="5145087" y="5829300"/>
              <a:ext cx="178911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dirty="0"/>
                <a:t>Induced current:</a:t>
              </a:r>
            </a:p>
          </p:txBody>
        </p:sp>
        <p:sp>
          <p:nvSpPr>
            <p:cNvPr id="87051" name="TextBox 128"/>
            <p:cNvSpPr txBox="1">
              <a:spLocks noChangeArrowheads="1"/>
            </p:cNvSpPr>
            <p:nvPr/>
          </p:nvSpPr>
          <p:spPr bwMode="auto">
            <a:xfrm>
              <a:off x="6781800" y="5983288"/>
              <a:ext cx="2032000" cy="40005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6F00E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 dirty="0">
                  <a:solidFill>
                    <a:srgbClr val="7030A0"/>
                  </a:solidFill>
                </a:rPr>
                <a:t>clockwise</a:t>
              </a:r>
            </a:p>
          </p:txBody>
        </p:sp>
        <p:sp>
          <p:nvSpPr>
            <p:cNvPr id="15" name="TextBox 123"/>
            <p:cNvSpPr txBox="1">
              <a:spLocks noChangeArrowheads="1"/>
            </p:cNvSpPr>
            <p:nvPr/>
          </p:nvSpPr>
          <p:spPr bwMode="auto">
            <a:xfrm>
              <a:off x="6172200" y="3276600"/>
              <a:ext cx="18907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b="1" u="sng" dirty="0"/>
                <a:t>Direction: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4E2DE25-9E82-4A71-9444-AD2FF172EDC6}"/>
                  </a:ext>
                </a:extLst>
              </p:cNvPr>
              <p:cNvSpPr/>
              <p:nvPr/>
            </p:nvSpPr>
            <p:spPr>
              <a:xfrm>
                <a:off x="657659" y="2899307"/>
                <a:ext cx="1890714" cy="1555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0.0707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a:rPr lang="en-US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mΩ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=0°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	</a:t>
                </a:r>
                <a:endParaRPr lang="en-US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=−0.5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𝑚𝑇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4E2DE25-9E82-4A71-9444-AD2FF172E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59" y="2899307"/>
                <a:ext cx="1890714" cy="15552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57400" y="152400"/>
                <a:ext cx="8229600" cy="1143000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sz="3600" b="1" dirty="0">
                    <a:cs typeface="Arial" charset="0"/>
                  </a:rPr>
                  <a:t>Finding induced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Arial" charset="0"/>
                      </a:rPr>
                      <m:t>𝜺</m:t>
                    </m:r>
                  </m:oMath>
                </a14:m>
                <a:r>
                  <a:rPr lang="en-US" sz="3600" b="1" dirty="0">
                    <a:cs typeface="Arial" charset="0"/>
                  </a:rPr>
                  <a:t>: Moving Loop [1]</a:t>
                </a:r>
              </a:p>
            </p:txBody>
          </p:sp>
        </mc:Choice>
        <mc:Fallback xmlns="">
          <p:sp>
            <p:nvSpPr>
              <p:cNvPr id="27650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57400" y="152400"/>
                <a:ext cx="8229600" cy="1143000"/>
              </a:xfrm>
              <a:blipFill>
                <a:blip r:embed="rId2"/>
                <a:stretch>
                  <a:fillRect l="-22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 bwMode="auto">
          <a:xfrm>
            <a:off x="533400" y="1066800"/>
            <a:ext cx="1150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As shown, a </a:t>
            </a:r>
            <a:r>
              <a:rPr lang="en-US" sz="2400" b="1" dirty="0">
                <a:latin typeface="+mj-lt"/>
              </a:rPr>
              <a:t>square</a:t>
            </a:r>
            <a:r>
              <a:rPr lang="en-US" sz="2400" dirty="0">
                <a:latin typeface="+mj-lt"/>
              </a:rPr>
              <a:t> loop of wire with sides that are </a:t>
            </a:r>
            <a:r>
              <a:rPr lang="en-US" sz="2400" b="1" dirty="0">
                <a:latin typeface="+mj-lt"/>
              </a:rPr>
              <a:t>1.5 m </a:t>
            </a:r>
            <a:r>
              <a:rPr lang="en-US" sz="2400" dirty="0">
                <a:latin typeface="+mj-lt"/>
              </a:rPr>
              <a:t>long moves with constant speed </a:t>
            </a:r>
            <a:r>
              <a:rPr lang="en-US" sz="2400" b="1" dirty="0">
                <a:latin typeface="+mj-lt"/>
              </a:rPr>
              <a:t>2.0 m/s</a:t>
            </a:r>
            <a:r>
              <a:rPr lang="en-US" sz="2400" dirty="0">
                <a:latin typeface="+mj-lt"/>
              </a:rPr>
              <a:t> from a region </a:t>
            </a:r>
            <a:r>
              <a:rPr lang="en-US" sz="2400" dirty="0"/>
              <a:t>where the magnetic field is </a:t>
            </a:r>
            <a:r>
              <a:rPr lang="en-US" sz="2400" b="1" dirty="0"/>
              <a:t>3.0 </a:t>
            </a:r>
            <a:r>
              <a:rPr lang="en-US" sz="2400" b="1" dirty="0" err="1"/>
              <a:t>mT</a:t>
            </a:r>
            <a:r>
              <a:rPr lang="en-US" sz="2400" dirty="0"/>
              <a:t> to one </a:t>
            </a:r>
            <a:r>
              <a:rPr lang="en-US" sz="2400" dirty="0">
                <a:latin typeface="+mj-lt"/>
              </a:rPr>
              <a:t>where the magnetic field is </a:t>
            </a:r>
            <a:r>
              <a:rPr lang="en-US" sz="2400" b="1" dirty="0">
                <a:latin typeface="+mj-lt"/>
              </a:rPr>
              <a:t>zero</a:t>
            </a:r>
            <a:r>
              <a:rPr lang="en-US" sz="2400" dirty="0">
                <a:latin typeface="+mj-lt"/>
              </a:rPr>
              <a:t> (which is </a:t>
            </a:r>
            <a:r>
              <a:rPr lang="en-US" sz="2400" b="1" dirty="0">
                <a:latin typeface="+mj-lt"/>
              </a:rPr>
              <a:t>parallel</a:t>
            </a:r>
            <a:r>
              <a:rPr lang="en-US" sz="2400" dirty="0">
                <a:latin typeface="+mj-lt"/>
              </a:rPr>
              <a:t> to the axis of the loop and perpendicular to the loop’s velocity).  What </a:t>
            </a:r>
            <a:r>
              <a:rPr lang="en-US" sz="2400" dirty="0" err="1">
                <a:latin typeface="+mj-lt"/>
              </a:rPr>
              <a:t>emf</a:t>
            </a:r>
            <a:r>
              <a:rPr lang="en-US" sz="2400" dirty="0">
                <a:latin typeface="+mj-lt"/>
              </a:rPr>
              <a:t> is induced in the wire as it </a:t>
            </a:r>
            <a:r>
              <a:rPr lang="en-US" sz="2400" b="1" dirty="0">
                <a:latin typeface="+mj-lt"/>
              </a:rPr>
              <a:t>leaves the field</a:t>
            </a:r>
            <a:r>
              <a:rPr lang="en-US" sz="2400" dirty="0">
                <a:latin typeface="+mj-lt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52600" y="3200400"/>
            <a:ext cx="3076575" cy="3048000"/>
            <a:chOff x="5943600" y="3276600"/>
            <a:chExt cx="3076575" cy="3219450"/>
          </a:xfrm>
        </p:grpSpPr>
        <p:grpSp>
          <p:nvGrpSpPr>
            <p:cNvPr id="89094" name="Group 52"/>
            <p:cNvGrpSpPr>
              <a:grpSpLocks/>
            </p:cNvGrpSpPr>
            <p:nvPr/>
          </p:nvGrpSpPr>
          <p:grpSpPr bwMode="auto">
            <a:xfrm>
              <a:off x="6126163" y="3324225"/>
              <a:ext cx="2894012" cy="3122613"/>
              <a:chOff x="3733800" y="3352800"/>
              <a:chExt cx="2894012" cy="3122613"/>
            </a:xfrm>
          </p:grpSpPr>
          <p:grpSp>
            <p:nvGrpSpPr>
              <p:cNvPr id="89099" name="Group 47"/>
              <p:cNvGrpSpPr>
                <a:grpSpLocks/>
              </p:cNvGrpSpPr>
              <p:nvPr/>
            </p:nvGrpSpPr>
            <p:grpSpPr bwMode="auto">
              <a:xfrm>
                <a:off x="3733800" y="6400800"/>
                <a:ext cx="2894012" cy="74613"/>
                <a:chOff x="3733800" y="6400800"/>
                <a:chExt cx="2894012" cy="74613"/>
              </a:xfrm>
            </p:grpSpPr>
            <p:sp>
              <p:nvSpPr>
                <p:cNvPr id="34" name="Oval 33"/>
                <p:cNvSpPr/>
                <p:nvPr/>
              </p:nvSpPr>
              <p:spPr bwMode="auto">
                <a:xfrm>
                  <a:off x="373380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 bwMode="auto">
                <a:xfrm>
                  <a:off x="443865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514350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584835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6553200" y="6400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89100" name="Group 51"/>
              <p:cNvGrpSpPr>
                <a:grpSpLocks/>
              </p:cNvGrpSpPr>
              <p:nvPr/>
            </p:nvGrpSpPr>
            <p:grpSpPr bwMode="auto">
              <a:xfrm>
                <a:off x="3733800" y="3352800"/>
                <a:ext cx="2894012" cy="74613"/>
                <a:chOff x="3733800" y="3352800"/>
                <a:chExt cx="2894012" cy="74613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373380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443865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 bwMode="auto">
                <a:xfrm>
                  <a:off x="514350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 bwMode="auto">
                <a:xfrm>
                  <a:off x="584835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 bwMode="auto">
                <a:xfrm>
                  <a:off x="6553200" y="3352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89101" name="Group 50"/>
              <p:cNvGrpSpPr>
                <a:grpSpLocks/>
              </p:cNvGrpSpPr>
              <p:nvPr/>
            </p:nvGrpSpPr>
            <p:grpSpPr bwMode="auto">
              <a:xfrm>
                <a:off x="3733800" y="4114800"/>
                <a:ext cx="2894012" cy="74613"/>
                <a:chOff x="3733800" y="4114800"/>
                <a:chExt cx="2894012" cy="74613"/>
              </a:xfrm>
            </p:grpSpPr>
            <p:sp>
              <p:nvSpPr>
                <p:cNvPr id="24" name="Oval 23"/>
                <p:cNvSpPr/>
                <p:nvPr/>
              </p:nvSpPr>
              <p:spPr bwMode="auto">
                <a:xfrm>
                  <a:off x="373380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 bwMode="auto">
                <a:xfrm>
                  <a:off x="443865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 bwMode="auto">
                <a:xfrm>
                  <a:off x="514350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584835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 bwMode="auto">
                <a:xfrm>
                  <a:off x="6553200" y="4114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89102" name="Group 49"/>
              <p:cNvGrpSpPr>
                <a:grpSpLocks/>
              </p:cNvGrpSpPr>
              <p:nvPr/>
            </p:nvGrpSpPr>
            <p:grpSpPr bwMode="auto">
              <a:xfrm>
                <a:off x="3733800" y="4876800"/>
                <a:ext cx="2894012" cy="74613"/>
                <a:chOff x="3733800" y="4876800"/>
                <a:chExt cx="2894012" cy="74613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373380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43865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514350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584835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 bwMode="auto">
                <a:xfrm>
                  <a:off x="6553200" y="4876800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89103" name="Group 48"/>
              <p:cNvGrpSpPr>
                <a:grpSpLocks/>
              </p:cNvGrpSpPr>
              <p:nvPr/>
            </p:nvGrpSpPr>
            <p:grpSpPr bwMode="auto">
              <a:xfrm>
                <a:off x="3733800" y="5638800"/>
                <a:ext cx="2894012" cy="74613"/>
                <a:chOff x="3733800" y="5638803"/>
                <a:chExt cx="2894012" cy="74613"/>
              </a:xfrm>
            </p:grpSpPr>
            <p:sp>
              <p:nvSpPr>
                <p:cNvPr id="14" name="Oval 13"/>
                <p:cNvSpPr/>
                <p:nvPr/>
              </p:nvSpPr>
              <p:spPr bwMode="auto">
                <a:xfrm>
                  <a:off x="373380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 bwMode="auto">
                <a:xfrm>
                  <a:off x="443865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 bwMode="auto">
                <a:xfrm>
                  <a:off x="514350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584835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 bwMode="auto">
                <a:xfrm>
                  <a:off x="6553200" y="5638803"/>
                  <a:ext cx="74612" cy="746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40" name="TextBox 39"/>
            <p:cNvSpPr txBox="1"/>
            <p:nvPr/>
          </p:nvSpPr>
          <p:spPr bwMode="auto">
            <a:xfrm>
              <a:off x="5943600" y="5334000"/>
              <a:ext cx="1676400" cy="877741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+mj-lt"/>
                </a:rPr>
                <a:t>Direction of motion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24600" y="3886200"/>
              <a:ext cx="685800" cy="685800"/>
            </a:xfrm>
            <a:prstGeom prst="rect">
              <a:avLst/>
            </a:prstGeom>
            <a:noFill/>
            <a:ln w="38100">
              <a:solidFill>
                <a:srgbClr val="B87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000750" y="3276600"/>
              <a:ext cx="2990850" cy="3219450"/>
              <a:chOff x="6076950" y="3276600"/>
              <a:chExt cx="2990850" cy="3219450"/>
            </a:xfrm>
          </p:grpSpPr>
          <p:sp>
            <p:nvSpPr>
              <p:cNvPr id="39" name="Right Arrow 38"/>
              <p:cNvSpPr/>
              <p:nvPr/>
            </p:nvSpPr>
            <p:spPr>
              <a:xfrm rot="10800000">
                <a:off x="6210300" y="4800600"/>
                <a:ext cx="1143000" cy="4572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076950" y="3276600"/>
                <a:ext cx="2990850" cy="321945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400800"/>
            <a:ext cx="533400" cy="365125"/>
          </a:xfrm>
        </p:spPr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 bwMode="auto">
              <a:xfrm>
                <a:off x="5943600" y="3356339"/>
                <a:ext cx="4724400" cy="261610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EMF is induced only when the loop is entering or exiting the region </a:t>
                </a:r>
                <a:r>
                  <a:rPr lang="en-US" sz="2200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[slides 37 – 40]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induced EMF depends on the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loop through which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passes,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 </a:t>
                </a:r>
                <a14:m>
                  <m:oMath xmlns:m="http://schemas.openxmlformats.org/officeDocument/2006/math">
                    <m:r>
                      <a:rPr lang="en-US" sz="22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2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endPara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3356339"/>
                <a:ext cx="4724400" cy="2616101"/>
              </a:xfrm>
              <a:prstGeom prst="rect">
                <a:avLst/>
              </a:prstGeom>
              <a:blipFill>
                <a:blip r:embed="rId3"/>
                <a:stretch>
                  <a:fillRect l="-1287" t="-1392" b="-3480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57400" y="152400"/>
                <a:ext cx="8229600" cy="1143000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sz="3600" b="1" dirty="0">
                    <a:cs typeface="Arial" charset="0"/>
                  </a:rPr>
                  <a:t>Finding induced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Arial" charset="0"/>
                      </a:rPr>
                      <m:t>𝜺</m:t>
                    </m:r>
                  </m:oMath>
                </a14:m>
                <a:r>
                  <a:rPr lang="en-US" sz="3600" b="1" dirty="0">
                    <a:cs typeface="Arial" charset="0"/>
                  </a:rPr>
                  <a:t>: Moving Loop [2]</a:t>
                </a:r>
              </a:p>
            </p:txBody>
          </p:sp>
        </mc:Choice>
        <mc:Fallback xmlns="">
          <p:sp>
            <p:nvSpPr>
              <p:cNvPr id="27650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57400" y="152400"/>
                <a:ext cx="8229600" cy="1143000"/>
              </a:xfrm>
              <a:blipFill>
                <a:blip r:embed="rId2"/>
                <a:stretch>
                  <a:fillRect l="-22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 bwMode="auto">
          <a:xfrm>
            <a:off x="304800" y="1066800"/>
            <a:ext cx="1173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As shown, a </a:t>
            </a:r>
            <a:r>
              <a:rPr lang="en-US" sz="2000" b="1" dirty="0">
                <a:latin typeface="+mj-lt"/>
              </a:rPr>
              <a:t>square</a:t>
            </a:r>
            <a:r>
              <a:rPr lang="en-US" sz="2000" dirty="0">
                <a:latin typeface="+mj-lt"/>
              </a:rPr>
              <a:t> loop of wire with sides that are </a:t>
            </a:r>
            <a:r>
              <a:rPr lang="en-US" sz="2000" b="1" dirty="0">
                <a:latin typeface="+mj-lt"/>
              </a:rPr>
              <a:t>1.5 m </a:t>
            </a:r>
            <a:r>
              <a:rPr lang="en-US" sz="2000" dirty="0">
                <a:latin typeface="+mj-lt"/>
              </a:rPr>
              <a:t>long moves with constant speed </a:t>
            </a:r>
            <a:r>
              <a:rPr lang="en-US" sz="2000" b="1" dirty="0">
                <a:latin typeface="+mj-lt"/>
              </a:rPr>
              <a:t>2.0 m/s</a:t>
            </a:r>
            <a:r>
              <a:rPr lang="en-US" sz="2000" dirty="0">
                <a:latin typeface="+mj-lt"/>
              </a:rPr>
              <a:t> from a region </a:t>
            </a:r>
            <a:r>
              <a:rPr lang="en-US" sz="2000" dirty="0"/>
              <a:t>where the magnetic field is </a:t>
            </a:r>
            <a:r>
              <a:rPr lang="en-US" sz="2000" b="1" dirty="0"/>
              <a:t>3.0 </a:t>
            </a:r>
            <a:r>
              <a:rPr lang="en-US" sz="2000" b="1" dirty="0" err="1"/>
              <a:t>mT</a:t>
            </a:r>
            <a:r>
              <a:rPr lang="en-US" sz="2000" dirty="0"/>
              <a:t> to one </a:t>
            </a:r>
            <a:r>
              <a:rPr lang="en-US" sz="2000" dirty="0">
                <a:latin typeface="+mj-lt"/>
              </a:rPr>
              <a:t>where the magnetic field is </a:t>
            </a:r>
            <a:r>
              <a:rPr lang="en-US" sz="2000" b="1" dirty="0">
                <a:latin typeface="+mj-lt"/>
              </a:rPr>
              <a:t>zero</a:t>
            </a:r>
            <a:r>
              <a:rPr lang="en-US" sz="2000" dirty="0">
                <a:latin typeface="+mj-lt"/>
              </a:rPr>
              <a:t> (which is </a:t>
            </a:r>
            <a:r>
              <a:rPr lang="en-US" sz="2000" b="1" dirty="0">
                <a:latin typeface="+mj-lt"/>
              </a:rPr>
              <a:t>parallel</a:t>
            </a:r>
            <a:r>
              <a:rPr lang="en-US" sz="2000" dirty="0">
                <a:latin typeface="+mj-lt"/>
              </a:rPr>
              <a:t> to the axis of the loop and perpendicular to the loop’s velocity).  What </a:t>
            </a:r>
            <a:r>
              <a:rPr lang="en-US" sz="2000" dirty="0" err="1">
                <a:latin typeface="+mj-lt"/>
              </a:rPr>
              <a:t>emf</a:t>
            </a:r>
            <a:r>
              <a:rPr lang="en-US" sz="2000" dirty="0">
                <a:latin typeface="+mj-lt"/>
              </a:rPr>
              <a:t> is induced in the wire as it </a:t>
            </a:r>
            <a:r>
              <a:rPr lang="en-US" sz="2000" b="1" dirty="0">
                <a:latin typeface="+mj-lt"/>
              </a:rPr>
              <a:t>leaves the field</a:t>
            </a:r>
            <a:r>
              <a:rPr lang="en-US" sz="2000" dirty="0">
                <a:latin typeface="+mj-lt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01354" y="6389132"/>
            <a:ext cx="1066800" cy="365125"/>
          </a:xfrm>
        </p:spPr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 bwMode="auto">
              <a:xfrm>
                <a:off x="5602693" y="2804636"/>
                <a:ext cx="5674905" cy="351801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Finding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24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sz="24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4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24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𝐭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area covered by any point in the loop.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Looking at the left edge of the loop: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left edge travels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therefore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US" sz="22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blue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rectangle: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2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     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     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sz="20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𝒗𝒍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𝑤h𝑒𝑟𝑒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2693" y="2804636"/>
                <a:ext cx="5674905" cy="3518014"/>
              </a:xfrm>
              <a:prstGeom prst="rect">
                <a:avLst/>
              </a:prstGeom>
              <a:blipFill>
                <a:blip r:embed="rId3"/>
                <a:stretch>
                  <a:fillRect l="-1286" t="-1209"/>
                </a:stretch>
              </a:blipFill>
              <a:ln w="9525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344797" y="2675678"/>
            <a:ext cx="3281364" cy="1740931"/>
            <a:chOff x="376236" y="2907268"/>
            <a:chExt cx="3281364" cy="1740931"/>
          </a:xfrm>
        </p:grpSpPr>
        <p:grpSp>
          <p:nvGrpSpPr>
            <p:cNvPr id="43" name="Group 42"/>
            <p:cNvGrpSpPr/>
            <p:nvPr/>
          </p:nvGrpSpPr>
          <p:grpSpPr>
            <a:xfrm>
              <a:off x="1540099" y="3352799"/>
              <a:ext cx="2041301" cy="1295400"/>
              <a:chOff x="6000750" y="3276600"/>
              <a:chExt cx="3019425" cy="3219450"/>
            </a:xfrm>
          </p:grpSpPr>
          <p:grpSp>
            <p:nvGrpSpPr>
              <p:cNvPr id="44" name="Group 52"/>
              <p:cNvGrpSpPr>
                <a:grpSpLocks/>
              </p:cNvGrpSpPr>
              <p:nvPr/>
            </p:nvGrpSpPr>
            <p:grpSpPr bwMode="auto">
              <a:xfrm>
                <a:off x="6126163" y="3324225"/>
                <a:ext cx="2894012" cy="3122613"/>
                <a:chOff x="3733800" y="3352800"/>
                <a:chExt cx="2894012" cy="3122613"/>
              </a:xfrm>
            </p:grpSpPr>
            <p:grpSp>
              <p:nvGrpSpPr>
                <p:cNvPr id="50" name="Group 47"/>
                <p:cNvGrpSpPr>
                  <a:grpSpLocks/>
                </p:cNvGrpSpPr>
                <p:nvPr/>
              </p:nvGrpSpPr>
              <p:grpSpPr bwMode="auto">
                <a:xfrm>
                  <a:off x="3733800" y="6400800"/>
                  <a:ext cx="2894012" cy="74613"/>
                  <a:chOff x="3733800" y="6400800"/>
                  <a:chExt cx="2894012" cy="74613"/>
                </a:xfrm>
              </p:grpSpPr>
              <p:sp>
                <p:nvSpPr>
                  <p:cNvPr id="75" name="Oval 74"/>
                  <p:cNvSpPr/>
                  <p:nvPr/>
                </p:nvSpPr>
                <p:spPr bwMode="auto">
                  <a:xfrm>
                    <a:off x="3733800" y="6400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 bwMode="auto">
                  <a:xfrm>
                    <a:off x="4438650" y="6400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 bwMode="auto">
                  <a:xfrm>
                    <a:off x="5143500" y="6400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 bwMode="auto">
                  <a:xfrm>
                    <a:off x="5848350" y="6400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 bwMode="auto">
                  <a:xfrm>
                    <a:off x="6553200" y="6400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" name="Group 51"/>
                <p:cNvGrpSpPr>
                  <a:grpSpLocks/>
                </p:cNvGrpSpPr>
                <p:nvPr/>
              </p:nvGrpSpPr>
              <p:grpSpPr bwMode="auto">
                <a:xfrm>
                  <a:off x="3733800" y="3352800"/>
                  <a:ext cx="2894012" cy="74613"/>
                  <a:chOff x="3733800" y="3352800"/>
                  <a:chExt cx="2894012" cy="74613"/>
                </a:xfrm>
              </p:grpSpPr>
              <p:sp>
                <p:nvSpPr>
                  <p:cNvPr id="70" name="Oval 69"/>
                  <p:cNvSpPr/>
                  <p:nvPr/>
                </p:nvSpPr>
                <p:spPr bwMode="auto">
                  <a:xfrm>
                    <a:off x="3733800" y="3352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 bwMode="auto">
                  <a:xfrm>
                    <a:off x="4438650" y="3352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 bwMode="auto">
                  <a:xfrm>
                    <a:off x="5143500" y="3352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 bwMode="auto">
                  <a:xfrm>
                    <a:off x="5848350" y="3352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6553200" y="3352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2" name="Group 50"/>
                <p:cNvGrpSpPr>
                  <a:grpSpLocks/>
                </p:cNvGrpSpPr>
                <p:nvPr/>
              </p:nvGrpSpPr>
              <p:grpSpPr bwMode="auto">
                <a:xfrm>
                  <a:off x="3733800" y="4114800"/>
                  <a:ext cx="2894012" cy="74613"/>
                  <a:chOff x="3733800" y="4114800"/>
                  <a:chExt cx="2894012" cy="74613"/>
                </a:xfrm>
              </p:grpSpPr>
              <p:sp>
                <p:nvSpPr>
                  <p:cNvPr id="65" name="Oval 64"/>
                  <p:cNvSpPr/>
                  <p:nvPr/>
                </p:nvSpPr>
                <p:spPr bwMode="auto">
                  <a:xfrm>
                    <a:off x="3733800" y="4114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 bwMode="auto">
                  <a:xfrm>
                    <a:off x="4438650" y="4114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 bwMode="auto">
                  <a:xfrm>
                    <a:off x="5143500" y="4114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 bwMode="auto">
                  <a:xfrm>
                    <a:off x="5848350" y="4114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 bwMode="auto">
                  <a:xfrm>
                    <a:off x="6553200" y="4114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3" name="Group 49"/>
                <p:cNvGrpSpPr>
                  <a:grpSpLocks/>
                </p:cNvGrpSpPr>
                <p:nvPr/>
              </p:nvGrpSpPr>
              <p:grpSpPr bwMode="auto">
                <a:xfrm>
                  <a:off x="3733800" y="4876800"/>
                  <a:ext cx="2894012" cy="74613"/>
                  <a:chOff x="3733800" y="4876800"/>
                  <a:chExt cx="2894012" cy="74613"/>
                </a:xfrm>
              </p:grpSpPr>
              <p:sp>
                <p:nvSpPr>
                  <p:cNvPr id="60" name="Oval 59"/>
                  <p:cNvSpPr/>
                  <p:nvPr/>
                </p:nvSpPr>
                <p:spPr bwMode="auto">
                  <a:xfrm>
                    <a:off x="3733800" y="4876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 bwMode="auto">
                  <a:xfrm>
                    <a:off x="4438650" y="4876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 bwMode="auto">
                  <a:xfrm>
                    <a:off x="5143500" y="4876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 bwMode="auto">
                  <a:xfrm>
                    <a:off x="5848350" y="4876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 bwMode="auto">
                  <a:xfrm>
                    <a:off x="6553200" y="4876800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4" name="Group 48"/>
                <p:cNvGrpSpPr>
                  <a:grpSpLocks/>
                </p:cNvGrpSpPr>
                <p:nvPr/>
              </p:nvGrpSpPr>
              <p:grpSpPr bwMode="auto">
                <a:xfrm>
                  <a:off x="3733800" y="5638800"/>
                  <a:ext cx="2894012" cy="74613"/>
                  <a:chOff x="3733800" y="5638803"/>
                  <a:chExt cx="2894012" cy="74613"/>
                </a:xfrm>
              </p:grpSpPr>
              <p:sp>
                <p:nvSpPr>
                  <p:cNvPr id="55" name="Oval 54"/>
                  <p:cNvSpPr/>
                  <p:nvPr/>
                </p:nvSpPr>
                <p:spPr bwMode="auto">
                  <a:xfrm>
                    <a:off x="3733800" y="5638803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 bwMode="auto">
                  <a:xfrm>
                    <a:off x="4438650" y="5638803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 bwMode="auto">
                  <a:xfrm>
                    <a:off x="5143500" y="5638803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 bwMode="auto">
                  <a:xfrm>
                    <a:off x="5848350" y="5638803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 bwMode="auto">
                  <a:xfrm>
                    <a:off x="6553200" y="5638803"/>
                    <a:ext cx="74612" cy="7461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45" name="Rectangle 44"/>
              <p:cNvSpPr/>
              <p:nvPr/>
            </p:nvSpPr>
            <p:spPr>
              <a:xfrm>
                <a:off x="6305550" y="3886200"/>
                <a:ext cx="1023939" cy="1371370"/>
              </a:xfrm>
              <a:prstGeom prst="rect">
                <a:avLst/>
              </a:prstGeom>
              <a:noFill/>
              <a:ln w="38100">
                <a:solidFill>
                  <a:srgbClr val="B87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6000750" y="3276600"/>
                <a:ext cx="2990850" cy="3219450"/>
                <a:chOff x="6076950" y="3276600"/>
                <a:chExt cx="2990850" cy="3219450"/>
              </a:xfrm>
            </p:grpSpPr>
            <p:sp>
              <p:nvSpPr>
                <p:cNvPr id="48" name="Right Arrow 47"/>
                <p:cNvSpPr/>
                <p:nvPr/>
              </p:nvSpPr>
              <p:spPr>
                <a:xfrm rot="10800000">
                  <a:off x="7727950" y="4096772"/>
                  <a:ext cx="1142999" cy="88424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076950" y="3276600"/>
                  <a:ext cx="2990850" cy="321945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 bwMode="auto">
                <a:xfrm>
                  <a:off x="376236" y="2907268"/>
                  <a:ext cx="3281364" cy="369332"/>
                </a:xfrm>
                <a:prstGeom prst="rect">
                  <a:avLst/>
                </a:prstGeom>
                <a:noFill/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+mj-lt"/>
                      <a:cs typeface="Times New Roman" panose="02020603050405020304" pitchFamily="18" charset="0"/>
                    </a:rPr>
                    <a:t>At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n-US" dirty="0">
                      <a:latin typeface="+mj-lt"/>
                      <a:cs typeface="Times New Roman" panose="02020603050405020304" pitchFamily="18" charset="0"/>
                    </a:rPr>
                    <a:t>: left edge is at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</m:oMath>
                  </a14:m>
                  <a:endParaRPr lang="en-US" b="1" dirty="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6236" y="2907268"/>
                  <a:ext cx="328136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673" t="-8197" b="-24590"/>
                  </a:stretch>
                </a:blipFill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273361" y="4580677"/>
            <a:ext cx="3281364" cy="1740932"/>
            <a:chOff x="304800" y="4812268"/>
            <a:chExt cx="3281364" cy="1740932"/>
          </a:xfrm>
        </p:grpSpPr>
        <p:grpSp>
          <p:nvGrpSpPr>
            <p:cNvPr id="2" name="Group 1"/>
            <p:cNvGrpSpPr/>
            <p:nvPr/>
          </p:nvGrpSpPr>
          <p:grpSpPr>
            <a:xfrm>
              <a:off x="1275982" y="5257800"/>
              <a:ext cx="2286101" cy="1295400"/>
              <a:chOff x="590181" y="5257800"/>
              <a:chExt cx="2286101" cy="12954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852231" y="5257800"/>
                <a:ext cx="2024051" cy="1295400"/>
                <a:chOff x="6000750" y="3276600"/>
                <a:chExt cx="3019425" cy="3219450"/>
              </a:xfrm>
            </p:grpSpPr>
            <p:grpSp>
              <p:nvGrpSpPr>
                <p:cNvPr id="89094" name="Group 52"/>
                <p:cNvGrpSpPr>
                  <a:grpSpLocks/>
                </p:cNvGrpSpPr>
                <p:nvPr/>
              </p:nvGrpSpPr>
              <p:grpSpPr bwMode="auto">
                <a:xfrm>
                  <a:off x="6126163" y="3324225"/>
                  <a:ext cx="2894012" cy="3122613"/>
                  <a:chOff x="3733800" y="3352800"/>
                  <a:chExt cx="2894012" cy="3122613"/>
                </a:xfrm>
              </p:grpSpPr>
              <p:grpSp>
                <p:nvGrpSpPr>
                  <p:cNvPr id="89099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733800" y="6400800"/>
                    <a:ext cx="2894012" cy="74613"/>
                    <a:chOff x="3733800" y="6400800"/>
                    <a:chExt cx="2894012" cy="74613"/>
                  </a:xfrm>
                </p:grpSpPr>
                <p:sp>
                  <p:nvSpPr>
                    <p:cNvPr id="34" name="Oval 33"/>
                    <p:cNvSpPr/>
                    <p:nvPr/>
                  </p:nvSpPr>
                  <p:spPr bwMode="auto">
                    <a:xfrm>
                      <a:off x="3733800" y="6400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 bwMode="auto">
                    <a:xfrm>
                      <a:off x="4438650" y="6400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6" name="Oval 35"/>
                    <p:cNvSpPr/>
                    <p:nvPr/>
                  </p:nvSpPr>
                  <p:spPr bwMode="auto">
                    <a:xfrm>
                      <a:off x="5143500" y="6400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7" name="Oval 36"/>
                    <p:cNvSpPr/>
                    <p:nvPr/>
                  </p:nvSpPr>
                  <p:spPr bwMode="auto">
                    <a:xfrm>
                      <a:off x="5848350" y="6400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 bwMode="auto">
                    <a:xfrm>
                      <a:off x="6553200" y="6400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89100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3733800" y="3352800"/>
                    <a:ext cx="2894012" cy="74613"/>
                    <a:chOff x="3733800" y="3352800"/>
                    <a:chExt cx="2894012" cy="74613"/>
                  </a:xfrm>
                </p:grpSpPr>
                <p:sp>
                  <p:nvSpPr>
                    <p:cNvPr id="29" name="Oval 28"/>
                    <p:cNvSpPr/>
                    <p:nvPr/>
                  </p:nvSpPr>
                  <p:spPr bwMode="auto">
                    <a:xfrm>
                      <a:off x="3733800" y="3352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0" name="Oval 29"/>
                    <p:cNvSpPr/>
                    <p:nvPr/>
                  </p:nvSpPr>
                  <p:spPr bwMode="auto">
                    <a:xfrm>
                      <a:off x="4438650" y="3352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1" name="Oval 30"/>
                    <p:cNvSpPr/>
                    <p:nvPr/>
                  </p:nvSpPr>
                  <p:spPr bwMode="auto">
                    <a:xfrm>
                      <a:off x="5143500" y="3352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 bwMode="auto">
                    <a:xfrm>
                      <a:off x="5848350" y="3352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33" name="Oval 32"/>
                    <p:cNvSpPr/>
                    <p:nvPr/>
                  </p:nvSpPr>
                  <p:spPr bwMode="auto">
                    <a:xfrm>
                      <a:off x="6553200" y="3352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89101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3733800" y="4114800"/>
                    <a:ext cx="2894012" cy="74613"/>
                    <a:chOff x="3733800" y="4114800"/>
                    <a:chExt cx="2894012" cy="74613"/>
                  </a:xfrm>
                </p:grpSpPr>
                <p:sp>
                  <p:nvSpPr>
                    <p:cNvPr id="24" name="Oval 23"/>
                    <p:cNvSpPr/>
                    <p:nvPr/>
                  </p:nvSpPr>
                  <p:spPr bwMode="auto">
                    <a:xfrm>
                      <a:off x="3733800" y="4114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5" name="Oval 24"/>
                    <p:cNvSpPr/>
                    <p:nvPr/>
                  </p:nvSpPr>
                  <p:spPr bwMode="auto">
                    <a:xfrm>
                      <a:off x="4438650" y="4114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6" name="Oval 25"/>
                    <p:cNvSpPr/>
                    <p:nvPr/>
                  </p:nvSpPr>
                  <p:spPr bwMode="auto">
                    <a:xfrm>
                      <a:off x="5143500" y="4114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7" name="Oval 26"/>
                    <p:cNvSpPr/>
                    <p:nvPr/>
                  </p:nvSpPr>
                  <p:spPr bwMode="auto">
                    <a:xfrm>
                      <a:off x="5848350" y="4114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8" name="Oval 27"/>
                    <p:cNvSpPr/>
                    <p:nvPr/>
                  </p:nvSpPr>
                  <p:spPr bwMode="auto">
                    <a:xfrm>
                      <a:off x="6553200" y="4114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89102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733800" y="4876800"/>
                    <a:ext cx="2894012" cy="74613"/>
                    <a:chOff x="3733800" y="4876800"/>
                    <a:chExt cx="2894012" cy="74613"/>
                  </a:xfrm>
                </p:grpSpPr>
                <p:sp>
                  <p:nvSpPr>
                    <p:cNvPr id="19" name="Oval 18"/>
                    <p:cNvSpPr/>
                    <p:nvPr/>
                  </p:nvSpPr>
                  <p:spPr bwMode="auto">
                    <a:xfrm>
                      <a:off x="3733800" y="4876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0" name="Oval 19"/>
                    <p:cNvSpPr/>
                    <p:nvPr/>
                  </p:nvSpPr>
                  <p:spPr bwMode="auto">
                    <a:xfrm>
                      <a:off x="4438650" y="4876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1" name="Oval 20"/>
                    <p:cNvSpPr/>
                    <p:nvPr/>
                  </p:nvSpPr>
                  <p:spPr bwMode="auto">
                    <a:xfrm>
                      <a:off x="5143500" y="4876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 bwMode="auto">
                    <a:xfrm>
                      <a:off x="5848350" y="4876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3" name="Oval 22"/>
                    <p:cNvSpPr/>
                    <p:nvPr/>
                  </p:nvSpPr>
                  <p:spPr bwMode="auto">
                    <a:xfrm>
                      <a:off x="6553200" y="4876800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89103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733800" y="5638800"/>
                    <a:ext cx="2894012" cy="74613"/>
                    <a:chOff x="3733800" y="5638803"/>
                    <a:chExt cx="2894012" cy="74613"/>
                  </a:xfrm>
                </p:grpSpPr>
                <p:sp>
                  <p:nvSpPr>
                    <p:cNvPr id="14" name="Oval 13"/>
                    <p:cNvSpPr/>
                    <p:nvPr/>
                  </p:nvSpPr>
                  <p:spPr bwMode="auto">
                    <a:xfrm>
                      <a:off x="3733800" y="5638803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5" name="Oval 14"/>
                    <p:cNvSpPr/>
                    <p:nvPr/>
                  </p:nvSpPr>
                  <p:spPr bwMode="auto">
                    <a:xfrm>
                      <a:off x="4438650" y="5638803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" name="Oval 15"/>
                    <p:cNvSpPr/>
                    <p:nvPr/>
                  </p:nvSpPr>
                  <p:spPr bwMode="auto">
                    <a:xfrm>
                      <a:off x="5143500" y="5638803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7" name="Oval 16"/>
                    <p:cNvSpPr/>
                    <p:nvPr/>
                  </p:nvSpPr>
                  <p:spPr bwMode="auto">
                    <a:xfrm>
                      <a:off x="5848350" y="5638803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8" name="Oval 17"/>
                    <p:cNvSpPr/>
                    <p:nvPr/>
                  </p:nvSpPr>
                  <p:spPr bwMode="auto">
                    <a:xfrm>
                      <a:off x="6553200" y="5638803"/>
                      <a:ext cx="74612" cy="7461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6000750" y="3276600"/>
                  <a:ext cx="2990850" cy="3219450"/>
                  <a:chOff x="6076950" y="3276600"/>
                  <a:chExt cx="2990850" cy="3219450"/>
                </a:xfrm>
              </p:grpSpPr>
              <p:sp>
                <p:nvSpPr>
                  <p:cNvPr id="39" name="Right Arrow 38"/>
                  <p:cNvSpPr/>
                  <p:nvPr/>
                </p:nvSpPr>
                <p:spPr>
                  <a:xfrm rot="10800000">
                    <a:off x="7192749" y="4286154"/>
                    <a:ext cx="1143000" cy="884240"/>
                  </a:xfrm>
                  <a:prstGeom prst="rightArrow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6076950" y="3276600"/>
                    <a:ext cx="2990850" cy="321945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</p:grpSp>
          <p:sp>
            <p:nvSpPr>
              <p:cNvPr id="80" name="Rectangle 79"/>
              <p:cNvSpPr/>
              <p:nvPr/>
            </p:nvSpPr>
            <p:spPr>
              <a:xfrm>
                <a:off x="590181" y="5581319"/>
                <a:ext cx="692240" cy="582747"/>
              </a:xfrm>
              <a:prstGeom prst="rect">
                <a:avLst/>
              </a:prstGeom>
              <a:noFill/>
              <a:ln w="38100">
                <a:solidFill>
                  <a:srgbClr val="B87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 bwMode="auto">
                <a:xfrm>
                  <a:off x="304800" y="4812268"/>
                  <a:ext cx="3281364" cy="395558"/>
                </a:xfrm>
                <a:prstGeom prst="rect">
                  <a:avLst/>
                </a:prstGeom>
                <a:noFill/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+mj-lt"/>
                      <a:cs typeface="Times New Roman" panose="02020603050405020304" pitchFamily="18" charset="0"/>
                    </a:rPr>
                    <a:t>At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sub>
                      </m:sSub>
                    </m:oMath>
                  </a14:m>
                  <a:r>
                    <a:rPr lang="en-US" dirty="0">
                      <a:latin typeface="+mj-lt"/>
                      <a:cs typeface="Times New Roman" panose="02020603050405020304" pitchFamily="18" charset="0"/>
                    </a:rPr>
                    <a:t>: left edge is at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sub>
                      </m:sSub>
                    </m:oMath>
                  </a14:m>
                  <a:endParaRPr lang="en-US" b="1" dirty="0"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4800" y="4812268"/>
                  <a:ext cx="3281364" cy="395558"/>
                </a:xfrm>
                <a:prstGeom prst="rect">
                  <a:avLst/>
                </a:prstGeom>
                <a:blipFill>
                  <a:blip r:embed="rId5"/>
                  <a:stretch>
                    <a:fillRect l="-1487" t="-9375" b="-17188"/>
                  </a:stretch>
                </a:blipFill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/>
          <p:cNvGrpSpPr/>
          <p:nvPr/>
        </p:nvGrpSpPr>
        <p:grpSpPr>
          <a:xfrm>
            <a:off x="914402" y="3251281"/>
            <a:ext cx="2949759" cy="3514688"/>
            <a:chOff x="174441" y="3318804"/>
            <a:chExt cx="2949759" cy="351468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974761" y="3318804"/>
              <a:ext cx="0" cy="3177592"/>
            </a:xfrm>
            <a:prstGeom prst="line">
              <a:avLst/>
            </a:prstGeom>
            <a:ln w="4445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509932" y="3331751"/>
              <a:ext cx="0" cy="3177592"/>
            </a:xfrm>
            <a:prstGeom prst="line">
              <a:avLst/>
            </a:prstGeom>
            <a:ln w="4445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546786" y="6430076"/>
              <a:ext cx="396136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 bwMode="auto">
                <a:xfrm>
                  <a:off x="1418450" y="6408760"/>
                  <a:ext cx="1705750" cy="424732"/>
                </a:xfrm>
                <a:prstGeom prst="rect">
                  <a:avLst/>
                </a:prstGeom>
                <a:noFill/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2"/>
                    </a:solidFill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18450" y="6408760"/>
                  <a:ext cx="1705750" cy="424732"/>
                </a:xfrm>
                <a:prstGeom prst="rect">
                  <a:avLst/>
                </a:prstGeom>
                <a:blipFill>
                  <a:blip r:embed="rId6"/>
                  <a:stretch>
                    <a:fillRect b="-10000"/>
                  </a:stretch>
                </a:blipFill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/>
            <p:cNvCxnSpPr/>
            <p:nvPr/>
          </p:nvCxnSpPr>
          <p:spPr>
            <a:xfrm flipV="1">
              <a:off x="1356464" y="5410200"/>
              <a:ext cx="15136" cy="622506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 bwMode="auto">
                <a:xfrm>
                  <a:off x="174441" y="5523958"/>
                  <a:ext cx="1136282" cy="369332"/>
                </a:xfrm>
                <a:prstGeom prst="rect">
                  <a:avLst/>
                </a:prstGeom>
                <a:noFill/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=1.5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oMath>
                    </m:oMathPara>
                  </a14:m>
                  <a:endParaRPr lang="en-US" b="0" dirty="0">
                    <a:solidFill>
                      <a:schemeClr val="tx2"/>
                    </a:solidFill>
                    <a:latin typeface="+mj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4441" y="5523958"/>
                  <a:ext cx="113628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ectangle 82"/>
            <p:cNvSpPr/>
            <p:nvPr/>
          </p:nvSpPr>
          <p:spPr>
            <a:xfrm>
              <a:off x="1523613" y="5439996"/>
              <a:ext cx="427975" cy="5504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1861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57400" y="152400"/>
                <a:ext cx="8229600" cy="1143000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spcAft>
                    <a:spcPts val="600"/>
                  </a:spcAft>
                  <a:defRPr/>
                </a:pPr>
                <a:r>
                  <a:rPr lang="en-US" sz="3600" b="1" dirty="0">
                    <a:cs typeface="Arial" charset="0"/>
                  </a:rPr>
                  <a:t>Finding induced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Arial" charset="0"/>
                      </a:rPr>
                      <m:t>𝜺</m:t>
                    </m:r>
                  </m:oMath>
                </a14:m>
                <a:r>
                  <a:rPr lang="en-US" sz="3600" b="1" dirty="0">
                    <a:cs typeface="Arial" charset="0"/>
                  </a:rPr>
                  <a:t>: Moving Loop [3]</a:t>
                </a:r>
              </a:p>
            </p:txBody>
          </p:sp>
        </mc:Choice>
        <mc:Fallback xmlns="">
          <p:sp>
            <p:nvSpPr>
              <p:cNvPr id="27650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57400" y="152400"/>
                <a:ext cx="8229600" cy="1143000"/>
              </a:xfrm>
              <a:blipFill>
                <a:blip r:embed="rId3"/>
                <a:stretch>
                  <a:fillRect l="-22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 bwMode="auto">
          <a:xfrm>
            <a:off x="228600" y="1066801"/>
            <a:ext cx="1188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/>
              <a:t>As shown, a </a:t>
            </a:r>
            <a:r>
              <a:rPr lang="en-US" sz="2100" b="1" dirty="0"/>
              <a:t>square</a:t>
            </a:r>
            <a:r>
              <a:rPr lang="en-US" sz="2100" dirty="0"/>
              <a:t> loop of wire with sides that are </a:t>
            </a:r>
            <a:r>
              <a:rPr lang="en-US" sz="2100" b="1" dirty="0"/>
              <a:t>1.5 m </a:t>
            </a:r>
            <a:r>
              <a:rPr lang="en-US" sz="2100" dirty="0"/>
              <a:t>long moves with constant speed </a:t>
            </a:r>
            <a:r>
              <a:rPr lang="en-US" sz="2100" b="1" dirty="0"/>
              <a:t>2.0 m/s</a:t>
            </a:r>
            <a:r>
              <a:rPr lang="en-US" sz="2100" dirty="0"/>
              <a:t> from a region where the magnetic field is </a:t>
            </a:r>
            <a:r>
              <a:rPr lang="en-US" sz="2100" b="1" dirty="0"/>
              <a:t>3.0 </a:t>
            </a:r>
            <a:r>
              <a:rPr lang="en-US" sz="2100" b="1" dirty="0" err="1"/>
              <a:t>mT</a:t>
            </a:r>
            <a:r>
              <a:rPr lang="en-US" sz="2100" dirty="0"/>
              <a:t> to one where the magnetic field is </a:t>
            </a:r>
            <a:r>
              <a:rPr lang="en-US" sz="2100" b="1" dirty="0"/>
              <a:t>zero</a:t>
            </a:r>
            <a:r>
              <a:rPr lang="en-US" sz="2100" dirty="0"/>
              <a:t> (which is </a:t>
            </a:r>
            <a:r>
              <a:rPr lang="en-US" sz="2100" b="1" dirty="0"/>
              <a:t>parallel</a:t>
            </a:r>
            <a:r>
              <a:rPr lang="en-US" sz="2100" dirty="0"/>
              <a:t> to the axis of the loop and perpendicular to the loop’s velocity).  What </a:t>
            </a:r>
            <a:r>
              <a:rPr lang="en-US" sz="2100" dirty="0" err="1"/>
              <a:t>emf</a:t>
            </a:r>
            <a:r>
              <a:rPr lang="en-US" sz="2100" dirty="0"/>
              <a:t> is induced in the wire as it </a:t>
            </a:r>
            <a:r>
              <a:rPr lang="en-US" sz="2100" b="1" dirty="0"/>
              <a:t>leaves the field</a:t>
            </a:r>
            <a:r>
              <a:rPr lang="en-US" sz="2100" dirty="0"/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 bwMode="auto">
              <a:xfrm>
                <a:off x="7086600" y="3200400"/>
                <a:ext cx="2976564" cy="276998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𝑚𝑇</m:t>
                      </m:r>
                    </m:oMath>
                  </m:oMathPara>
                </a14:m>
                <a:endParaRPr lang="en-US" sz="2000" dirty="0">
                  <a:latin typeface="+mj-lt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=1.5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latin typeface="+mj-lt"/>
                  <a:cs typeface="Times New Roman" panose="02020603050405020304" pitchFamily="18" charset="0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latin typeface="+mj-lt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𝜺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𝑩𝒗𝒍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𝒎𝑽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sz="2000" dirty="0">
                  <a:latin typeface="+mj-lt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Current direction: </a:t>
                </a:r>
                <a:r>
                  <a:rPr lang="en-US" sz="2000" b="1" dirty="0">
                    <a:latin typeface="+mj-lt"/>
                    <a:cs typeface="Times New Roman" panose="02020603050405020304" pitchFamily="18" charset="0"/>
                  </a:rPr>
                  <a:t>CCW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[see slide 39]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6600" y="3200400"/>
                <a:ext cx="2976564" cy="2769989"/>
              </a:xfrm>
              <a:prstGeom prst="rect">
                <a:avLst/>
              </a:prstGeom>
              <a:blipFill>
                <a:blip r:embed="rId4"/>
                <a:stretch>
                  <a:fillRect l="-2041" b="-3070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 bwMode="auto">
              <a:xfrm>
                <a:off x="2514600" y="3018578"/>
                <a:ext cx="3967164" cy="333777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Finding EMF: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ΔΦ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  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    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𝐵𝑣𝑙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=0°</m:t>
                    </m:r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 	</a:t>
                </a:r>
                <a:r>
                  <a:rPr lang="en-US" dirty="0">
                    <a:cs typeface="Times New Roman" panose="02020603050405020304" pitchFamily="18" charset="0"/>
                  </a:rPr>
                  <a:t>(B is parallel to axis)</a:t>
                </a:r>
                <a:r>
                  <a:rPr lang="en-US" sz="2000" dirty="0">
                    <a:cs typeface="Times New Roman" panose="02020603050405020304" pitchFamily="18" charset="0"/>
                  </a:rPr>
                  <a:t>]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𝜺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𝑩𝒗𝒍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22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  <a:cs typeface="Times New Roman" panose="02020603050405020304" pitchFamily="18" charset="0"/>
                  </a:rPr>
                  <a:t>[same result as in slide 32 using right-hand rule]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3018578"/>
                <a:ext cx="3967164" cy="3337773"/>
              </a:xfrm>
              <a:prstGeom prst="rect">
                <a:avLst/>
              </a:prstGeom>
              <a:blipFill>
                <a:blip r:embed="rId5"/>
                <a:stretch>
                  <a:fillRect l="-1994" t="-545" b="-364"/>
                </a:stretch>
              </a:blipFill>
              <a:ln w="9525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32F2234-2EE3-49E3-ADEC-720438D69138}"/>
                  </a:ext>
                </a:extLst>
              </p:cNvPr>
              <p:cNvSpPr/>
              <p:nvPr/>
            </p:nvSpPr>
            <p:spPr>
              <a:xfrm>
                <a:off x="916123" y="3060247"/>
                <a:ext cx="1132041" cy="611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𝑣𝑙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32F2234-2EE3-49E3-ADEC-720438D6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23" y="3060247"/>
                <a:ext cx="1132041" cy="6118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203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/>
              <a:t>Aurorae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21937" y="2061804"/>
            <a:ext cx="4075897" cy="4329814"/>
            <a:chOff x="4648200" y="1114725"/>
            <a:chExt cx="4075897" cy="4329814"/>
          </a:xfrm>
        </p:grpSpPr>
        <p:pic>
          <p:nvPicPr>
            <p:cNvPr id="45058" name="Picture 2" descr="File:Aurora australis 2005091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114725"/>
              <a:ext cx="4075897" cy="407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668252" y="5190623"/>
              <a:ext cx="3611611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/>
                <a:t>http://earthobservatory.nasa.gov/IOTD/view.php?id=6226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94168" y="1524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Sun emits charged particles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7068" y="201003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Particle’s get “</a:t>
            </a:r>
            <a:r>
              <a:rPr lang="en-US" b="1" dirty="0">
                <a:solidFill>
                  <a:srgbClr val="FF0000"/>
                </a:solidFill>
              </a:rPr>
              <a:t>trapped</a:t>
            </a:r>
            <a:r>
              <a:rPr lang="en-US" dirty="0"/>
              <a:t>” by Earth’s magnetic field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32293" y="4022148"/>
            <a:ext cx="3181350" cy="2759653"/>
            <a:chOff x="381000" y="3717347"/>
            <a:chExt cx="3181350" cy="2759653"/>
          </a:xfrm>
        </p:grpSpPr>
        <p:sp>
          <p:nvSpPr>
            <p:cNvPr id="14" name="Rectangle 13"/>
            <p:cNvSpPr/>
            <p:nvPr/>
          </p:nvSpPr>
          <p:spPr>
            <a:xfrm>
              <a:off x="381000" y="6076890"/>
              <a:ext cx="31813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http://upload.wikimedia.org/wikipedia/commons/1/16/Polarlicht4.jpg</a:t>
              </a:r>
            </a:p>
          </p:txBody>
        </p:sp>
        <p:pic>
          <p:nvPicPr>
            <p:cNvPr id="45060" name="Picture 4" descr="File:Polarlicht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42" y="3717347"/>
              <a:ext cx="3165308" cy="2373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337068" y="3259111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Excite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molecules in atmosphere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37068" y="277307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Move toward </a:t>
            </a:r>
            <a:r>
              <a:rPr lang="en-US" b="1" dirty="0">
                <a:solidFill>
                  <a:srgbClr val="FF0000"/>
                </a:solidFill>
              </a:rPr>
              <a:t>poles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31084" y="16880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 be </a:t>
            </a:r>
            <a:r>
              <a:rPr lang="en-US" b="1" dirty="0">
                <a:solidFill>
                  <a:srgbClr val="FF0000"/>
                </a:solidFill>
              </a:rPr>
              <a:t>symmetric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around pole</a:t>
            </a:r>
            <a:r>
              <a:rPr lang="en-US" dirty="0"/>
              <a:t>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Bubble Chambers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676400" y="1295400"/>
            <a:ext cx="8991600" cy="5562600"/>
            <a:chOff x="152400" y="1295400"/>
            <a:chExt cx="8991600" cy="5562600"/>
          </a:xfrm>
        </p:grpSpPr>
        <p:pic>
          <p:nvPicPr>
            <p:cNvPr id="5326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295400"/>
              <a:ext cx="4032250" cy="556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743200" y="6477000"/>
              <a:ext cx="6400800" cy="25400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dirty="0"/>
                <a:t>http://teachers.web.cern.ch/teachers/archiv/HST2005/bubble_chambers/BCwebsite/gallery/gal2_281.gif</a:t>
              </a:r>
            </a:p>
          </p:txBody>
        </p:sp>
      </p:grpSp>
      <p:sp>
        <p:nvSpPr>
          <p:cNvPr id="6" name="TextBox 5"/>
          <p:cNvSpPr txBox="1"/>
          <p:nvPr/>
        </p:nvSpPr>
        <p:spPr bwMode="auto">
          <a:xfrm>
            <a:off x="6096000" y="1690688"/>
            <a:ext cx="426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Charged particles ionize liquid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096000" y="2279651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Bubbles form along track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096000" y="3581400"/>
            <a:ext cx="4267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Apply magnetic field </a:t>
            </a:r>
          </a:p>
          <a:p>
            <a:pPr algn="ctr">
              <a:defRPr/>
            </a:pPr>
            <a:r>
              <a:rPr lang="en-US" sz="2400" dirty="0">
                <a:latin typeface="+mj-lt"/>
              </a:rPr>
              <a:t>(here into page)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096000" y="5372100"/>
            <a:ext cx="4267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Mass spectrometers </a:t>
            </a:r>
            <a:r>
              <a:rPr lang="en-US" sz="2400" dirty="0">
                <a:latin typeface="+mj-lt"/>
              </a:rPr>
              <a:t>more common now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2514600" y="1219201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495800" y="1447801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–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5791200" y="4783138"/>
            <a:ext cx="487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Identify particles based on path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8115300" y="914400"/>
            <a:ext cx="1434152" cy="579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11802" y="933418"/>
            <a:ext cx="1828800" cy="5791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299" name="Title 1"/>
          <p:cNvSpPr>
            <a:spLocks noGrp="1"/>
          </p:cNvSpPr>
          <p:nvPr>
            <p:ph type="title"/>
          </p:nvPr>
        </p:nvSpPr>
        <p:spPr>
          <a:xfrm>
            <a:off x="601664" y="66303"/>
            <a:ext cx="6248400" cy="838200"/>
          </a:xfrm>
        </p:spPr>
        <p:txBody>
          <a:bodyPr/>
          <a:lstStyle/>
          <a:p>
            <a:r>
              <a:rPr lang="en-US" sz="4000" b="1" dirty="0">
                <a:latin typeface="Arial" charset="0"/>
                <a:cs typeface="Arial" charset="0"/>
              </a:rPr>
              <a:t>Identifying Particles [1]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8128427" y="628618"/>
            <a:ext cx="12573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B = 0</a:t>
            </a:r>
          </a:p>
        </p:txBody>
      </p:sp>
      <p:grpSp>
        <p:nvGrpSpPr>
          <p:cNvPr id="55301" name="Group 10"/>
          <p:cNvGrpSpPr>
            <a:grpSpLocks/>
          </p:cNvGrpSpPr>
          <p:nvPr/>
        </p:nvGrpSpPr>
        <p:grpSpPr bwMode="auto">
          <a:xfrm>
            <a:off x="9498154" y="622018"/>
            <a:ext cx="1880548" cy="463798"/>
            <a:chOff x="5701352" y="3579516"/>
            <a:chExt cx="1880548" cy="463500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5701352" y="3581351"/>
              <a:ext cx="1880548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atin typeface="+mj-lt"/>
                </a:rPr>
                <a:t>   into page</a:t>
              </a:r>
            </a:p>
          </p:txBody>
        </p:sp>
        <p:graphicFrame>
          <p:nvGraphicFramePr>
            <p:cNvPr id="5532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4867171"/>
                </p:ext>
              </p:extLst>
            </p:nvPr>
          </p:nvGraphicFramePr>
          <p:xfrm>
            <a:off x="5830975" y="3579516"/>
            <a:ext cx="307975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43" name="Equation" r:id="rId4" imgW="152334" imgH="190417" progId="Equation.3">
                    <p:embed/>
                  </p:oleObj>
                </mc:Choice>
                <mc:Fallback>
                  <p:oleObj name="Equation" r:id="rId4" imgW="152334" imgH="190417" progId="Equation.3">
                    <p:embed/>
                    <p:pic>
                      <p:nvPicPr>
                        <p:cNvPr id="0" name="Picture 4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0975" y="3579516"/>
                          <a:ext cx="307975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Arc 11"/>
          <p:cNvSpPr/>
          <p:nvPr/>
        </p:nvSpPr>
        <p:spPr>
          <a:xfrm>
            <a:off x="8140202" y="3827431"/>
            <a:ext cx="2743200" cy="2743200"/>
          </a:xfrm>
          <a:prstGeom prst="arc">
            <a:avLst>
              <a:gd name="adj1" fmla="val 16200000"/>
              <a:gd name="adj2" fmla="val 5391324"/>
            </a:avLst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875588" y="3808414"/>
            <a:ext cx="16764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>
            <a:spLocks noChangeAspect="1"/>
          </p:cNvSpPr>
          <p:nvPr/>
        </p:nvSpPr>
        <p:spPr>
          <a:xfrm>
            <a:off x="9220200" y="3808413"/>
            <a:ext cx="685800" cy="685800"/>
          </a:xfrm>
          <a:prstGeom prst="arc">
            <a:avLst>
              <a:gd name="adj1" fmla="val 16200000"/>
              <a:gd name="adj2" fmla="val 5391324"/>
            </a:avLst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8140202" y="1085818"/>
            <a:ext cx="2743200" cy="2743200"/>
          </a:xfrm>
          <a:prstGeom prst="arc">
            <a:avLst>
              <a:gd name="adj1" fmla="val 16200000"/>
              <a:gd name="adj2" fmla="val 5391324"/>
            </a:avLst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Arc 18"/>
          <p:cNvSpPr>
            <a:spLocks noChangeAspect="1"/>
          </p:cNvSpPr>
          <p:nvPr/>
        </p:nvSpPr>
        <p:spPr>
          <a:xfrm>
            <a:off x="9220200" y="3124200"/>
            <a:ext cx="685800" cy="685800"/>
          </a:xfrm>
          <a:prstGeom prst="arc">
            <a:avLst>
              <a:gd name="adj1" fmla="val 16200000"/>
              <a:gd name="adj2" fmla="val 5391324"/>
            </a:avLst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10578602" y="1162019"/>
            <a:ext cx="22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I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9740402" y="2838419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II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9664202" y="4362419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III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10654802" y="4057619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IV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905000" y="4724400"/>
            <a:ext cx="5867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a.		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2400" i="1" baseline="30000" dirty="0">
                <a:cs typeface="Times New Roman" pitchFamily="18" charset="0"/>
              </a:rPr>
              <a:t>– </a:t>
            </a:r>
            <a:r>
              <a:rPr lang="en-US" sz="2400" dirty="0">
                <a:latin typeface="+mj-lt"/>
              </a:rPr>
              <a:t>	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>
                <a:latin typeface="+mj-lt"/>
              </a:rPr>
              <a:t>+</a:t>
            </a:r>
            <a:r>
              <a:rPr lang="en-US" sz="2400" dirty="0">
                <a:latin typeface="+mj-lt"/>
              </a:rPr>
              <a:t>	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400" baseline="30000" dirty="0"/>
              <a:t>+</a:t>
            </a:r>
            <a:endParaRPr lang="en-US" sz="2400" i="1" baseline="30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b. 	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/>
              <a:t>+ </a:t>
            </a:r>
            <a:r>
              <a:rPr lang="en-US" sz="2400" dirty="0">
                <a:latin typeface="+mj-lt"/>
              </a:rPr>
              <a:t>	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30000" dirty="0"/>
              <a:t>+</a:t>
            </a:r>
            <a:r>
              <a:rPr lang="en-US" sz="2400" dirty="0"/>
              <a:t>		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30000" dirty="0">
                <a:cs typeface="Times New Roman" pitchFamily="18" charset="0"/>
              </a:rPr>
              <a:t>–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c. 	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30000" dirty="0"/>
              <a:t>+</a:t>
            </a:r>
            <a:r>
              <a:rPr lang="en-US" sz="2400" dirty="0"/>
              <a:t>	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/>
              <a:t>+</a:t>
            </a:r>
            <a:r>
              <a:rPr lang="en-US" sz="2400" dirty="0"/>
              <a:t>	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30000" dirty="0">
                <a:cs typeface="Times New Roman" pitchFamily="18" charset="0"/>
              </a:rPr>
              <a:t>–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d. 	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30000" dirty="0">
                <a:cs typeface="Times New Roman" pitchFamily="18" charset="0"/>
              </a:rPr>
              <a:t>– 		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30000" dirty="0"/>
              <a:t>+</a:t>
            </a:r>
            <a:r>
              <a:rPr lang="en-US" sz="2400" dirty="0"/>
              <a:t>	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/>
              <a:t>+</a:t>
            </a:r>
            <a:r>
              <a:rPr lang="en-US" sz="2400" dirty="0"/>
              <a:t>	</a:t>
            </a:r>
            <a:endParaRPr lang="en-US" sz="2400" i="1" baseline="30000" dirty="0"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e.  More information is needed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1905000" y="4343401"/>
            <a:ext cx="4724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+mj-lt"/>
              </a:rPr>
              <a:t>	I	II	III	IV</a:t>
            </a:r>
          </a:p>
        </p:txBody>
      </p:sp>
      <p:graphicFrame>
        <p:nvGraphicFramePr>
          <p:cNvPr id="553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894738"/>
              </p:ext>
            </p:extLst>
          </p:nvPr>
        </p:nvGraphicFramePr>
        <p:xfrm>
          <a:off x="2857501" y="4792663"/>
          <a:ext cx="3079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44" name="Equation" r:id="rId6" imgW="152334" imgH="190417" progId="Equation.3">
                  <p:embed/>
                </p:oleObj>
              </mc:Choice>
              <mc:Fallback>
                <p:oleObj name="Equation" r:id="rId6" imgW="152334" imgH="190417" progId="Equation.3">
                  <p:embed/>
                  <p:pic>
                    <p:nvPicPr>
                      <p:cNvPr id="0" name="Picture 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1" y="4792663"/>
                        <a:ext cx="3079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082297"/>
              </p:ext>
            </p:extLst>
          </p:nvPr>
        </p:nvGraphicFramePr>
        <p:xfrm>
          <a:off x="4683126" y="5149850"/>
          <a:ext cx="3079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45" name="Equation" r:id="rId8" imgW="152334" imgH="190417" progId="Equation.3">
                  <p:embed/>
                </p:oleObj>
              </mc:Choice>
              <mc:Fallback>
                <p:oleObj name="Equation" r:id="rId8" imgW="152334" imgH="190417" progId="Equation.3">
                  <p:embed/>
                  <p:pic>
                    <p:nvPicPr>
                      <p:cNvPr id="0" name="Picture 4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6" y="5149850"/>
                        <a:ext cx="3079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538488"/>
              </p:ext>
            </p:extLst>
          </p:nvPr>
        </p:nvGraphicFramePr>
        <p:xfrm>
          <a:off x="5586414" y="5535613"/>
          <a:ext cx="3079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46" name="Equation" r:id="rId9" imgW="152334" imgH="190417" progId="Equation.3">
                  <p:embed/>
                </p:oleObj>
              </mc:Choice>
              <mc:Fallback>
                <p:oleObj name="Equation" r:id="rId9" imgW="152334" imgH="190417" progId="Equation.3">
                  <p:embed/>
                  <p:pic>
                    <p:nvPicPr>
                      <p:cNvPr id="0" name="Picture 4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4" y="5535613"/>
                        <a:ext cx="3079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830199"/>
              </p:ext>
            </p:extLst>
          </p:nvPr>
        </p:nvGraphicFramePr>
        <p:xfrm>
          <a:off x="3725864" y="5889625"/>
          <a:ext cx="3079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47" name="Equation" r:id="rId10" imgW="152334" imgH="190417" progId="Equation.3">
                  <p:embed/>
                </p:oleObj>
              </mc:Choice>
              <mc:Fallback>
                <p:oleObj name="Equation" r:id="rId10" imgW="152334" imgH="190417" progId="Equation.3">
                  <p:embed/>
                  <p:pic>
                    <p:nvPicPr>
                      <p:cNvPr id="0" name="Picture 4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4" y="5889625"/>
                        <a:ext cx="3079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 bwMode="auto">
              <a:xfrm>
                <a:off x="461076" y="909650"/>
                <a:ext cx="6617674" cy="2246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000" dirty="0">
                    <a:latin typeface="+mj-lt"/>
                  </a:rPr>
                  <a:t>Four particles with </a:t>
                </a:r>
                <a:r>
                  <a:rPr lang="en-US" sz="2000" b="1" dirty="0">
                    <a:latin typeface="+mj-lt"/>
                  </a:rPr>
                  <a:t>identical speeds </a:t>
                </a:r>
                <a:r>
                  <a:rPr lang="en-US" sz="2000" dirty="0">
                    <a:latin typeface="+mj-lt"/>
                  </a:rPr>
                  <a:t>enter a region with a magnetic field which points into the page (and is perpendicular to their velocities.  One particle is an </a:t>
                </a:r>
                <a:r>
                  <a:rPr lang="en-US" sz="2000" b="1" dirty="0">
                    <a:latin typeface="+mj-lt"/>
                  </a:rPr>
                  <a:t>electron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000" baseline="30000" dirty="0"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en-US" sz="2000" dirty="0">
                    <a:latin typeface="+mj-lt"/>
                  </a:rPr>
                  <a:t>), one is a </a:t>
                </a:r>
                <a:r>
                  <a:rPr lang="en-US" sz="2000" b="1" dirty="0">
                    <a:latin typeface="+mj-lt"/>
                  </a:rPr>
                  <a:t>proton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000" baseline="30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000" dirty="0">
                    <a:latin typeface="+mj-lt"/>
                  </a:rPr>
                  <a:t>), one is an </a:t>
                </a:r>
                <a:r>
                  <a:rPr lang="en-US" sz="2000" b="1" dirty="0">
                    <a:latin typeface="+mj-lt"/>
                  </a:rPr>
                  <a:t>anti-proton</a:t>
                </a:r>
                <a:r>
                  <a:rPr lang="en-US" sz="2000" dirty="0">
                    <a:latin typeface="+mj-lt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), same mass as proton but -</a:t>
                </a:r>
                <a:r>
                  <a:rPr lang="en-US" sz="2000" dirty="0" err="1">
                    <a:latin typeface="+mj-lt"/>
                  </a:rPr>
                  <a:t>ve</a:t>
                </a:r>
                <a:r>
                  <a:rPr lang="en-US" sz="2000" dirty="0">
                    <a:latin typeface="+mj-lt"/>
                  </a:rPr>
                  <a:t> charge), one is a </a:t>
                </a:r>
                <a:r>
                  <a:rPr lang="en-US" sz="2000" b="1" dirty="0">
                    <a:latin typeface="+mj-lt"/>
                  </a:rPr>
                  <a:t>positron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000" baseline="30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000" dirty="0">
                    <a:latin typeface="+mj-lt"/>
                  </a:rPr>
                  <a:t>, same mass as electron but +</a:t>
                </a:r>
                <a:r>
                  <a:rPr lang="en-US" sz="2000" dirty="0" err="1">
                    <a:latin typeface="+mj-lt"/>
                  </a:rPr>
                  <a:t>ve</a:t>
                </a:r>
                <a:r>
                  <a:rPr lang="en-US" sz="2000" dirty="0">
                    <a:latin typeface="+mj-lt"/>
                  </a:rPr>
                  <a:t> charge). Identify them based off the figure.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076" y="909650"/>
                <a:ext cx="6617674" cy="2246769"/>
              </a:xfrm>
              <a:prstGeom prst="rect">
                <a:avLst/>
              </a:prstGeom>
              <a:blipFill>
                <a:blip r:embed="rId11"/>
                <a:stretch>
                  <a:fillRect l="-1014" t="-1084" r="-922" b="-40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70304" y="6388068"/>
            <a:ext cx="406898" cy="365125"/>
          </a:xfrm>
        </p:spPr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 bwMode="auto">
              <a:xfrm>
                <a:off x="6400800" y="4343401"/>
                <a:ext cx="2236788" cy="23509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defRPr/>
                </a:pPr>
                <a:r>
                  <a:rPr lang="en-US" sz="2000" b="1" dirty="0">
                    <a:latin typeface="+mj-lt"/>
                  </a:rPr>
                  <a:t>From right-hand rule:</a:t>
                </a:r>
              </a:p>
              <a:p>
                <a:pPr marL="342900" indent="-342900" algn="ctr"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+mj-lt"/>
                  </a:rPr>
                  <a:t>I, II </a:t>
                </a:r>
                <a:r>
                  <a:rPr lang="en-US" sz="2000" dirty="0"/>
                  <a:t>→</a:t>
                </a:r>
                <a:r>
                  <a:rPr lang="en-US" sz="2000" dirty="0">
                    <a:latin typeface="+mj-lt"/>
                  </a:rPr>
                  <a:t>  +</a:t>
                </a:r>
                <a:r>
                  <a:rPr lang="en-US" sz="2000" dirty="0" err="1">
                    <a:latin typeface="+mj-lt"/>
                  </a:rPr>
                  <a:t>ve</a:t>
                </a:r>
                <a:r>
                  <a:rPr lang="en-US" sz="2000" dirty="0">
                    <a:latin typeface="+mj-lt"/>
                  </a:rPr>
                  <a:t> (i.e. p</a:t>
                </a:r>
                <a:r>
                  <a:rPr lang="en-US" sz="2000" baseline="30000" dirty="0"/>
                  <a:t>+</a:t>
                </a:r>
                <a:r>
                  <a:rPr lang="en-US" sz="2000" dirty="0">
                    <a:latin typeface="+mj-lt"/>
                  </a:rPr>
                  <a:t> and e</a:t>
                </a:r>
                <a:r>
                  <a:rPr lang="en-US" sz="2000" baseline="30000" dirty="0">
                    <a:latin typeface="+mj-lt"/>
                  </a:rPr>
                  <a:t>+</a:t>
                </a:r>
                <a:r>
                  <a:rPr lang="en-US" sz="2000" dirty="0">
                    <a:latin typeface="+mj-lt"/>
                  </a:rPr>
                  <a:t>)</a:t>
                </a:r>
              </a:p>
              <a:p>
                <a:pPr algn="ctr">
                  <a:defRPr/>
                </a:pPr>
                <a:endParaRPr lang="en-US" sz="2000" dirty="0">
                  <a:latin typeface="+mj-lt"/>
                </a:endParaRPr>
              </a:p>
              <a:p>
                <a:pPr marL="342900" indent="-342900" algn="ctr"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/>
                  <a:t>III, IV →  -</a:t>
                </a:r>
                <a:r>
                  <a:rPr lang="en-US" sz="2000" dirty="0" err="1"/>
                  <a:t>ve</a:t>
                </a:r>
                <a:r>
                  <a:rPr lang="en-US" sz="2000" dirty="0"/>
                  <a:t> (i.e.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baseline="30000" dirty="0"/>
                  <a:t>-</a:t>
                </a:r>
                <a:r>
                  <a:rPr lang="en-US" sz="2000" dirty="0"/>
                  <a:t> and e</a:t>
                </a:r>
                <a:r>
                  <a:rPr lang="en-US" sz="2000" baseline="30000" dirty="0"/>
                  <a:t>-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0800" y="4343401"/>
                <a:ext cx="2236788" cy="2350965"/>
              </a:xfrm>
              <a:prstGeom prst="rect">
                <a:avLst/>
              </a:prstGeom>
              <a:blipFill>
                <a:blip r:embed="rId12"/>
                <a:stretch>
                  <a:fillRect l="-813" t="-1034" r="-3252" b="-2326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1066800"/>
            <a:ext cx="1828800" cy="3200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299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6248400" cy="838200"/>
          </a:xfrm>
        </p:spPr>
        <p:txBody>
          <a:bodyPr/>
          <a:lstStyle/>
          <a:p>
            <a:r>
              <a:rPr lang="en-US" sz="4000" b="1" dirty="0">
                <a:latin typeface="Arial" charset="0"/>
                <a:cs typeface="Arial" charset="0"/>
              </a:rPr>
              <a:t>Identifying Particles [2]</a:t>
            </a:r>
          </a:p>
        </p:txBody>
      </p:sp>
      <p:sp>
        <p:nvSpPr>
          <p:cNvPr id="12" name="Arc 11"/>
          <p:cNvSpPr/>
          <p:nvPr/>
        </p:nvSpPr>
        <p:spPr>
          <a:xfrm>
            <a:off x="7467600" y="2638864"/>
            <a:ext cx="2667000" cy="1434604"/>
          </a:xfrm>
          <a:prstGeom prst="arc">
            <a:avLst>
              <a:gd name="adj1" fmla="val 16200000"/>
              <a:gd name="adj2" fmla="val 5391324"/>
            </a:avLst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Arc 16"/>
          <p:cNvSpPr>
            <a:spLocks noChangeAspect="1"/>
          </p:cNvSpPr>
          <p:nvPr/>
        </p:nvSpPr>
        <p:spPr>
          <a:xfrm>
            <a:off x="8496300" y="2667000"/>
            <a:ext cx="685800" cy="685800"/>
          </a:xfrm>
          <a:prstGeom prst="arc">
            <a:avLst>
              <a:gd name="adj1" fmla="val 16200000"/>
              <a:gd name="adj2" fmla="val 5391324"/>
            </a:avLst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7467600" y="1219201"/>
            <a:ext cx="2743200" cy="1398585"/>
          </a:xfrm>
          <a:prstGeom prst="arc">
            <a:avLst>
              <a:gd name="adj1" fmla="val 16200000"/>
              <a:gd name="adj2" fmla="val 5391324"/>
            </a:avLst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Arc 18"/>
          <p:cNvSpPr>
            <a:spLocks noChangeAspect="1"/>
          </p:cNvSpPr>
          <p:nvPr/>
        </p:nvSpPr>
        <p:spPr>
          <a:xfrm>
            <a:off x="8496300" y="1933136"/>
            <a:ext cx="685800" cy="685800"/>
          </a:xfrm>
          <a:prstGeom prst="arc">
            <a:avLst>
              <a:gd name="adj1" fmla="val 16200000"/>
              <a:gd name="adj2" fmla="val 5391324"/>
            </a:avLst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9906000" y="1143001"/>
            <a:ext cx="22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I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9067800" y="1828801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II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9144000" y="2895601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III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9829800" y="3657601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IV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2209800" y="3277183"/>
            <a:ext cx="2438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dirty="0">
                <a:latin typeface="+mj-lt"/>
              </a:rPr>
              <a:t>Magnetic Force:</a:t>
            </a:r>
          </a:p>
          <a:p>
            <a:pPr algn="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(same on all particles)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2416698" y="4106691"/>
            <a:ext cx="2202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dirty="0">
                <a:latin typeface="+mj-lt"/>
              </a:rPr>
              <a:t>Centripetal Force: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 bwMode="auto">
              <a:xfrm>
                <a:off x="1875914" y="868338"/>
                <a:ext cx="6772786" cy="2246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2000" dirty="0">
                    <a:latin typeface="+mj-lt"/>
                  </a:rPr>
                  <a:t>Four particles with </a:t>
                </a:r>
                <a:r>
                  <a:rPr lang="en-US" sz="2000" b="1" dirty="0">
                    <a:latin typeface="+mj-lt"/>
                  </a:rPr>
                  <a:t>identical speeds </a:t>
                </a:r>
                <a:r>
                  <a:rPr lang="en-US" sz="2000" dirty="0">
                    <a:latin typeface="+mj-lt"/>
                  </a:rPr>
                  <a:t>enter a region with a magnetic field which points into the page (and is perpendicular to their velocities.  One particle is an </a:t>
                </a:r>
                <a:r>
                  <a:rPr lang="en-US" sz="2000" b="1" dirty="0">
                    <a:latin typeface="+mj-lt"/>
                  </a:rPr>
                  <a:t>electron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000" baseline="30000" dirty="0"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en-US" sz="2000" dirty="0">
                    <a:latin typeface="+mj-lt"/>
                  </a:rPr>
                  <a:t>), one is a </a:t>
                </a:r>
                <a:r>
                  <a:rPr lang="en-US" sz="2000" b="1" dirty="0">
                    <a:latin typeface="+mj-lt"/>
                  </a:rPr>
                  <a:t>proton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000" baseline="30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000" dirty="0">
                    <a:latin typeface="+mj-lt"/>
                  </a:rPr>
                  <a:t>), one is an </a:t>
                </a:r>
                <a:r>
                  <a:rPr lang="en-US" sz="2000" b="1" dirty="0">
                    <a:latin typeface="+mj-lt"/>
                  </a:rPr>
                  <a:t>anti-proton</a:t>
                </a:r>
                <a:r>
                  <a:rPr lang="en-US" sz="2000" dirty="0">
                    <a:latin typeface="+mj-lt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), same mass as proton but -</a:t>
                </a:r>
                <a:r>
                  <a:rPr lang="en-US" sz="2000" dirty="0" err="1">
                    <a:latin typeface="+mj-lt"/>
                  </a:rPr>
                  <a:t>ve</a:t>
                </a:r>
                <a:r>
                  <a:rPr lang="en-US" sz="2000" dirty="0">
                    <a:latin typeface="+mj-lt"/>
                  </a:rPr>
                  <a:t> charge), one is a </a:t>
                </a:r>
                <a:r>
                  <a:rPr lang="en-US" sz="2000" b="1" dirty="0">
                    <a:latin typeface="+mj-lt"/>
                  </a:rPr>
                  <a:t>positron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000" baseline="30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000" dirty="0">
                    <a:latin typeface="+mj-lt"/>
                  </a:rPr>
                  <a:t>, same mass as electron but +</a:t>
                </a:r>
                <a:r>
                  <a:rPr lang="en-US" sz="2000" dirty="0" err="1">
                    <a:latin typeface="+mj-lt"/>
                  </a:rPr>
                  <a:t>ve</a:t>
                </a:r>
                <a:r>
                  <a:rPr lang="en-US" sz="2000" dirty="0">
                    <a:latin typeface="+mj-lt"/>
                  </a:rPr>
                  <a:t> charge). Identify them based off the figure.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914" y="868338"/>
                <a:ext cx="6772786" cy="2246769"/>
              </a:xfrm>
              <a:prstGeom prst="rect">
                <a:avLst/>
              </a:prstGeom>
              <a:blipFill>
                <a:blip r:embed="rId2"/>
                <a:stretch>
                  <a:fillRect l="-990" t="-1084" r="-900" b="-40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356351"/>
            <a:ext cx="2133600" cy="365125"/>
          </a:xfrm>
        </p:spPr>
        <p:txBody>
          <a:bodyPr/>
          <a:lstStyle/>
          <a:p>
            <a:pPr>
              <a:defRPr/>
            </a:pPr>
            <a:fld id="{B386F29C-061E-47C1-A8AA-F42ADE5D618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 bwMode="auto">
              <a:xfrm>
                <a:off x="4724400" y="3420892"/>
                <a:ext cx="2362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𝑣𝐵𝑠𝑖𝑛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90°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3420892"/>
                <a:ext cx="2362200" cy="307777"/>
              </a:xfrm>
              <a:prstGeom prst="rect">
                <a:avLst/>
              </a:prstGeom>
              <a:blipFill>
                <a:blip r:embed="rId3"/>
                <a:stretch>
                  <a:fillRect b="-372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07410" y="3886200"/>
                <a:ext cx="1345048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410" y="3886200"/>
                <a:ext cx="134504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2028372" y="4724401"/>
            <a:ext cx="5286828" cy="770109"/>
            <a:chOff x="304800" y="4792491"/>
            <a:chExt cx="5286828" cy="770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 bwMode="auto">
                <a:xfrm>
                  <a:off x="304800" y="4793159"/>
                  <a:ext cx="2174014" cy="76944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200" dirty="0"/>
                    <a:t>Set: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a14:m>
                  <a:r>
                    <a:rPr lang="en-US" sz="2200" dirty="0">
                      <a:latin typeface="+mj-lt"/>
                    </a:rPr>
                    <a:t> </a:t>
                  </a:r>
                  <a:r>
                    <a:rPr lang="en-US" sz="2200" dirty="0">
                      <a:solidFill>
                        <a:schemeClr val="bg1">
                          <a:lumMod val="50000"/>
                        </a:schemeClr>
                      </a:solidFill>
                      <a:latin typeface="+mj-lt"/>
                    </a:rPr>
                    <a:t>[slide 4]</a:t>
                  </a: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4800" y="4793159"/>
                  <a:ext cx="2174014" cy="769441"/>
                </a:xfrm>
                <a:prstGeom prst="rect">
                  <a:avLst/>
                </a:prstGeom>
                <a:blipFill>
                  <a:blip r:embed="rId5"/>
                  <a:stretch>
                    <a:fillRect t="-4762" b="-16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2391228" y="4792491"/>
              <a:ext cx="3200400" cy="713619"/>
              <a:chOff x="2625283" y="4800600"/>
              <a:chExt cx="3200400" cy="7136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 bwMode="auto">
                  <a:xfrm>
                    <a:off x="4220028" y="4876800"/>
                    <a:ext cx="1605655" cy="63741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𝑚𝑣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oMath>
                      </m:oMathPara>
                    </a14:m>
                    <a:endParaRPr lang="en-US" sz="22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220028" y="4876800"/>
                    <a:ext cx="1605655" cy="63741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2625283" y="4800600"/>
                    <a:ext cx="1707070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𝑣𝐵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5283" y="4800600"/>
                    <a:ext cx="1707070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1" name="Rectangle 10"/>
          <p:cNvSpPr/>
          <p:nvPr/>
        </p:nvSpPr>
        <p:spPr>
          <a:xfrm>
            <a:off x="1828801" y="5715001"/>
            <a:ext cx="5476401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i.e. since the particles have same v, q and B, their r depends on their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 bwMode="auto">
              <a:xfrm>
                <a:off x="7467600" y="4692640"/>
                <a:ext cx="3048000" cy="17081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defRPr/>
                </a:pPr>
                <a:r>
                  <a:rPr lang="en-US" sz="2000" b="1" dirty="0">
                    <a:latin typeface="+mj-lt"/>
                  </a:rPr>
                  <a:t>Answer: </a:t>
                </a:r>
                <a:r>
                  <a:rPr lang="en-US" sz="2000" b="1" dirty="0"/>
                  <a:t>[C]</a:t>
                </a:r>
                <a:endParaRPr lang="en-US" sz="2000" b="1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+mj-lt"/>
                  </a:rPr>
                  <a:t>I </a:t>
                </a:r>
                <a:r>
                  <a:rPr lang="en-US" sz="2000" dirty="0"/>
                  <a:t>→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/>
                  <a:t>p</a:t>
                </a:r>
                <a:r>
                  <a:rPr lang="en-US" sz="2000" baseline="30000" dirty="0"/>
                  <a:t>+</a:t>
                </a:r>
                <a:r>
                  <a:rPr lang="en-US" sz="2000" dirty="0"/>
                  <a:t> </a:t>
                </a:r>
                <a:r>
                  <a:rPr lang="en-US" sz="1600" dirty="0"/>
                  <a:t>(+</a:t>
                </a:r>
                <a:r>
                  <a:rPr lang="en-US" sz="1600" dirty="0" err="1"/>
                  <a:t>ve</a:t>
                </a:r>
                <a:r>
                  <a:rPr lang="en-US" sz="1600" dirty="0"/>
                  <a:t> and large m)</a:t>
                </a:r>
                <a:endParaRPr lang="en-US" sz="2000" baseline="30000" dirty="0"/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/>
                  <a:t>II → e</a:t>
                </a:r>
                <a:r>
                  <a:rPr lang="en-US" sz="2000" baseline="30000" dirty="0"/>
                  <a:t>+</a:t>
                </a:r>
                <a:r>
                  <a:rPr lang="en-US" sz="2000" dirty="0"/>
                  <a:t> </a:t>
                </a:r>
                <a:r>
                  <a:rPr lang="en-US" sz="1600" dirty="0"/>
                  <a:t>(+</a:t>
                </a:r>
                <a:r>
                  <a:rPr lang="en-US" sz="1600" dirty="0" err="1"/>
                  <a:t>ve</a:t>
                </a:r>
                <a:r>
                  <a:rPr lang="en-US" sz="1600" dirty="0"/>
                  <a:t> and small m)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+mj-lt"/>
                  </a:rPr>
                  <a:t>II</a:t>
                </a:r>
                <a:r>
                  <a:rPr lang="en-US" sz="2000" dirty="0"/>
                  <a:t>I → e</a:t>
                </a:r>
                <a:r>
                  <a:rPr lang="en-US" sz="2000" baseline="30000" dirty="0"/>
                  <a:t>-</a:t>
                </a:r>
                <a:r>
                  <a:rPr lang="en-US" sz="2000" dirty="0"/>
                  <a:t> </a:t>
                </a:r>
                <a:r>
                  <a:rPr lang="en-US" sz="1600" dirty="0"/>
                  <a:t>(-</a:t>
                </a:r>
                <a:r>
                  <a:rPr lang="en-US" sz="1600" dirty="0" err="1"/>
                  <a:t>ve</a:t>
                </a:r>
                <a:r>
                  <a:rPr lang="en-US" sz="1600" dirty="0"/>
                  <a:t> and small m)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/>
                  <a:t>IV 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1600" dirty="0"/>
                  <a:t>(-ve and large m)</a:t>
                </a:r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7600" y="4692640"/>
                <a:ext cx="3048000" cy="1708160"/>
              </a:xfrm>
              <a:prstGeom prst="rect">
                <a:avLst/>
              </a:prstGeom>
              <a:blipFill>
                <a:blip r:embed="rId8"/>
                <a:stretch>
                  <a:fillRect l="-1594" t="-1418" b="-5319"/>
                </a:stretch>
              </a:blip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2028372" y="3200400"/>
            <a:ext cx="662032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417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5" grpId="0"/>
      <p:bldP spid="5" grpId="0"/>
      <p:bldP spid="11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 algn="ctr"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2C76DF9BD8349B0CA3C9A1AA4C548" ma:contentTypeVersion="112" ma:contentTypeDescription="Create a new document." ma:contentTypeScope="" ma:versionID="3ba740bbfea08ad42b5fb892d4577724">
  <xsd:schema xmlns:xsd="http://www.w3.org/2001/XMLSchema" xmlns:xs="http://www.w3.org/2001/XMLSchema" xmlns:p="http://schemas.microsoft.com/office/2006/metadata/properties" xmlns:ns3="http://schemas.microsoft.com/sharepoint/v4" xmlns:ns4="9fff0862-dda6-4fd7-9437-296e7a0fcd45" xmlns:ns5="7dcc4a76-b6f0-4a5c-8242-557922f7abb0" targetNamespace="http://schemas.microsoft.com/office/2006/metadata/properties" ma:root="true" ma:fieldsID="f7fd287cc537a47f0d39eda5b7439aef" ns3:_="" ns4:_="" ns5:_="">
    <xsd:import namespace="http://schemas.microsoft.com/sharepoint/v4"/>
    <xsd:import namespace="9fff0862-dda6-4fd7-9437-296e7a0fcd45"/>
    <xsd:import namespace="7dcc4a76-b6f0-4a5c-8242-557922f7abb0"/>
    <xsd:element name="properties">
      <xsd:complexType>
        <xsd:sequence>
          <xsd:element name="documentManagement">
            <xsd:complexType>
              <xsd:all>
                <xsd:element ref="ns3:IconOverlay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5:SharedWithUsers" minOccurs="0"/>
                <xsd:element ref="ns5:SharedWithDetail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f0862-dda6-4fd7-9437-296e7a0fc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c4a76-b6f0-4a5c-8242-557922f7abb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034758B6-5D88-4E00-AAFA-4550877F411B}"/>
</file>

<file path=customXml/itemProps2.xml><?xml version="1.0" encoding="utf-8"?>
<ds:datastoreItem xmlns:ds="http://schemas.openxmlformats.org/officeDocument/2006/customXml" ds:itemID="{138A1CE9-7E16-40EB-BED8-13DAD20F700A}"/>
</file>

<file path=customXml/itemProps3.xml><?xml version="1.0" encoding="utf-8"?>
<ds:datastoreItem xmlns:ds="http://schemas.openxmlformats.org/officeDocument/2006/customXml" ds:itemID="{5B0C99A8-70BC-4F87-8076-46F10E72DFA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38831</TotalTime>
  <Words>3736</Words>
  <Application>Microsoft Office PowerPoint</Application>
  <PresentationFormat>Widescreen</PresentationFormat>
  <Paragraphs>652</Paragraphs>
  <Slides>54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ＭＳ Ｐゴシック</vt:lpstr>
      <vt:lpstr>Arial</vt:lpstr>
      <vt:lpstr>Calibri</vt:lpstr>
      <vt:lpstr>Cambria Math</vt:lpstr>
      <vt:lpstr>Symbol</vt:lpstr>
      <vt:lpstr>Times New Roman</vt:lpstr>
      <vt:lpstr>Office Theme</vt:lpstr>
      <vt:lpstr>Equation</vt:lpstr>
      <vt:lpstr>PowerPoint Presentation</vt:lpstr>
      <vt:lpstr>Reminder: Right-hand Rules</vt:lpstr>
      <vt:lpstr>Magnetic Force</vt:lpstr>
      <vt:lpstr>What Magnetic Field Does to Direction</vt:lpstr>
      <vt:lpstr>Circular Motion in Magnetic Field</vt:lpstr>
      <vt:lpstr>Aurorae</vt:lpstr>
      <vt:lpstr>Bubble Chambers</vt:lpstr>
      <vt:lpstr>Identifying Particles [1]</vt:lpstr>
      <vt:lpstr>Identifying Particles [2]</vt:lpstr>
      <vt:lpstr>Mass Spectrometer</vt:lpstr>
      <vt:lpstr>Cyclotron</vt:lpstr>
      <vt:lpstr>Magnetic Forces on Wires</vt:lpstr>
      <vt:lpstr>Magnetic Force Exerted on Current</vt:lpstr>
      <vt:lpstr>Example</vt:lpstr>
      <vt:lpstr>Magnetic Force between Wires</vt:lpstr>
      <vt:lpstr>Finding the Current in a Wire</vt:lpstr>
      <vt:lpstr>Scaling Problem</vt:lpstr>
      <vt:lpstr>Motors</vt:lpstr>
      <vt:lpstr>Wire Loop in Magnetic Field</vt:lpstr>
      <vt:lpstr>Direction of Rotation of Loop</vt:lpstr>
      <vt:lpstr>Electric Motors</vt:lpstr>
      <vt:lpstr>Torque in an Electric Motor</vt:lpstr>
      <vt:lpstr>Magnetic Flux</vt:lpstr>
      <vt:lpstr>Magnetic Flux (Φ or Φ_B)</vt:lpstr>
      <vt:lpstr>Example: Calculating Φ</vt:lpstr>
      <vt:lpstr>Example: Loop Partially in Field</vt:lpstr>
      <vt:lpstr>Example</vt:lpstr>
      <vt:lpstr>Changing Flux</vt:lpstr>
      <vt:lpstr>Magnetic Induction</vt:lpstr>
      <vt:lpstr>Moving Magnet Near Loop</vt:lpstr>
      <vt:lpstr>Magnetic Induction</vt:lpstr>
      <vt:lpstr>Conductor in E-Field [lecture 14-15 slide 37]</vt:lpstr>
      <vt:lpstr>Neutral Conductor in B-field</vt:lpstr>
      <vt:lpstr>Induced EMF and Current</vt:lpstr>
      <vt:lpstr>Induced Current by Magnetic Induction</vt:lpstr>
      <vt:lpstr>Direction of I and Lenz’s Law</vt:lpstr>
      <vt:lpstr>Guideline For Lenz’s Law</vt:lpstr>
      <vt:lpstr>Example with Lenz’s Law: Moving Loop [1]</vt:lpstr>
      <vt:lpstr>Example with Lenz’s Law: Moving Loop [2] (entering the region)</vt:lpstr>
      <vt:lpstr>Example with Lenz’s Law: Moving Loop [3]  (leaving the region)</vt:lpstr>
      <vt:lpstr>Example with Lenz’s Law: Moving Loop [4]  (inside the region)</vt:lpstr>
      <vt:lpstr>Extra Example with Lenz’s Law: Moving Magnet [1]</vt:lpstr>
      <vt:lpstr>Extra Example with Lenz’s Law: Moving Magnet [2]</vt:lpstr>
      <vt:lpstr>Extra Example with Lenz’s Law: Moving Magnet [3]</vt:lpstr>
      <vt:lpstr>Falling Magnet vs Falling Iron</vt:lpstr>
      <vt:lpstr>Energy Transfer in Induction</vt:lpstr>
      <vt:lpstr>Faraday’s Law</vt:lpstr>
      <vt:lpstr>Faraday’s Law</vt:lpstr>
      <vt:lpstr>Rate of Change of Flux (ΔΦ/Δt)</vt:lpstr>
      <vt:lpstr>Finding induced I: Changing Field [1]</vt:lpstr>
      <vt:lpstr>Finding induced I: Changing Field [2]</vt:lpstr>
      <vt:lpstr>Finding induced ε: Moving Loop [1]</vt:lpstr>
      <vt:lpstr>Finding induced ε: Moving Loop [2]</vt:lpstr>
      <vt:lpstr>Finding induced ε: Moving Loop [3]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</dc:creator>
  <cp:lastModifiedBy>S M</cp:lastModifiedBy>
  <cp:revision>2492</cp:revision>
  <cp:lastPrinted>2013-11-08T16:33:18Z</cp:lastPrinted>
  <dcterms:created xsi:type="dcterms:W3CDTF">2010-01-06T03:23:05Z</dcterms:created>
  <dcterms:modified xsi:type="dcterms:W3CDTF">2021-08-02T15:52:28Z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0x0101007222C76DF9BD8349B0CA3C9A1AA4C548</vt:lpwstr>
  </property>
</Properties>
</file>