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14</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a:xfrm>
            <a:off x="-1" y="1123836"/>
            <a:ext cx="3420533" cy="4601183"/>
          </a:xfrm>
        </p:spPr>
        <p:txBody>
          <a:bodyPr>
            <a:normAutofit/>
          </a:bodyPr>
          <a:lstStyle/>
          <a:p>
            <a:r>
              <a:rPr lang="en-US" sz="3200" b="1" dirty="0"/>
              <a:t>Economy &amp; Commercialization</a:t>
            </a:r>
            <a:endParaRPr lang="en-US" sz="3200"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864108"/>
            <a:ext cx="7315200" cy="5120640"/>
          </a:xfrm>
        </p:spPr>
        <p:txBody>
          <a:bodyPr/>
          <a:lstStyle/>
          <a:p>
            <a:r>
              <a:rPr lang="en-US" b="1" i="1" dirty="0"/>
              <a:t>14.1. Women’s professional team sports can’t get traction</a:t>
            </a:r>
            <a:endParaRPr lang="en-US" i="1" dirty="0"/>
          </a:p>
          <a:p>
            <a:r>
              <a:rPr lang="en-US" b="1" i="1" dirty="0"/>
              <a:t>14.2. Turning spectacle into sport: Mixed martial arts</a:t>
            </a:r>
          </a:p>
          <a:p>
            <a:r>
              <a:rPr lang="en-US" b="1" i="1" dirty="0"/>
              <a:t>14.3. Red Bull and high-energy sports</a:t>
            </a:r>
            <a:endParaRPr lang="en-US" i="1" dirty="0"/>
          </a:p>
          <a:p>
            <a:r>
              <a:rPr lang="en-US" b="1" i="1" dirty="0"/>
              <a:t>14.4. Why business and political leaders love new stadiums</a:t>
            </a:r>
            <a:endParaRPr lang="en-US" i="1" dirty="0"/>
          </a:p>
          <a:p>
            <a:r>
              <a:rPr lang="en-US" b="1" i="1" dirty="0"/>
              <a:t>14.5. Franchise values and making money in professional sports</a:t>
            </a:r>
          </a:p>
          <a:p>
            <a:r>
              <a:rPr lang="en-US" b="1" i="1" dirty="0"/>
              <a:t>14.6. A tale of two hockey lockouts</a:t>
            </a:r>
            <a:endParaRPr lang="en-US" i="1" dirty="0"/>
          </a:p>
          <a:p>
            <a:r>
              <a:rPr lang="en-US" b="1" i="1" dirty="0"/>
              <a:t>14.7.</a:t>
            </a:r>
            <a:r>
              <a:rPr lang="en-US" i="1" dirty="0"/>
              <a:t> </a:t>
            </a:r>
            <a:r>
              <a:rPr lang="en-US" b="1" i="1" dirty="0"/>
              <a:t>Fantasy sports &amp; esports: New commercial frontiers</a:t>
            </a:r>
            <a:r>
              <a:rPr lang="en-US" i="1" dirty="0"/>
              <a:t> </a:t>
            </a:r>
          </a:p>
          <a:p>
            <a:endParaRPr lang="en-US" i="1"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normAutofit/>
          </a:bodyPr>
          <a:lstStyle/>
          <a:p>
            <a:r>
              <a:rPr lang="en-US" b="1" i="1" dirty="0"/>
              <a:t>Women’s professional team sports can’t get traction</a:t>
            </a:r>
            <a:endParaRPr lang="en-US" i="1"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2" y="734371"/>
            <a:ext cx="7188201" cy="5378562"/>
          </a:xfrm>
        </p:spPr>
        <p:txBody>
          <a:bodyPr>
            <a:normAutofit/>
          </a:bodyPr>
          <a:lstStyle/>
          <a:p>
            <a:r>
              <a:rPr lang="en-US" dirty="0"/>
              <a:t>Girls in North America grow up playing soccer and basketball</a:t>
            </a:r>
          </a:p>
          <a:p>
            <a:r>
              <a:rPr lang="en-US" dirty="0"/>
              <a:t>These are the two most popular sports for young women in high school and college. </a:t>
            </a:r>
          </a:p>
          <a:p>
            <a:r>
              <a:rPr lang="en-US" dirty="0"/>
              <a:t>But neither women’s professional soccer or basketball have been able to gain traction in the North American professional sports lineup. </a:t>
            </a:r>
          </a:p>
          <a:p>
            <a:r>
              <a:rPr lang="en-US" dirty="0"/>
              <a:t>The WNBA is an exception as it began its 24</a:t>
            </a:r>
            <a:r>
              <a:rPr lang="en-US" baseline="30000" dirty="0"/>
              <a:t>th</a:t>
            </a:r>
            <a:r>
              <a:rPr lang="en-US" dirty="0"/>
              <a:t> season in 2020, but it continues to require subsidies from the NBA to survive. </a:t>
            </a:r>
          </a:p>
          <a:p>
            <a:pPr marL="0" indent="0">
              <a:buNone/>
            </a:pPr>
            <a:r>
              <a:rPr lang="en-US" dirty="0"/>
              <a:t>Research on this topic has made three things clear: </a:t>
            </a:r>
          </a:p>
          <a:p>
            <a:pPr lvl="1"/>
            <a:r>
              <a:rPr lang="en-US" dirty="0"/>
              <a:t> </a:t>
            </a:r>
            <a:r>
              <a:rPr lang="en-US" b="1" dirty="0"/>
              <a:t>Sports participation and watching sports don’t go hand-in-hand.</a:t>
            </a:r>
            <a:r>
              <a:rPr lang="en-US" dirty="0"/>
              <a:t> </a:t>
            </a:r>
          </a:p>
          <a:p>
            <a:pPr lvl="1"/>
            <a:r>
              <a:rPr lang="en-US" b="1" dirty="0"/>
              <a:t>Women who play professional team sports in North America, better have a second job.</a:t>
            </a:r>
            <a:r>
              <a:rPr lang="en-US" dirty="0"/>
              <a:t> </a:t>
            </a:r>
          </a:p>
          <a:p>
            <a:pPr lvl="1"/>
            <a:r>
              <a:rPr lang="en-US" b="1" dirty="0"/>
              <a:t>Everyone who has invested in women’s team sports in the United States has lost most or all of the money invested.</a:t>
            </a:r>
            <a:r>
              <a:rPr lang="en-US" dirty="0"/>
              <a:t> </a:t>
            </a:r>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a:xfrm>
            <a:off x="0" y="1128408"/>
            <a:ext cx="3555999" cy="4601183"/>
          </a:xfrm>
        </p:spPr>
        <p:txBody>
          <a:bodyPr/>
          <a:lstStyle/>
          <a:p>
            <a:r>
              <a:rPr lang="en-US" b="1" i="1" dirty="0"/>
              <a:t>Turning spectacle into sport: Mixed martial arts</a:t>
            </a:r>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a:bodyPr>
          <a:lstStyle/>
          <a:p>
            <a:r>
              <a:rPr lang="en-US" dirty="0"/>
              <a:t>According to the claims of some people, mixed martial arts (MMA) is the fastest-growing spectator sport in North America and its popularity is spreading worldwide. </a:t>
            </a:r>
          </a:p>
          <a:p>
            <a:r>
              <a:rPr lang="en-US" dirty="0"/>
              <a:t>MMA is a form of one-on-one fighting that can be traced back to the ancient Greek Olympic sport of Pankration. </a:t>
            </a:r>
          </a:p>
          <a:p>
            <a:r>
              <a:rPr lang="en-US" dirty="0"/>
              <a:t>MMA is a predominantly male sport, although there are increasingly popular female fighters who are drawing more women into it. </a:t>
            </a:r>
          </a:p>
          <a:p>
            <a:r>
              <a:rPr lang="en-US" dirty="0"/>
              <a:t>For us in the sociology of sport, MMA and all its variations constitute a legitimate topic for research that will help us understand more about the cultures in which it thrives and the people who consume it and participate in it. </a:t>
            </a:r>
          </a:p>
          <a:p>
            <a:pPr marL="0" indent="0">
              <a:buNone/>
            </a:pPr>
            <a:endParaRPr lang="en-US" dirty="0"/>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i="1" dirty="0"/>
              <a:t>Red Bull and high-energy sports</a:t>
            </a:r>
            <a:endParaRPr lang="en-US" i="1"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a:bodyPr>
          <a:lstStyle/>
          <a:p>
            <a:r>
              <a:rPr lang="en-US" dirty="0"/>
              <a:t>Sports have long been an ideal advertising medium for beverages. </a:t>
            </a:r>
          </a:p>
          <a:p>
            <a:r>
              <a:rPr lang="en-US" dirty="0"/>
              <a:t>Most of the new energy drinks are simply caffeine delivery agents. For example, 12 ounces of Red Bull delivers as much caffeine as 1.5 cups of coffee. As the company motto declares, “Red Bull gives you wings.”</a:t>
            </a:r>
          </a:p>
          <a:p>
            <a:r>
              <a:rPr lang="en-US" dirty="0"/>
              <a:t>Red Bull was launched in Austria in 1987 and 10 years later it entered the United States when it was introduced in California. </a:t>
            </a:r>
          </a:p>
          <a:p>
            <a:r>
              <a:rPr lang="en-US" dirty="0"/>
              <a:t>In 2020 Red Bulls sold in 171 countries. </a:t>
            </a:r>
          </a:p>
          <a:p>
            <a:endParaRPr lang="en-US" dirty="0"/>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a:xfrm>
            <a:off x="-1" y="1123836"/>
            <a:ext cx="3234267" cy="4601183"/>
          </a:xfrm>
        </p:spPr>
        <p:txBody>
          <a:bodyPr/>
          <a:lstStyle/>
          <a:p>
            <a:r>
              <a:rPr lang="en-US" b="1" i="1" dirty="0"/>
              <a:t>Why business and political leaders love new stadiums</a:t>
            </a:r>
            <a:endParaRPr lang="en-US" i="1" dirty="0"/>
          </a:p>
        </p:txBody>
      </p:sp>
      <p:sp>
        <p:nvSpPr>
          <p:cNvPr id="9" name="Content Placeholder 8">
            <a:extLst>
              <a:ext uri="{FF2B5EF4-FFF2-40B4-BE49-F238E27FC236}">
                <a16:creationId xmlns:a16="http://schemas.microsoft.com/office/drawing/2014/main" id="{62030FAC-9668-5E4F-A24B-89DA2614305B}"/>
              </a:ext>
            </a:extLst>
          </p:cNvPr>
          <p:cNvSpPr>
            <a:spLocks noGrp="1"/>
          </p:cNvSpPr>
          <p:nvPr>
            <p:ph idx="1"/>
          </p:nvPr>
        </p:nvSpPr>
        <p:spPr>
          <a:xfrm>
            <a:off x="3793067" y="864108"/>
            <a:ext cx="7315200" cy="5120640"/>
          </a:xfrm>
        </p:spPr>
        <p:txBody>
          <a:bodyPr/>
          <a:lstStyle/>
          <a:p>
            <a:r>
              <a:rPr lang="en-US" dirty="0"/>
              <a:t>Professional sport team owners and leagues use various strategies to obtain public funds to build stadiums and arenas. </a:t>
            </a:r>
          </a:p>
          <a:p>
            <a:r>
              <a:rPr lang="en-US" dirty="0"/>
              <a:t>Sportswriters whose jobs are to cover the teams are encouraged to write supportive stories, sports anchors on the local news talk about the benefits of the team or stadium, and sports radio talk show hosts hype the subsidies, even though they usually support politically conservative fiscal policies and are against public subsidies to poor and homeless people.</a:t>
            </a:r>
          </a:p>
          <a:p>
            <a:r>
              <a:rPr lang="en-US" dirty="0"/>
              <a:t>For example, until 2019, the federal government allowed businesses to deduct 50 percent of the cost of game tickets and luxury suite leases as business expenses on their federal tax returns. </a:t>
            </a:r>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2C1E7-59B9-0E40-B156-0EAE0E8B0EE5}"/>
              </a:ext>
            </a:extLst>
          </p:cNvPr>
          <p:cNvSpPr>
            <a:spLocks noGrp="1"/>
          </p:cNvSpPr>
          <p:nvPr>
            <p:ph type="title"/>
          </p:nvPr>
        </p:nvSpPr>
        <p:spPr/>
        <p:txBody>
          <a:bodyPr/>
          <a:lstStyle/>
          <a:p>
            <a:r>
              <a:rPr lang="en-US" b="1" i="1" dirty="0"/>
              <a:t>Franchise values and making money in professional sports</a:t>
            </a:r>
            <a:br>
              <a:rPr lang="en-US" b="1" i="1" dirty="0"/>
            </a:br>
            <a:endParaRPr lang="en-US" dirty="0"/>
          </a:p>
        </p:txBody>
      </p:sp>
      <p:sp>
        <p:nvSpPr>
          <p:cNvPr id="3" name="Content Placeholder 2">
            <a:extLst>
              <a:ext uri="{FF2B5EF4-FFF2-40B4-BE49-F238E27FC236}">
                <a16:creationId xmlns:a16="http://schemas.microsoft.com/office/drawing/2014/main" id="{8C05143C-6E8E-1C47-B4A5-DC1BA2C137A5}"/>
              </a:ext>
            </a:extLst>
          </p:cNvPr>
          <p:cNvSpPr>
            <a:spLocks noGrp="1"/>
          </p:cNvSpPr>
          <p:nvPr>
            <p:ph idx="1"/>
          </p:nvPr>
        </p:nvSpPr>
        <p:spPr/>
        <p:txBody>
          <a:bodyPr/>
          <a:lstStyle/>
          <a:p>
            <a:r>
              <a:rPr lang="en-US" dirty="0"/>
              <a:t>The original owner of the Dallas Cowboys paid $600,000 to enter the NFL and the current value of the franchise is $4.8 billion </a:t>
            </a:r>
          </a:p>
          <a:p>
            <a:r>
              <a:rPr lang="en-US" dirty="0"/>
              <a:t>The Florida Panthers in the NHL may have the “worst” return on investment. The original owner paid $50 million to enter the league in 1993, and the franchise is worth $310 million in 2019 – an increase of “only” about 500 percent, or an annual appreciation of $9 million. </a:t>
            </a:r>
          </a:p>
          <a:p>
            <a:r>
              <a:rPr lang="en-US" dirty="0"/>
              <a:t>In round figures, anyone who has bought into one of these leagues has enjoyed capital appreciation of $9-80 million annually. </a:t>
            </a:r>
          </a:p>
          <a:p>
            <a:endParaRPr lang="en-US" dirty="0"/>
          </a:p>
        </p:txBody>
      </p:sp>
    </p:spTree>
    <p:extLst>
      <p:ext uri="{BB962C8B-B14F-4D97-AF65-F5344CB8AC3E}">
        <p14:creationId xmlns:p14="http://schemas.microsoft.com/office/powerpoint/2010/main" val="2250061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68CD-7633-D444-B542-CDF64EB6FA0F}"/>
              </a:ext>
            </a:extLst>
          </p:cNvPr>
          <p:cNvSpPr>
            <a:spLocks noGrp="1"/>
          </p:cNvSpPr>
          <p:nvPr>
            <p:ph type="title"/>
          </p:nvPr>
        </p:nvSpPr>
        <p:spPr/>
        <p:txBody>
          <a:bodyPr/>
          <a:lstStyle/>
          <a:p>
            <a:r>
              <a:rPr lang="en-US" b="1" i="1" dirty="0"/>
              <a:t>A tale of two hockey lockouts</a:t>
            </a:r>
            <a:br>
              <a:rPr lang="en-US" i="1" dirty="0"/>
            </a:br>
            <a:endParaRPr lang="en-US" dirty="0"/>
          </a:p>
        </p:txBody>
      </p:sp>
      <p:sp>
        <p:nvSpPr>
          <p:cNvPr id="3" name="Content Placeholder 2">
            <a:extLst>
              <a:ext uri="{FF2B5EF4-FFF2-40B4-BE49-F238E27FC236}">
                <a16:creationId xmlns:a16="http://schemas.microsoft.com/office/drawing/2014/main" id="{3A8A9D52-B1BA-AF4D-A3C7-19DDAFB052D3}"/>
              </a:ext>
            </a:extLst>
          </p:cNvPr>
          <p:cNvSpPr>
            <a:spLocks noGrp="1"/>
          </p:cNvSpPr>
          <p:nvPr>
            <p:ph idx="1"/>
          </p:nvPr>
        </p:nvSpPr>
        <p:spPr/>
        <p:txBody>
          <a:bodyPr/>
          <a:lstStyle/>
          <a:p>
            <a:r>
              <a:rPr lang="en-US" dirty="0"/>
              <a:t>A </a:t>
            </a:r>
            <a:r>
              <a:rPr lang="en-US" b="1" i="1" dirty="0"/>
              <a:t>lockout</a:t>
            </a:r>
            <a:r>
              <a:rPr lang="en-US" dirty="0"/>
              <a:t> is a work stoppage in which the employer does not allow employees to work or receive their pay. </a:t>
            </a:r>
          </a:p>
          <a:p>
            <a:r>
              <a:rPr lang="en-US" dirty="0"/>
              <a:t>A </a:t>
            </a:r>
            <a:r>
              <a:rPr lang="en-US" b="1" i="1" dirty="0"/>
              <a:t>strike</a:t>
            </a:r>
            <a:r>
              <a:rPr lang="en-US" dirty="0"/>
              <a:t> occurs when employees refuse to work because their demands for changes in salary or working conditions will not be met by their employer. </a:t>
            </a:r>
          </a:p>
          <a:p>
            <a:r>
              <a:rPr lang="en-US" b="1" i="1" dirty="0"/>
              <a:t>Free agents</a:t>
            </a:r>
            <a:r>
              <a:rPr lang="en-US" dirty="0"/>
              <a:t> in sports are players who have the right to sign a contract with the team that makes them the best offer. </a:t>
            </a:r>
          </a:p>
          <a:p>
            <a:endParaRPr lang="en-US" dirty="0"/>
          </a:p>
        </p:txBody>
      </p:sp>
    </p:spTree>
    <p:extLst>
      <p:ext uri="{BB962C8B-B14F-4D97-AF65-F5344CB8AC3E}">
        <p14:creationId xmlns:p14="http://schemas.microsoft.com/office/powerpoint/2010/main" val="692389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98227-7548-D645-B1C2-9DF95DFBBEFB}"/>
              </a:ext>
            </a:extLst>
          </p:cNvPr>
          <p:cNvSpPr>
            <a:spLocks noGrp="1"/>
          </p:cNvSpPr>
          <p:nvPr>
            <p:ph type="title"/>
          </p:nvPr>
        </p:nvSpPr>
        <p:spPr/>
        <p:txBody>
          <a:bodyPr/>
          <a:lstStyle/>
          <a:p>
            <a:r>
              <a:rPr lang="en-US" b="1" i="1" dirty="0"/>
              <a:t>Fantasy sports &amp; esports: New commercial frontiers</a:t>
            </a:r>
            <a:r>
              <a:rPr lang="en-US" i="1" dirty="0"/>
              <a:t> </a:t>
            </a:r>
            <a:br>
              <a:rPr lang="en-US" i="1" dirty="0"/>
            </a:br>
            <a:endParaRPr lang="en-US" dirty="0"/>
          </a:p>
        </p:txBody>
      </p:sp>
      <p:sp>
        <p:nvSpPr>
          <p:cNvPr id="3" name="Content Placeholder 2">
            <a:extLst>
              <a:ext uri="{FF2B5EF4-FFF2-40B4-BE49-F238E27FC236}">
                <a16:creationId xmlns:a16="http://schemas.microsoft.com/office/drawing/2014/main" id="{454B7F40-1C44-224E-92FF-7E52533ECF9F}"/>
              </a:ext>
            </a:extLst>
          </p:cNvPr>
          <p:cNvSpPr>
            <a:spLocks noGrp="1"/>
          </p:cNvSpPr>
          <p:nvPr>
            <p:ph idx="1"/>
          </p:nvPr>
        </p:nvSpPr>
        <p:spPr/>
        <p:txBody>
          <a:bodyPr/>
          <a:lstStyle/>
          <a:p>
            <a:r>
              <a:rPr lang="en-US" dirty="0"/>
              <a:t>About 60 percent of fantasy sports participants bet on fantasy sports, and about 60 percent of betters play fantasy sports. </a:t>
            </a:r>
          </a:p>
          <a:p>
            <a:r>
              <a:rPr lang="en-US" dirty="0"/>
              <a:t>in the US and Canada (in 2017), and each user, mostly young men, spent an average of $653 annually on fantasy sports sites. </a:t>
            </a:r>
          </a:p>
          <a:p>
            <a:r>
              <a:rPr lang="en-US"/>
              <a:t>As of early 2020, gambling on esports remained illegal in the United States, although it occurred widely through offshore bookies and informal betting networks, and it is legal in many countries. </a:t>
            </a:r>
          </a:p>
        </p:txBody>
      </p:sp>
    </p:spTree>
    <p:extLst>
      <p:ext uri="{BB962C8B-B14F-4D97-AF65-F5344CB8AC3E}">
        <p14:creationId xmlns:p14="http://schemas.microsoft.com/office/powerpoint/2010/main" val="92025743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E672E28-B4F1-4319-9A7E-9A1209CF76A2}"/>
</file>

<file path=customXml/itemProps2.xml><?xml version="1.0" encoding="utf-8"?>
<ds:datastoreItem xmlns:ds="http://schemas.openxmlformats.org/officeDocument/2006/customXml" ds:itemID="{471023E4-09CB-4B27-A6D6-8C9ADF4DDEE6}"/>
</file>

<file path=customXml/itemProps3.xml><?xml version="1.0" encoding="utf-8"?>
<ds:datastoreItem xmlns:ds="http://schemas.openxmlformats.org/officeDocument/2006/customXml" ds:itemID="{8FC81ADD-B874-4C6C-833F-D0FF1EC68A10}"/>
</file>

<file path=docProps/app.xml><?xml version="1.0" encoding="utf-8"?>
<Properties xmlns="http://schemas.openxmlformats.org/officeDocument/2006/extended-properties" xmlns:vt="http://schemas.openxmlformats.org/officeDocument/2006/docPropsVTypes">
  <Template>Frame</Template>
  <TotalTime>2450</TotalTime>
  <Words>837</Words>
  <Application>Microsoft Macintosh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Corbel</vt:lpstr>
      <vt:lpstr>Wingdings 2</vt:lpstr>
      <vt:lpstr>Frame</vt:lpstr>
      <vt:lpstr>Chapter 14</vt:lpstr>
      <vt:lpstr>Economy &amp; Commercialization</vt:lpstr>
      <vt:lpstr>Women’s professional team sports can’t get traction</vt:lpstr>
      <vt:lpstr>Turning spectacle into sport: Mixed martial arts</vt:lpstr>
      <vt:lpstr>Red Bull and high-energy sports</vt:lpstr>
      <vt:lpstr>Why business and political leaders love new stadiums</vt:lpstr>
      <vt:lpstr>Franchise values and making money in professional sports </vt:lpstr>
      <vt:lpstr>A tale of two hockey lockouts </vt:lpstr>
      <vt:lpstr>Fantasy sports &amp; esports: New commercial frontiers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30</cp:revision>
  <dcterms:created xsi:type="dcterms:W3CDTF">2021-12-08T21:24:02Z</dcterms:created>
  <dcterms:modified xsi:type="dcterms:W3CDTF">2021-12-10T14:14:16Z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