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29.xml" ContentType="application/vnd.openxmlformats-officedocument.presentationml.slide+xml"/>
  <Override PartName="/ppt/slides/slide12.xml" ContentType="application/vnd.openxmlformats-officedocument.presentationml.slide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21.xml" ContentType="application/vnd.openxmlformats-officedocument.presentationml.slide+xml"/>
  <Override PartName="/ppt/slides/slide28.xml" ContentType="application/vnd.openxmlformats-officedocument.presentationml.slide+xml"/>
  <Override PartName="/ppt/slides/slide23.xml" ContentType="application/vnd.openxmlformats-officedocument.presentationml.slide+xml"/>
  <Override PartName="/ppt/slides/slide26.xml" ContentType="application/vnd.openxmlformats-officedocument.presentationml.slide+xml"/>
  <Override PartName="/ppt/slides/slide22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tags/tag1.xml" ContentType="application/vnd.openxmlformats-officedocument.presentationml.tags+xml"/>
  <Override PartName="/ppt/tags/tag17.xml" ContentType="application/vnd.openxmlformats-officedocument.presentationml.tags+xml"/>
  <Override PartName="/ppt/tags/tag15.xml" ContentType="application/vnd.openxmlformats-officedocument.presentationml.tags+xml"/>
  <Override PartName="/ppt/tags/tag14.xml" ContentType="application/vnd.openxmlformats-officedocument.presentationml.tags+xml"/>
  <Override PartName="/ppt/tags/tag16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18.xml" ContentType="application/vnd.openxmlformats-officedocument.presentationml.tags+xml"/>
  <Override PartName="/ppt/tags/tag12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3.xml" ContentType="application/vnd.openxmlformats-officedocument.presentationml.tags+xml"/>
  <Override PartName="/ppt/tags/tag24.xml" ContentType="application/vnd.openxmlformats-officedocument.presentationml.tags+xml"/>
  <Override PartName="/ppt/tags/tag26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33.xml" ContentType="application/vnd.openxmlformats-officedocument.presentationml.tags+xml"/>
  <Override PartName="/ppt/tags/tag32.xml" ContentType="application/vnd.openxmlformats-officedocument.presentationml.tags+xml"/>
  <Override PartName="/ppt/tags/tag25.xml" ContentType="application/vnd.openxmlformats-officedocument.presentationml.tags+xml"/>
  <Override PartName="/ppt/tags/tag30.xml" ContentType="application/vnd.openxmlformats-officedocument.presentationml.tags+xml"/>
  <Override PartName="/ppt/tags/tag27.xml" ContentType="application/vnd.openxmlformats-officedocument.presentationml.tags+xml"/>
  <Override PartName="/ppt/tags/tag31.xml" ContentType="application/vnd.openxmlformats-officedocument.presentationml.tags+xml"/>
  <Override PartName="/ppt/tags/tag29.xml" ContentType="application/vnd.openxmlformats-officedocument.presentationml.tags+xml"/>
  <Override PartName="/ppt/tags/tag28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82" r:id="rId18"/>
    <p:sldId id="283" r:id="rId19"/>
    <p:sldId id="284" r:id="rId20"/>
    <p:sldId id="285" r:id="rId21"/>
    <p:sldId id="286" r:id="rId22"/>
    <p:sldId id="304" r:id="rId23"/>
    <p:sldId id="305" r:id="rId24"/>
    <p:sldId id="306" r:id="rId25"/>
    <p:sldId id="307" r:id="rId26"/>
    <p:sldId id="308" r:id="rId27"/>
    <p:sldId id="288" r:id="rId28"/>
    <p:sldId id="274" r:id="rId29"/>
    <p:sldId id="289" r:id="rId30"/>
    <p:sldId id="290" r:id="rId31"/>
    <p:sldId id="292" r:id="rId32"/>
    <p:sldId id="293" r:id="rId33"/>
    <p:sldId id="294" r:id="rId34"/>
    <p:sldId id="296" r:id="rId35"/>
    <p:sldId id="297" r:id="rId36"/>
    <p:sldId id="302" r:id="rId37"/>
    <p:sldId id="303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68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45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ustomXml" Target="../customXml/item3.xml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image" Target="../media/image47.wmf"/><Relationship Id="rId4" Type="http://schemas.openxmlformats.org/officeDocument/2006/relationships/image" Target="../media/image48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0E6A85-D481-486F-A062-D82347AA24F9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0895C-1CD2-4363-A895-6F4C24549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3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34" charset="-128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6D7080-EE76-459C-8357-F11A7CAEDA8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0BD4-59C3-4BD2-BC88-146A96C7627E}" type="datetime1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EB04-9D28-48D9-9BCE-FA10718D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554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5FB8-D287-44AC-9FB5-7B30C5588E6C}" type="datetime1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EB04-9D28-48D9-9BCE-FA10718D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181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7ECD-4D54-46CE-8B77-FFD397F2DD3A}" type="datetime1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EB04-9D28-48D9-9BCE-FA10718D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4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B3DA-8E44-410D-9C4D-00EEEFDD0B21}" type="datetime1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EB04-9D28-48D9-9BCE-FA10718D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84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67D8C-6A9C-4EB2-9205-99BC78DD7D9D}" type="datetime1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EB04-9D28-48D9-9BCE-FA10718D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168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79F8-6265-41EC-A35D-40FA42E93ADE}" type="datetime1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EB04-9D28-48D9-9BCE-FA10718D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19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260C-E0F0-4A09-80F5-F13694F2A84E}" type="datetime1">
              <a:rPr lang="en-US" smtClean="0"/>
              <a:t>8/2/2021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EB04-9D28-48D9-9BCE-FA10718D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78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6DB5-FA01-41C5-9D78-03B61A236EAC}" type="datetime1">
              <a:rPr lang="en-US" smtClean="0"/>
              <a:t>8/2/2021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EB04-9D28-48D9-9BCE-FA10718D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143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ED86-ACFC-410B-8E93-38A300157FF2}" type="datetime1">
              <a:rPr lang="en-US" smtClean="0"/>
              <a:t>8/2/2021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EB04-9D28-48D9-9BCE-FA10718D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109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A5844-789D-47A6-8557-797EC496D088}" type="datetime1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EB04-9D28-48D9-9BCE-FA10718D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41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EF476-4CAE-433D-B9AC-CD9786C68218}" type="datetime1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2EB04-9D28-48D9-9BCE-FA10718D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348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BCBB3-CB1A-4175-99AB-F0F64CFA34D1}" type="datetime1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2EB04-9D28-48D9-9BCE-FA10718D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81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MfVgfsJ1paY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0.bin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2.wmf"/><Relationship Id="rId2" Type="http://schemas.openxmlformats.org/officeDocument/2006/relationships/tags" Target="../tags/tag10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4.wmf"/><Relationship Id="rId2" Type="http://schemas.openxmlformats.org/officeDocument/2006/relationships/tags" Target="../tags/tag1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18.jpeg"/><Relationship Id="rId5" Type="http://schemas.openxmlformats.org/officeDocument/2006/relationships/image" Target="../media/image17.png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2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3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5.wmf"/><Relationship Id="rId2" Type="http://schemas.openxmlformats.org/officeDocument/2006/relationships/tags" Target="../tags/tag16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6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.w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8.wmf"/><Relationship Id="rId2" Type="http://schemas.openxmlformats.org/officeDocument/2006/relationships/tags" Target="../tags/tag18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0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3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6.png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2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5" Type="http://schemas.openxmlformats.org/officeDocument/2006/relationships/image" Target="../media/image49.png"/><Relationship Id="rId4" Type="http://schemas.openxmlformats.org/officeDocument/2006/relationships/image" Target="../media/image33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38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27.bin"/><Relationship Id="rId2" Type="http://schemas.openxmlformats.org/officeDocument/2006/relationships/tags" Target="../tags/tag23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37.wmf"/><Relationship Id="rId5" Type="http://schemas.openxmlformats.org/officeDocument/2006/relationships/image" Target="../media/image3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36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4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39.wmf"/><Relationship Id="rId4" Type="http://schemas.openxmlformats.org/officeDocument/2006/relationships/oleObject" Target="../embeddings/oleObject28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8.png"/><Relationship Id="rId2" Type="http://schemas.openxmlformats.org/officeDocument/2006/relationships/tags" Target="../tags/tag25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7.png"/><Relationship Id="rId5" Type="http://schemas.openxmlformats.org/officeDocument/2006/relationships/image" Target="../media/image40.wmf"/><Relationship Id="rId4" Type="http://schemas.openxmlformats.org/officeDocument/2006/relationships/oleObject" Target="../embeddings/oleObject29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4.bin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notesSlide" Target="../notesSlides/notesSlide1.xml"/><Relationship Id="rId9" Type="http://schemas.openxmlformats.org/officeDocument/2006/relationships/oleObject" Target="../embeddings/oleObject5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30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3.wmf"/><Relationship Id="rId2" Type="http://schemas.openxmlformats.org/officeDocument/2006/relationships/tags" Target="../tags/tag29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31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5.wmf"/><Relationship Id="rId2" Type="http://schemas.openxmlformats.org/officeDocument/2006/relationships/tags" Target="../tags/tag30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46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1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36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.wmf"/><Relationship Id="rId2" Type="http://schemas.openxmlformats.org/officeDocument/2006/relationships/tags" Target="../tags/tag3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8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2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3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1.png"/><Relationship Id="rId5" Type="http://schemas.openxmlformats.org/officeDocument/2006/relationships/image" Target="../media/image41.wmf"/><Relationship Id="rId4" Type="http://schemas.openxmlformats.org/officeDocument/2006/relationships/oleObject" Target="../embeddings/oleObject4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wmf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Electric Potential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OpenStax</a:t>
            </a:r>
            <a:r>
              <a:rPr lang="en-US" dirty="0"/>
              <a:t> Chapter 19</a:t>
            </a:r>
          </a:p>
          <a:p>
            <a:endParaRPr lang="en-US" dirty="0"/>
          </a:p>
          <a:p>
            <a:r>
              <a:rPr lang="en-US" dirty="0"/>
              <a:t>Electric Potential Energy</a:t>
            </a:r>
          </a:p>
          <a:p>
            <a:pPr lvl="1"/>
            <a:r>
              <a:rPr lang="en-US" dirty="0"/>
              <a:t>Based on separation of charges, their signs, and their magnitudes</a:t>
            </a:r>
          </a:p>
          <a:p>
            <a:pPr lvl="1"/>
            <a:r>
              <a:rPr lang="en-US" dirty="0"/>
              <a:t>Equation doesn’t have absolute value!</a:t>
            </a:r>
          </a:p>
          <a:p>
            <a:pPr lvl="1"/>
            <a:r>
              <a:rPr lang="en-US" dirty="0">
                <a:cs typeface="Arial" charset="0"/>
              </a:rPr>
              <a:t>Include </a:t>
            </a:r>
            <a:r>
              <a:rPr lang="en-US" b="1" dirty="0">
                <a:solidFill>
                  <a:srgbClr val="FF0000"/>
                </a:solidFill>
                <a:cs typeface="Arial" charset="0"/>
              </a:rPr>
              <a:t>ONE</a:t>
            </a:r>
            <a:r>
              <a:rPr lang="en-US" dirty="0">
                <a:cs typeface="Arial" charset="0"/>
              </a:rPr>
              <a:t> potential energy term for each pair of particles</a:t>
            </a:r>
          </a:p>
          <a:p>
            <a:pPr marL="342900" lvl="1" indent="0">
              <a:buNone/>
            </a:pPr>
            <a:endParaRPr lang="en-US" dirty="0" smtClean="0"/>
          </a:p>
          <a:p>
            <a:pPr marL="342900" lvl="1" indent="0">
              <a:buNone/>
            </a:pPr>
            <a:r>
              <a:rPr lang="en-US" dirty="0" err="1" smtClean="0"/>
              <a:t>Youtube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youtu.be/MfVgfsJ1paY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743430"/>
      </p:ext>
    </p:extLst>
  </p:cSld>
  <p:clrMapOvr>
    <a:masterClrMapping/>
  </p:clrMapOvr>
  <p:extLst mod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>
                <a:cs typeface="Arial" charset="0"/>
              </a:rPr>
              <a:t>Applying Conservation of Energy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1752600" y="1524000"/>
            <a:ext cx="86296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/>
              <a:t>Two electrons are initially held at rest </a:t>
            </a:r>
            <a:r>
              <a:rPr lang="en-US" b="1" dirty="0"/>
              <a:t>20.0 nm </a:t>
            </a:r>
            <a:r>
              <a:rPr lang="en-US" dirty="0"/>
              <a:t>apart from each other are </a:t>
            </a:r>
            <a:r>
              <a:rPr lang="en-US" b="1" dirty="0"/>
              <a:t>both</a:t>
            </a:r>
            <a:r>
              <a:rPr lang="en-US" dirty="0"/>
              <a:t> released.  How fast is each one moving when they are </a:t>
            </a:r>
            <a:r>
              <a:rPr lang="en-US" b="1" dirty="0"/>
              <a:t>40.0 nm </a:t>
            </a:r>
            <a:r>
              <a:rPr lang="en-US" dirty="0"/>
              <a:t>apart from each other?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2716175" y="2358307"/>
            <a:ext cx="25717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c. 7.95 </a:t>
            </a:r>
            <a:r>
              <a:rPr lang="en-US" dirty="0"/>
              <a:t>× 10</a:t>
            </a:r>
            <a:r>
              <a:rPr lang="en-US" baseline="30000" dirty="0"/>
              <a:t>4</a:t>
            </a:r>
            <a:r>
              <a:rPr lang="en-US" dirty="0"/>
              <a:t> m/s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694744" y="2396951"/>
            <a:ext cx="2000250" cy="2857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7" name="TextBox 6"/>
          <p:cNvSpPr txBox="1"/>
          <p:nvPr/>
        </p:nvSpPr>
        <p:spPr>
          <a:xfrm>
            <a:off x="1752600" y="2968452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</a:t>
            </a:r>
            <a:r>
              <a:rPr lang="en-US" b="1" dirty="0"/>
              <a:t>only</a:t>
            </a:r>
            <a:r>
              <a:rPr lang="en-US" dirty="0"/>
              <a:t> </a:t>
            </a:r>
            <a:r>
              <a:rPr lang="en-US" b="1" dirty="0"/>
              <a:t>one</a:t>
            </a:r>
            <a:r>
              <a:rPr lang="en-US" dirty="0"/>
              <a:t> electron is released, how fast will it be when it is 40 nm from the stationary one?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67300" y="3486151"/>
            <a:ext cx="5314950" cy="346249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r"/>
            <a:r>
              <a:rPr lang="en-US" sz="1650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650" i="1" baseline="-25000" dirty="0" err="1">
                <a:latin typeface="Times New Roman" pitchFamily="18" charset="0"/>
                <a:cs typeface="Times New Roman" pitchFamily="18" charset="0"/>
              </a:rPr>
              <a:t>both</a:t>
            </a:r>
            <a:r>
              <a:rPr lang="en-US" sz="1650" dirty="0"/>
              <a:t> = speed found when both are released </a:t>
            </a:r>
            <a:r>
              <a:rPr lang="en-US" sz="1650" dirty="0">
                <a:solidFill>
                  <a:schemeClr val="bg1">
                    <a:lumMod val="50000"/>
                  </a:schemeClr>
                </a:solidFill>
              </a:rPr>
              <a:t>(=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</a:rPr>
              <a:t>7.95 × 10</a:t>
            </a:r>
            <a:r>
              <a:rPr lang="en-US" sz="1500" baseline="30000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</a:rPr>
              <a:t> m/s)</a:t>
            </a:r>
            <a:endParaRPr lang="en-US" sz="1650" dirty="0">
              <a:solidFill>
                <a:schemeClr val="bg1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067300" y="3847112"/>
                <a:ext cx="64389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14313" indent="-214313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1600" dirty="0"/>
                  <a:t>Total Potential Energy is same </a:t>
                </a:r>
                <a:r>
                  <a:rPr lang="en-US" sz="1600" dirty="0">
                    <a:solidFill>
                      <a:schemeClr val="bg1">
                        <a:lumMod val="50000"/>
                      </a:schemeClr>
                    </a:solidFill>
                  </a:rPr>
                  <a:t>(b/c 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1600" i="1" baseline="-25000" dirty="0" err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1600" dirty="0">
                    <a:solidFill>
                      <a:schemeClr val="bg1">
                        <a:lumMod val="50000"/>
                      </a:schemeClr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1600" i="1" baseline="-25000" dirty="0" err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1600" dirty="0">
                    <a:solidFill>
                      <a:schemeClr val="bg1">
                        <a:lumMod val="50000"/>
                      </a:schemeClr>
                    </a:solidFill>
                  </a:rPr>
                  <a:t> are the same in both cases)</a:t>
                </a:r>
              </a:p>
              <a:p>
                <a:pPr marL="214313" indent="-214313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1600" dirty="0"/>
                  <a:t>Total Kinetic Energy is same: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1600" i="1" dirty="0">
                    <a:latin typeface="Times New Roman" pitchFamily="18" charset="0"/>
                    <a:cs typeface="Times New Roman" pitchFamily="18" charset="0"/>
                  </a:rPr>
                  <a:t>	i.e. </a:t>
                </a:r>
                <a:r>
                  <a:rPr lang="en-US" sz="1600" i="1" dirty="0" err="1"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en-US" sz="1600" i="1" baseline="-25000" dirty="0" err="1">
                    <a:latin typeface="Times New Roman" pitchFamily="18" charset="0"/>
                    <a:cs typeface="Times New Roman" pitchFamily="18" charset="0"/>
                  </a:rPr>
                  <a:t>one</a:t>
                </a:r>
                <a:r>
                  <a:rPr lang="en-US" sz="1600" i="1" baseline="-25000" dirty="0">
                    <a:latin typeface="Times New Roman" pitchFamily="18" charset="0"/>
                    <a:cs typeface="Times New Roman" pitchFamily="18" charset="0"/>
                  </a:rPr>
                  <a:t> released </a:t>
                </a:r>
                <a:r>
                  <a:rPr lang="en-US" sz="1600" i="1" dirty="0"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sz="1600" i="1" dirty="0" err="1"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en-US" sz="1600" i="1" baseline="-25000" dirty="0" err="1">
                    <a:latin typeface="Times New Roman" pitchFamily="18" charset="0"/>
                    <a:cs typeface="Times New Roman" pitchFamily="18" charset="0"/>
                  </a:rPr>
                  <a:t>total</a:t>
                </a:r>
                <a:r>
                  <a:rPr lang="en-US" sz="1600" i="1" baseline="-25000" dirty="0">
                    <a:latin typeface="Times New Roman" pitchFamily="18" charset="0"/>
                    <a:cs typeface="Times New Roman" pitchFamily="18" charset="0"/>
                  </a:rPr>
                  <a:t>; both released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7300" y="3847112"/>
                <a:ext cx="6438900" cy="1200329"/>
              </a:xfrm>
              <a:prstGeom prst="rect">
                <a:avLst/>
              </a:prstGeom>
              <a:blipFill>
                <a:blip r:embed="rId4"/>
                <a:stretch>
                  <a:fillRect l="-378" b="-2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601456" y="4710830"/>
            <a:ext cx="14859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i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35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350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350" i="1" baseline="-25000" dirty="0">
                <a:latin typeface="Times New Roman" pitchFamily="18" charset="0"/>
                <a:cs typeface="Times New Roman" pitchFamily="18" charset="0"/>
              </a:rPr>
              <a:t>each; both released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341934"/>
              </p:ext>
            </p:extLst>
          </p:nvPr>
        </p:nvGraphicFramePr>
        <p:xfrm>
          <a:off x="6092952" y="5121258"/>
          <a:ext cx="31003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8" name="Equation" r:id="rId5" imgW="2755800" imgH="431640" progId="Equation.3">
                  <p:embed/>
                </p:oleObj>
              </mc:Choice>
              <mc:Fallback>
                <p:oleObj name="Equation" r:id="rId5" imgW="275580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92952" y="5121258"/>
                        <a:ext cx="3100388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265769"/>
              </p:ext>
            </p:extLst>
          </p:nvPr>
        </p:nvGraphicFramePr>
        <p:xfrm>
          <a:off x="6364415" y="5726094"/>
          <a:ext cx="18859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9" name="Equation" r:id="rId7" imgW="1676160" imgH="253800" progId="Equation.3">
                  <p:embed/>
                </p:oleObj>
              </mc:Choice>
              <mc:Fallback>
                <p:oleObj name="Equation" r:id="rId7" imgW="1676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4415" y="5726094"/>
                        <a:ext cx="1885950" cy="28575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 bwMode="auto">
          <a:xfrm>
            <a:off x="1866900" y="3505445"/>
            <a:ext cx="2857500" cy="14773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7.95 </a:t>
            </a:r>
            <a:r>
              <a:rPr lang="en-US" dirty="0"/>
              <a:t>× 10</a:t>
            </a:r>
            <a:r>
              <a:rPr lang="en-US" baseline="30000" dirty="0"/>
              <a:t>4</a:t>
            </a:r>
            <a:r>
              <a:rPr lang="en-US" dirty="0"/>
              <a:t> m/s =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i="1" baseline="-25000" dirty="0" err="1">
                <a:latin typeface="Times New Roman" pitchFamily="18" charset="0"/>
                <a:cs typeface="Times New Roman" pitchFamily="18" charset="0"/>
              </a:rPr>
              <a:t>both</a:t>
            </a:r>
            <a:r>
              <a:rPr lang="en-US" dirty="0"/>
              <a:t> 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1.12 × 10</a:t>
            </a:r>
            <a:r>
              <a:rPr lang="en-US" baseline="30000" dirty="0"/>
              <a:t>5</a:t>
            </a:r>
            <a:r>
              <a:rPr lang="en-US" dirty="0"/>
              <a:t> m/s =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√(2)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i="1" baseline="-25000" dirty="0" err="1">
                <a:latin typeface="Times New Roman" pitchFamily="18" charset="0"/>
                <a:cs typeface="Times New Roman" pitchFamily="18" charset="0"/>
              </a:rPr>
              <a:t>both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1.59 × 10</a:t>
            </a:r>
            <a:r>
              <a:rPr lang="en-US" baseline="30000" dirty="0"/>
              <a:t>5</a:t>
            </a:r>
            <a:r>
              <a:rPr lang="en-US" dirty="0"/>
              <a:t> m/s =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i="1" baseline="-25000" dirty="0" err="1">
                <a:latin typeface="Times New Roman" pitchFamily="18" charset="0"/>
                <a:cs typeface="Times New Roman" pitchFamily="18" charset="0"/>
              </a:rPr>
              <a:t>both</a:t>
            </a:r>
            <a:endParaRPr lang="en-US" dirty="0"/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2.25 × 10</a:t>
            </a:r>
            <a:r>
              <a:rPr lang="en-US" baseline="30000" dirty="0"/>
              <a:t>5</a:t>
            </a:r>
            <a:r>
              <a:rPr lang="en-US" dirty="0"/>
              <a:t> m/s =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3/2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i="1" baseline="-25000" dirty="0">
                <a:latin typeface="Times New Roman" pitchFamily="18" charset="0"/>
                <a:cs typeface="Times New Roman" pitchFamily="18" charset="0"/>
              </a:rPr>
              <a:t>both</a:t>
            </a:r>
            <a:endParaRPr lang="en-US" dirty="0"/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3.18 × 10</a:t>
            </a:r>
            <a:r>
              <a:rPr lang="en-US" baseline="30000" dirty="0"/>
              <a:t>5</a:t>
            </a:r>
            <a:r>
              <a:rPr lang="en-US" dirty="0"/>
              <a:t> m/s =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i="1" baseline="-25000" dirty="0">
                <a:latin typeface="Times New Roman" pitchFamily="18" charset="0"/>
                <a:cs typeface="Times New Roman" pitchFamily="18" charset="0"/>
              </a:rPr>
              <a:t>both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1881188" y="3821466"/>
            <a:ext cx="2786063" cy="28588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1201400" y="6356353"/>
            <a:ext cx="381000" cy="365125"/>
          </a:xfrm>
        </p:spPr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752600" y="2857500"/>
            <a:ext cx="870966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"/>
    </p:custDataLst>
    <p:extLst>
      <p:ext uri="{BB962C8B-B14F-4D97-AF65-F5344CB8AC3E}">
        <p14:creationId xmlns:p14="http://schemas.microsoft.com/office/powerpoint/2010/main" val="319360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/>
      <p:bldP spid="24" grpId="0" animBg="1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572450" y="2758679"/>
            <a:ext cx="2883494" cy="1870472"/>
            <a:chOff x="5207267" y="1673225"/>
            <a:chExt cx="3844658" cy="2493963"/>
          </a:xfrm>
        </p:grpSpPr>
        <p:sp>
          <p:nvSpPr>
            <p:cNvPr id="55" name="Rectangle 54"/>
            <p:cNvSpPr/>
            <p:nvPr/>
          </p:nvSpPr>
          <p:spPr bwMode="auto">
            <a:xfrm>
              <a:off x="5207267" y="3524250"/>
              <a:ext cx="1079233" cy="64293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grpSp>
          <p:nvGrpSpPr>
            <p:cNvPr id="3" name="Group 53"/>
            <p:cNvGrpSpPr>
              <a:grpSpLocks/>
            </p:cNvGrpSpPr>
            <p:nvPr/>
          </p:nvGrpSpPr>
          <p:grpSpPr bwMode="auto">
            <a:xfrm>
              <a:off x="5207267" y="1673225"/>
              <a:ext cx="3844658" cy="2493962"/>
              <a:chOff x="5240605" y="1673225"/>
              <a:chExt cx="3844658" cy="2493962"/>
            </a:xfrm>
          </p:grpSpPr>
          <p:grpSp>
            <p:nvGrpSpPr>
              <p:cNvPr id="61483" name="Group 41"/>
              <p:cNvGrpSpPr>
                <a:grpSpLocks/>
              </p:cNvGrpSpPr>
              <p:nvPr/>
            </p:nvGrpSpPr>
            <p:grpSpPr bwMode="auto">
              <a:xfrm>
                <a:off x="6499223" y="3541712"/>
                <a:ext cx="2586039" cy="625475"/>
                <a:chOff x="6501663" y="1777902"/>
                <a:chExt cx="2586152" cy="625589"/>
              </a:xfrm>
            </p:grpSpPr>
            <p:sp>
              <p:nvSpPr>
                <p:cNvPr id="44" name="Rectangle 43"/>
                <p:cNvSpPr/>
                <p:nvPr/>
              </p:nvSpPr>
              <p:spPr>
                <a:xfrm>
                  <a:off x="6501664" y="2082758"/>
                  <a:ext cx="1195876" cy="32073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350"/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6501663" y="1777902"/>
                  <a:ext cx="609313" cy="32073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350"/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7899681" y="1777903"/>
                  <a:ext cx="594384" cy="32073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350"/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7916801" y="2082758"/>
                  <a:ext cx="1171014" cy="32073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350"/>
                </a:p>
              </p:txBody>
            </p:sp>
          </p:grpSp>
          <p:grpSp>
            <p:nvGrpSpPr>
              <p:cNvPr id="61484" name="Group 40"/>
              <p:cNvGrpSpPr>
                <a:grpSpLocks/>
              </p:cNvGrpSpPr>
              <p:nvPr/>
            </p:nvGrpSpPr>
            <p:grpSpPr bwMode="auto">
              <a:xfrm>
                <a:off x="5240605" y="1673225"/>
                <a:ext cx="3844658" cy="642938"/>
                <a:chOff x="5241362" y="1673109"/>
                <a:chExt cx="3843278" cy="643054"/>
              </a:xfrm>
            </p:grpSpPr>
            <p:sp>
              <p:nvSpPr>
                <p:cNvPr id="36" name="Rectangle 35"/>
                <p:cNvSpPr/>
                <p:nvPr/>
              </p:nvSpPr>
              <p:spPr>
                <a:xfrm>
                  <a:off x="5241362" y="1673109"/>
                  <a:ext cx="1078846" cy="643054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350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6497943" y="1992255"/>
                  <a:ext cx="1196980" cy="32073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350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6497943" y="1673109"/>
                  <a:ext cx="610653" cy="32073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350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7896982" y="1673109"/>
                  <a:ext cx="594146" cy="32073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350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7896982" y="1992255"/>
                  <a:ext cx="1187658" cy="32073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350"/>
                </a:p>
              </p:txBody>
            </p:sp>
          </p:grpSp>
        </p:grpSp>
      </p:grpSp>
      <p:graphicFrame>
        <p:nvGraphicFramePr>
          <p:cNvPr id="6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264903"/>
              </p:ext>
            </p:extLst>
          </p:nvPr>
        </p:nvGraphicFramePr>
        <p:xfrm>
          <a:off x="6034089" y="2740820"/>
          <a:ext cx="3436144" cy="479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" name="Equation" r:id="rId4" imgW="2819160" imgH="393480" progId="Equation.3">
                  <p:embed/>
                </p:oleObj>
              </mc:Choice>
              <mc:Fallback>
                <p:oleObj name="Equation" r:id="rId4" imgW="2819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4089" y="2740820"/>
                        <a:ext cx="3436144" cy="4798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5347" y="933076"/>
            <a:ext cx="6749651" cy="1270992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dirty="0"/>
              <a:t>Potential Energy of Groups of Charges</a:t>
            </a:r>
            <a:br>
              <a:rPr lang="en-US" dirty="0"/>
            </a:br>
            <a:r>
              <a:rPr lang="en-US" dirty="0"/>
              <a:t>- </a:t>
            </a:r>
            <a:r>
              <a:rPr lang="en-US" sz="2700" dirty="0"/>
              <a:t>Find total energy by summing energy of every pair</a:t>
            </a:r>
          </a:p>
        </p:txBody>
      </p:sp>
      <p:grpSp>
        <p:nvGrpSpPr>
          <p:cNvPr id="61445" name="Group 48"/>
          <p:cNvGrpSpPr>
            <a:grpSpLocks/>
          </p:cNvGrpSpPr>
          <p:nvPr/>
        </p:nvGrpSpPr>
        <p:grpSpPr bwMode="auto">
          <a:xfrm>
            <a:off x="2889647" y="2628901"/>
            <a:ext cx="2914650" cy="703659"/>
            <a:chOff x="345688" y="1499839"/>
            <a:chExt cx="3886199" cy="93786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650488" y="1969563"/>
              <a:ext cx="342899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/>
            <p:cNvSpPr>
              <a:spLocks noChangeAspect="1"/>
            </p:cNvSpPr>
            <p:nvPr/>
          </p:nvSpPr>
          <p:spPr>
            <a:xfrm>
              <a:off x="345688" y="1688680"/>
              <a:ext cx="561975" cy="56017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350" dirty="0"/>
                <a:t>e</a:t>
              </a:r>
              <a:r>
                <a:rPr lang="en-US" sz="1350" baseline="30000" dirty="0"/>
                <a:t>–</a:t>
              </a:r>
            </a:p>
          </p:txBody>
        </p:sp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3557199" y="1631552"/>
              <a:ext cx="674688" cy="674435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4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350" dirty="0"/>
                <a:t>p</a:t>
              </a:r>
              <a:r>
                <a:rPr lang="en-US" sz="1350" baseline="30000" dirty="0"/>
                <a:t>+</a:t>
              </a:r>
            </a:p>
          </p:txBody>
        </p:sp>
        <p:sp>
          <p:nvSpPr>
            <p:cNvPr id="7" name="Oval 6"/>
            <p:cNvSpPr>
              <a:spLocks noChangeAspect="1"/>
            </p:cNvSpPr>
            <p:nvPr/>
          </p:nvSpPr>
          <p:spPr>
            <a:xfrm>
              <a:off x="1763325" y="1499839"/>
              <a:ext cx="938213" cy="93786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350" dirty="0"/>
                <a:t>Ca</a:t>
              </a:r>
              <a:r>
                <a:rPr lang="en-US" sz="1350" baseline="30000" dirty="0"/>
                <a:t>2+</a:t>
              </a:r>
            </a:p>
          </p:txBody>
        </p:sp>
        <p:sp>
          <p:nvSpPr>
            <p:cNvPr id="61481" name="TextBox 9"/>
            <p:cNvSpPr txBox="1">
              <a:spLocks noChangeArrowheads="1"/>
            </p:cNvSpPr>
            <p:nvPr/>
          </p:nvSpPr>
          <p:spPr bwMode="auto">
            <a:xfrm>
              <a:off x="1182906" y="1784103"/>
              <a:ext cx="304800" cy="3999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350" b="1" i="1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61482" name="TextBox 10"/>
            <p:cNvSpPr txBox="1">
              <a:spLocks noChangeArrowheads="1"/>
            </p:cNvSpPr>
            <p:nvPr/>
          </p:nvSpPr>
          <p:spPr bwMode="auto">
            <a:xfrm>
              <a:off x="2976814" y="1784103"/>
              <a:ext cx="304800" cy="3999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350" b="1" i="1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</p:grpSp>
      <p:grpSp>
        <p:nvGrpSpPr>
          <p:cNvPr id="11" name="Group 51"/>
          <p:cNvGrpSpPr>
            <a:grpSpLocks/>
          </p:cNvGrpSpPr>
          <p:nvPr/>
        </p:nvGrpSpPr>
        <p:grpSpPr bwMode="auto">
          <a:xfrm>
            <a:off x="2775347" y="3780653"/>
            <a:ext cx="3143250" cy="1037809"/>
            <a:chOff x="144463" y="2907268"/>
            <a:chExt cx="4191000" cy="1383745"/>
          </a:xfrm>
        </p:grpSpPr>
        <p:sp>
          <p:nvSpPr>
            <p:cNvPr id="61469" name="TextBox 11"/>
            <p:cNvSpPr txBox="1">
              <a:spLocks noChangeArrowheads="1"/>
            </p:cNvSpPr>
            <p:nvPr/>
          </p:nvSpPr>
          <p:spPr bwMode="auto">
            <a:xfrm>
              <a:off x="144463" y="2907268"/>
              <a:ext cx="4191000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350" dirty="0"/>
                <a:t>Replace calcium ion with oxygen ion:  </a:t>
              </a:r>
            </a:p>
          </p:txBody>
        </p:sp>
        <p:grpSp>
          <p:nvGrpSpPr>
            <p:cNvPr id="61470" name="Group 19"/>
            <p:cNvGrpSpPr>
              <a:grpSpLocks/>
            </p:cNvGrpSpPr>
            <p:nvPr/>
          </p:nvGrpSpPr>
          <p:grpSpPr bwMode="auto">
            <a:xfrm>
              <a:off x="296863" y="3352800"/>
              <a:ext cx="3886200" cy="938213"/>
              <a:chOff x="498088" y="1652239"/>
              <a:chExt cx="3886199" cy="937860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802888" y="2121962"/>
                <a:ext cx="342899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Oval 14"/>
              <p:cNvSpPr>
                <a:spLocks noChangeAspect="1"/>
              </p:cNvSpPr>
              <p:nvPr/>
            </p:nvSpPr>
            <p:spPr>
              <a:xfrm>
                <a:off x="498088" y="1841081"/>
                <a:ext cx="561975" cy="56017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0" dirty="0"/>
                  <a:t>e</a:t>
                </a:r>
                <a:r>
                  <a:rPr lang="en-US" sz="1350" baseline="30000" dirty="0"/>
                  <a:t>–</a:t>
                </a:r>
              </a:p>
            </p:txBody>
          </p:sp>
          <p:sp>
            <p:nvSpPr>
              <p:cNvPr id="16" name="Oval 15"/>
              <p:cNvSpPr>
                <a:spLocks noChangeAspect="1"/>
              </p:cNvSpPr>
              <p:nvPr/>
            </p:nvSpPr>
            <p:spPr>
              <a:xfrm>
                <a:off x="3709599" y="1783952"/>
                <a:ext cx="674688" cy="674433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743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0" dirty="0"/>
                  <a:t>p</a:t>
                </a:r>
                <a:r>
                  <a:rPr lang="en-US" sz="1350" baseline="30000" dirty="0"/>
                  <a:t>+</a:t>
                </a:r>
              </a:p>
            </p:txBody>
          </p:sp>
          <p:sp>
            <p:nvSpPr>
              <p:cNvPr id="17" name="Oval 16"/>
              <p:cNvSpPr>
                <a:spLocks noChangeAspect="1"/>
              </p:cNvSpPr>
              <p:nvPr/>
            </p:nvSpPr>
            <p:spPr>
              <a:xfrm>
                <a:off x="1915725" y="1652239"/>
                <a:ext cx="938213" cy="937860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0" dirty="0"/>
                  <a:t>O</a:t>
                </a:r>
                <a:r>
                  <a:rPr lang="en-US" sz="1350" baseline="30000" dirty="0"/>
                  <a:t>2–</a:t>
                </a:r>
              </a:p>
            </p:txBody>
          </p:sp>
          <p:sp>
            <p:nvSpPr>
              <p:cNvPr id="61475" name="TextBox 17"/>
              <p:cNvSpPr txBox="1">
                <a:spLocks noChangeArrowheads="1"/>
              </p:cNvSpPr>
              <p:nvPr/>
            </p:nvSpPr>
            <p:spPr bwMode="auto">
              <a:xfrm>
                <a:off x="1335306" y="1936503"/>
                <a:ext cx="304800" cy="39995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sz="1350" b="1" i="1"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61476" name="TextBox 18"/>
              <p:cNvSpPr txBox="1">
                <a:spLocks noChangeArrowheads="1"/>
              </p:cNvSpPr>
              <p:nvPr/>
            </p:nvSpPr>
            <p:spPr bwMode="auto">
              <a:xfrm>
                <a:off x="3129214" y="1936503"/>
                <a:ext cx="304800" cy="39995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sz="1350" b="1" i="1"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</p:grpSp>
      </p:grpSp>
      <p:grpSp>
        <p:nvGrpSpPr>
          <p:cNvPr id="13" name="Group 50"/>
          <p:cNvGrpSpPr>
            <a:grpSpLocks/>
          </p:cNvGrpSpPr>
          <p:nvPr/>
        </p:nvGrpSpPr>
        <p:grpSpPr bwMode="auto">
          <a:xfrm>
            <a:off x="6496050" y="3257549"/>
            <a:ext cx="3028951" cy="701879"/>
            <a:chOff x="5105399" y="2362199"/>
            <a:chExt cx="4038601" cy="935838"/>
          </a:xfrm>
        </p:grpSpPr>
        <p:grpSp>
          <p:nvGrpSpPr>
            <p:cNvPr id="61460" name="Group 50"/>
            <p:cNvGrpSpPr>
              <a:grpSpLocks/>
            </p:cNvGrpSpPr>
            <p:nvPr/>
          </p:nvGrpSpPr>
          <p:grpSpPr bwMode="auto">
            <a:xfrm>
              <a:off x="5105399" y="2362203"/>
              <a:ext cx="1219199" cy="935834"/>
              <a:chOff x="5105399" y="2362200"/>
              <a:chExt cx="1219199" cy="935887"/>
            </a:xfrm>
          </p:grpSpPr>
          <p:sp>
            <p:nvSpPr>
              <p:cNvPr id="22" name="Left Brace 21"/>
              <p:cNvSpPr/>
              <p:nvPr/>
            </p:nvSpPr>
            <p:spPr>
              <a:xfrm rot="16200000">
                <a:off x="5603078" y="1888335"/>
                <a:ext cx="146058" cy="1093787"/>
              </a:xfrm>
              <a:prstGeom prst="leftBrac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/>
              </a:p>
            </p:txBody>
          </p:sp>
          <p:sp>
            <p:nvSpPr>
              <p:cNvPr id="61468" name="TextBox 24"/>
              <p:cNvSpPr txBox="1">
                <a:spLocks noChangeArrowheads="1"/>
              </p:cNvSpPr>
              <p:nvPr/>
            </p:nvSpPr>
            <p:spPr bwMode="auto">
              <a:xfrm>
                <a:off x="5105399" y="2651720"/>
                <a:ext cx="1219199" cy="6463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sz="1350" dirty="0">
                    <a:solidFill>
                      <a:srgbClr val="FF0000"/>
                    </a:solidFill>
                  </a:rPr>
                  <a:t>e</a:t>
                </a:r>
                <a:r>
                  <a:rPr lang="en-US" sz="1350" baseline="30000" dirty="0">
                    <a:solidFill>
                      <a:srgbClr val="FF0000"/>
                    </a:solidFill>
                  </a:rPr>
                  <a:t>–</a:t>
                </a:r>
                <a:r>
                  <a:rPr lang="en-US" sz="1350" dirty="0"/>
                  <a:t> and </a:t>
                </a:r>
                <a:r>
                  <a:rPr lang="en-US" sz="1350" dirty="0">
                    <a:solidFill>
                      <a:srgbClr val="00B050"/>
                    </a:solidFill>
                  </a:rPr>
                  <a:t>p</a:t>
                </a:r>
                <a:r>
                  <a:rPr lang="en-US" sz="1350" baseline="30000" dirty="0">
                    <a:solidFill>
                      <a:srgbClr val="00B050"/>
                    </a:solidFill>
                  </a:rPr>
                  <a:t>+</a:t>
                </a:r>
              </a:p>
              <a:p>
                <a:pPr algn="ctr" eaLnBrk="1" hangingPunct="1"/>
                <a:r>
                  <a:rPr lang="en-US" sz="1200" dirty="0">
                    <a:solidFill>
                      <a:schemeClr val="bg1">
                        <a:lumMod val="50000"/>
                      </a:schemeClr>
                    </a:solidFill>
                  </a:rPr>
                  <a:t>(r = 2a)</a:t>
                </a:r>
                <a:endParaRPr lang="en-US" sz="1200" baseline="300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61461" name="Group 51"/>
            <p:cNvGrpSpPr>
              <a:grpSpLocks/>
            </p:cNvGrpSpPr>
            <p:nvPr/>
          </p:nvGrpSpPr>
          <p:grpSpPr bwMode="auto">
            <a:xfrm>
              <a:off x="6324600" y="2362199"/>
              <a:ext cx="1400175" cy="689034"/>
              <a:chOff x="6324600" y="2362200"/>
              <a:chExt cx="1399478" cy="689074"/>
            </a:xfrm>
          </p:grpSpPr>
          <p:sp>
            <p:nvSpPr>
              <p:cNvPr id="23" name="Left Brace 22"/>
              <p:cNvSpPr/>
              <p:nvPr/>
            </p:nvSpPr>
            <p:spPr>
              <a:xfrm rot="16200000">
                <a:off x="6937823" y="1888607"/>
                <a:ext cx="146058" cy="1093244"/>
              </a:xfrm>
              <a:prstGeom prst="leftBrac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6324600" y="2651142"/>
                <a:ext cx="1399478" cy="400132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350" dirty="0">
                    <a:solidFill>
                      <a:srgbClr val="FF0000"/>
                    </a:solidFill>
                  </a:rPr>
                  <a:t>e</a:t>
                </a:r>
                <a:r>
                  <a:rPr lang="en-US" sz="1350" baseline="30000" dirty="0">
                    <a:solidFill>
                      <a:srgbClr val="FF0000"/>
                    </a:solidFill>
                  </a:rPr>
                  <a:t>–</a:t>
                </a:r>
                <a:r>
                  <a:rPr lang="en-US" sz="1350" dirty="0"/>
                  <a:t> and </a:t>
                </a:r>
                <a:r>
                  <a:rPr lang="en-US" sz="1350" dirty="0">
                    <a:solidFill>
                      <a:schemeClr val="accent5">
                        <a:lumMod val="75000"/>
                      </a:schemeClr>
                    </a:solidFill>
                  </a:rPr>
                  <a:t>Ca</a:t>
                </a:r>
                <a:r>
                  <a:rPr lang="en-US" sz="1350" baseline="30000" dirty="0">
                    <a:solidFill>
                      <a:schemeClr val="accent5">
                        <a:lumMod val="75000"/>
                      </a:schemeClr>
                    </a:solidFill>
                  </a:rPr>
                  <a:t>2</a:t>
                </a:r>
                <a:r>
                  <a:rPr lang="en-US" sz="1350" baseline="30000" dirty="0">
                    <a:solidFill>
                      <a:srgbClr val="007434"/>
                    </a:solidFill>
                  </a:rPr>
                  <a:t>+</a:t>
                </a:r>
              </a:p>
            </p:txBody>
          </p:sp>
        </p:grpSp>
        <p:grpSp>
          <p:nvGrpSpPr>
            <p:cNvPr id="61462" name="Group 52"/>
            <p:cNvGrpSpPr>
              <a:grpSpLocks/>
            </p:cNvGrpSpPr>
            <p:nvPr/>
          </p:nvGrpSpPr>
          <p:grpSpPr bwMode="auto">
            <a:xfrm>
              <a:off x="7743825" y="2362199"/>
              <a:ext cx="1400175" cy="689034"/>
              <a:chOff x="7744522" y="2362200"/>
              <a:chExt cx="1399478" cy="689074"/>
            </a:xfrm>
          </p:grpSpPr>
          <p:sp>
            <p:nvSpPr>
              <p:cNvPr id="24" name="Left Brace 23"/>
              <p:cNvSpPr/>
              <p:nvPr/>
            </p:nvSpPr>
            <p:spPr>
              <a:xfrm rot="16200000">
                <a:off x="8364885" y="1889401"/>
                <a:ext cx="146058" cy="1091656"/>
              </a:xfrm>
              <a:prstGeom prst="leftBrac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7744522" y="2651142"/>
                <a:ext cx="1399478" cy="400132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350" dirty="0">
                    <a:solidFill>
                      <a:srgbClr val="00B050"/>
                    </a:solidFill>
                  </a:rPr>
                  <a:t>p</a:t>
                </a:r>
                <a:r>
                  <a:rPr lang="en-US" sz="1350" baseline="30000" dirty="0">
                    <a:solidFill>
                      <a:srgbClr val="00B050"/>
                    </a:solidFill>
                  </a:rPr>
                  <a:t>+</a:t>
                </a:r>
                <a:r>
                  <a:rPr lang="en-US" sz="1350" dirty="0"/>
                  <a:t> and </a:t>
                </a:r>
                <a:r>
                  <a:rPr lang="en-US" sz="1350" dirty="0">
                    <a:solidFill>
                      <a:schemeClr val="accent5">
                        <a:lumMod val="75000"/>
                      </a:schemeClr>
                    </a:solidFill>
                  </a:rPr>
                  <a:t>Ca</a:t>
                </a:r>
                <a:r>
                  <a:rPr lang="en-US" sz="1350" baseline="30000" dirty="0">
                    <a:solidFill>
                      <a:schemeClr val="accent5">
                        <a:lumMod val="75000"/>
                      </a:schemeClr>
                    </a:solidFill>
                  </a:rPr>
                  <a:t>2+</a:t>
                </a:r>
              </a:p>
            </p:txBody>
          </p:sp>
        </p:grpSp>
      </p:grpSp>
      <p:grpSp>
        <p:nvGrpSpPr>
          <p:cNvPr id="21" name="Group 52"/>
          <p:cNvGrpSpPr>
            <a:grpSpLocks/>
          </p:cNvGrpSpPr>
          <p:nvPr/>
        </p:nvGrpSpPr>
        <p:grpSpPr bwMode="auto">
          <a:xfrm>
            <a:off x="6521053" y="3973118"/>
            <a:ext cx="3005138" cy="1250201"/>
            <a:chOff x="5138738" y="3163888"/>
            <a:chExt cx="4006850" cy="1666935"/>
          </a:xfrm>
        </p:grpSpPr>
        <p:sp>
          <p:nvSpPr>
            <p:cNvPr id="30" name="Left Brace 29"/>
            <p:cNvSpPr/>
            <p:nvPr/>
          </p:nvSpPr>
          <p:spPr>
            <a:xfrm rot="16200000">
              <a:off x="6938169" y="3653632"/>
              <a:ext cx="147637" cy="1092200"/>
            </a:xfrm>
            <a:prstGeom prst="leftBrac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sp>
          <p:nvSpPr>
            <p:cNvPr id="31" name="Left Brace 30"/>
            <p:cNvSpPr/>
            <p:nvPr/>
          </p:nvSpPr>
          <p:spPr>
            <a:xfrm rot="16200000">
              <a:off x="8365331" y="3653632"/>
              <a:ext cx="147637" cy="1092200"/>
            </a:xfrm>
            <a:prstGeom prst="leftBrac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26188" y="4430714"/>
              <a:ext cx="1400174" cy="40010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350" dirty="0">
                  <a:solidFill>
                    <a:srgbClr val="FF0000"/>
                  </a:solidFill>
                </a:rPr>
                <a:t>e</a:t>
              </a:r>
              <a:r>
                <a:rPr lang="en-US" sz="1350" baseline="30000" dirty="0">
                  <a:solidFill>
                    <a:srgbClr val="FF0000"/>
                  </a:solidFill>
                </a:rPr>
                <a:t>–</a:t>
              </a:r>
              <a:r>
                <a:rPr lang="en-US" sz="1350" dirty="0"/>
                <a:t> and </a:t>
              </a:r>
              <a:r>
                <a:rPr lang="en-US" sz="1350" dirty="0">
                  <a:solidFill>
                    <a:schemeClr val="accent4">
                      <a:lumMod val="75000"/>
                    </a:schemeClr>
                  </a:solidFill>
                </a:rPr>
                <a:t>O</a:t>
              </a:r>
              <a:r>
                <a:rPr lang="en-US" sz="1350" baseline="30000" dirty="0">
                  <a:solidFill>
                    <a:schemeClr val="accent4">
                      <a:lumMod val="75000"/>
                    </a:schemeClr>
                  </a:solidFill>
                </a:rPr>
                <a:t>2–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745414" y="4430714"/>
              <a:ext cx="1400174" cy="40010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350" dirty="0">
                  <a:solidFill>
                    <a:srgbClr val="00B050"/>
                  </a:solidFill>
                </a:rPr>
                <a:t>p</a:t>
              </a:r>
              <a:r>
                <a:rPr lang="en-US" sz="1350" baseline="30000" dirty="0">
                  <a:solidFill>
                    <a:srgbClr val="00B050"/>
                  </a:solidFill>
                </a:rPr>
                <a:t>+</a:t>
              </a:r>
              <a:r>
                <a:rPr lang="en-US" sz="1350" dirty="0"/>
                <a:t> and </a:t>
              </a:r>
              <a:r>
                <a:rPr lang="en-US" sz="1350" dirty="0">
                  <a:solidFill>
                    <a:schemeClr val="accent4">
                      <a:lumMod val="75000"/>
                    </a:schemeClr>
                  </a:solidFill>
                </a:rPr>
                <a:t>O</a:t>
              </a:r>
              <a:r>
                <a:rPr lang="en-US" sz="1350" baseline="30000" dirty="0">
                  <a:solidFill>
                    <a:schemeClr val="accent4">
                      <a:lumMod val="75000"/>
                    </a:schemeClr>
                  </a:solidFill>
                </a:rPr>
                <a:t>2–</a:t>
              </a:r>
            </a:p>
          </p:txBody>
        </p:sp>
        <p:sp>
          <p:nvSpPr>
            <p:cNvPr id="35" name="Left Brace 34"/>
            <p:cNvSpPr/>
            <p:nvPr/>
          </p:nvSpPr>
          <p:spPr>
            <a:xfrm rot="5400000">
              <a:off x="5611813" y="2690813"/>
              <a:ext cx="146050" cy="1092200"/>
            </a:xfrm>
            <a:prstGeom prst="leftBrac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</p:grpSp>
      <p:sp>
        <p:nvSpPr>
          <p:cNvPr id="6162" name="TextBox 47"/>
          <p:cNvSpPr txBox="1">
            <a:spLocks noChangeArrowheads="1"/>
          </p:cNvSpPr>
          <p:nvPr/>
        </p:nvSpPr>
        <p:spPr bwMode="auto">
          <a:xfrm>
            <a:off x="2947989" y="5449737"/>
            <a:ext cx="6172200" cy="64633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/>
              <a:t>Contribution from electron and proton </a:t>
            </a:r>
            <a:r>
              <a:rPr lang="en-US" b="1" dirty="0">
                <a:solidFill>
                  <a:srgbClr val="FF0000"/>
                </a:solidFill>
              </a:rPr>
              <a:t>don’t change form</a:t>
            </a:r>
          </a:p>
          <a:p>
            <a:pPr algn="ctr" eaLnBrk="1" hangingPunct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(although the charge in between them is changing)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286408"/>
              </p:ext>
            </p:extLst>
          </p:nvPr>
        </p:nvGraphicFramePr>
        <p:xfrm>
          <a:off x="6035280" y="4180285"/>
          <a:ext cx="3436144" cy="479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5" name="Equation" r:id="rId6" imgW="2819160" imgH="393480" progId="Equation.3">
                  <p:embed/>
                </p:oleObj>
              </mc:Choice>
              <mc:Fallback>
                <p:oleObj name="Equation" r:id="rId6" imgW="2819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280" y="4180285"/>
                        <a:ext cx="3436144" cy="4798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901696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2" grpId="0" animBg="1"/>
    </p:bldLst>
  </p:timing>
  <p:extLst mod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Electric Potential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OpenStax</a:t>
            </a:r>
            <a:r>
              <a:rPr lang="en-US" dirty="0"/>
              <a:t> Chapter 19.2</a:t>
            </a:r>
          </a:p>
          <a:p>
            <a:endParaRPr lang="en-US" dirty="0"/>
          </a:p>
          <a:p>
            <a:r>
              <a:rPr lang="en-US" dirty="0"/>
              <a:t>Electric Potential</a:t>
            </a:r>
          </a:p>
          <a:p>
            <a:pPr lvl="1"/>
            <a:r>
              <a:rPr lang="en-US" dirty="0"/>
              <a:t>Energy of system can depend on studied particle in </a:t>
            </a:r>
            <a:r>
              <a:rPr lang="en-US" b="1" dirty="0"/>
              <a:t>other charges electric potential</a:t>
            </a:r>
            <a:endParaRPr lang="en-US" dirty="0"/>
          </a:p>
          <a:p>
            <a:r>
              <a:rPr lang="en-US" dirty="0"/>
              <a:t>Electric Potential</a:t>
            </a:r>
          </a:p>
          <a:p>
            <a:pPr lvl="1"/>
            <a:r>
              <a:rPr lang="en-US" dirty="0"/>
              <a:t>Measure of some charges’ contribution to electric potential energy</a:t>
            </a:r>
          </a:p>
          <a:p>
            <a:pPr lvl="1"/>
            <a:r>
              <a:rPr lang="en-US" dirty="0"/>
              <a:t>“Measure” of how happy/unhappy particles would be</a:t>
            </a:r>
          </a:p>
          <a:p>
            <a:pPr lvl="2"/>
            <a:r>
              <a:rPr lang="en-US" dirty="0"/>
              <a:t>Where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/>
              <a:t> is positive, negative particles are happy</a:t>
            </a:r>
          </a:p>
          <a:p>
            <a:pPr lvl="2"/>
            <a:r>
              <a:rPr lang="en-US" dirty="0"/>
              <a:t>Where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/>
              <a:t> is negative, positive particles are happy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743675"/>
      </p:ext>
    </p:extLst>
  </p:cSld>
  <p:clrMapOvr>
    <a:masterClrMapping/>
  </p:clrMapOvr>
  <p:extLst mod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cs typeface="Arial" charset="0"/>
              </a:rPr>
              <a:t>Electric Potential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981325" y="1636921"/>
            <a:ext cx="62293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A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charge</a:t>
            </a:r>
            <a:r>
              <a:rPr lang="en-US" dirty="0">
                <a:latin typeface="+mj-lt"/>
              </a:rPr>
              <a:t>’s electric potential energy depends on the charge itself and what </a:t>
            </a:r>
            <a:r>
              <a:rPr lang="en-US" b="1" dirty="0">
                <a:solidFill>
                  <a:srgbClr val="A67A00"/>
                </a:solidFill>
                <a:latin typeface="+mj-lt"/>
              </a:rPr>
              <a:t>source charged objects</a:t>
            </a:r>
            <a:r>
              <a:rPr lang="en-US" dirty="0">
                <a:latin typeface="+mj-lt"/>
              </a:rPr>
              <a:t> are nearby 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3067050" y="2379871"/>
            <a:ext cx="60579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Define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electric potential </a:t>
            </a:r>
            <a:r>
              <a:rPr lang="en-US" dirty="0">
                <a:latin typeface="+mj-lt"/>
              </a:rPr>
              <a:t>to describe what contribution the </a:t>
            </a:r>
            <a:r>
              <a:rPr lang="en-US" b="1" dirty="0">
                <a:solidFill>
                  <a:srgbClr val="A67A00"/>
                </a:solidFill>
                <a:latin typeface="+mj-lt"/>
              </a:rPr>
              <a:t>source charged objects </a:t>
            </a:r>
            <a:r>
              <a:rPr lang="en-US" dirty="0">
                <a:latin typeface="+mj-lt"/>
              </a:rPr>
              <a:t>make to the potential energy</a:t>
            </a:r>
          </a:p>
        </p:txBody>
      </p:sp>
      <p:graphicFrame>
        <p:nvGraphicFramePr>
          <p:cNvPr id="63493" name="Object 4"/>
          <p:cNvGraphicFramePr>
            <a:graphicFrameLocks noChangeAspect="1"/>
          </p:cNvGraphicFramePr>
          <p:nvPr/>
        </p:nvGraphicFramePr>
        <p:xfrm>
          <a:off x="3638552" y="3486151"/>
          <a:ext cx="1488281" cy="515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8" name="Equation" r:id="rId4" imgW="660400" imgH="228600" progId="Equation.3">
                  <p:embed/>
                </p:oleObj>
              </mc:Choice>
              <mc:Fallback>
                <p:oleObj name="Equation" r:id="rId4" imgW="660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2" y="3486151"/>
                        <a:ext cx="1488281" cy="5155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266950" y="3543302"/>
            <a:ext cx="2057400" cy="2146636"/>
            <a:chOff x="3276600" y="4114800"/>
            <a:chExt cx="2743200" cy="2864454"/>
          </a:xfrm>
        </p:grpSpPr>
        <p:sp>
          <p:nvSpPr>
            <p:cNvPr id="8" name="Rounded Rectangle 7"/>
            <p:cNvSpPr/>
            <p:nvPr/>
          </p:nvSpPr>
          <p:spPr>
            <a:xfrm>
              <a:off x="5105400" y="4114800"/>
              <a:ext cx="914400" cy="610084"/>
            </a:xfrm>
            <a:prstGeom prst="roundRect">
              <a:avLst/>
            </a:prstGeom>
            <a:noFill/>
            <a:ln>
              <a:solidFill>
                <a:srgbClr val="29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cxnSp>
          <p:nvCxnSpPr>
            <p:cNvPr id="9" name="Straight Connector 8"/>
            <p:cNvCxnSpPr>
              <a:stCxn id="8" idx="2"/>
              <a:endCxn id="10" idx="0"/>
            </p:cNvCxnSpPr>
            <p:nvPr/>
          </p:nvCxnSpPr>
          <p:spPr>
            <a:xfrm flipH="1">
              <a:off x="4381500" y="4724884"/>
              <a:ext cx="1181100" cy="283035"/>
            </a:xfrm>
            <a:prstGeom prst="line">
              <a:avLst/>
            </a:prstGeom>
            <a:ln w="254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 bwMode="auto">
            <a:xfrm>
              <a:off x="3276600" y="5007919"/>
              <a:ext cx="2209800" cy="1971335"/>
            </a:xfrm>
            <a:prstGeom prst="rect">
              <a:avLst/>
            </a:prstGeom>
            <a:noFill/>
            <a:ln w="25400">
              <a:solidFill>
                <a:srgbClr val="293F6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Electric Potential </a:t>
              </a:r>
              <a:r>
                <a:rPr lang="en-US" b="1" dirty="0">
                  <a:solidFill>
                    <a:srgbClr val="293F6F"/>
                  </a:solidFill>
                  <a:latin typeface="+mj-lt"/>
                </a:rPr>
                <a:t>Energy</a:t>
              </a:r>
              <a:r>
                <a:rPr lang="en-US" dirty="0">
                  <a:latin typeface="+mj-lt"/>
                </a:rPr>
                <a:t/>
              </a:r>
              <a:br>
                <a:rPr lang="en-US" dirty="0">
                  <a:latin typeface="+mj-lt"/>
                </a:rPr>
              </a:br>
              <a:r>
                <a:rPr lang="en-US" dirty="0">
                  <a:latin typeface="+mj-lt"/>
                </a:rPr>
                <a:t>(of system with </a:t>
              </a:r>
              <a:r>
                <a:rPr lang="en-US" b="1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i="1" dirty="0">
                  <a:latin typeface="+mj-lt"/>
                </a:rPr>
                <a:t> </a:t>
              </a:r>
              <a:r>
                <a:rPr lang="en-US" dirty="0">
                  <a:latin typeface="+mj-lt"/>
                </a:rPr>
                <a:t>in it)</a:t>
              </a: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4324350" y="3600450"/>
            <a:ext cx="1771650" cy="2123480"/>
            <a:chOff x="4648200" y="5181600"/>
            <a:chExt cx="2362200" cy="2833011"/>
          </a:xfrm>
        </p:grpSpPr>
        <p:sp>
          <p:nvSpPr>
            <p:cNvPr id="12" name="Rounded Rectangle 11"/>
            <p:cNvSpPr/>
            <p:nvPr/>
          </p:nvSpPr>
          <p:spPr>
            <a:xfrm>
              <a:off x="4953000" y="5181600"/>
              <a:ext cx="381000" cy="457475"/>
            </a:xfrm>
            <a:prstGeom prst="round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cxnSp>
          <p:nvCxnSpPr>
            <p:cNvPr id="13" name="Straight Connector 12"/>
            <p:cNvCxnSpPr>
              <a:stCxn id="12" idx="2"/>
              <a:endCxn id="14" idx="0"/>
            </p:cNvCxnSpPr>
            <p:nvPr/>
          </p:nvCxnSpPr>
          <p:spPr>
            <a:xfrm>
              <a:off x="5143500" y="5639075"/>
              <a:ext cx="685800" cy="1143688"/>
            </a:xfrm>
            <a:prstGeom prst="line">
              <a:avLst/>
            </a:prstGeom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 bwMode="auto">
            <a:xfrm>
              <a:off x="4648200" y="6782763"/>
              <a:ext cx="2362200" cy="1231848"/>
            </a:xfrm>
            <a:prstGeom prst="rect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Charge of a </a:t>
              </a:r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  <a:latin typeface="+mj-lt"/>
                </a:rPr>
                <a:t>probe particle </a:t>
              </a:r>
              <a:r>
                <a:rPr lang="en-US" dirty="0">
                  <a:latin typeface="+mj-lt"/>
                </a:rPr>
                <a:t>being studied</a:t>
              </a:r>
            </a:p>
          </p:txBody>
        </p:sp>
      </p:grpSp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4838700" y="3371853"/>
            <a:ext cx="2857500" cy="923330"/>
            <a:chOff x="4114800" y="4038600"/>
            <a:chExt cx="3810000" cy="1231289"/>
          </a:xfrm>
        </p:grpSpPr>
        <p:sp>
          <p:nvSpPr>
            <p:cNvPr id="16" name="Rounded Rectangle 15"/>
            <p:cNvSpPr/>
            <p:nvPr/>
          </p:nvSpPr>
          <p:spPr>
            <a:xfrm>
              <a:off x="4114800" y="4191023"/>
              <a:ext cx="304800" cy="533480"/>
            </a:xfrm>
            <a:prstGeom prst="roundRect">
              <a:avLst/>
            </a:prstGeom>
            <a:noFill/>
            <a:ln>
              <a:solidFill>
                <a:srgbClr val="A6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A67A00"/>
                </a:solidFill>
              </a:endParaRPr>
            </a:p>
          </p:txBody>
        </p:sp>
        <p:cxnSp>
          <p:nvCxnSpPr>
            <p:cNvPr id="17" name="Straight Connector 16"/>
            <p:cNvCxnSpPr>
              <a:stCxn id="16" idx="3"/>
              <a:endCxn id="18" idx="1"/>
            </p:cNvCxnSpPr>
            <p:nvPr/>
          </p:nvCxnSpPr>
          <p:spPr>
            <a:xfrm>
              <a:off x="4419600" y="4457763"/>
              <a:ext cx="762000" cy="196481"/>
            </a:xfrm>
            <a:prstGeom prst="line">
              <a:avLst/>
            </a:prstGeom>
            <a:ln w="25400">
              <a:solidFill>
                <a:srgbClr val="A67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 bwMode="auto">
            <a:xfrm>
              <a:off x="5181600" y="4038600"/>
              <a:ext cx="2743200" cy="1231289"/>
            </a:xfrm>
            <a:prstGeom prst="rect">
              <a:avLst/>
            </a:prstGeom>
            <a:noFill/>
            <a:ln w="25400">
              <a:solidFill>
                <a:srgbClr val="A67A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Electric potential thanks to </a:t>
              </a:r>
              <a:r>
                <a:rPr lang="en-US" b="1" dirty="0">
                  <a:solidFill>
                    <a:srgbClr val="A67A00"/>
                  </a:solidFill>
                  <a:latin typeface="+mj-lt"/>
                </a:rPr>
                <a:t>source charged objects</a:t>
              </a:r>
            </a:p>
          </p:txBody>
        </p:sp>
      </p:grpSp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7124700" y="4343401"/>
            <a:ext cx="2286000" cy="706041"/>
            <a:chOff x="6096000" y="4648200"/>
            <a:chExt cx="3048000" cy="941388"/>
          </a:xfrm>
        </p:grpSpPr>
        <p:sp>
          <p:nvSpPr>
            <p:cNvPr id="27" name="TextBox 26"/>
            <p:cNvSpPr txBox="1"/>
            <p:nvPr/>
          </p:nvSpPr>
          <p:spPr bwMode="auto">
            <a:xfrm>
              <a:off x="6096000" y="4648200"/>
              <a:ext cx="30480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(Similar to the </a:t>
              </a:r>
              <a:r>
                <a:rPr lang="en-US" b="1" i="1" dirty="0" err="1">
                  <a:latin typeface="Times New Roman" pitchFamily="18" charset="0"/>
                  <a:cs typeface="Times New Roman" pitchFamily="18" charset="0"/>
                </a:rPr>
                <a:t>gh</a:t>
              </a:r>
              <a:r>
                <a:rPr lang="en-US" dirty="0">
                  <a:latin typeface="+mj-lt"/>
                </a:rPr>
                <a:t> in</a:t>
              </a:r>
            </a:p>
          </p:txBody>
        </p:sp>
        <p:graphicFrame>
          <p:nvGraphicFramePr>
            <p:cNvPr id="63501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36468646"/>
                </p:ext>
              </p:extLst>
            </p:nvPr>
          </p:nvGraphicFramePr>
          <p:xfrm>
            <a:off x="6919913" y="5105400"/>
            <a:ext cx="1400175" cy="484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19" name="Equation" r:id="rId6" imgW="698400" imgH="241200" progId="Equation.3">
                    <p:embed/>
                  </p:oleObj>
                </mc:Choice>
                <mc:Fallback>
                  <p:oleObj name="Equation" r:id="rId6" imgW="69840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19913" y="5105400"/>
                          <a:ext cx="1400175" cy="484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" name="TextBox 29"/>
          <p:cNvSpPr txBox="1"/>
          <p:nvPr/>
        </p:nvSpPr>
        <p:spPr bwMode="auto">
          <a:xfrm>
            <a:off x="7296150" y="5133514"/>
            <a:ext cx="26860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SI Unit:  Volt (V) = J / C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7194550" y="5679794"/>
            <a:ext cx="30861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Scalar</a:t>
            </a:r>
            <a:r>
              <a:rPr lang="en-US" dirty="0">
                <a:latin typeface="+mj-lt"/>
              </a:rPr>
              <a:t> quantity (no direction)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54131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2" grpId="0" animBg="1"/>
    </p:bldLst>
  </p:timing>
  <p:extLst mod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Potential Shows 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29046" y="1856164"/>
            <a:ext cx="2000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Nature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34022" y="2186746"/>
            <a:ext cx="2000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Technology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86196" y="5293913"/>
            <a:ext cx="1885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Muscle Depolarization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24008" y="5579663"/>
            <a:ext cx="800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EKGs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34022" y="2712524"/>
            <a:ext cx="20002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Starting charges moving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24522" y="3200400"/>
            <a:ext cx="10001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Batteries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3172" y="3842891"/>
            <a:ext cx="1885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Car:  12 V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29148" y="2656262"/>
            <a:ext cx="7793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10</a:t>
            </a:r>
            <a:r>
              <a:rPr lang="en-US" sz="1400" baseline="30000" dirty="0"/>
              <a:t>+8</a:t>
            </a:r>
            <a:r>
              <a:rPr lang="en-US" sz="1400" dirty="0"/>
              <a:t> V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05283" y="3689337"/>
            <a:ext cx="1885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7 × 10</a:t>
            </a:r>
            <a:r>
              <a:rPr lang="en-US" sz="1400" baseline="30000" dirty="0"/>
              <a:t>–2</a:t>
            </a:r>
            <a:r>
              <a:rPr lang="en-US" sz="1400" dirty="0"/>
              <a:t> V = 70 mV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05283" y="4335214"/>
            <a:ext cx="1885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5.5 × 10</a:t>
            </a:r>
            <a:r>
              <a:rPr lang="en-US" sz="1400" baseline="30000" dirty="0"/>
              <a:t>–2</a:t>
            </a:r>
            <a:r>
              <a:rPr lang="en-US" sz="1400" dirty="0"/>
              <a:t> V = 55 mV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32718" y="4642991"/>
            <a:ext cx="10110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US:  120 V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832718" y="5196829"/>
            <a:ext cx="13349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Europe:  230 V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832718" y="4919910"/>
            <a:ext cx="11634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PRC:  220 V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2586196" y="2199064"/>
            <a:ext cx="2475440" cy="882005"/>
            <a:chOff x="1244600" y="1981200"/>
            <a:chExt cx="3300586" cy="1176007"/>
          </a:xfrm>
        </p:grpSpPr>
        <p:sp>
          <p:nvSpPr>
            <p:cNvPr id="6" name="TextBox 5"/>
            <p:cNvSpPr txBox="1"/>
            <p:nvPr/>
          </p:nvSpPr>
          <p:spPr>
            <a:xfrm>
              <a:off x="1244600" y="2209800"/>
              <a:ext cx="2514599" cy="410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Lightning</a:t>
              </a:r>
            </a:p>
          </p:txBody>
        </p:sp>
        <p:pic>
          <p:nvPicPr>
            <p:cNvPr id="65538" name="Picture 2" descr="C:\Users\djc321\AppData\Local\Microsoft\Windows\Temporary Internet Files\Content.IE5\931LGWXE\MP900442465[1]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1981200"/>
              <a:ext cx="1344786" cy="11760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9" name="Group 28"/>
          <p:cNvGrpSpPr/>
          <p:nvPr/>
        </p:nvGrpSpPr>
        <p:grpSpPr>
          <a:xfrm>
            <a:off x="1732851" y="3043462"/>
            <a:ext cx="3070967" cy="1340852"/>
            <a:chOff x="106804" y="3107064"/>
            <a:chExt cx="4094623" cy="1787803"/>
          </a:xfrm>
        </p:grpSpPr>
        <p:sp>
          <p:nvSpPr>
            <p:cNvPr id="17" name="TextBox 16"/>
            <p:cNvSpPr txBox="1"/>
            <p:nvPr/>
          </p:nvSpPr>
          <p:spPr>
            <a:xfrm>
              <a:off x="1686827" y="3623328"/>
              <a:ext cx="2514600" cy="410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Resting Potential: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686827" y="4484498"/>
              <a:ext cx="2514600" cy="410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Action Potential:</a:t>
              </a:r>
            </a:p>
          </p:txBody>
        </p:sp>
        <p:grpSp>
          <p:nvGrpSpPr>
            <p:cNvPr id="28" name="Group 27"/>
            <p:cNvGrpSpPr/>
            <p:nvPr/>
          </p:nvGrpSpPr>
          <p:grpSpPr>
            <a:xfrm>
              <a:off x="106804" y="3107064"/>
              <a:ext cx="3652396" cy="1631906"/>
              <a:chOff x="106804" y="3107064"/>
              <a:chExt cx="3652396" cy="1631906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1244600" y="3107064"/>
                <a:ext cx="2514600" cy="4103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Nerve Cells</a:t>
                </a:r>
              </a:p>
            </p:txBody>
          </p:sp>
          <p:pic>
            <p:nvPicPr>
              <p:cNvPr id="65539" name="Picture 3" descr="C:\Users\djc321\AppData\Local\Microsoft\Windows\Temporary Internet Files\Content.IE5\Y5JP7R9E\MC900433059[1].jp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804" y="3584286"/>
                <a:ext cx="1572527" cy="115468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26" name="Group 25"/>
          <p:cNvGrpSpPr/>
          <p:nvPr/>
        </p:nvGrpSpPr>
        <p:grpSpPr>
          <a:xfrm>
            <a:off x="7395972" y="3557143"/>
            <a:ext cx="2286000" cy="571457"/>
            <a:chOff x="5638800" y="3352800"/>
            <a:chExt cx="3048000" cy="761943"/>
          </a:xfrm>
        </p:grpSpPr>
        <p:sp>
          <p:nvSpPr>
            <p:cNvPr id="13" name="TextBox 12"/>
            <p:cNvSpPr txBox="1"/>
            <p:nvPr/>
          </p:nvSpPr>
          <p:spPr>
            <a:xfrm>
              <a:off x="6172200" y="3352800"/>
              <a:ext cx="2514600" cy="4103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AAA, AA, C, D:  1.5 V</a:t>
              </a:r>
            </a:p>
          </p:txBody>
        </p:sp>
        <p:pic>
          <p:nvPicPr>
            <p:cNvPr id="65540" name="Picture 4" descr="C:\Users\djc321\AppData\Local\Microsoft\Windows\Temporary Internet Files\Content.IE5\F2XVNDTH\MC900434785[1]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38800" y="3352857"/>
              <a:ext cx="761886" cy="7618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0" name="Group 29"/>
          <p:cNvGrpSpPr/>
          <p:nvPr/>
        </p:nvGrpSpPr>
        <p:grpSpPr>
          <a:xfrm>
            <a:off x="7224522" y="4365994"/>
            <a:ext cx="2457450" cy="1072007"/>
            <a:chOff x="5410200" y="4431268"/>
            <a:chExt cx="3276600" cy="1429343"/>
          </a:xfrm>
        </p:grpSpPr>
        <p:sp>
          <p:nvSpPr>
            <p:cNvPr id="12" name="TextBox 11"/>
            <p:cNvSpPr txBox="1"/>
            <p:nvPr/>
          </p:nvSpPr>
          <p:spPr>
            <a:xfrm>
              <a:off x="5410200" y="4431268"/>
              <a:ext cx="2413000" cy="451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Household Outlets</a:t>
              </a:r>
            </a:p>
          </p:txBody>
        </p:sp>
        <p:pic>
          <p:nvPicPr>
            <p:cNvPr id="65541" name="Picture 5" descr="C:\Users\djc321\AppData\Local\Microsoft\Windows\Temporary Internet Files\Content.IE5\6RI5U4D4\MP900305827[1]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78089" y="4867091"/>
              <a:ext cx="708711" cy="9935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2586197" y="4710791"/>
            <a:ext cx="2217620" cy="603260"/>
            <a:chOff x="1244600" y="5330172"/>
            <a:chExt cx="2956827" cy="804346"/>
          </a:xfrm>
        </p:grpSpPr>
        <p:pic>
          <p:nvPicPr>
            <p:cNvPr id="66562" name="Picture 2" descr="C:\Users\djc321\AppData\Local\Microsoft\Windows\Temporary Internet Files\Content.IE5\6RI5U4D4\MC900441383[1].wm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1747" y="5514838"/>
              <a:ext cx="619680" cy="619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TextBox 31"/>
            <p:cNvSpPr txBox="1"/>
            <p:nvPr/>
          </p:nvSpPr>
          <p:spPr>
            <a:xfrm>
              <a:off x="1244600" y="5330172"/>
              <a:ext cx="2514600" cy="410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Electric Eels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3378499" y="4987790"/>
            <a:ext cx="7793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600 V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345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4" grpId="0"/>
      <p:bldP spid="15" grpId="0"/>
      <p:bldP spid="16" grpId="0"/>
      <p:bldP spid="18" grpId="0"/>
      <p:bldP spid="20" grpId="0"/>
      <p:bldP spid="21" grpId="0"/>
      <p:bldP spid="22" grpId="0"/>
      <p:bldP spid="33" grpId="0"/>
    </p:bldLst>
  </p:timing>
  <p:extLst mod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How to Create Potential?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3467100" y="1943101"/>
            <a:ext cx="5257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Separate charges from each other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1638300" y="2508613"/>
            <a:ext cx="21717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Mechanically: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Van de </a:t>
            </a:r>
            <a:r>
              <a:rPr lang="en-US" dirty="0" err="1">
                <a:latin typeface="+mj-lt"/>
              </a:rPr>
              <a:t>Graaff</a:t>
            </a:r>
            <a:r>
              <a:rPr lang="en-US" dirty="0">
                <a:latin typeface="+mj-lt"/>
              </a:rPr>
              <a:t> generators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7239000" y="2396764"/>
            <a:ext cx="21717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Chemically: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batteries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cells</a:t>
            </a:r>
          </a:p>
        </p:txBody>
      </p:sp>
      <p:grpSp>
        <p:nvGrpSpPr>
          <p:cNvPr id="64518" name="Group 8"/>
          <p:cNvGrpSpPr>
            <a:grpSpLocks/>
          </p:cNvGrpSpPr>
          <p:nvPr/>
        </p:nvGrpSpPr>
        <p:grpSpPr bwMode="auto">
          <a:xfrm>
            <a:off x="7124700" y="3311165"/>
            <a:ext cx="2457450" cy="1928086"/>
            <a:chOff x="5867400" y="3581400"/>
            <a:chExt cx="3276600" cy="2570695"/>
          </a:xfrm>
        </p:grpSpPr>
        <p:sp>
          <p:nvSpPr>
            <p:cNvPr id="7" name="Rectangle 6"/>
            <p:cNvSpPr/>
            <p:nvPr/>
          </p:nvSpPr>
          <p:spPr>
            <a:xfrm>
              <a:off x="5867400" y="5867324"/>
              <a:ext cx="3276600" cy="28477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788" dirty="0"/>
                <a:t>http://en.wikipedia.org/wiki/File:ElectrochemCell.png</a:t>
              </a:r>
            </a:p>
          </p:txBody>
        </p:sp>
        <p:pic>
          <p:nvPicPr>
            <p:cNvPr id="6452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9800" y="3581400"/>
              <a:ext cx="3124200" cy="2343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 bwMode="auto">
          <a:xfrm>
            <a:off x="3238500" y="5378055"/>
            <a:ext cx="5715000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By virtue of being non-neutral, charges create potential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(just like they create electrical fields)</a:t>
            </a:r>
          </a:p>
        </p:txBody>
      </p:sp>
      <p:grpSp>
        <p:nvGrpSpPr>
          <p:cNvPr id="64520" name="Group 13"/>
          <p:cNvGrpSpPr>
            <a:grpSpLocks/>
          </p:cNvGrpSpPr>
          <p:nvPr/>
        </p:nvGrpSpPr>
        <p:grpSpPr bwMode="auto">
          <a:xfrm>
            <a:off x="2102644" y="2794364"/>
            <a:ext cx="3028950" cy="2499585"/>
            <a:chOff x="771525" y="2667000"/>
            <a:chExt cx="4038600" cy="3332695"/>
          </a:xfrm>
        </p:grpSpPr>
        <p:pic>
          <p:nvPicPr>
            <p:cNvPr id="64521" name="Picture 1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8979" y="2667000"/>
              <a:ext cx="1621146" cy="3076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Rectangle 12"/>
            <p:cNvSpPr/>
            <p:nvPr/>
          </p:nvSpPr>
          <p:spPr>
            <a:xfrm>
              <a:off x="771525" y="5714922"/>
              <a:ext cx="4038600" cy="28477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788" dirty="0"/>
                <a:t>http://en.wikipedia.org/wiki/File:Van_de_graaff_generator_sm.jpg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4799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  <p:extLst mod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>
                <a:cs typeface="Arial" charset="0"/>
              </a:rPr>
              <a:t>Electric Potential, Energy, and Charges</a:t>
            </a:r>
          </a:p>
        </p:txBody>
      </p:sp>
      <p:graphicFrame>
        <p:nvGraphicFramePr>
          <p:cNvPr id="6553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1743612"/>
              </p:ext>
            </p:extLst>
          </p:nvPr>
        </p:nvGraphicFramePr>
        <p:xfrm>
          <a:off x="3694512" y="2171701"/>
          <a:ext cx="1488281" cy="515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3" name="Equation" r:id="rId4" imgW="660400" imgH="228600" progId="Equation.3">
                  <p:embed/>
                </p:oleObj>
              </mc:Choice>
              <mc:Fallback>
                <p:oleObj name="Equation" r:id="rId4" imgW="660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4512" y="2171701"/>
                        <a:ext cx="1488281" cy="5155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 bwMode="auto">
          <a:xfrm>
            <a:off x="3409950" y="1828801"/>
            <a:ext cx="2057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Starting with: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2809875" y="2743201"/>
            <a:ext cx="1885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Sign of Charge (q)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4838701" y="2743201"/>
            <a:ext cx="20288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Sign of Potential (V)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6867525" y="2743201"/>
            <a:ext cx="2514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Favored/ Disfavored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3124200" y="3600451"/>
            <a:ext cx="1257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8000"/>
                </a:solidFill>
                <a:latin typeface="+mj-lt"/>
              </a:rPr>
              <a:t>Positive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3124200" y="4661075"/>
            <a:ext cx="1257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Negative</a:t>
            </a:r>
          </a:p>
        </p:txBody>
      </p:sp>
      <p:grpSp>
        <p:nvGrpSpPr>
          <p:cNvPr id="65546" name="Group 14"/>
          <p:cNvGrpSpPr>
            <a:grpSpLocks/>
          </p:cNvGrpSpPr>
          <p:nvPr/>
        </p:nvGrpSpPr>
        <p:grpSpPr bwMode="auto">
          <a:xfrm>
            <a:off x="5153025" y="3286130"/>
            <a:ext cx="1257300" cy="855107"/>
            <a:chOff x="3581400" y="3657600"/>
            <a:chExt cx="1676400" cy="1139880"/>
          </a:xfrm>
        </p:grpSpPr>
        <p:sp>
          <p:nvSpPr>
            <p:cNvPr id="10" name="TextBox 9"/>
            <p:cNvSpPr txBox="1"/>
            <p:nvPr/>
          </p:nvSpPr>
          <p:spPr bwMode="auto">
            <a:xfrm>
              <a:off x="3581400" y="3657600"/>
              <a:ext cx="1676400" cy="492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008000"/>
                  </a:solidFill>
                  <a:latin typeface="+mj-lt"/>
                </a:rPr>
                <a:t>Positive</a:t>
              </a:r>
            </a:p>
          </p:txBody>
        </p:sp>
        <p:sp>
          <p:nvSpPr>
            <p:cNvPr id="13" name="TextBox 12"/>
            <p:cNvSpPr txBox="1"/>
            <p:nvPr/>
          </p:nvSpPr>
          <p:spPr bwMode="auto">
            <a:xfrm>
              <a:off x="3581400" y="4305151"/>
              <a:ext cx="1676400" cy="492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FF0000"/>
                  </a:solidFill>
                  <a:latin typeface="+mj-lt"/>
                </a:rPr>
                <a:t>Negative</a:t>
              </a:r>
            </a:p>
          </p:txBody>
        </p:sp>
      </p:grpSp>
      <p:grpSp>
        <p:nvGrpSpPr>
          <p:cNvPr id="65547" name="Group 15"/>
          <p:cNvGrpSpPr>
            <a:grpSpLocks/>
          </p:cNvGrpSpPr>
          <p:nvPr/>
        </p:nvGrpSpPr>
        <p:grpSpPr bwMode="auto">
          <a:xfrm>
            <a:off x="5153025" y="4346754"/>
            <a:ext cx="1257300" cy="883682"/>
            <a:chOff x="3581400" y="3657600"/>
            <a:chExt cx="1676400" cy="1177971"/>
          </a:xfrm>
        </p:grpSpPr>
        <p:sp>
          <p:nvSpPr>
            <p:cNvPr id="17" name="TextBox 16"/>
            <p:cNvSpPr txBox="1"/>
            <p:nvPr/>
          </p:nvSpPr>
          <p:spPr bwMode="auto">
            <a:xfrm>
              <a:off x="3581400" y="3657600"/>
              <a:ext cx="1676400" cy="492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008000"/>
                  </a:solidFill>
                  <a:latin typeface="+mj-lt"/>
                </a:rPr>
                <a:t>Positive</a:t>
              </a:r>
            </a:p>
          </p:txBody>
        </p:sp>
        <p:sp>
          <p:nvSpPr>
            <p:cNvPr id="18" name="TextBox 17"/>
            <p:cNvSpPr txBox="1"/>
            <p:nvPr/>
          </p:nvSpPr>
          <p:spPr bwMode="auto">
            <a:xfrm>
              <a:off x="3581400" y="4343242"/>
              <a:ext cx="1676400" cy="492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FF0000"/>
                  </a:solidFill>
                  <a:latin typeface="+mj-lt"/>
                </a:rPr>
                <a:t>Negative</a:t>
              </a:r>
            </a:p>
          </p:txBody>
        </p:sp>
      </p:grpSp>
      <p:cxnSp>
        <p:nvCxnSpPr>
          <p:cNvPr id="20" name="Straight Connector 19"/>
          <p:cNvCxnSpPr/>
          <p:nvPr/>
        </p:nvCxnSpPr>
        <p:spPr>
          <a:xfrm>
            <a:off x="2667000" y="4229100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 bwMode="auto">
          <a:xfrm>
            <a:off x="7124700" y="3311352"/>
            <a:ext cx="21717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A67A00"/>
                </a:solidFill>
                <a:latin typeface="+mj-lt"/>
              </a:rPr>
              <a:t>Disfavored 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(+</a:t>
            </a:r>
            <a:r>
              <a:rPr lang="en-US" sz="1500" dirty="0" err="1">
                <a:solidFill>
                  <a:schemeClr val="bg1">
                    <a:lumMod val="50000"/>
                  </a:schemeClr>
                </a:solidFill>
                <a:latin typeface="+mj-lt"/>
              </a:rPr>
              <a:t>ve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500" dirty="0" err="1">
                <a:solidFill>
                  <a:schemeClr val="bg1">
                    <a:lumMod val="50000"/>
                  </a:schemeClr>
                </a:solidFill>
                <a:latin typeface="+mj-lt"/>
              </a:rPr>
              <a:t>U</a:t>
            </a:r>
            <a:r>
              <a:rPr lang="en-US" sz="1500" baseline="-25000" dirty="0" err="1">
                <a:solidFill>
                  <a:schemeClr val="bg1">
                    <a:lumMod val="50000"/>
                  </a:schemeClr>
                </a:solidFill>
                <a:latin typeface="+mj-lt"/>
              </a:rPr>
              <a:t>elec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)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6924676" y="3771901"/>
            <a:ext cx="21431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293F6F"/>
                </a:solidFill>
                <a:latin typeface="+mj-lt"/>
              </a:rPr>
              <a:t>Favored 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</a:rPr>
              <a:t>(-</a:t>
            </a:r>
            <a:r>
              <a:rPr lang="en-US" sz="1500" dirty="0" err="1">
                <a:solidFill>
                  <a:schemeClr val="bg1">
                    <a:lumMod val="50000"/>
                  </a:schemeClr>
                </a:solidFill>
              </a:rPr>
              <a:t>ve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bg1">
                    <a:lumMod val="50000"/>
                  </a:schemeClr>
                </a:solidFill>
              </a:rPr>
              <a:t>U</a:t>
            </a:r>
            <a:r>
              <a:rPr lang="en-US" sz="1500" baseline="-25000" dirty="0" err="1">
                <a:solidFill>
                  <a:schemeClr val="bg1">
                    <a:lumMod val="50000"/>
                  </a:schemeClr>
                </a:solidFill>
              </a:rPr>
              <a:t>elec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7124700" y="4343401"/>
            <a:ext cx="1885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293F6F"/>
                </a:solidFill>
                <a:latin typeface="+mj-lt"/>
              </a:rPr>
              <a:t>Favored 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</a:rPr>
              <a:t>(-</a:t>
            </a:r>
            <a:r>
              <a:rPr lang="en-US" sz="1500" dirty="0" err="1">
                <a:solidFill>
                  <a:schemeClr val="bg1">
                    <a:lumMod val="50000"/>
                  </a:schemeClr>
                </a:solidFill>
              </a:rPr>
              <a:t>ve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bg1">
                    <a:lumMod val="50000"/>
                  </a:schemeClr>
                </a:solidFill>
              </a:rPr>
              <a:t>U</a:t>
            </a:r>
            <a:r>
              <a:rPr lang="en-US" sz="1500" baseline="-25000" dirty="0" err="1">
                <a:solidFill>
                  <a:schemeClr val="bg1">
                    <a:lumMod val="50000"/>
                  </a:schemeClr>
                </a:solidFill>
              </a:rPr>
              <a:t>elec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6953250" y="4803950"/>
            <a:ext cx="2343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A67A00"/>
                </a:solidFill>
                <a:latin typeface="+mj-lt"/>
              </a:rPr>
              <a:t>Disfavored 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</a:rPr>
              <a:t>(+</a:t>
            </a:r>
            <a:r>
              <a:rPr lang="en-US" sz="1500" dirty="0" err="1">
                <a:solidFill>
                  <a:schemeClr val="bg1">
                    <a:lumMod val="50000"/>
                  </a:schemeClr>
                </a:solidFill>
              </a:rPr>
              <a:t>ve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bg1">
                    <a:lumMod val="50000"/>
                  </a:schemeClr>
                </a:solidFill>
              </a:rPr>
              <a:t>U</a:t>
            </a:r>
            <a:r>
              <a:rPr lang="en-US" sz="1500" baseline="-25000" dirty="0" err="1">
                <a:solidFill>
                  <a:schemeClr val="bg1">
                    <a:lumMod val="50000"/>
                  </a:schemeClr>
                </a:solidFill>
              </a:rPr>
              <a:t>elec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28" name="TextBox 27"/>
          <p:cNvSpPr txBox="1"/>
          <p:nvPr/>
        </p:nvSpPr>
        <p:spPr bwMode="auto">
          <a:xfrm>
            <a:off x="5524500" y="1943102"/>
            <a:ext cx="394335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Potential Energy (</a:t>
            </a:r>
            <a:r>
              <a:rPr lang="en-US" dirty="0" err="1"/>
              <a:t>U</a:t>
            </a:r>
            <a:r>
              <a:rPr lang="en-US" baseline="-25000" dirty="0" err="1"/>
              <a:t>elec</a:t>
            </a:r>
            <a:r>
              <a:rPr lang="en-US" dirty="0">
                <a:latin typeface="+mj-lt"/>
              </a:rPr>
              <a:t>)is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positive </a:t>
            </a:r>
            <a:r>
              <a:rPr lang="en-US" dirty="0">
                <a:latin typeface="+mj-lt"/>
              </a:rPr>
              <a:t>when charge and potential have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same</a:t>
            </a:r>
            <a:r>
              <a:rPr lang="en-US" dirty="0">
                <a:latin typeface="+mj-lt"/>
              </a:rPr>
              <a:t> sign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527155" y="6583551"/>
            <a:ext cx="628650" cy="273844"/>
          </a:xfrm>
        </p:spPr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 bwMode="auto">
          <a:xfrm>
            <a:off x="2895601" y="5314952"/>
            <a:ext cx="6315075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latin typeface="+mj-lt"/>
              </a:rPr>
              <a:t>Therefore:</a:t>
            </a:r>
            <a:r>
              <a:rPr lang="en-US" dirty="0">
                <a:latin typeface="+mj-lt"/>
              </a:rPr>
              <a:t> +</a:t>
            </a:r>
            <a:r>
              <a:rPr lang="en-US" dirty="0" err="1">
                <a:latin typeface="+mj-lt"/>
              </a:rPr>
              <a:t>ve</a:t>
            </a:r>
            <a:r>
              <a:rPr lang="en-US" dirty="0">
                <a:latin typeface="+mj-lt"/>
              </a:rPr>
              <a:t> charges tend to move to more –</a:t>
            </a:r>
            <a:r>
              <a:rPr lang="en-US" dirty="0" err="1">
                <a:latin typeface="+mj-lt"/>
              </a:rPr>
              <a:t>ve</a:t>
            </a:r>
            <a:r>
              <a:rPr lang="en-US" dirty="0">
                <a:latin typeface="+mj-lt"/>
              </a:rPr>
              <a:t> potentials,</a:t>
            </a:r>
          </a:p>
          <a:p>
            <a:pPr algn="ctr">
              <a:defRPr/>
            </a:pPr>
            <a:r>
              <a:rPr lang="en-US" dirty="0">
                <a:latin typeface="+mj-lt"/>
              </a:rPr>
              <a:t>and –</a:t>
            </a:r>
            <a:r>
              <a:rPr lang="en-US" dirty="0" err="1">
                <a:latin typeface="+mj-lt"/>
              </a:rPr>
              <a:t>ve</a:t>
            </a:r>
            <a:r>
              <a:rPr lang="en-US" dirty="0">
                <a:latin typeface="+mj-lt"/>
              </a:rPr>
              <a:t> charges tend to move to more +</a:t>
            </a:r>
            <a:r>
              <a:rPr lang="en-US" dirty="0" err="1">
                <a:latin typeface="+mj-lt"/>
              </a:rPr>
              <a:t>ve</a:t>
            </a:r>
            <a:r>
              <a:rPr lang="en-US" dirty="0">
                <a:latin typeface="+mj-lt"/>
              </a:rPr>
              <a:t> potentials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78050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5" grpId="0"/>
      <p:bldP spid="26" grpId="0"/>
      <p:bldP spid="28" grpId="0" animBg="1"/>
      <p:bldP spid="24" grpId="0" animBg="1"/>
    </p:bldLst>
  </p:timing>
  <p:extLst mod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Measuring Electric Potential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2952750" y="1771652"/>
            <a:ext cx="62865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Voltmeters</a:t>
            </a:r>
            <a:r>
              <a:rPr lang="en-US" dirty="0">
                <a:latin typeface="+mj-lt"/>
              </a:rPr>
              <a:t> measure relative voltage at two different places</a:t>
            </a:r>
          </a:p>
          <a:p>
            <a:pPr algn="ctr">
              <a:defRPr/>
            </a:pPr>
            <a:r>
              <a:rPr lang="en-US" dirty="0">
                <a:latin typeface="+mj-lt"/>
              </a:rPr>
              <a:t>(i.e. the </a:t>
            </a:r>
            <a:r>
              <a:rPr lang="en-US" b="1" dirty="0">
                <a:latin typeface="+mj-lt"/>
              </a:rPr>
              <a:t>difference</a:t>
            </a:r>
            <a:r>
              <a:rPr lang="en-US" dirty="0">
                <a:latin typeface="+mj-lt"/>
              </a:rPr>
              <a:t> in potential between two points)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3638550" y="4292204"/>
            <a:ext cx="3657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Reading is (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Probe 1</a:t>
            </a:r>
            <a:r>
              <a:rPr lang="en-US" dirty="0">
                <a:latin typeface="+mj-lt"/>
              </a:rPr>
              <a:t> – </a:t>
            </a:r>
            <a:r>
              <a:rPr lang="en-US" b="1" dirty="0">
                <a:latin typeface="+mj-lt"/>
              </a:rPr>
              <a:t>Probe 2</a:t>
            </a:r>
            <a:r>
              <a:rPr lang="en-US" dirty="0">
                <a:latin typeface="+mj-lt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3638550" y="4629151"/>
            <a:ext cx="5486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Reverse the probes and you reverse the reading’s </a:t>
            </a:r>
            <a:r>
              <a:rPr lang="en-US" b="1" dirty="0">
                <a:solidFill>
                  <a:srgbClr val="293F6F"/>
                </a:solidFill>
                <a:latin typeface="+mj-lt"/>
              </a:rPr>
              <a:t>sign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3039002" y="5086352"/>
            <a:ext cx="6085948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Because a voltmeter measures potential difference, </a:t>
            </a:r>
            <a:r>
              <a:rPr lang="en-US" b="1" dirty="0">
                <a:latin typeface="+mj-lt"/>
              </a:rPr>
              <a:t>zero</a:t>
            </a:r>
            <a:r>
              <a:rPr lang="en-US" dirty="0">
                <a:latin typeface="+mj-lt"/>
              </a:rPr>
              <a:t> potential can be set anywhere without affecting reading</a:t>
            </a:r>
            <a:endParaRPr lang="en-US" b="1" dirty="0">
              <a:solidFill>
                <a:srgbClr val="FF0000"/>
              </a:solidFill>
              <a:latin typeface="+mj-lt"/>
            </a:endParaRPr>
          </a:p>
        </p:txBody>
      </p:sp>
      <p:grpSp>
        <p:nvGrpSpPr>
          <p:cNvPr id="72712" name="Group 9"/>
          <p:cNvGrpSpPr>
            <a:grpSpLocks/>
          </p:cNvGrpSpPr>
          <p:nvPr/>
        </p:nvGrpSpPr>
        <p:grpSpPr bwMode="auto">
          <a:xfrm>
            <a:off x="5154217" y="2514601"/>
            <a:ext cx="1883569" cy="1680435"/>
            <a:chOff x="3316287" y="2895601"/>
            <a:chExt cx="2511427" cy="2240579"/>
          </a:xfrm>
        </p:grpSpPr>
        <p:pic>
          <p:nvPicPr>
            <p:cNvPr id="72715" name="Picture 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6287" y="2895601"/>
              <a:ext cx="2511427" cy="2057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Box 8"/>
            <p:cNvSpPr txBox="1"/>
            <p:nvPr/>
          </p:nvSpPr>
          <p:spPr bwMode="auto">
            <a:xfrm>
              <a:off x="3316287" y="4851400"/>
              <a:ext cx="2209801" cy="28478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788" dirty="0">
                  <a:latin typeface="+mj-lt"/>
                </a:rPr>
                <a:t>© 2010 Pearson Education, Inc.</a:t>
              </a:r>
            </a:p>
          </p:txBody>
        </p:sp>
      </p:grpSp>
      <p:graphicFrame>
        <p:nvGraphicFramePr>
          <p:cNvPr id="727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166957"/>
              </p:ext>
            </p:extLst>
          </p:nvPr>
        </p:nvGraphicFramePr>
        <p:xfrm>
          <a:off x="2794399" y="2857500"/>
          <a:ext cx="2145506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4" name="Equation" r:id="rId5" imgW="952087" imgH="228501" progId="Equation.3">
                  <p:embed/>
                </p:oleObj>
              </mc:Choice>
              <mc:Fallback>
                <p:oleObj name="Equation" r:id="rId5" imgW="952087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399" y="2857500"/>
                        <a:ext cx="2145506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 bwMode="auto">
          <a:xfrm>
            <a:off x="2667000" y="3257551"/>
            <a:ext cx="2400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Book’s Notation: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582400" y="6477000"/>
            <a:ext cx="554887" cy="273844"/>
          </a:xfrm>
        </p:spPr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94537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</p:bldLst>
  </p:timing>
  <p:extLst mod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Potential Caused by Point Charge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3238500" y="1752600"/>
            <a:ext cx="5829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Start with potential energy from two point charges and definition of potential:</a:t>
            </a: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300786"/>
              </p:ext>
            </p:extLst>
          </p:nvPr>
        </p:nvGraphicFramePr>
        <p:xfrm>
          <a:off x="5354242" y="2464594"/>
          <a:ext cx="1803797" cy="888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72" name="Equation" r:id="rId4" imgW="799920" imgH="393480" progId="Equation.3">
                  <p:embed/>
                </p:oleObj>
              </mc:Choice>
              <mc:Fallback>
                <p:oleObj name="Equation" r:id="rId4" imgW="7999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242" y="2464594"/>
                        <a:ext cx="1803797" cy="8882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ct 5"/>
          <p:cNvGraphicFramePr>
            <a:graphicFrameLocks noChangeAspect="1"/>
          </p:cNvGraphicFramePr>
          <p:nvPr/>
        </p:nvGraphicFramePr>
        <p:xfrm>
          <a:off x="3181351" y="3657601"/>
          <a:ext cx="2921794" cy="545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73" name="Equation" r:id="rId6" imgW="1295400" imgH="241300" progId="Equation.3">
                  <p:embed/>
                </p:oleObj>
              </mc:Choice>
              <mc:Fallback>
                <p:oleObj name="Equation" r:id="rId6" imgW="12954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51" y="3657601"/>
                        <a:ext cx="2921794" cy="5453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3734" name="Group 17"/>
          <p:cNvGrpSpPr>
            <a:grpSpLocks/>
          </p:cNvGrpSpPr>
          <p:nvPr/>
        </p:nvGrpSpPr>
        <p:grpSpPr bwMode="auto">
          <a:xfrm>
            <a:off x="2694432" y="3714752"/>
            <a:ext cx="1771650" cy="1084780"/>
            <a:chOff x="4760976" y="5486583"/>
            <a:chExt cx="2362200" cy="1446868"/>
          </a:xfrm>
        </p:grpSpPr>
        <p:sp>
          <p:nvSpPr>
            <p:cNvPr id="8" name="Rounded Rectangle 7"/>
            <p:cNvSpPr/>
            <p:nvPr/>
          </p:nvSpPr>
          <p:spPr>
            <a:xfrm>
              <a:off x="6705600" y="5486583"/>
              <a:ext cx="381000" cy="609809"/>
            </a:xfrm>
            <a:prstGeom prst="round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cxnSp>
          <p:nvCxnSpPr>
            <p:cNvPr id="9" name="Straight Connector 8"/>
            <p:cNvCxnSpPr>
              <a:stCxn id="8" idx="2"/>
              <a:endCxn id="10" idx="0"/>
            </p:cNvCxnSpPr>
            <p:nvPr/>
          </p:nvCxnSpPr>
          <p:spPr>
            <a:xfrm flipH="1">
              <a:off x="5942076" y="6096391"/>
              <a:ext cx="954024" cy="344448"/>
            </a:xfrm>
            <a:prstGeom prst="line">
              <a:avLst/>
            </a:prstGeom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 bwMode="auto">
            <a:xfrm>
              <a:off x="4760976" y="6440840"/>
              <a:ext cx="2362200" cy="492611"/>
            </a:xfrm>
            <a:prstGeom prst="rect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Charge of a </a:t>
              </a:r>
              <a:r>
                <a:rPr lang="en-US" b="1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'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4438650" y="3714751"/>
            <a:ext cx="4343400" cy="646331"/>
            <a:chOff x="4114800" y="4191022"/>
            <a:chExt cx="5791200" cy="862666"/>
          </a:xfrm>
        </p:grpSpPr>
        <p:sp>
          <p:nvSpPr>
            <p:cNvPr id="12" name="Rounded Rectangle 11"/>
            <p:cNvSpPr/>
            <p:nvPr/>
          </p:nvSpPr>
          <p:spPr>
            <a:xfrm>
              <a:off x="4114800" y="4191022"/>
              <a:ext cx="2209800" cy="610230"/>
            </a:xfrm>
            <a:prstGeom prst="roundRect">
              <a:avLst/>
            </a:prstGeom>
            <a:noFill/>
            <a:ln>
              <a:solidFill>
                <a:srgbClr val="A6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A67A00"/>
                </a:solidFill>
              </a:endParaRPr>
            </a:p>
          </p:txBody>
        </p:sp>
        <p:cxnSp>
          <p:nvCxnSpPr>
            <p:cNvPr id="13" name="Straight Connector 12"/>
            <p:cNvCxnSpPr>
              <a:stCxn id="12" idx="3"/>
              <a:endCxn id="14" idx="1"/>
            </p:cNvCxnSpPr>
            <p:nvPr/>
          </p:nvCxnSpPr>
          <p:spPr>
            <a:xfrm>
              <a:off x="6324600" y="4496137"/>
              <a:ext cx="838200" cy="126218"/>
            </a:xfrm>
            <a:prstGeom prst="line">
              <a:avLst/>
            </a:prstGeom>
            <a:ln w="25400">
              <a:solidFill>
                <a:srgbClr val="A67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 bwMode="auto">
            <a:xfrm>
              <a:off x="7162800" y="4191022"/>
              <a:ext cx="2743200" cy="862666"/>
            </a:xfrm>
            <a:prstGeom prst="rect">
              <a:avLst/>
            </a:prstGeom>
            <a:noFill/>
            <a:ln w="25400">
              <a:solidFill>
                <a:srgbClr val="A67A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Electric potential thanks to </a:t>
              </a:r>
              <a:r>
                <a:rPr lang="en-US" b="1" i="1" dirty="0">
                  <a:solidFill>
                    <a:srgbClr val="A67A00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</a:p>
          </p:txBody>
        </p:sp>
      </p:grpSp>
      <p:graphicFrame>
        <p:nvGraphicFramePr>
          <p:cNvPr id="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759285"/>
              </p:ext>
            </p:extLst>
          </p:nvPr>
        </p:nvGraphicFramePr>
        <p:xfrm>
          <a:off x="5050631" y="4614865"/>
          <a:ext cx="2090738" cy="8893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74" name="Equation" r:id="rId8" imgW="927000" imgH="393480" progId="Equation.3">
                  <p:embed/>
                </p:oleObj>
              </mc:Choice>
              <mc:Fallback>
                <p:oleObj name="Equation" r:id="rId8" imgW="9270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0631" y="4614865"/>
                        <a:ext cx="2090738" cy="889397"/>
                      </a:xfrm>
                      <a:prstGeom prst="rect">
                        <a:avLst/>
                      </a:prstGeom>
                      <a:solidFill>
                        <a:schemeClr val="bg1">
                          <a:lumMod val="75000"/>
                        </a:schemeClr>
                      </a:solidFill>
                      <a:ln>
                        <a:solidFill>
                          <a:schemeClr val="tx1"/>
                        </a:solidFill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 bwMode="auto">
          <a:xfrm>
            <a:off x="2667000" y="5600701"/>
            <a:ext cx="66865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Requires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>
                <a:latin typeface="+mj-lt"/>
              </a:rPr>
              <a:t> to be zero when the particle is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infinitely </a:t>
            </a:r>
            <a:r>
              <a:rPr lang="en-US" dirty="0">
                <a:latin typeface="+mj-lt"/>
              </a:rPr>
              <a:t>far away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41382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  <p:extLst mod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>
          <a:xfrm>
            <a:off x="3009900" y="1063228"/>
            <a:ext cx="6172200" cy="1051322"/>
          </a:xfrm>
        </p:spPr>
        <p:txBody>
          <a:bodyPr>
            <a:normAutofit/>
          </a:bodyPr>
          <a:lstStyle/>
          <a:p>
            <a:r>
              <a:rPr lang="en-US" dirty="0">
                <a:cs typeface="Arial" charset="0"/>
              </a:rPr>
              <a:t>Potential from Multiple Sources</a:t>
            </a:r>
            <a:br>
              <a:rPr lang="en-US" dirty="0">
                <a:cs typeface="Arial" charset="0"/>
              </a:rPr>
            </a:br>
            <a:r>
              <a:rPr lang="en-US" sz="270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(see slide 11)</a:t>
            </a:r>
            <a:endParaRPr lang="en-US" sz="3000" dirty="0">
              <a:solidFill>
                <a:schemeClr val="bg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2752725" y="2282429"/>
            <a:ext cx="66865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+mj-lt"/>
              <a:buAutoNum type="arabicPeriod"/>
              <a:defRPr/>
            </a:pPr>
            <a:r>
              <a:rPr lang="en-US" dirty="0">
                <a:latin typeface="+mj-lt"/>
              </a:rPr>
              <a:t>Find the potential from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each</a:t>
            </a:r>
            <a:r>
              <a:rPr lang="en-US" dirty="0">
                <a:latin typeface="+mj-lt"/>
              </a:rPr>
              <a:t> individual source as if it was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alone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2895601" y="2686051"/>
            <a:ext cx="65436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2.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   Add </a:t>
            </a:r>
            <a:r>
              <a:rPr lang="en-US" dirty="0">
                <a:latin typeface="+mj-lt"/>
              </a:rPr>
              <a:t>all of these together</a:t>
            </a:r>
            <a:endParaRPr lang="en-US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3609975" y="3657600"/>
            <a:ext cx="4972050" cy="16312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Remember:  </a:t>
            </a:r>
            <a:r>
              <a:rPr lang="en-US" sz="2000" dirty="0">
                <a:latin typeface="+mj-lt"/>
              </a:rPr>
              <a:t>Electric potential is a </a:t>
            </a:r>
            <a:r>
              <a:rPr lang="en-US" sz="2000" b="1" dirty="0">
                <a:solidFill>
                  <a:srgbClr val="FF0000"/>
                </a:solidFill>
                <a:latin typeface="+mj-lt"/>
              </a:rPr>
              <a:t>scalar</a:t>
            </a:r>
            <a:endParaRPr lang="en-US" sz="2000" b="1" dirty="0">
              <a:latin typeface="+mj-lt"/>
            </a:endParaRPr>
          </a:p>
          <a:p>
            <a:pPr algn="ctr">
              <a:defRPr/>
            </a:pPr>
            <a:endParaRPr lang="en-US" sz="2000" b="1" dirty="0">
              <a:solidFill>
                <a:srgbClr val="FF0000"/>
              </a:solidFill>
              <a:latin typeface="+mj-lt"/>
            </a:endParaRPr>
          </a:p>
          <a:p>
            <a:pPr algn="ctr">
              <a:defRPr/>
            </a:pPr>
            <a:r>
              <a:rPr lang="en-US" sz="2000" dirty="0">
                <a:latin typeface="+mj-lt"/>
              </a:rPr>
              <a:t>It can be found through simple addition</a:t>
            </a:r>
          </a:p>
          <a:p>
            <a:pPr algn="ctr"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(no need to find components, as in vector addition)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009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1063229"/>
            <a:ext cx="6858000" cy="8572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000" dirty="0"/>
              <a:t>One More Way to Look at Electric Fields</a:t>
            </a:r>
            <a:br>
              <a:rPr lang="en-US" sz="3000" dirty="0"/>
            </a:br>
            <a:r>
              <a:rPr lang="en-US" sz="2325" dirty="0"/>
              <a:t>(and shade of things to come)</a:t>
            </a:r>
            <a:endParaRPr lang="en-US" dirty="0"/>
          </a:p>
        </p:txBody>
      </p:sp>
      <p:sp>
        <p:nvSpPr>
          <p:cNvPr id="92163" name="TextBox 5"/>
          <p:cNvSpPr txBox="1">
            <a:spLocks noChangeArrowheads="1"/>
          </p:cNvSpPr>
          <p:nvPr/>
        </p:nvSpPr>
        <p:spPr bwMode="auto">
          <a:xfrm>
            <a:off x="2667000" y="2251473"/>
            <a:ext cx="16573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Charges </a:t>
            </a:r>
            <a:r>
              <a:rPr lang="en-US" b="1"/>
              <a:t>Create</a:t>
            </a:r>
            <a:r>
              <a:rPr lang="en-US"/>
              <a:t>:</a:t>
            </a:r>
          </a:p>
        </p:txBody>
      </p:sp>
      <p:sp>
        <p:nvSpPr>
          <p:cNvPr id="92183" name="TextBox 7"/>
          <p:cNvSpPr txBox="1">
            <a:spLocks noChangeArrowheads="1"/>
          </p:cNvSpPr>
          <p:nvPr/>
        </p:nvSpPr>
        <p:spPr bwMode="auto">
          <a:xfrm>
            <a:off x="4243388" y="2251474"/>
            <a:ext cx="1143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>
                <a:solidFill>
                  <a:srgbClr val="FF5050"/>
                </a:solidFill>
              </a:rPr>
              <a:t>Electric Field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2667000" y="4350544"/>
            <a:ext cx="18288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Charges </a:t>
            </a:r>
            <a:r>
              <a:rPr lang="en-US" b="1"/>
              <a:t>Interact</a:t>
            </a:r>
            <a:r>
              <a:rPr lang="en-US"/>
              <a:t> with Other Charges:</a:t>
            </a:r>
          </a:p>
        </p:txBody>
      </p:sp>
      <p:sp>
        <p:nvSpPr>
          <p:cNvPr id="92179" name="TextBox 63"/>
          <p:cNvSpPr txBox="1">
            <a:spLocks noChangeArrowheads="1"/>
          </p:cNvSpPr>
          <p:nvPr/>
        </p:nvSpPr>
        <p:spPr bwMode="auto">
          <a:xfrm>
            <a:off x="4243390" y="4627299"/>
            <a:ext cx="11429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FF0000"/>
                </a:solidFill>
              </a:rPr>
              <a:t>Force</a:t>
            </a:r>
          </a:p>
        </p:txBody>
      </p:sp>
      <p:sp>
        <p:nvSpPr>
          <p:cNvPr id="92180" name="TextBox 64"/>
          <p:cNvSpPr txBox="1">
            <a:spLocks noChangeArrowheads="1"/>
          </p:cNvSpPr>
          <p:nvPr/>
        </p:nvSpPr>
        <p:spPr bwMode="auto">
          <a:xfrm>
            <a:off x="7918187" y="4488657"/>
            <a:ext cx="15556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00B050"/>
                </a:solidFill>
              </a:rPr>
              <a:t>Potential Energy</a:t>
            </a: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5306616" y="4114800"/>
            <a:ext cx="2880122" cy="1371600"/>
            <a:chOff x="3518746" y="4343400"/>
            <a:chExt cx="3840480" cy="1828800"/>
          </a:xfrm>
        </p:grpSpPr>
        <p:sp>
          <p:nvSpPr>
            <p:cNvPr id="67" name="Left-Right Arrow 66"/>
            <p:cNvSpPr/>
            <p:nvPr/>
          </p:nvSpPr>
          <p:spPr>
            <a:xfrm>
              <a:off x="3518746" y="4343400"/>
              <a:ext cx="3840480" cy="1828800"/>
            </a:xfrm>
            <a:prstGeom prst="leftRightArrow">
              <a:avLst/>
            </a:prstGeom>
            <a:gradFill>
              <a:gsLst>
                <a:gs pos="0">
                  <a:srgbClr val="FF0000"/>
                </a:gs>
                <a:gs pos="100000">
                  <a:srgbClr val="00B050"/>
                </a:gs>
              </a:gsLst>
              <a:lin ang="0" scaled="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graphicFrame>
          <p:nvGraphicFramePr>
            <p:cNvPr id="92178" name="Object 68"/>
            <p:cNvGraphicFramePr>
              <a:graphicFrameLocks noChangeAspect="1"/>
            </p:cNvGraphicFramePr>
            <p:nvPr/>
          </p:nvGraphicFramePr>
          <p:xfrm>
            <a:off x="4829386" y="5091113"/>
            <a:ext cx="1219200" cy="354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8" name="Equation" r:id="rId4" imgW="14630400" imgH="4267200" progId="Equation.3">
                    <p:embed/>
                  </p:oleObj>
                </mc:Choice>
                <mc:Fallback>
                  <p:oleObj name="Equation" r:id="rId4" imgW="14630400" imgH="426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29386" y="5091113"/>
                          <a:ext cx="1219200" cy="354012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90195"/>
                          </a:schemeClr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5945981" y="5139931"/>
            <a:ext cx="1600200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350"/>
              <a:t>Force points towards lower Potential Energy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4005263" y="2837261"/>
            <a:ext cx="1790700" cy="1645444"/>
            <a:chOff x="1670050" y="2640092"/>
            <a:chExt cx="2387600" cy="2194560"/>
          </a:xfrm>
        </p:grpSpPr>
        <p:sp>
          <p:nvSpPr>
            <p:cNvPr id="5" name="Right Arrow 4"/>
            <p:cNvSpPr/>
            <p:nvPr/>
          </p:nvSpPr>
          <p:spPr>
            <a:xfrm rot="5400000">
              <a:off x="1766570" y="3188098"/>
              <a:ext cx="2194560" cy="1098550"/>
            </a:xfrm>
            <a:prstGeom prst="rightArrow">
              <a:avLst/>
            </a:prstGeom>
            <a:gradFill>
              <a:gsLst>
                <a:gs pos="100000">
                  <a:srgbClr val="FF0000"/>
                </a:gs>
                <a:gs pos="0">
                  <a:srgbClr val="FF5050"/>
                </a:gs>
              </a:gsLst>
              <a:lin ang="0" scaled="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graphicFrame>
          <p:nvGraphicFramePr>
            <p:cNvPr id="92176" name="Object 12"/>
            <p:cNvGraphicFramePr>
              <a:graphicFrameLocks noChangeAspect="1"/>
            </p:cNvGraphicFramePr>
            <p:nvPr/>
          </p:nvGraphicFramePr>
          <p:xfrm>
            <a:off x="1670050" y="3511550"/>
            <a:ext cx="23876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9" name="Equation" r:id="rId6" imgW="28651200" imgH="6096000" progId="Equation.3">
                    <p:embed/>
                  </p:oleObj>
                </mc:Choice>
                <mc:Fallback>
                  <p:oleObj name="Equation" r:id="rId6" imgW="28651200" imgH="60960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70050" y="3511550"/>
                          <a:ext cx="2387600" cy="508000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90195"/>
                          </a:schemeClr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17239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92179" grpId="0"/>
      <p:bldP spid="92180" grpId="0"/>
      <p:bldP spid="70" grpId="0"/>
    </p:bldLst>
  </p:timing>
  <p:extLst mod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2667000" y="2457449"/>
            <a:ext cx="3429000" cy="3429000"/>
            <a:chOff x="0" y="2286000"/>
            <a:chExt cx="4572000" cy="4572000"/>
          </a:xfrm>
        </p:grpSpPr>
        <p:sp>
          <p:nvSpPr>
            <p:cNvPr id="27" name="Rectangle 26"/>
            <p:cNvSpPr/>
            <p:nvPr/>
          </p:nvSpPr>
          <p:spPr>
            <a:xfrm>
              <a:off x="0" y="2286000"/>
              <a:ext cx="4572000" cy="4572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sp>
          <p:nvSpPr>
            <p:cNvPr id="75798" name="TextBox 18"/>
            <p:cNvSpPr txBox="1">
              <a:spLocks noChangeArrowheads="1"/>
            </p:cNvSpPr>
            <p:nvPr/>
          </p:nvSpPr>
          <p:spPr bwMode="auto">
            <a:xfrm>
              <a:off x="533400" y="5715000"/>
              <a:ext cx="3505200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350" dirty="0"/>
                <a:t>Over here potential is </a:t>
              </a:r>
              <a:r>
                <a:rPr lang="en-US" sz="1350" b="1" dirty="0">
                  <a:solidFill>
                    <a:srgbClr val="FF0000"/>
                  </a:solidFill>
                </a:rPr>
                <a:t>negative</a:t>
              </a:r>
            </a:p>
          </p:txBody>
        </p:sp>
      </p:grpSp>
      <p:sp>
        <p:nvSpPr>
          <p:cNvPr id="28" name="Rectangle 27"/>
          <p:cNvSpPr/>
          <p:nvPr/>
        </p:nvSpPr>
        <p:spPr>
          <a:xfrm>
            <a:off x="6096000" y="2457449"/>
            <a:ext cx="3429000" cy="3429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7578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cs typeface="Arial" charset="0"/>
              </a:rPr>
              <a:t>Electric Potential with Two Charges</a:t>
            </a:r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4210050" y="3571874"/>
            <a:ext cx="857250" cy="857250"/>
          </a:xfrm>
          <a:prstGeom prst="ellipse">
            <a:avLst/>
          </a:prstGeom>
          <a:solidFill>
            <a:srgbClr val="293F6F"/>
          </a:solidFill>
          <a:ln>
            <a:solidFill>
              <a:srgbClr val="29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–5 </a:t>
            </a:r>
            <a:r>
              <a:rPr lang="en-US" sz="1350" dirty="0" err="1"/>
              <a:t>nC</a:t>
            </a:r>
            <a:endParaRPr lang="en-US" sz="1350" dirty="0"/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7124700" y="3571874"/>
            <a:ext cx="857250" cy="857250"/>
          </a:xfrm>
          <a:prstGeom prst="ellipse">
            <a:avLst/>
          </a:prstGeom>
          <a:solidFill>
            <a:srgbClr val="293F6F"/>
          </a:solidFill>
          <a:ln>
            <a:solidFill>
              <a:srgbClr val="29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+5 </a:t>
            </a:r>
            <a:r>
              <a:rPr lang="en-US" sz="1350" dirty="0" err="1"/>
              <a:t>nC</a:t>
            </a:r>
            <a:endParaRPr lang="en-US" sz="1350" dirty="0"/>
          </a:p>
        </p:txBody>
      </p:sp>
      <p:sp>
        <p:nvSpPr>
          <p:cNvPr id="7" name="TextBox 6"/>
          <p:cNvSpPr txBox="1"/>
          <p:nvPr/>
        </p:nvSpPr>
        <p:spPr bwMode="auto">
          <a:xfrm>
            <a:off x="1581150" y="1939751"/>
            <a:ext cx="89725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If these charges are 3 mm, apart, what is the electric potential directly between them?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4610100" y="2514600"/>
            <a:ext cx="2971800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Distance for both is 1.5mm</a:t>
            </a:r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5268518" y="2857499"/>
            <a:ext cx="1654969" cy="2998430"/>
            <a:chOff x="3468942" y="2819399"/>
            <a:chExt cx="2206115" cy="3997607"/>
          </a:xfrm>
        </p:grpSpPr>
        <p:cxnSp>
          <p:nvCxnSpPr>
            <p:cNvPr id="11" name="Straight Connector 10"/>
            <p:cNvCxnSpPr/>
            <p:nvPr/>
          </p:nvCxnSpPr>
          <p:spPr>
            <a:xfrm rot="5400000">
              <a:off x="2819531" y="4571868"/>
              <a:ext cx="3504937" cy="0"/>
            </a:xfrm>
            <a:prstGeom prst="line">
              <a:avLst/>
            </a:prstGeom>
            <a:ln w="635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796" name="TextBox 11"/>
            <p:cNvSpPr txBox="1">
              <a:spLocks noChangeArrowheads="1"/>
            </p:cNvSpPr>
            <p:nvPr/>
          </p:nvSpPr>
          <p:spPr bwMode="auto">
            <a:xfrm>
              <a:off x="3468942" y="6324600"/>
              <a:ext cx="2206115" cy="492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i="1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>
                  <a:latin typeface="Times New Roman" pitchFamily="18" charset="0"/>
                  <a:cs typeface="Times New Roman" pitchFamily="18" charset="0"/>
                </a:rPr>
                <a:t> = 0 V</a:t>
              </a:r>
              <a:endParaRPr lang="en-US" i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496050" y="5029199"/>
            <a:ext cx="262890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50" dirty="0"/>
              <a:t>Over here potential is </a:t>
            </a:r>
            <a:r>
              <a:rPr lang="en-US" sz="1350" b="1" dirty="0">
                <a:solidFill>
                  <a:srgbClr val="00B050"/>
                </a:solidFill>
              </a:rPr>
              <a:t>positive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152775" y="5257801"/>
            <a:ext cx="245745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350" b="1" dirty="0">
                <a:solidFill>
                  <a:srgbClr val="7030A0"/>
                </a:solidFill>
              </a:rPr>
              <a:t>Positive particles</a:t>
            </a:r>
            <a:r>
              <a:rPr lang="en-US" sz="1350" b="1" dirty="0">
                <a:solidFill>
                  <a:srgbClr val="293F6F"/>
                </a:solidFill>
              </a:rPr>
              <a:t> </a:t>
            </a:r>
            <a:r>
              <a:rPr lang="en-US" sz="1350" dirty="0"/>
              <a:t>would be </a:t>
            </a:r>
            <a:r>
              <a:rPr lang="en-US" sz="1350" b="1" dirty="0">
                <a:solidFill>
                  <a:srgbClr val="7030A0"/>
                </a:solidFill>
              </a:rPr>
              <a:t>favored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81775" y="5257801"/>
            <a:ext cx="245745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</a:rPr>
              <a:t>Negative particles </a:t>
            </a:r>
            <a:r>
              <a:rPr lang="en-US" sz="1600" dirty="0"/>
              <a:t>would be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</a:rPr>
              <a:t>favored</a:t>
            </a:r>
          </a:p>
        </p:txBody>
      </p: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2952750" y="2914651"/>
            <a:ext cx="3143250" cy="1142999"/>
            <a:chOff x="381000" y="2895600"/>
            <a:chExt cx="4191000" cy="1523999"/>
          </a:xfrm>
        </p:grpSpPr>
        <p:graphicFrame>
          <p:nvGraphicFramePr>
            <p:cNvPr id="75793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6442165"/>
                </p:ext>
              </p:extLst>
            </p:nvPr>
          </p:nvGraphicFramePr>
          <p:xfrm>
            <a:off x="381000" y="2895600"/>
            <a:ext cx="3402013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36" name="Equation" r:id="rId4" imgW="1701720" imgH="419040" progId="Equation.3">
                    <p:embed/>
                  </p:oleObj>
                </mc:Choice>
                <mc:Fallback>
                  <p:oleObj name="Equation" r:id="rId4" imgW="1701720" imgH="419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000" y="2895600"/>
                          <a:ext cx="3402013" cy="83820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1" name="Straight Arrow Connector 30"/>
            <p:cNvCxnSpPr>
              <a:endCxn id="27" idx="3"/>
            </p:cNvCxnSpPr>
            <p:nvPr/>
          </p:nvCxnSpPr>
          <p:spPr>
            <a:xfrm rot="16200000" flipH="1">
              <a:off x="3581400" y="3428999"/>
              <a:ext cx="1219200" cy="7620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34"/>
          <p:cNvGrpSpPr>
            <a:grpSpLocks/>
          </p:cNvGrpSpPr>
          <p:nvPr/>
        </p:nvGrpSpPr>
        <p:grpSpPr bwMode="auto">
          <a:xfrm>
            <a:off x="6096001" y="2914651"/>
            <a:ext cx="3103960" cy="1142999"/>
            <a:chOff x="4572000" y="2895600"/>
            <a:chExt cx="4138613" cy="1523999"/>
          </a:xfrm>
        </p:grpSpPr>
        <p:graphicFrame>
          <p:nvGraphicFramePr>
            <p:cNvPr id="75791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5845423"/>
                </p:ext>
              </p:extLst>
            </p:nvPr>
          </p:nvGraphicFramePr>
          <p:xfrm>
            <a:off x="5359400" y="2895600"/>
            <a:ext cx="3351213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37" name="Equation" r:id="rId6" imgW="1676160" imgH="419040" progId="Equation.3">
                    <p:embed/>
                  </p:oleObj>
                </mc:Choice>
                <mc:Fallback>
                  <p:oleObj name="Equation" r:id="rId6" imgW="1676160" imgH="419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59400" y="2895600"/>
                          <a:ext cx="3351213" cy="83820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3" name="Straight Arrow Connector 32"/>
            <p:cNvCxnSpPr>
              <a:endCxn id="27" idx="3"/>
            </p:cNvCxnSpPr>
            <p:nvPr/>
          </p:nvCxnSpPr>
          <p:spPr>
            <a:xfrm rot="5400000">
              <a:off x="4343400" y="3428999"/>
              <a:ext cx="1219200" cy="7620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7810500" y="5510213"/>
            <a:ext cx="1371600" cy="273844"/>
          </a:xfrm>
        </p:spPr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15781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8" grpId="0" animBg="1"/>
      <p:bldP spid="20" grpId="0"/>
      <p:bldP spid="26" grpId="0"/>
      <p:bldP spid="29" grpId="0"/>
    </p:bldLst>
  </p:timing>
  <p:extLst mod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1752600" y="1382830"/>
            <a:ext cx="8686800" cy="877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dirty="0">
                <a:latin typeface="+mj-lt"/>
              </a:rPr>
              <a:t>Two –5.00 </a:t>
            </a:r>
            <a:r>
              <a:rPr lang="en-US" i="1" dirty="0" err="1">
                <a:latin typeface="Symbol" pitchFamily="18" charset="2"/>
              </a:rPr>
              <a:t>m</a:t>
            </a:r>
            <a:r>
              <a:rPr lang="en-US" dirty="0" err="1">
                <a:latin typeface="+mj-lt"/>
              </a:rPr>
              <a:t>C</a:t>
            </a:r>
            <a:r>
              <a:rPr lang="en-US" dirty="0">
                <a:latin typeface="+mj-lt"/>
              </a:rPr>
              <a:t> particles are held fixed: 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q1</a:t>
            </a:r>
            <a:r>
              <a:rPr lang="en-US" dirty="0">
                <a:latin typeface="+mj-lt"/>
              </a:rPr>
              <a:t> at 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(0.00, 0.00)m </a:t>
            </a:r>
            <a:r>
              <a:rPr lang="en-US" dirty="0">
                <a:latin typeface="+mj-lt"/>
              </a:rPr>
              <a:t>and 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q2 (3.00, 0.00)m</a:t>
            </a:r>
            <a:r>
              <a:rPr lang="en-US" dirty="0">
                <a:latin typeface="+mj-lt"/>
              </a:rPr>
              <a:t>.  What is the electric potential at </a:t>
            </a:r>
            <a:r>
              <a:rPr lang="en-US" dirty="0">
                <a:solidFill>
                  <a:srgbClr val="00B050"/>
                </a:solidFill>
                <a:latin typeface="+mj-lt"/>
              </a:rPr>
              <a:t>(0.00, 4.00)m</a:t>
            </a:r>
            <a:r>
              <a:rPr lang="en-US" dirty="0">
                <a:latin typeface="+mj-lt"/>
              </a:rPr>
              <a:t>?</a:t>
            </a:r>
          </a:p>
          <a:p>
            <a:pPr algn="ctr">
              <a:defRPr/>
            </a:pP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(Hint: draw a diagram)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 bwMode="auto">
              <a:xfrm>
                <a:off x="1792753" y="2468739"/>
                <a:ext cx="6041951" cy="10586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>
                  <a:spcAft>
                    <a:spcPts val="6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dirty="0">
                    <a:latin typeface="+mj-lt"/>
                  </a:rPr>
                  <a:t>Need to find distance from each charge to the point in question (use </a:t>
                </a:r>
                <a:r>
                  <a:rPr lang="en-US" b="1" dirty="0">
                    <a:latin typeface="+mj-lt"/>
                  </a:rPr>
                  <a:t>Pythagorean Theorem </a:t>
                </a:r>
                <a:r>
                  <a:rPr lang="en-US" dirty="0">
                    <a:latin typeface="+mj-lt"/>
                  </a:rPr>
                  <a:t>for q2): </a:t>
                </a:r>
              </a:p>
              <a:p>
                <a:pPr>
                  <a:defRPr/>
                </a:pPr>
                <a:r>
                  <a:rPr lang="en-US" dirty="0">
                    <a:latin typeface="+mj-lt"/>
                  </a:rPr>
                  <a:t>	</a:t>
                </a:r>
                <a:r>
                  <a:rPr lang="en-US" dirty="0">
                    <a:solidFill>
                      <a:srgbClr val="FF0000"/>
                    </a:solidFill>
                    <a:latin typeface="+mj-lt"/>
                  </a:rPr>
                  <a:t>r1 = 4.00 m   </a:t>
                </a:r>
                <a:r>
                  <a:rPr lang="en-US" dirty="0">
                    <a:latin typeface="+mj-lt"/>
                  </a:rPr>
                  <a:t>,   </a:t>
                </a:r>
                <a:r>
                  <a:rPr lang="en-US" dirty="0">
                    <a:solidFill>
                      <a:srgbClr val="0070C0"/>
                    </a:solidFill>
                    <a:latin typeface="+mj-lt"/>
                  </a:rPr>
                  <a:t>r2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3−0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0−4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i="1">
                        <a:solidFill>
                          <a:srgbClr val="0070C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  <a:latin typeface="+mj-lt"/>
                  </a:rPr>
                  <a:t>= 5.0 m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2753" y="2468739"/>
                <a:ext cx="6041951" cy="1058688"/>
              </a:xfrm>
              <a:prstGeom prst="rect">
                <a:avLst/>
              </a:prstGeom>
              <a:blipFill>
                <a:blip r:embed="rId3"/>
                <a:stretch>
                  <a:fillRect l="-605" t="-3448" b="-804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>
                <a:spLocks noChangeArrowheads="1"/>
              </p:cNvSpPr>
              <p:nvPr/>
            </p:nvSpPr>
            <p:spPr bwMode="auto">
              <a:xfrm>
                <a:off x="1981200" y="4936114"/>
                <a:ext cx="4800600" cy="36933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  <a:extLst/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i="1" dirty="0" err="1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i="1" baseline="-25000" dirty="0" err="1">
                    <a:latin typeface="Times New Roman" pitchFamily="18" charset="0"/>
                    <a:cs typeface="Times New Roman" pitchFamily="18" charset="0"/>
                  </a:rPr>
                  <a:t>combined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baseline="-25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q1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+ </a:t>
                </a:r>
                <a:r>
                  <a:rPr lang="en-US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baseline="-250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q2 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= 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cs typeface="Times New Roman" pitchFamily="18" charset="0"/>
                      </a:rPr>
                      <m:t>−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11.3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– 9 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kV = –20.3 kV</a:t>
                </a:r>
                <a:endParaRPr 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81200" y="4936114"/>
                <a:ext cx="4800600" cy="369332"/>
              </a:xfrm>
              <a:prstGeom prst="rect">
                <a:avLst/>
              </a:prstGeom>
              <a:blipFill>
                <a:blip r:embed="rId4"/>
                <a:stretch>
                  <a:fillRect l="-253" t="-8065" r="-253" b="-24194"/>
                </a:stretch>
              </a:blipFill>
              <a:ln>
                <a:solidFill>
                  <a:schemeClr val="tx1"/>
                </a:solidFill>
              </a:ln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 bwMode="auto">
          <a:xfrm>
            <a:off x="1638300" y="5602069"/>
            <a:ext cx="63436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latin typeface="+mj-lt"/>
              </a:rPr>
              <a:t>Negative</a:t>
            </a:r>
            <a:r>
              <a:rPr lang="en-US" dirty="0">
                <a:latin typeface="+mj-lt"/>
              </a:rPr>
              <a:t> sign shows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positive particle </a:t>
            </a:r>
            <a:r>
              <a:rPr lang="en-US" dirty="0">
                <a:latin typeface="+mj-lt"/>
              </a:rPr>
              <a:t>would be fairly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favored</a:t>
            </a:r>
            <a:r>
              <a:rPr lang="en-US" dirty="0">
                <a:latin typeface="+mj-lt"/>
              </a:rPr>
              <a:t> here</a:t>
            </a:r>
          </a:p>
          <a:p>
            <a:pPr algn="ctr">
              <a:defRPr/>
            </a:pPr>
            <a:r>
              <a:rPr lang="en-US" dirty="0">
                <a:latin typeface="+mj-lt"/>
              </a:rPr>
              <a:t> (</a:t>
            </a:r>
            <a:r>
              <a:rPr lang="en-US" b="1" dirty="0">
                <a:solidFill>
                  <a:srgbClr val="A67A00"/>
                </a:solidFill>
                <a:latin typeface="+mj-lt"/>
              </a:rPr>
              <a:t>negative particle </a:t>
            </a:r>
            <a:r>
              <a:rPr lang="en-US" dirty="0">
                <a:latin typeface="+mj-lt"/>
              </a:rPr>
              <a:t>would be </a:t>
            </a:r>
            <a:r>
              <a:rPr lang="en-US" b="1" dirty="0">
                <a:solidFill>
                  <a:srgbClr val="A67A00"/>
                </a:solidFill>
                <a:latin typeface="+mj-lt"/>
              </a:rPr>
              <a:t>disfavored</a:t>
            </a:r>
            <a:r>
              <a:rPr lang="en-US" dirty="0">
                <a:latin typeface="+mj-lt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>
                <a:spLocks noChangeArrowheads="1"/>
              </p:cNvSpPr>
              <p:nvPr/>
            </p:nvSpPr>
            <p:spPr bwMode="auto">
              <a:xfrm>
                <a:off x="1817726" y="4193342"/>
                <a:ext cx="5707025" cy="5241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257175" indent="-257175" eaLnBrk="1" hangingPunct="1">
                  <a:buFont typeface="Arial" panose="020B0604020202020204" pitchFamily="34" charset="0"/>
                  <a:buChar char="•"/>
                </a:pP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q2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=  </a:t>
                </a:r>
                <a:r>
                  <a:rPr lang="en-US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–9 kV</a:t>
                </a:r>
                <a:endParaRPr lang="en-US" i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17726" y="4193342"/>
                <a:ext cx="5707025" cy="524118"/>
              </a:xfrm>
              <a:prstGeom prst="rect">
                <a:avLst/>
              </a:prstGeom>
              <a:blipFill>
                <a:blip r:embed="rId5"/>
                <a:stretch>
                  <a:fillRect l="-64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80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dirty="0">
                <a:cs typeface="Arial" charset="0"/>
              </a:rPr>
              <a:t>Extra Problem with Two Particles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>
                <a:spLocks noChangeArrowheads="1"/>
              </p:cNvSpPr>
              <p:nvPr/>
            </p:nvSpPr>
            <p:spPr bwMode="auto">
              <a:xfrm>
                <a:off x="1809750" y="3665694"/>
                <a:ext cx="6057900" cy="56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257175" indent="-257175" eaLnBrk="1" hangingPunct="1">
                  <a:buFont typeface="Arial" panose="020B0604020202020204" pitchFamily="34" charset="0"/>
                  <a:buChar char="•"/>
                </a:pP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q1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/>
                        <a:cs typeface="Times New Roman" pitchFamily="18" charset="0"/>
                      </a:rPr>
                      <m:t>  = 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8.99 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/>
                                    <a:cs typeface="Times New Roman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  <a:cs typeface="Times New Roman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  <a:ea typeface="Cambria Math"/>
                                    <a:cs typeface="Times New Roman" pitchFamily="18" charset="0"/>
                                  </a:rPr>
                                  <m:t>9</m:t>
                                </m:r>
                              </m:sup>
                            </m:sSup>
                          </m:e>
                        </m:d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/>
                                <a:cs typeface="Times New Roman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−5×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/>
                                    <a:cs typeface="Times New Roman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  <a:cs typeface="Times New Roman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  <a:ea typeface="Cambria Math"/>
                                    <a:cs typeface="Times New Roman" pitchFamily="18" charset="0"/>
                                  </a:rPr>
                                  <m:t>−6</m:t>
                                </m:r>
                              </m:sup>
                            </m:sSup>
                          </m:e>
                        </m:d>
                      </m:num>
                      <m:den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V  =  </a:t>
                </a:r>
                <a:r>
                  <a:rPr lang="en-US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–11.3 kV</a:t>
                </a:r>
                <a:endParaRPr lang="en-US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09750" y="3665694"/>
                <a:ext cx="6057900" cy="568554"/>
              </a:xfrm>
              <a:prstGeom prst="rect">
                <a:avLst/>
              </a:prstGeom>
              <a:blipFill>
                <a:blip r:embed="rId6"/>
                <a:stretch>
                  <a:fillRect l="-70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/>
          <p:cNvGrpSpPr/>
          <p:nvPr/>
        </p:nvGrpSpPr>
        <p:grpSpPr>
          <a:xfrm>
            <a:off x="8458200" y="2694539"/>
            <a:ext cx="2418646" cy="1942310"/>
            <a:chOff x="8610600" y="2392880"/>
            <a:chExt cx="3224861" cy="2589747"/>
          </a:xfrm>
        </p:grpSpPr>
        <p:sp>
          <p:nvSpPr>
            <p:cNvPr id="14" name="TextBox 13"/>
            <p:cNvSpPr txBox="1"/>
            <p:nvPr/>
          </p:nvSpPr>
          <p:spPr bwMode="auto">
            <a:xfrm>
              <a:off x="11225861" y="4448123"/>
              <a:ext cx="60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x</a:t>
              </a:r>
            </a:p>
          </p:txBody>
        </p:sp>
        <p:sp>
          <p:nvSpPr>
            <p:cNvPr id="15" name="TextBox 14"/>
            <p:cNvSpPr txBox="1"/>
            <p:nvPr/>
          </p:nvSpPr>
          <p:spPr bwMode="auto">
            <a:xfrm>
              <a:off x="8737600" y="2392880"/>
              <a:ext cx="60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y</a:t>
              </a:r>
            </a:p>
          </p:txBody>
        </p:sp>
        <p:sp>
          <p:nvSpPr>
            <p:cNvPr id="16" name="Oval 15"/>
            <p:cNvSpPr>
              <a:spLocks noChangeAspect="1"/>
            </p:cNvSpPr>
            <p:nvPr/>
          </p:nvSpPr>
          <p:spPr>
            <a:xfrm>
              <a:off x="10436864" y="4172054"/>
              <a:ext cx="709925" cy="70992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350" b="1" i="1" dirty="0"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sz="1350" b="1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135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Oval 16"/>
            <p:cNvSpPr>
              <a:spLocks noChangeAspect="1"/>
            </p:cNvSpPr>
            <p:nvPr/>
          </p:nvSpPr>
          <p:spPr>
            <a:xfrm>
              <a:off x="8784349" y="4167364"/>
              <a:ext cx="719301" cy="719301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350" b="1" i="1" dirty="0"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sz="1350" b="1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135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9139582" y="2711926"/>
              <a:ext cx="4418" cy="22707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8610600" y="4527015"/>
              <a:ext cx="2819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Oval 2"/>
            <p:cNvSpPr/>
            <p:nvPr/>
          </p:nvSpPr>
          <p:spPr>
            <a:xfrm>
              <a:off x="9048142" y="3124200"/>
              <a:ext cx="182880" cy="1828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9239859" y="3030973"/>
              <a:ext cx="762000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>
                  <a:solidFill>
                    <a:srgbClr val="00B050"/>
                  </a:solidFill>
                </a:rPr>
                <a:t>(0,4)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8533914" y="3360102"/>
            <a:ext cx="2036456" cy="961288"/>
            <a:chOff x="8711552" y="3280298"/>
            <a:chExt cx="2715274" cy="1281716"/>
          </a:xfrm>
        </p:grpSpPr>
        <p:sp>
          <p:nvSpPr>
            <p:cNvPr id="20" name="TextBox 19"/>
            <p:cNvSpPr txBox="1"/>
            <p:nvPr/>
          </p:nvSpPr>
          <p:spPr>
            <a:xfrm>
              <a:off x="8711552" y="3599279"/>
              <a:ext cx="443081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>
                  <a:solidFill>
                    <a:srgbClr val="FF0000"/>
                  </a:solidFill>
                </a:rPr>
                <a:t>r1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0068406" y="3526671"/>
              <a:ext cx="497993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>
                  <a:solidFill>
                    <a:srgbClr val="0070C0"/>
                  </a:solidFill>
                </a:rPr>
                <a:t>r2</a:t>
              </a:r>
            </a:p>
          </p:txBody>
        </p:sp>
        <p:cxnSp>
          <p:nvCxnSpPr>
            <p:cNvPr id="9" name="Straight Connector 8"/>
            <p:cNvCxnSpPr/>
            <p:nvPr/>
          </p:nvCxnSpPr>
          <p:spPr>
            <a:xfrm flipV="1">
              <a:off x="9139582" y="3280298"/>
              <a:ext cx="0" cy="124513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3" idx="5"/>
            </p:cNvCxnSpPr>
            <p:nvPr/>
          </p:nvCxnSpPr>
          <p:spPr>
            <a:xfrm flipH="1" flipV="1">
              <a:off x="9839240" y="3337135"/>
              <a:ext cx="1587586" cy="1224879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40066563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/>
      <p:bldP spid="8" grpId="0"/>
      <p:bldP spid="13" grpId="0"/>
    </p:bldLst>
  </p:timing>
  <p:extLst mod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cs typeface="Arial" charset="0"/>
              </a:rPr>
              <a:t>Conservation of Energy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133600" y="1561148"/>
            <a:ext cx="74295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i="1" dirty="0">
                <a:latin typeface="+mj-lt"/>
              </a:rPr>
              <a:t>Reminder</a:t>
            </a:r>
            <a:r>
              <a:rPr lang="en-US" dirty="0">
                <a:latin typeface="+mj-lt"/>
              </a:rPr>
              <a:t>:  Total work done on an object gives its change in kinetic energy</a:t>
            </a:r>
          </a:p>
        </p:txBody>
      </p:sp>
      <p:graphicFrame>
        <p:nvGraphicFramePr>
          <p:cNvPr id="686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346146"/>
              </p:ext>
            </p:extLst>
          </p:nvPr>
        </p:nvGraphicFramePr>
        <p:xfrm>
          <a:off x="4645820" y="2640894"/>
          <a:ext cx="2862263" cy="544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5" name="Equation" r:id="rId4" imgW="1269449" imgH="241195" progId="Equation.3">
                  <p:embed/>
                </p:oleObj>
              </mc:Choice>
              <mc:Fallback>
                <p:oleObj name="Equation" r:id="rId4" imgW="1269449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5820" y="2640894"/>
                        <a:ext cx="2862263" cy="544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 bwMode="auto">
          <a:xfrm>
            <a:off x="2647950" y="2292284"/>
            <a:ext cx="5257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If you only have one charge (that is free to move):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2647950" y="3370115"/>
            <a:ext cx="5257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If there are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multiple</a:t>
            </a:r>
            <a:r>
              <a:rPr lang="en-US" dirty="0">
                <a:latin typeface="+mj-lt"/>
              </a:rPr>
              <a:t> moving charges: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 bwMode="auto">
              <a:xfrm>
                <a:off x="2990850" y="3669595"/>
                <a:ext cx="7277100" cy="1322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Aft>
                    <a:spcPts val="450"/>
                  </a:spcAft>
                  <a:defRPr/>
                </a:pPr>
                <a:r>
                  <a:rPr lang="en-US" dirty="0">
                    <a:latin typeface="+mj-lt"/>
                  </a:rPr>
                  <a:t>    Include a kinetic and potential energy term for each one</a:t>
                </a: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sz="1500" dirty="0">
                    <a:latin typeface="+mj-lt"/>
                  </a:rPr>
                  <a:t>	E.g. 2 charges:</a:t>
                </a: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sz="1500" dirty="0">
                    <a:latin typeface="+mj-lt"/>
                  </a:rPr>
                  <a:t>   	</a:t>
                </a:r>
                <a14:m>
                  <m:oMath xmlns:m="http://schemas.openxmlformats.org/officeDocument/2006/math">
                    <m:r>
                      <a:rPr lang="en-US" sz="1500" i="1">
                        <a:latin typeface="Cambria Math"/>
                      </a:rPr>
                      <m:t>𝑇𝑜𝑡𝑎𝑙</m:t>
                    </m:r>
                    <m:r>
                      <a:rPr lang="en-US" sz="1500" i="1">
                        <a:latin typeface="Cambria Math"/>
                      </a:rPr>
                      <m:t> </m:t>
                    </m:r>
                    <m:r>
                      <a:rPr lang="en-US" sz="1500" i="1">
                        <a:latin typeface="Cambria Math"/>
                      </a:rPr>
                      <m:t>𝐼𝑛𝑡𝑖𝑎𝑙</m:t>
                    </m:r>
                    <m:r>
                      <a:rPr lang="en-US" sz="1500" i="1">
                        <a:latin typeface="Cambria Math"/>
                      </a:rPr>
                      <m:t> </m:t>
                    </m:r>
                    <m:r>
                      <a:rPr lang="en-US" sz="1500" i="1">
                        <a:latin typeface="Cambria Math"/>
                      </a:rPr>
                      <m:t>𝐸𝑛𝑒𝑟𝑔𝑦</m:t>
                    </m:r>
                    <m:r>
                      <a:rPr lang="en-US" sz="1500" i="1">
                        <a:latin typeface="Cambria Math"/>
                      </a:rPr>
                      <m:t> =</m:t>
                    </m:r>
                    <m:r>
                      <a:rPr lang="en-US" sz="1500" i="1">
                        <a:latin typeface="Cambria Math"/>
                      </a:rPr>
                      <m:t>𝑇𝑜𝑡𝑎𝑙</m:t>
                    </m:r>
                    <m:r>
                      <a:rPr lang="en-US" sz="1500" i="1">
                        <a:latin typeface="Cambria Math"/>
                      </a:rPr>
                      <m:t> </m:t>
                    </m:r>
                    <m:r>
                      <a:rPr lang="en-US" sz="1500" i="1">
                        <a:latin typeface="Cambria Math"/>
                      </a:rPr>
                      <m:t>𝐹𝑖𝑛𝑎𝑙</m:t>
                    </m:r>
                    <m:r>
                      <a:rPr lang="en-US" sz="1500" i="1">
                        <a:latin typeface="Cambria Math"/>
                      </a:rPr>
                      <m:t> </m:t>
                    </m:r>
                    <m:r>
                      <a:rPr lang="en-US" sz="1500" i="1">
                        <a:latin typeface="Cambria Math"/>
                      </a:rPr>
                      <m:t>𝐸𝑛𝑒𝑟𝑔𝑦</m:t>
                    </m:r>
                  </m:oMath>
                </a14:m>
                <a:endParaRPr lang="en-US" sz="1500" dirty="0">
                  <a:latin typeface="+mj-lt"/>
                </a:endParaRPr>
              </a:p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/>
                        </a:rPr>
                        <m:t>⇒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  <m:r>
                            <a:rPr lang="en-US" i="1">
                              <a:latin typeface="Cambria Math"/>
                            </a:rPr>
                            <m:t>𝑓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  <m:r>
                            <a:rPr lang="en-US" i="1">
                              <a:latin typeface="Cambria Math"/>
                            </a:rPr>
                            <m:t>𝑓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𝑓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sz="2100" dirty="0">
                  <a:latin typeface="+mj-lt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90850" y="3669595"/>
                <a:ext cx="7277100" cy="1322606"/>
              </a:xfrm>
              <a:prstGeom prst="rect">
                <a:avLst/>
              </a:prstGeom>
              <a:blipFill>
                <a:blip r:embed="rId6"/>
                <a:stretch>
                  <a:fillRect t="-2765" b="-184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 bwMode="auto">
          <a:xfrm>
            <a:off x="3262312" y="5197179"/>
            <a:ext cx="5629275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Note: Particles want to move towards lower potential energy (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more</a:t>
            </a:r>
            <a:r>
              <a:rPr lang="en-US" dirty="0">
                <a:latin typeface="+mj-lt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negative</a:t>
            </a:r>
            <a:r>
              <a:rPr lang="en-US" dirty="0">
                <a:latin typeface="+mj-lt"/>
              </a:rPr>
              <a:t> or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less positive </a:t>
            </a:r>
            <a:r>
              <a:rPr lang="en-US" dirty="0">
                <a:latin typeface="+mj-lt"/>
              </a:rPr>
              <a:t>the better)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5593385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 animBg="1"/>
    </p:bldLst>
  </p:timing>
  <p:extLst mod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>
                <a:cs typeface="Arial" charset="0"/>
              </a:rPr>
              <a:t>Set Up with Conservation of Energy: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1752600" y="1761366"/>
            <a:ext cx="86296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A 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proton</a:t>
            </a:r>
            <a:r>
              <a:rPr lang="en-US" dirty="0">
                <a:latin typeface="+mj-lt"/>
              </a:rPr>
              <a:t> and 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electron</a:t>
            </a:r>
            <a:r>
              <a:rPr lang="en-US" dirty="0">
                <a:latin typeface="+mj-lt"/>
              </a:rPr>
              <a:t> are released from rest at the dot in the figure.  What describes their motion after their release?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2148483" y="2856883"/>
            <a:ext cx="3257550" cy="2126864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AutoNum type="alphaLcPeriod"/>
              <a:defRPr/>
            </a:pPr>
            <a:r>
              <a:rPr lang="en-US" dirty="0">
                <a:latin typeface="+mj-lt"/>
              </a:rPr>
              <a:t>Both move left</a:t>
            </a:r>
          </a:p>
          <a:p>
            <a:pPr marL="342900" indent="-342900">
              <a:lnSpc>
                <a:spcPct val="150000"/>
              </a:lnSpc>
              <a:buFontTx/>
              <a:buAutoNum type="alphaLcPeriod"/>
              <a:defRPr/>
            </a:pPr>
            <a:r>
              <a:rPr lang="en-US" dirty="0">
                <a:latin typeface="+mj-lt"/>
              </a:rPr>
              <a:t>Both move right</a:t>
            </a:r>
          </a:p>
          <a:p>
            <a:pPr marL="342900" indent="-342900">
              <a:lnSpc>
                <a:spcPct val="150000"/>
              </a:lnSpc>
              <a:buFontTx/>
              <a:buAutoNum type="alphaLcPeriod"/>
              <a:defRPr/>
            </a:pPr>
            <a:r>
              <a:rPr lang="en-US" dirty="0">
                <a:latin typeface="+mj-lt"/>
              </a:rPr>
              <a:t>p+ moves left, e- moves right</a:t>
            </a:r>
          </a:p>
          <a:p>
            <a:pPr marL="342900" indent="-342900">
              <a:lnSpc>
                <a:spcPct val="150000"/>
              </a:lnSpc>
              <a:buFontTx/>
              <a:buAutoNum type="alphaLcPeriod"/>
              <a:defRPr/>
            </a:pPr>
            <a:r>
              <a:rPr lang="en-US" dirty="0"/>
              <a:t>p+ moves right, e- moves left</a:t>
            </a:r>
          </a:p>
          <a:p>
            <a:pPr marL="342900" indent="-342900">
              <a:lnSpc>
                <a:spcPct val="150000"/>
              </a:lnSpc>
              <a:buFontTx/>
              <a:buAutoNum type="alphaLcPeriod"/>
              <a:defRPr/>
            </a:pPr>
            <a:r>
              <a:rPr lang="en-US" dirty="0"/>
              <a:t>Neither moves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177059" y="3702227"/>
            <a:ext cx="3171827" cy="5143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16" name="TextBox 15"/>
          <p:cNvSpPr txBox="1"/>
          <p:nvPr/>
        </p:nvSpPr>
        <p:spPr bwMode="auto">
          <a:xfrm>
            <a:off x="2005608" y="5259215"/>
            <a:ext cx="382905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Both will move with </a:t>
            </a:r>
            <a:r>
              <a:rPr lang="en-US" b="1" dirty="0">
                <a:latin typeface="+mj-lt"/>
              </a:rPr>
              <a:t>increasing</a:t>
            </a:r>
            <a:r>
              <a:rPr lang="en-US" dirty="0">
                <a:latin typeface="+mj-lt"/>
              </a:rPr>
              <a:t> speed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067425" y="2637190"/>
            <a:ext cx="4000500" cy="3143249"/>
            <a:chOff x="6057900" y="2373251"/>
            <a:chExt cx="5334000" cy="4190999"/>
          </a:xfrm>
        </p:grpSpPr>
        <p:grpSp>
          <p:nvGrpSpPr>
            <p:cNvPr id="3" name="Group 2"/>
            <p:cNvGrpSpPr/>
            <p:nvPr/>
          </p:nvGrpSpPr>
          <p:grpSpPr>
            <a:xfrm>
              <a:off x="6057900" y="2373251"/>
              <a:ext cx="5334000" cy="4190999"/>
              <a:chOff x="4953000" y="2667001"/>
              <a:chExt cx="5334000" cy="4190999"/>
            </a:xfrm>
          </p:grpSpPr>
          <p:grpSp>
            <p:nvGrpSpPr>
              <p:cNvPr id="69636" name="Group 9"/>
              <p:cNvGrpSpPr>
                <a:grpSpLocks/>
              </p:cNvGrpSpPr>
              <p:nvPr/>
            </p:nvGrpSpPr>
            <p:grpSpPr bwMode="auto">
              <a:xfrm>
                <a:off x="5486400" y="3048000"/>
                <a:ext cx="4267200" cy="3810000"/>
                <a:chOff x="3962400" y="3048000"/>
                <a:chExt cx="4267200" cy="3810000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 rot="5400000">
                  <a:off x="2057400" y="4953000"/>
                  <a:ext cx="3810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/>
                <p:cNvCxnSpPr/>
                <p:nvPr/>
              </p:nvCxnSpPr>
              <p:spPr>
                <a:xfrm rot="5400000">
                  <a:off x="4191000" y="4953000"/>
                  <a:ext cx="3810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rot="5400000">
                  <a:off x="6324600" y="4953000"/>
                  <a:ext cx="3810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" name="Oval 8"/>
              <p:cNvSpPr/>
              <p:nvPr/>
            </p:nvSpPr>
            <p:spPr>
              <a:xfrm>
                <a:off x="7543800" y="4876800"/>
                <a:ext cx="152400" cy="152400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/>
              </a:p>
            </p:txBody>
          </p:sp>
          <p:sp>
            <p:nvSpPr>
              <p:cNvPr id="11" name="TextBox 10"/>
              <p:cNvSpPr txBox="1"/>
              <p:nvPr/>
            </p:nvSpPr>
            <p:spPr bwMode="auto">
              <a:xfrm>
                <a:off x="4953000" y="2667001"/>
                <a:ext cx="1143000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atin typeface="+mj-lt"/>
                  </a:rPr>
                  <a:t>20 V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 bwMode="auto">
              <a:xfrm>
                <a:off x="7097713" y="2667001"/>
                <a:ext cx="1143000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atin typeface="+mj-lt"/>
                  </a:rPr>
                  <a:t>30 V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 bwMode="auto">
              <a:xfrm>
                <a:off x="9144000" y="2667001"/>
                <a:ext cx="1143000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atin typeface="+mj-lt"/>
                  </a:rPr>
                  <a:t>40 V</a:t>
                </a:r>
              </a:p>
            </p:txBody>
          </p:sp>
        </p:grpSp>
        <p:sp>
          <p:nvSpPr>
            <p:cNvPr id="17" name="Oval 16"/>
            <p:cNvSpPr/>
            <p:nvPr/>
          </p:nvSpPr>
          <p:spPr>
            <a:xfrm>
              <a:off x="8648700" y="4267200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296151" y="4114800"/>
            <a:ext cx="1495425" cy="228600"/>
            <a:chOff x="7696200" y="4343400"/>
            <a:chExt cx="1993900" cy="304800"/>
          </a:xfrm>
        </p:grpSpPr>
        <p:cxnSp>
          <p:nvCxnSpPr>
            <p:cNvPr id="19" name="Straight Arrow Connector 18"/>
            <p:cNvCxnSpPr>
              <a:stCxn id="17" idx="2"/>
            </p:cNvCxnSpPr>
            <p:nvPr/>
          </p:nvCxnSpPr>
          <p:spPr>
            <a:xfrm flipH="1">
              <a:off x="7696200" y="4343400"/>
              <a:ext cx="9525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8737600" y="4648200"/>
              <a:ext cx="952500" cy="0"/>
            </a:xfrm>
            <a:prstGeom prst="straightConnector1">
              <a:avLst/>
            </a:prstGeom>
            <a:ln w="19050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1408369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  <p:extLst mod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EKG Measurement</a:t>
            </a:r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595" y="3363933"/>
            <a:ext cx="2111330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51045" y="4705841"/>
            <a:ext cx="211133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© 2010 Pearson Education, Inc.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19600" y="1463126"/>
            <a:ext cx="60007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/>
              <a:t>EKGs measure </a:t>
            </a:r>
            <a:r>
              <a:rPr lang="en-US" sz="1600" b="1" dirty="0">
                <a:solidFill>
                  <a:srgbClr val="FF0000"/>
                </a:solidFill>
              </a:rPr>
              <a:t>potential difference</a:t>
            </a:r>
            <a:r>
              <a:rPr lang="en-US" sz="1600" dirty="0"/>
              <a:t> between at different parts of body as heart beats.  (They also measure electric field.)  The leads shown here are attached on either side of the torso.  If point </a:t>
            </a:r>
            <a:r>
              <a:rPr lang="en-US" sz="1600" i="1" dirty="0"/>
              <a:t>c</a:t>
            </a:r>
            <a:r>
              <a:rPr lang="en-US" sz="1600" dirty="0"/>
              <a:t> is a potential difference of </a:t>
            </a:r>
            <a:r>
              <a:rPr lang="en-US" sz="1600" b="1" dirty="0"/>
              <a:t>4.5 mV</a:t>
            </a:r>
            <a:r>
              <a:rPr lang="en-US" sz="1600" dirty="0"/>
              <a:t>, and an electron was released from rest at electrode 1 , how fast would it be moving when it gets to electrode 2 (assuming the potential difference was constant)?</a:t>
            </a:r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964" y="1606383"/>
            <a:ext cx="175841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800600" y="3329764"/>
            <a:ext cx="314325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AutoNum type="alphaLcPeriod"/>
            </a:pPr>
            <a:r>
              <a:rPr lang="en-US" sz="1350" dirty="0"/>
              <a:t>40,000 m/s</a:t>
            </a:r>
          </a:p>
          <a:p>
            <a:pPr marL="257175" indent="-257175">
              <a:buAutoNum type="alphaLcPeriod"/>
            </a:pPr>
            <a:r>
              <a:rPr lang="en-US" sz="1350" dirty="0"/>
              <a:t>7.5  × 10</a:t>
            </a:r>
            <a:r>
              <a:rPr lang="en-US" sz="1350" baseline="30000" dirty="0"/>
              <a:t>–6</a:t>
            </a:r>
            <a:r>
              <a:rPr lang="en-US" sz="1350" dirty="0"/>
              <a:t> m/s</a:t>
            </a:r>
          </a:p>
          <a:p>
            <a:pPr marL="257175" indent="-257175">
              <a:buAutoNum type="alphaLcPeriod"/>
            </a:pPr>
            <a:r>
              <a:rPr lang="en-US" sz="1350" dirty="0"/>
              <a:t>9.9 × 10</a:t>
            </a:r>
            <a:r>
              <a:rPr lang="en-US" sz="1350" baseline="30000" dirty="0"/>
              <a:t>13</a:t>
            </a:r>
            <a:r>
              <a:rPr lang="en-US" sz="1350" dirty="0"/>
              <a:t> m/s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800600" y="3329763"/>
            <a:ext cx="125730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153151" y="3527986"/>
                <a:ext cx="2143125" cy="300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35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1350" dirty="0">
                    <a:solidFill>
                      <a:schemeClr val="bg1">
                        <a:lumMod val="50000"/>
                      </a:schemeClr>
                    </a:solidFill>
                  </a:rPr>
                  <a:t>  typical e</a:t>
                </a:r>
                <a:r>
                  <a:rPr lang="en-US" sz="1350" baseline="30000" dirty="0">
                    <a:solidFill>
                      <a:schemeClr val="bg1">
                        <a:lumMod val="50000"/>
                      </a:schemeClr>
                    </a:solidFill>
                  </a:rPr>
                  <a:t>–</a:t>
                </a:r>
                <a:r>
                  <a:rPr lang="en-US" sz="1350" dirty="0">
                    <a:solidFill>
                      <a:schemeClr val="bg1">
                        <a:lumMod val="50000"/>
                      </a:schemeClr>
                    </a:solidFill>
                  </a:rPr>
                  <a:t> speed in wires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3151" y="3527986"/>
                <a:ext cx="2143125" cy="300082"/>
              </a:xfrm>
              <a:prstGeom prst="rect">
                <a:avLst/>
              </a:prstGeom>
              <a:blipFill>
                <a:blip r:embed="rId5"/>
                <a:stretch>
                  <a:fillRect t="-4082" b="-204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/>
          <p:cNvCxnSpPr/>
          <p:nvPr/>
        </p:nvCxnSpPr>
        <p:spPr>
          <a:xfrm>
            <a:off x="4800600" y="3901263"/>
            <a:ext cx="142875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879597" y="5005643"/>
            <a:ext cx="222885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en-US" sz="1350" dirty="0"/>
              <a:t>What is the kinetic energy of the electron at 2?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36796" y="5490388"/>
            <a:ext cx="1244068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50" dirty="0"/>
              <a:t>7.22 × 10</a:t>
            </a:r>
            <a:r>
              <a:rPr lang="en-US" sz="1350" baseline="30000" dirty="0"/>
              <a:t>–22</a:t>
            </a:r>
            <a:r>
              <a:rPr lang="en-US" sz="1350" dirty="0"/>
              <a:t> J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24700" y="5077785"/>
            <a:ext cx="245745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dirty="0">
                <a:solidFill>
                  <a:srgbClr val="FF0000"/>
                </a:solidFill>
              </a:rPr>
              <a:t>It wouldn’t reach electrode 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81850" y="5354786"/>
            <a:ext cx="234315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dirty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en-US" sz="1350" dirty="0" err="1">
                <a:solidFill>
                  <a:schemeClr val="bg1">
                    <a:lumMod val="50000"/>
                  </a:schemeClr>
                </a:solidFill>
              </a:rPr>
              <a:t>ve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</a:rPr>
              <a:t> particles want to  move towards </a:t>
            </a:r>
            <a:r>
              <a:rPr lang="en-US" sz="1350" i="1" dirty="0">
                <a:solidFill>
                  <a:schemeClr val="bg1">
                    <a:lumMod val="50000"/>
                  </a:schemeClr>
                </a:solidFill>
              </a:rPr>
              <a:t>lower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</a:rPr>
              <a:t> potential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724400" y="4457703"/>
            <a:ext cx="5086350" cy="1401381"/>
            <a:chOff x="2743200" y="4800600"/>
            <a:chExt cx="6781800" cy="1868508"/>
          </a:xfrm>
        </p:grpSpPr>
        <p:sp>
          <p:nvSpPr>
            <p:cNvPr id="16" name="TextBox 15"/>
            <p:cNvSpPr txBox="1"/>
            <p:nvPr/>
          </p:nvSpPr>
          <p:spPr>
            <a:xfrm>
              <a:off x="2743200" y="4800600"/>
              <a:ext cx="678180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350" dirty="0"/>
                <a:t>If a </a:t>
              </a:r>
              <a:r>
                <a:rPr lang="en-US" sz="1350" i="1" dirty="0"/>
                <a:t>proton</a:t>
              </a:r>
              <a:r>
                <a:rPr lang="en-US" sz="1350" dirty="0"/>
                <a:t> had been released from Electrode 1, how fast would it be when it gets to Electrode 2?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815107" y="5438001"/>
              <a:ext cx="2518895" cy="1231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57175" indent="-257175">
                <a:buAutoNum type="alphaLcPeriod"/>
              </a:pPr>
              <a:r>
                <a:rPr lang="en-US" sz="1350" dirty="0"/>
                <a:t>Slower</a:t>
              </a:r>
            </a:p>
            <a:p>
              <a:pPr marL="257175" indent="-257175">
                <a:buAutoNum type="alphaLcPeriod"/>
              </a:pPr>
              <a:r>
                <a:rPr lang="en-US" sz="1350" dirty="0"/>
                <a:t>Faster</a:t>
              </a:r>
            </a:p>
            <a:p>
              <a:pPr marL="257175" indent="-257175">
                <a:buAutoNum type="alphaLcPeriod"/>
              </a:pPr>
              <a:r>
                <a:rPr lang="en-US" sz="1350" dirty="0"/>
                <a:t>Same speed</a:t>
              </a:r>
            </a:p>
            <a:p>
              <a:pPr marL="257175" indent="-257175">
                <a:buAutoNum type="alphaLcPeriod"/>
              </a:pPr>
              <a:r>
                <a:rPr lang="en-US" sz="1350" dirty="0"/>
                <a:t>None of the above</a:t>
              </a:r>
            </a:p>
          </p:txBody>
        </p:sp>
      </p:grpSp>
      <p:sp>
        <p:nvSpPr>
          <p:cNvPr id="20" name="Rounded Rectangle 19"/>
          <p:cNvSpPr/>
          <p:nvPr/>
        </p:nvSpPr>
        <p:spPr>
          <a:xfrm>
            <a:off x="4800600" y="5581650"/>
            <a:ext cx="175260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10750" y="5624514"/>
            <a:ext cx="400050" cy="273844"/>
          </a:xfrm>
        </p:spPr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922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3" grpId="0"/>
      <p:bldP spid="14" grpId="0" animBg="1"/>
      <p:bldP spid="17" grpId="0"/>
      <p:bldP spid="18" grpId="0"/>
      <p:bldP spid="20" grpId="0" animBg="1"/>
    </p:bldLst>
  </p:timing>
  <p:extLst mod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EKG Measurement (equations)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62930" y="1605942"/>
            <a:ext cx="8401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If an electron was released from rest at Electrode 1 , how fast would it be moving when it gets to Electrode 2 (assuming the potential difference was constant)?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63078" y="2693643"/>
            <a:ext cx="1674395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AutoNum type="alphaLcPeriod"/>
            </a:pPr>
            <a:r>
              <a:rPr lang="en-US" sz="1350" dirty="0"/>
              <a:t>40,000 m/s</a:t>
            </a:r>
          </a:p>
          <a:p>
            <a:pPr marL="257175" indent="-257175">
              <a:buAutoNum type="alphaLcPeriod"/>
            </a:pPr>
            <a:r>
              <a:rPr lang="en-US" sz="1350" dirty="0"/>
              <a:t>7.5  × 10</a:t>
            </a:r>
            <a:r>
              <a:rPr lang="en-US" sz="1350" baseline="30000" dirty="0"/>
              <a:t>–6</a:t>
            </a:r>
            <a:r>
              <a:rPr lang="en-US" sz="1350" dirty="0"/>
              <a:t> m/s</a:t>
            </a:r>
          </a:p>
          <a:p>
            <a:pPr marL="257175" indent="-257175">
              <a:buAutoNum type="alphaLcPeriod"/>
            </a:pPr>
            <a:r>
              <a:rPr lang="en-US" sz="1350" dirty="0"/>
              <a:t>9.9 × 10</a:t>
            </a:r>
            <a:r>
              <a:rPr lang="en-US" sz="1350" baseline="30000" dirty="0"/>
              <a:t>13</a:t>
            </a:r>
            <a:r>
              <a:rPr lang="en-US" sz="1350" dirty="0"/>
              <a:t> m/s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11769" y="5163737"/>
            <a:ext cx="1543050" cy="5078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50" dirty="0">
                <a:solidFill>
                  <a:srgbClr val="FF0000"/>
                </a:solidFill>
              </a:rPr>
              <a:t>It wouldn’t reach electrode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78455" y="5519062"/>
            <a:ext cx="245745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dirty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en-US" sz="1350" dirty="0" err="1">
                <a:solidFill>
                  <a:schemeClr val="bg1">
                    <a:lumMod val="50000"/>
                  </a:schemeClr>
                </a:solidFill>
              </a:rPr>
              <a:t>ve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</a:rPr>
              <a:t> particles want to  move towards lower potential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63076" y="2693642"/>
            <a:ext cx="125730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963076" y="3265142"/>
            <a:ext cx="142875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5010150" y="4343400"/>
            <a:ext cx="4895850" cy="1515684"/>
            <a:chOff x="3124200" y="4648196"/>
            <a:chExt cx="6527800" cy="2020912"/>
          </a:xfrm>
        </p:grpSpPr>
        <p:sp>
          <p:nvSpPr>
            <p:cNvPr id="5" name="TextBox 4"/>
            <p:cNvSpPr txBox="1"/>
            <p:nvPr/>
          </p:nvSpPr>
          <p:spPr>
            <a:xfrm>
              <a:off x="3124200" y="4648196"/>
              <a:ext cx="6527800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600" dirty="0"/>
                <a:t>If a proton had been released from Electrode 1, how fast would it be when it gets to Electrode 2?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424707" y="5438001"/>
              <a:ext cx="2518895" cy="1231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57175" indent="-257175">
                <a:buAutoNum type="alphaLcPeriod"/>
              </a:pPr>
              <a:r>
                <a:rPr lang="en-US" sz="1350" dirty="0"/>
                <a:t>Slower</a:t>
              </a:r>
            </a:p>
            <a:p>
              <a:pPr marL="257175" indent="-257175">
                <a:buAutoNum type="alphaLcPeriod"/>
              </a:pPr>
              <a:r>
                <a:rPr lang="en-US" sz="1350" dirty="0"/>
                <a:t>Faster</a:t>
              </a:r>
            </a:p>
            <a:p>
              <a:pPr marL="257175" indent="-257175">
                <a:buAutoNum type="alphaLcPeriod"/>
              </a:pPr>
              <a:r>
                <a:rPr lang="en-US" sz="1350" dirty="0"/>
                <a:t>Same speed</a:t>
              </a:r>
            </a:p>
            <a:p>
              <a:pPr marL="257175" indent="-257175">
                <a:buAutoNum type="alphaLcPeriod"/>
              </a:pPr>
              <a:r>
                <a:rPr lang="en-US" sz="1350" dirty="0"/>
                <a:t>None of the above</a:t>
              </a:r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5257800" y="5581650"/>
            <a:ext cx="175260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TextBox 12"/>
          <p:cNvSpPr txBox="1"/>
          <p:nvPr/>
        </p:nvSpPr>
        <p:spPr>
          <a:xfrm>
            <a:off x="3514624" y="2578447"/>
            <a:ext cx="361007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i="1" dirty="0" err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350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350" i="1" dirty="0">
                <a:latin typeface="Times New Roman" pitchFamily="18" charset="0"/>
                <a:cs typeface="Times New Roman" pitchFamily="18" charset="0"/>
              </a:rPr>
              <a:t> + K</a:t>
            </a:r>
            <a:r>
              <a:rPr lang="en-US" sz="1350" i="1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35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1350" i="1" dirty="0" err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350" i="1" baseline="-25000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350" i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135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350" i="1" baseline="-25000" dirty="0" err="1">
                <a:latin typeface="Times New Roman" pitchFamily="18" charset="0"/>
                <a:cs typeface="Times New Roman" pitchFamily="18" charset="0"/>
              </a:rPr>
              <a:t>f</a:t>
            </a:r>
            <a:endParaRPr lang="en-US" sz="135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205492"/>
              </p:ext>
            </p:extLst>
          </p:nvPr>
        </p:nvGraphicFramePr>
        <p:xfrm>
          <a:off x="4730704" y="2855446"/>
          <a:ext cx="1309500" cy="36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7" name="Equation" r:id="rId4" imgW="1396800" imgH="393480" progId="Equation.3">
                  <p:embed/>
                </p:oleObj>
              </mc:Choice>
              <mc:Fallback>
                <p:oleObj name="Equation" r:id="rId4" imgW="13968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30704" y="2855446"/>
                        <a:ext cx="1309500" cy="368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146491"/>
              </p:ext>
            </p:extLst>
          </p:nvPr>
        </p:nvGraphicFramePr>
        <p:xfrm>
          <a:off x="4878806" y="3200401"/>
          <a:ext cx="1095375" cy="369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8" name="Equation" r:id="rId6" imgW="1168200" imgH="393480" progId="Equation.3">
                  <p:embed/>
                </p:oleObj>
              </mc:Choice>
              <mc:Fallback>
                <p:oleObj name="Equation" r:id="rId6" imgW="1168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8806" y="3200401"/>
                        <a:ext cx="1095375" cy="3690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6344331"/>
              </p:ext>
            </p:extLst>
          </p:nvPr>
        </p:nvGraphicFramePr>
        <p:xfrm>
          <a:off x="4827886" y="3553407"/>
          <a:ext cx="1202531" cy="369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9" name="Equation" r:id="rId8" imgW="1282680" imgH="393480" progId="Equation.3">
                  <p:embed/>
                </p:oleObj>
              </mc:Choice>
              <mc:Fallback>
                <p:oleObj name="Equation" r:id="rId8" imgW="1282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7886" y="3553407"/>
                        <a:ext cx="1202531" cy="3690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1079849"/>
              </p:ext>
            </p:extLst>
          </p:nvPr>
        </p:nvGraphicFramePr>
        <p:xfrm>
          <a:off x="6848476" y="2915430"/>
          <a:ext cx="1190625" cy="416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0" name="Equation" r:id="rId10" imgW="1269720" imgH="444240" progId="Equation.3">
                  <p:embed/>
                </p:oleObj>
              </mc:Choice>
              <mc:Fallback>
                <p:oleObj name="Equation" r:id="rId10" imgW="126972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8476" y="2915430"/>
                        <a:ext cx="1190625" cy="416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4782206"/>
              </p:ext>
            </p:extLst>
          </p:nvPr>
        </p:nvGraphicFramePr>
        <p:xfrm>
          <a:off x="6953251" y="3364707"/>
          <a:ext cx="2083594" cy="464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1" name="Equation" r:id="rId12" imgW="2222280" imgH="495000" progId="Equation.3">
                  <p:embed/>
                </p:oleObj>
              </mc:Choice>
              <mc:Fallback>
                <p:oleObj name="Equation" r:id="rId12" imgW="2222280" imgH="495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3251" y="3364707"/>
                        <a:ext cx="2083594" cy="4643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>
            <a:stCxn id="18" idx="3"/>
            <a:endCxn id="19" idx="1"/>
          </p:cNvCxnSpPr>
          <p:nvPr/>
        </p:nvCxnSpPr>
        <p:spPr>
          <a:xfrm flipV="1">
            <a:off x="6030416" y="3123789"/>
            <a:ext cx="818060" cy="6141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242485" y="4337597"/>
            <a:ext cx="177165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Since: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92805" y="4547801"/>
            <a:ext cx="20670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1350" i="1" dirty="0">
                <a:latin typeface="Times New Roman" pitchFamily="18" charset="0"/>
                <a:cs typeface="Times New Roman" pitchFamily="18" charset="0"/>
              </a:rPr>
              <a:t>U = </a:t>
            </a:r>
            <a:r>
              <a:rPr lang="en-US" sz="1350" i="1" dirty="0" err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350" i="1" baseline="-25000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350" i="1" dirty="0">
                <a:latin typeface="Times New Roman" pitchFamily="18" charset="0"/>
                <a:cs typeface="Times New Roman" pitchFamily="18" charset="0"/>
              </a:rPr>
              <a:t>  – </a:t>
            </a:r>
            <a:r>
              <a:rPr lang="en-US" sz="1350" i="1" dirty="0" err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350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endParaRPr lang="en-US" sz="135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350" i="1" dirty="0">
                <a:latin typeface="Times New Roman" pitchFamily="18" charset="0"/>
                <a:cs typeface="Times New Roman" pitchFamily="18" charset="0"/>
              </a:rPr>
              <a:t>      = </a:t>
            </a:r>
            <a:r>
              <a:rPr lang="en-US" sz="1350" i="1" dirty="0" err="1">
                <a:latin typeface="Times New Roman" pitchFamily="18" charset="0"/>
                <a:cs typeface="Times New Roman" pitchFamily="18" charset="0"/>
              </a:rPr>
              <a:t>qV</a:t>
            </a:r>
            <a:r>
              <a:rPr lang="en-US" sz="1350" i="1" baseline="-25000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35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1350" i="1" dirty="0" err="1">
                <a:latin typeface="Times New Roman" pitchFamily="18" charset="0"/>
                <a:cs typeface="Times New Roman" pitchFamily="18" charset="0"/>
              </a:rPr>
              <a:t>qV</a:t>
            </a:r>
            <a:r>
              <a:rPr lang="en-US" sz="1350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endParaRPr lang="en-US" sz="1350" i="1" baseline="-25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350" i="1" dirty="0">
                <a:latin typeface="Times New Roman" pitchFamily="18" charset="0"/>
                <a:cs typeface="Times New Roman" pitchFamily="18" charset="0"/>
              </a:rPr>
              <a:t>      = q</a:t>
            </a:r>
            <a:r>
              <a:rPr lang="en-US" sz="135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350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350" i="1" baseline="-25000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350" i="1" dirty="0">
                <a:latin typeface="Times New Roman" pitchFamily="18" charset="0"/>
                <a:cs typeface="Times New Roman" pitchFamily="18" charset="0"/>
              </a:rPr>
              <a:t> – V</a:t>
            </a:r>
            <a:r>
              <a:rPr lang="en-US" sz="1350" i="1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35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1350" i="1" dirty="0">
                <a:latin typeface="Times New Roman" pitchFamily="18" charset="0"/>
                <a:cs typeface="Times New Roman" pitchFamily="18" charset="0"/>
              </a:rPr>
              <a:t>      =q </a:t>
            </a:r>
            <a:r>
              <a:rPr lang="en-US" sz="1350" dirty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1350" i="1" dirty="0">
                <a:latin typeface="Times New Roman" pitchFamily="18" charset="0"/>
                <a:cs typeface="Times New Roman" pitchFamily="18" charset="0"/>
              </a:rPr>
              <a:t>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072057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7" grpId="0" animBg="1"/>
    </p:bldLst>
  </p:timing>
  <p:extLst mod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cs typeface="Arial" charset="0"/>
              </a:rPr>
              <a:t>Electron Volts (eV)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3067051" y="2010967"/>
            <a:ext cx="53938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Unit of Energy (despite the name)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2814526" y="2400300"/>
            <a:ext cx="6129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Values may be reported in </a:t>
            </a:r>
            <a:r>
              <a:rPr lang="en-US" dirty="0" err="1">
                <a:latin typeface="+mj-lt"/>
              </a:rPr>
              <a:t>eV</a:t>
            </a:r>
            <a:r>
              <a:rPr lang="en-US" dirty="0">
                <a:latin typeface="+mj-lt"/>
              </a:rPr>
              <a:t>, but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do all calculations in J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3067050" y="2800351"/>
            <a:ext cx="624363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Defined as energy associated with a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proton or electron </a:t>
            </a:r>
            <a:r>
              <a:rPr lang="en-US" dirty="0">
                <a:latin typeface="+mj-lt"/>
              </a:rPr>
              <a:t>going through a potential difference of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one</a:t>
            </a:r>
            <a:r>
              <a:rPr lang="en-US" dirty="0">
                <a:latin typeface="+mj-lt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volt</a:t>
            </a:r>
          </a:p>
          <a:p>
            <a:pPr algn="ctr"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(i.e. 1 e x 1 V = 1 eV)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3092301" y="3771901"/>
            <a:ext cx="28003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1 </a:t>
            </a:r>
            <a:r>
              <a:rPr lang="en-US" dirty="0" err="1">
                <a:latin typeface="+mj-lt"/>
              </a:rPr>
              <a:t>eV</a:t>
            </a:r>
            <a:r>
              <a:rPr lang="en-US" dirty="0">
                <a:latin typeface="+mj-lt"/>
              </a:rPr>
              <a:t> = 1.60 </a:t>
            </a:r>
            <a:r>
              <a:rPr lang="en-US" dirty="0"/>
              <a:t>× 10</a:t>
            </a:r>
            <a:r>
              <a:rPr lang="en-US" baseline="30000" dirty="0"/>
              <a:t>–19</a:t>
            </a:r>
            <a:r>
              <a:rPr lang="en-US" dirty="0"/>
              <a:t> J</a:t>
            </a:r>
            <a:endParaRPr lang="en-US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2862376" y="4313635"/>
            <a:ext cx="60625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In previous problem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(slide 24),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i="1" baseline="-25000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+mj-lt"/>
              </a:rPr>
              <a:t>can be found in eV by:</a:t>
            </a:r>
            <a:endParaRPr lang="en-US" b="1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5455764"/>
              </p:ext>
            </p:extLst>
          </p:nvPr>
        </p:nvGraphicFramePr>
        <p:xfrm>
          <a:off x="3782618" y="4750596"/>
          <a:ext cx="4626769" cy="645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3" name="Equation" r:id="rId4" imgW="3098520" imgH="431640" progId="Equation.3">
                  <p:embed/>
                </p:oleObj>
              </mc:Choice>
              <mc:Fallback>
                <p:oleObj name="Equation" r:id="rId4" imgW="309852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2618" y="4750596"/>
                        <a:ext cx="4626769" cy="6453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 bwMode="auto">
          <a:xfrm>
            <a:off x="3445384" y="5802868"/>
            <a:ext cx="5222367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Or since </a:t>
            </a:r>
            <a:r>
              <a:rPr lang="en-US" dirty="0">
                <a:latin typeface="Symbol" pitchFamily="18" charset="2"/>
              </a:rPr>
              <a:t>D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>
                <a:latin typeface="+mj-lt"/>
              </a:rPr>
              <a:t> was +4.5 mV, energy change was 4.5 </a:t>
            </a:r>
            <a:r>
              <a:rPr lang="en-US" dirty="0" err="1">
                <a:latin typeface="+mj-lt"/>
              </a:rPr>
              <a:t>meV</a:t>
            </a:r>
            <a:endParaRPr lang="en-US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273416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 animBg="1"/>
    </p:bldLst>
  </p:timing>
  <p:extLst mod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Electric Fields and Potentials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>
          <a:xfrm>
            <a:off x="3027485" y="2075260"/>
            <a:ext cx="6172200" cy="3394472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Electric Potential and Electric Field</a:t>
            </a:r>
          </a:p>
          <a:p>
            <a:pPr lvl="1"/>
            <a:r>
              <a:rPr lang="en-US" dirty="0"/>
              <a:t>Field is perpendicular to </a:t>
            </a:r>
            <a:r>
              <a:rPr lang="en-US" dirty="0" err="1"/>
              <a:t>equipotentials</a:t>
            </a:r>
            <a:endParaRPr lang="en-US" dirty="0"/>
          </a:p>
          <a:p>
            <a:pPr lvl="1"/>
            <a:r>
              <a:rPr lang="en-US" dirty="0"/>
              <a:t>Field points towards lower potential</a:t>
            </a:r>
          </a:p>
          <a:p>
            <a:pPr lvl="1"/>
            <a:r>
              <a:rPr lang="en-US" dirty="0"/>
              <a:t>Closer </a:t>
            </a:r>
            <a:r>
              <a:rPr lang="en-US" dirty="0" err="1"/>
              <a:t>equipotentials</a:t>
            </a:r>
            <a:r>
              <a:rPr lang="en-US" dirty="0"/>
              <a:t> means stronger field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937298"/>
      </p:ext>
    </p:extLst>
  </p:cSld>
  <p:clrMapOvr>
    <a:masterClrMapping/>
  </p:clrMapOvr>
  <p:extLst mod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cs typeface="Arial" charset="0"/>
              </a:rPr>
              <a:t>Equipotential Lines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3381375" y="1807062"/>
            <a:ext cx="54292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+mj-lt"/>
              </a:rPr>
              <a:t>One way to visualize potential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3352800" y="2343152"/>
            <a:ext cx="56007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+mj-lt"/>
              </a:rPr>
              <a:t>Draw (dashed) line through all points that have the same electric potential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3095625" y="5314951"/>
            <a:ext cx="60007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Like a contour map of elevations</a:t>
            </a:r>
          </a:p>
        </p:txBody>
      </p:sp>
      <p:grpSp>
        <p:nvGrpSpPr>
          <p:cNvPr id="66566" name="Group 3"/>
          <p:cNvGrpSpPr>
            <a:grpSpLocks/>
          </p:cNvGrpSpPr>
          <p:nvPr/>
        </p:nvGrpSpPr>
        <p:grpSpPr bwMode="auto">
          <a:xfrm>
            <a:off x="4063605" y="3621883"/>
            <a:ext cx="4747020" cy="1331117"/>
            <a:chOff x="2922" y="13633"/>
            <a:chExt cx="6332" cy="1617"/>
          </a:xfrm>
        </p:grpSpPr>
        <p:grpSp>
          <p:nvGrpSpPr>
            <p:cNvPr id="66567" name="Group 4"/>
            <p:cNvGrpSpPr>
              <a:grpSpLocks/>
            </p:cNvGrpSpPr>
            <p:nvPr/>
          </p:nvGrpSpPr>
          <p:grpSpPr bwMode="auto">
            <a:xfrm>
              <a:off x="2922" y="13633"/>
              <a:ext cx="5603" cy="1617"/>
              <a:chOff x="2922" y="13633"/>
              <a:chExt cx="5603" cy="1617"/>
            </a:xfrm>
          </p:grpSpPr>
          <p:sp>
            <p:nvSpPr>
              <p:cNvPr id="66572" name="Oval 5"/>
              <p:cNvSpPr>
                <a:spLocks noChangeArrowheads="1"/>
              </p:cNvSpPr>
              <p:nvPr/>
            </p:nvSpPr>
            <p:spPr bwMode="auto">
              <a:xfrm>
                <a:off x="2922" y="13633"/>
                <a:ext cx="5603" cy="1617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66573" name="Oval 6"/>
              <p:cNvSpPr>
                <a:spLocks noChangeAspect="1" noChangeArrowheads="1"/>
              </p:cNvSpPr>
              <p:nvPr/>
            </p:nvSpPr>
            <p:spPr bwMode="auto">
              <a:xfrm>
                <a:off x="3162" y="13837"/>
                <a:ext cx="4190" cy="1209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66574" name="Oval 7"/>
              <p:cNvSpPr>
                <a:spLocks noChangeAspect="1" noChangeArrowheads="1"/>
              </p:cNvSpPr>
              <p:nvPr/>
            </p:nvSpPr>
            <p:spPr bwMode="auto">
              <a:xfrm>
                <a:off x="3402" y="14039"/>
                <a:ext cx="2794" cy="806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66575" name="Oval 8"/>
              <p:cNvSpPr>
                <a:spLocks noChangeAspect="1" noChangeArrowheads="1"/>
              </p:cNvSpPr>
              <p:nvPr/>
            </p:nvSpPr>
            <p:spPr bwMode="auto">
              <a:xfrm>
                <a:off x="3642" y="14240"/>
                <a:ext cx="1397" cy="404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</p:grp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8414" y="14407"/>
              <a:ext cx="840" cy="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750"/>
                </a:spcAft>
                <a:defRPr/>
              </a:pPr>
              <a:r>
                <a:rPr lang="en-US" sz="1500" dirty="0">
                  <a:latin typeface="+mj-lt"/>
                  <a:cs typeface="Arial" pitchFamily="34" charset="0"/>
                </a:rPr>
                <a:t>20V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7227" y="14407"/>
              <a:ext cx="838" cy="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750"/>
                </a:spcAft>
                <a:defRPr/>
              </a:pPr>
              <a:r>
                <a:rPr lang="en-US" sz="1500" dirty="0">
                  <a:latin typeface="+mj-lt"/>
                  <a:cs typeface="Arial" pitchFamily="34" charset="0"/>
                </a:rPr>
                <a:t>15V</a:t>
              </a: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6047" y="14407"/>
              <a:ext cx="840" cy="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750"/>
                </a:spcAft>
                <a:defRPr/>
              </a:pPr>
              <a:r>
                <a:rPr lang="en-US" sz="1500" dirty="0">
                  <a:latin typeface="+mj-lt"/>
                  <a:cs typeface="Arial" pitchFamily="34" charset="0"/>
                </a:rPr>
                <a:t>10V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4769" y="14407"/>
              <a:ext cx="840" cy="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750"/>
                </a:spcAft>
                <a:defRPr/>
              </a:pPr>
              <a:r>
                <a:rPr lang="en-US" sz="1500" dirty="0">
                  <a:latin typeface="+mj-lt"/>
                  <a:cs typeface="Arial" pitchFamily="34" charset="0"/>
                </a:rPr>
                <a:t>5V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24529"/>
      </p:ext>
    </p:extLst>
  </p:cSld>
  <p:clrMapOvr>
    <a:masterClrMapping/>
  </p:clrMapOvr>
  <p:extLst mod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Motion on Equipotential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1556147" y="1350183"/>
            <a:ext cx="75819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Does an object moving on an </a:t>
            </a:r>
            <a:r>
              <a:rPr lang="en-US" b="1" dirty="0" err="1">
                <a:solidFill>
                  <a:srgbClr val="FF0000"/>
                </a:solidFill>
                <a:latin typeface="+mj-lt"/>
              </a:rPr>
              <a:t>equipotential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 line </a:t>
            </a:r>
            <a:r>
              <a:rPr lang="en-US" dirty="0">
                <a:latin typeface="+mj-lt"/>
              </a:rPr>
              <a:t>change its potential energy?</a:t>
            </a:r>
          </a:p>
        </p:txBody>
      </p:sp>
      <p:sp>
        <p:nvSpPr>
          <p:cNvPr id="7" name="Freeform 6"/>
          <p:cNvSpPr>
            <a:spLocks noChangeAspect="1"/>
          </p:cNvSpPr>
          <p:nvPr/>
        </p:nvSpPr>
        <p:spPr>
          <a:xfrm>
            <a:off x="2667000" y="3943350"/>
            <a:ext cx="3081338" cy="2057400"/>
          </a:xfrm>
          <a:custGeom>
            <a:avLst/>
            <a:gdLst>
              <a:gd name="connsiteX0" fmla="*/ 0 w 4312693"/>
              <a:gd name="connsiteY0" fmla="*/ 0 h 2879677"/>
              <a:gd name="connsiteX1" fmla="*/ 1665027 w 4312693"/>
              <a:gd name="connsiteY1" fmla="*/ 641444 h 2879677"/>
              <a:gd name="connsiteX2" fmla="*/ 2538484 w 4312693"/>
              <a:gd name="connsiteY2" fmla="*/ 1555844 h 2879677"/>
              <a:gd name="connsiteX3" fmla="*/ 3643952 w 4312693"/>
              <a:gd name="connsiteY3" fmla="*/ 2142698 h 2879677"/>
              <a:gd name="connsiteX4" fmla="*/ 4312693 w 4312693"/>
              <a:gd name="connsiteY4" fmla="*/ 2879677 h 2879677"/>
              <a:gd name="connsiteX5" fmla="*/ 4312693 w 4312693"/>
              <a:gd name="connsiteY5" fmla="*/ 2879677 h 2879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12693" h="2879677">
                <a:moveTo>
                  <a:pt x="0" y="0"/>
                </a:moveTo>
                <a:cubicBezTo>
                  <a:pt x="620973" y="191068"/>
                  <a:pt x="1241946" y="382137"/>
                  <a:pt x="1665027" y="641444"/>
                </a:cubicBezTo>
                <a:cubicBezTo>
                  <a:pt x="2088108" y="900751"/>
                  <a:pt x="2208663" y="1305635"/>
                  <a:pt x="2538484" y="1555844"/>
                </a:cubicBezTo>
                <a:cubicBezTo>
                  <a:pt x="2868305" y="1806053"/>
                  <a:pt x="3348251" y="1922059"/>
                  <a:pt x="3643952" y="2142698"/>
                </a:cubicBezTo>
                <a:cubicBezTo>
                  <a:pt x="3939653" y="2363337"/>
                  <a:pt x="4312693" y="2879677"/>
                  <a:pt x="4312693" y="2879677"/>
                </a:cubicBezTo>
                <a:lnTo>
                  <a:pt x="4312693" y="2879677"/>
                </a:lnTo>
              </a:path>
            </a:pathLst>
          </a:cu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8" name="Freeform 7"/>
          <p:cNvSpPr/>
          <p:nvPr/>
        </p:nvSpPr>
        <p:spPr>
          <a:xfrm>
            <a:off x="2667000" y="3771900"/>
            <a:ext cx="3748088" cy="2228850"/>
          </a:xfrm>
          <a:custGeom>
            <a:avLst/>
            <a:gdLst>
              <a:gd name="connsiteX0" fmla="*/ 0 w 4312693"/>
              <a:gd name="connsiteY0" fmla="*/ 0 h 2879677"/>
              <a:gd name="connsiteX1" fmla="*/ 1665027 w 4312693"/>
              <a:gd name="connsiteY1" fmla="*/ 641444 h 2879677"/>
              <a:gd name="connsiteX2" fmla="*/ 2538484 w 4312693"/>
              <a:gd name="connsiteY2" fmla="*/ 1555844 h 2879677"/>
              <a:gd name="connsiteX3" fmla="*/ 3643952 w 4312693"/>
              <a:gd name="connsiteY3" fmla="*/ 2142698 h 2879677"/>
              <a:gd name="connsiteX4" fmla="*/ 4312693 w 4312693"/>
              <a:gd name="connsiteY4" fmla="*/ 2879677 h 2879677"/>
              <a:gd name="connsiteX5" fmla="*/ 4312693 w 4312693"/>
              <a:gd name="connsiteY5" fmla="*/ 2879677 h 2879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12693" h="2879677">
                <a:moveTo>
                  <a:pt x="0" y="0"/>
                </a:moveTo>
                <a:cubicBezTo>
                  <a:pt x="620973" y="191068"/>
                  <a:pt x="1241946" y="382137"/>
                  <a:pt x="1665027" y="641444"/>
                </a:cubicBezTo>
                <a:cubicBezTo>
                  <a:pt x="2088108" y="900751"/>
                  <a:pt x="2208663" y="1305635"/>
                  <a:pt x="2538484" y="1555844"/>
                </a:cubicBezTo>
                <a:cubicBezTo>
                  <a:pt x="2868305" y="1806053"/>
                  <a:pt x="3348251" y="1922059"/>
                  <a:pt x="3643952" y="2142698"/>
                </a:cubicBezTo>
                <a:cubicBezTo>
                  <a:pt x="3939653" y="2363337"/>
                  <a:pt x="4312693" y="2879677"/>
                  <a:pt x="4312693" y="2879677"/>
                </a:cubicBezTo>
                <a:lnTo>
                  <a:pt x="4312693" y="2879677"/>
                </a:lnTo>
              </a:path>
            </a:pathLst>
          </a:cu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9" name="Freeform 8"/>
          <p:cNvSpPr>
            <a:spLocks noChangeAspect="1"/>
          </p:cNvSpPr>
          <p:nvPr/>
        </p:nvSpPr>
        <p:spPr>
          <a:xfrm>
            <a:off x="2667001" y="4114800"/>
            <a:ext cx="2824163" cy="1885950"/>
          </a:xfrm>
          <a:custGeom>
            <a:avLst/>
            <a:gdLst>
              <a:gd name="connsiteX0" fmla="*/ 0 w 4312693"/>
              <a:gd name="connsiteY0" fmla="*/ 0 h 2879677"/>
              <a:gd name="connsiteX1" fmla="*/ 1665027 w 4312693"/>
              <a:gd name="connsiteY1" fmla="*/ 641444 h 2879677"/>
              <a:gd name="connsiteX2" fmla="*/ 2538484 w 4312693"/>
              <a:gd name="connsiteY2" fmla="*/ 1555844 h 2879677"/>
              <a:gd name="connsiteX3" fmla="*/ 3643952 w 4312693"/>
              <a:gd name="connsiteY3" fmla="*/ 2142698 h 2879677"/>
              <a:gd name="connsiteX4" fmla="*/ 4312693 w 4312693"/>
              <a:gd name="connsiteY4" fmla="*/ 2879677 h 2879677"/>
              <a:gd name="connsiteX5" fmla="*/ 4312693 w 4312693"/>
              <a:gd name="connsiteY5" fmla="*/ 2879677 h 2879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12693" h="2879677">
                <a:moveTo>
                  <a:pt x="0" y="0"/>
                </a:moveTo>
                <a:cubicBezTo>
                  <a:pt x="620973" y="191068"/>
                  <a:pt x="1241946" y="382137"/>
                  <a:pt x="1665027" y="641444"/>
                </a:cubicBezTo>
                <a:cubicBezTo>
                  <a:pt x="2088108" y="900751"/>
                  <a:pt x="2208663" y="1305635"/>
                  <a:pt x="2538484" y="1555844"/>
                </a:cubicBezTo>
                <a:cubicBezTo>
                  <a:pt x="2868305" y="1806053"/>
                  <a:pt x="3348251" y="1922059"/>
                  <a:pt x="3643952" y="2142698"/>
                </a:cubicBezTo>
                <a:cubicBezTo>
                  <a:pt x="3939653" y="2363337"/>
                  <a:pt x="4312693" y="2879677"/>
                  <a:pt x="4312693" y="2879677"/>
                </a:cubicBezTo>
                <a:lnTo>
                  <a:pt x="4312693" y="2879677"/>
                </a:lnTo>
              </a:path>
            </a:pathLst>
          </a:cu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10" name="TextBox 9"/>
          <p:cNvSpPr txBox="1"/>
          <p:nvPr/>
        </p:nvSpPr>
        <p:spPr bwMode="auto">
          <a:xfrm>
            <a:off x="4895850" y="5715001"/>
            <a:ext cx="5143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0V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5581650" y="5654279"/>
            <a:ext cx="5143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1V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6267450" y="5654279"/>
            <a:ext cx="5143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2V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7698581" y="1788419"/>
            <a:ext cx="3183731" cy="36933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No  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(because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  <a:latin typeface="Symbol" pitchFamily="18" charset="2"/>
              </a:rPr>
              <a:t>D</a:t>
            </a:r>
            <a:r>
              <a:rPr lang="en-US" b="1" i="1" dirty="0" err="1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1" i="1" baseline="-25000" dirty="0" err="1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elec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 = 0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)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1479947" y="2258273"/>
            <a:ext cx="6515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Remember that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potential energy </a:t>
            </a:r>
            <a:r>
              <a:rPr lang="en-US" dirty="0">
                <a:latin typeface="+mj-lt"/>
              </a:rPr>
              <a:t>is related to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work done (W)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4070747" y="2719527"/>
            <a:ext cx="57912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If there is no change in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electric potential energy</a:t>
            </a:r>
            <a:r>
              <a:rPr lang="en-US" dirty="0">
                <a:latin typeface="+mj-lt"/>
              </a:rPr>
              <a:t>,</a:t>
            </a:r>
          </a:p>
          <a:p>
            <a:pPr algn="ctr">
              <a:defRPr/>
            </a:pPr>
            <a:r>
              <a:rPr lang="en-US" dirty="0">
                <a:latin typeface="+mj-lt"/>
              </a:rPr>
              <a:t> the </a:t>
            </a:r>
            <a:r>
              <a:rPr lang="en-US" b="1" dirty="0">
                <a:solidFill>
                  <a:srgbClr val="293F6F"/>
                </a:solidFill>
                <a:latin typeface="+mj-lt"/>
              </a:rPr>
              <a:t>electric field must not be doing any work (W = 0)</a:t>
            </a:r>
          </a:p>
        </p:txBody>
      </p:sp>
      <p:sp>
        <p:nvSpPr>
          <p:cNvPr id="16" name="Oval 15"/>
          <p:cNvSpPr/>
          <p:nvPr/>
        </p:nvSpPr>
        <p:spPr>
          <a:xfrm>
            <a:off x="4070747" y="4575572"/>
            <a:ext cx="57150" cy="571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110038" y="4620816"/>
            <a:ext cx="163116" cy="204788"/>
            <a:chOff x="1924052" y="5017296"/>
            <a:chExt cx="216692" cy="273842"/>
          </a:xfrm>
        </p:grpSpPr>
        <p:sp>
          <p:nvSpPr>
            <p:cNvPr id="17" name="Oval 16"/>
            <p:cNvSpPr/>
            <p:nvPr/>
          </p:nvSpPr>
          <p:spPr>
            <a:xfrm>
              <a:off x="2064823" y="5214717"/>
              <a:ext cx="75921" cy="76421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rot="16200000" flipH="1">
              <a:off x="1896461" y="5044887"/>
              <a:ext cx="214934" cy="15975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195651"/>
              </p:ext>
            </p:extLst>
          </p:nvPr>
        </p:nvGraphicFramePr>
        <p:xfrm>
          <a:off x="4099324" y="3708798"/>
          <a:ext cx="1987153" cy="363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8" name="Equation" r:id="rId4" imgW="1320480" imgH="241200" progId="Equation.3">
                  <p:embed/>
                </p:oleObj>
              </mc:Choice>
              <mc:Fallback>
                <p:oleObj name="Equation" r:id="rId4" imgW="13204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9324" y="3708798"/>
                        <a:ext cx="1987153" cy="3631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 bwMode="auto">
              <a:xfrm>
                <a:off x="5826052" y="4209945"/>
                <a:ext cx="4201716" cy="584775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 algn="ctr">
                  <a:buFont typeface="Arial" panose="020B0604020202020204" pitchFamily="34" charset="0"/>
                  <a:buChar char="•"/>
                  <a:defRPr/>
                </a:pPr>
                <a:r>
                  <a:rPr lang="en-US" sz="1600" dirty="0">
                    <a:latin typeface="+mj-lt"/>
                  </a:rPr>
                  <a:t>If W = 0, then cos </a:t>
                </a:r>
                <a:r>
                  <a:rPr lang="en-US" sz="1600" b="1" i="1" dirty="0">
                    <a:latin typeface="Symbol" pitchFamily="18" charset="2"/>
                  </a:rPr>
                  <a:t>q </a:t>
                </a:r>
                <a:r>
                  <a:rPr lang="en-US" sz="1600" dirty="0">
                    <a:latin typeface="+mj-lt"/>
                  </a:rPr>
                  <a:t> = 0     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ea typeface="Cambria Math"/>
                      </a:rPr>
                      <m:t>⇒     </m:t>
                    </m:r>
                    <m:r>
                      <m:rPr>
                        <m:nor/>
                      </m:rPr>
                      <a:rPr lang="en-US" sz="1600" b="1" i="1" dirty="0">
                        <a:latin typeface="Symbol" pitchFamily="18" charset="2"/>
                      </a:rPr>
                      <m:t>q</m:t>
                    </m:r>
                    <m:r>
                      <m:rPr>
                        <m:nor/>
                      </m:rPr>
                      <a:rPr lang="en-US" sz="1600" dirty="0"/>
                      <m:t> = 90°</m:t>
                    </m:r>
                  </m:oMath>
                </a14:m>
                <a:endParaRPr lang="en-US" sz="1600" dirty="0">
                  <a:latin typeface="+mj-lt"/>
                </a:endParaRPr>
              </a:p>
              <a:p>
                <a:pPr algn="ctr">
                  <a:defRPr/>
                </a:pPr>
                <a:r>
                  <a:rPr lang="en-US" sz="1600" dirty="0">
                    <a:latin typeface="+mj-lt"/>
                  </a:rPr>
                  <a:t>i.e. force is </a:t>
                </a:r>
                <a:r>
                  <a:rPr lang="en-US" sz="1600" b="1" dirty="0">
                    <a:solidFill>
                      <a:srgbClr val="A67A00"/>
                    </a:solidFill>
                    <a:latin typeface="+mj-lt"/>
                  </a:rPr>
                  <a:t>perpendicular </a:t>
                </a:r>
                <a:r>
                  <a:rPr lang="en-US" sz="1600" dirty="0">
                    <a:latin typeface="+mj-lt"/>
                  </a:rPr>
                  <a:t>to the displacement</a:t>
                </a:r>
                <a:endParaRPr lang="en-US" sz="1600" b="1" dirty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26052" y="4209945"/>
                <a:ext cx="4201716" cy="584775"/>
              </a:xfrm>
              <a:prstGeom prst="rect">
                <a:avLst/>
              </a:prstGeom>
              <a:blipFill>
                <a:blip r:embed="rId6"/>
                <a:stretch>
                  <a:fillRect t="-3061" b="-11224"/>
                </a:stretch>
              </a:blipFill>
              <a:ln w="952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 bwMode="auto">
          <a:xfrm>
            <a:off x="7162800" y="5013133"/>
            <a:ext cx="3298031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Electric force (and field) must be perpendicular to </a:t>
            </a:r>
            <a:r>
              <a:rPr lang="en-US" b="1" dirty="0" err="1">
                <a:solidFill>
                  <a:srgbClr val="FF0000"/>
                </a:solidFill>
                <a:latin typeface="+mj-lt"/>
              </a:rPr>
              <a:t>equipotential</a:t>
            </a:r>
            <a:endParaRPr lang="en-US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972800" y="6446440"/>
            <a:ext cx="857250" cy="273844"/>
          </a:xfrm>
        </p:spPr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 bwMode="auto">
              <a:xfrm>
                <a:off x="6025756" y="3667743"/>
                <a:ext cx="358377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sz="16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</a:rPr>
                  <a:t>(where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𝜃</m:t>
                    </m:r>
                  </m:oMath>
                </a14:m>
                <a:r>
                  <a:rPr lang="en-US" sz="16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</a:rPr>
                  <a:t> is the angle between </a:t>
                </a:r>
                <a:r>
                  <a:rPr lang="en-US" sz="1600" b="1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</a:rPr>
                  <a:t>F</a:t>
                </a:r>
                <a:r>
                  <a:rPr lang="en-US" sz="16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</a:rPr>
                  <a:t> and </a:t>
                </a:r>
                <a:r>
                  <a:rPr lang="en-US" sz="1600" b="1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</a:rPr>
                  <a:t>d</a:t>
                </a:r>
                <a:r>
                  <a:rPr lang="en-US" sz="16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</a:rPr>
                  <a:t>)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25756" y="3667743"/>
                <a:ext cx="3583778" cy="338554"/>
              </a:xfrm>
              <a:prstGeom prst="rect">
                <a:avLst/>
              </a:prstGeom>
              <a:blipFill>
                <a:blip r:embed="rId7"/>
                <a:stretch>
                  <a:fillRect t="-5455" b="-2363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2"/>
    </p:custDataLst>
    <p:extLst>
      <p:ext uri="{BB962C8B-B14F-4D97-AF65-F5344CB8AC3E}">
        <p14:creationId xmlns:p14="http://schemas.microsoft.com/office/powerpoint/2010/main" val="151886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 animBg="1"/>
      <p:bldP spid="22" grpId="0" animBg="1"/>
      <p:bldP spid="23" grpId="0" animBg="1"/>
      <p:bldP spid="24" grpId="0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cs typeface="Arial" charset="0"/>
              </a:rPr>
              <a:t>Reminders About Energy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952750" y="2114551"/>
            <a:ext cx="6343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Describes what system currently looks like: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3352800" y="2743201"/>
            <a:ext cx="26860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Motion</a:t>
            </a:r>
            <a:r>
              <a:rPr lang="en-US" dirty="0">
                <a:latin typeface="+mj-lt"/>
              </a:rPr>
              <a:t>:  Kinetic Energy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3352800" y="3971926"/>
            <a:ext cx="308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Position</a:t>
            </a:r>
            <a:r>
              <a:rPr lang="en-US" dirty="0">
                <a:latin typeface="+mj-lt"/>
              </a:rPr>
              <a:t>:  Potential Energy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4953002" y="3236120"/>
          <a:ext cx="1007269" cy="589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3" name="Equation" r:id="rId5" imgW="672808" imgH="393529" progId="Equation.3">
                  <p:embed/>
                </p:oleObj>
              </mc:Choice>
              <mc:Fallback>
                <p:oleObj name="Equation" r:id="rId5" imgW="67280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2" y="3236120"/>
                        <a:ext cx="1007269" cy="5893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972052" y="4464845"/>
          <a:ext cx="969169" cy="360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4" name="Equation" r:id="rId7" imgW="647700" imgH="241300" progId="Equation.3">
                  <p:embed/>
                </p:oleObj>
              </mc:Choice>
              <mc:Fallback>
                <p:oleObj name="Equation" r:id="rId7" imgW="6477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052" y="4464845"/>
                        <a:ext cx="969169" cy="360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953002" y="4972051"/>
          <a:ext cx="1007269" cy="589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5" name="Equation" r:id="rId9" imgW="672808" imgH="393529" progId="Equation.3">
                  <p:embed/>
                </p:oleObj>
              </mc:Choice>
              <mc:Fallback>
                <p:oleObj name="Equation" r:id="rId9" imgW="67280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2" y="4972051"/>
                        <a:ext cx="1007269" cy="5893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 bwMode="auto">
          <a:xfrm>
            <a:off x="6153150" y="4572002"/>
            <a:ext cx="33718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Objects released from rest move to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lower</a:t>
            </a:r>
            <a:r>
              <a:rPr lang="en-US" dirty="0">
                <a:latin typeface="+mj-lt"/>
              </a:rPr>
              <a:t> potential energy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40967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  <p:extLst mod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Direction of E-Field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721931" y="1228942"/>
            <a:ext cx="62865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Which way would the electric </a:t>
            </a:r>
            <a:r>
              <a:rPr lang="en-US" b="1" dirty="0">
                <a:latin typeface="+mj-lt"/>
              </a:rPr>
              <a:t>force</a:t>
            </a:r>
            <a:r>
              <a:rPr lang="en-US" dirty="0">
                <a:latin typeface="+mj-lt"/>
              </a:rPr>
              <a:t> on a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positive</a:t>
            </a:r>
            <a:r>
              <a:rPr lang="en-US" dirty="0">
                <a:latin typeface="+mj-lt"/>
              </a:rPr>
              <a:t> charge?</a:t>
            </a:r>
            <a:r>
              <a:rPr lang="en-US" b="1" dirty="0">
                <a:latin typeface="+mj-lt"/>
              </a:rPr>
              <a:t> </a:t>
            </a:r>
          </a:p>
        </p:txBody>
      </p:sp>
      <p:sp>
        <p:nvSpPr>
          <p:cNvPr id="7" name="Freeform 6"/>
          <p:cNvSpPr>
            <a:spLocks noChangeAspect="1"/>
          </p:cNvSpPr>
          <p:nvPr/>
        </p:nvSpPr>
        <p:spPr>
          <a:xfrm>
            <a:off x="1752600" y="3771900"/>
            <a:ext cx="3081338" cy="2057400"/>
          </a:xfrm>
          <a:custGeom>
            <a:avLst/>
            <a:gdLst>
              <a:gd name="connsiteX0" fmla="*/ 0 w 4312693"/>
              <a:gd name="connsiteY0" fmla="*/ 0 h 2879677"/>
              <a:gd name="connsiteX1" fmla="*/ 1665027 w 4312693"/>
              <a:gd name="connsiteY1" fmla="*/ 641444 h 2879677"/>
              <a:gd name="connsiteX2" fmla="*/ 2538484 w 4312693"/>
              <a:gd name="connsiteY2" fmla="*/ 1555844 h 2879677"/>
              <a:gd name="connsiteX3" fmla="*/ 3643952 w 4312693"/>
              <a:gd name="connsiteY3" fmla="*/ 2142698 h 2879677"/>
              <a:gd name="connsiteX4" fmla="*/ 4312693 w 4312693"/>
              <a:gd name="connsiteY4" fmla="*/ 2879677 h 2879677"/>
              <a:gd name="connsiteX5" fmla="*/ 4312693 w 4312693"/>
              <a:gd name="connsiteY5" fmla="*/ 2879677 h 2879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12693" h="2879677">
                <a:moveTo>
                  <a:pt x="0" y="0"/>
                </a:moveTo>
                <a:cubicBezTo>
                  <a:pt x="620973" y="191068"/>
                  <a:pt x="1241946" y="382137"/>
                  <a:pt x="1665027" y="641444"/>
                </a:cubicBezTo>
                <a:cubicBezTo>
                  <a:pt x="2088108" y="900751"/>
                  <a:pt x="2208663" y="1305635"/>
                  <a:pt x="2538484" y="1555844"/>
                </a:cubicBezTo>
                <a:cubicBezTo>
                  <a:pt x="2868305" y="1806053"/>
                  <a:pt x="3348251" y="1922059"/>
                  <a:pt x="3643952" y="2142698"/>
                </a:cubicBezTo>
                <a:cubicBezTo>
                  <a:pt x="3939653" y="2363337"/>
                  <a:pt x="4312693" y="2879677"/>
                  <a:pt x="4312693" y="2879677"/>
                </a:cubicBezTo>
                <a:lnTo>
                  <a:pt x="4312693" y="2879677"/>
                </a:lnTo>
              </a:path>
            </a:pathLst>
          </a:cu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8" name="Freeform 7"/>
          <p:cNvSpPr/>
          <p:nvPr/>
        </p:nvSpPr>
        <p:spPr>
          <a:xfrm>
            <a:off x="1752600" y="3600450"/>
            <a:ext cx="3748088" cy="2228850"/>
          </a:xfrm>
          <a:custGeom>
            <a:avLst/>
            <a:gdLst>
              <a:gd name="connsiteX0" fmla="*/ 0 w 4312693"/>
              <a:gd name="connsiteY0" fmla="*/ 0 h 2879677"/>
              <a:gd name="connsiteX1" fmla="*/ 1665027 w 4312693"/>
              <a:gd name="connsiteY1" fmla="*/ 641444 h 2879677"/>
              <a:gd name="connsiteX2" fmla="*/ 2538484 w 4312693"/>
              <a:gd name="connsiteY2" fmla="*/ 1555844 h 2879677"/>
              <a:gd name="connsiteX3" fmla="*/ 3643952 w 4312693"/>
              <a:gd name="connsiteY3" fmla="*/ 2142698 h 2879677"/>
              <a:gd name="connsiteX4" fmla="*/ 4312693 w 4312693"/>
              <a:gd name="connsiteY4" fmla="*/ 2879677 h 2879677"/>
              <a:gd name="connsiteX5" fmla="*/ 4312693 w 4312693"/>
              <a:gd name="connsiteY5" fmla="*/ 2879677 h 2879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12693" h="2879677">
                <a:moveTo>
                  <a:pt x="0" y="0"/>
                </a:moveTo>
                <a:cubicBezTo>
                  <a:pt x="620973" y="191068"/>
                  <a:pt x="1241946" y="382137"/>
                  <a:pt x="1665027" y="641444"/>
                </a:cubicBezTo>
                <a:cubicBezTo>
                  <a:pt x="2088108" y="900751"/>
                  <a:pt x="2208663" y="1305635"/>
                  <a:pt x="2538484" y="1555844"/>
                </a:cubicBezTo>
                <a:cubicBezTo>
                  <a:pt x="2868305" y="1806053"/>
                  <a:pt x="3348251" y="1922059"/>
                  <a:pt x="3643952" y="2142698"/>
                </a:cubicBezTo>
                <a:cubicBezTo>
                  <a:pt x="3939653" y="2363337"/>
                  <a:pt x="4312693" y="2879677"/>
                  <a:pt x="4312693" y="2879677"/>
                </a:cubicBezTo>
                <a:lnTo>
                  <a:pt x="4312693" y="2879677"/>
                </a:lnTo>
              </a:path>
            </a:pathLst>
          </a:cu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9" name="Freeform 8"/>
          <p:cNvSpPr>
            <a:spLocks noChangeAspect="1"/>
          </p:cNvSpPr>
          <p:nvPr/>
        </p:nvSpPr>
        <p:spPr>
          <a:xfrm>
            <a:off x="1752601" y="3943350"/>
            <a:ext cx="2824163" cy="1885950"/>
          </a:xfrm>
          <a:custGeom>
            <a:avLst/>
            <a:gdLst>
              <a:gd name="connsiteX0" fmla="*/ 0 w 4312693"/>
              <a:gd name="connsiteY0" fmla="*/ 0 h 2879677"/>
              <a:gd name="connsiteX1" fmla="*/ 1665027 w 4312693"/>
              <a:gd name="connsiteY1" fmla="*/ 641444 h 2879677"/>
              <a:gd name="connsiteX2" fmla="*/ 2538484 w 4312693"/>
              <a:gd name="connsiteY2" fmla="*/ 1555844 h 2879677"/>
              <a:gd name="connsiteX3" fmla="*/ 3643952 w 4312693"/>
              <a:gd name="connsiteY3" fmla="*/ 2142698 h 2879677"/>
              <a:gd name="connsiteX4" fmla="*/ 4312693 w 4312693"/>
              <a:gd name="connsiteY4" fmla="*/ 2879677 h 2879677"/>
              <a:gd name="connsiteX5" fmla="*/ 4312693 w 4312693"/>
              <a:gd name="connsiteY5" fmla="*/ 2879677 h 2879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12693" h="2879677">
                <a:moveTo>
                  <a:pt x="0" y="0"/>
                </a:moveTo>
                <a:cubicBezTo>
                  <a:pt x="620973" y="191068"/>
                  <a:pt x="1241946" y="382137"/>
                  <a:pt x="1665027" y="641444"/>
                </a:cubicBezTo>
                <a:cubicBezTo>
                  <a:pt x="2088108" y="900751"/>
                  <a:pt x="2208663" y="1305635"/>
                  <a:pt x="2538484" y="1555844"/>
                </a:cubicBezTo>
                <a:cubicBezTo>
                  <a:pt x="2868305" y="1806053"/>
                  <a:pt x="3348251" y="1922059"/>
                  <a:pt x="3643952" y="2142698"/>
                </a:cubicBezTo>
                <a:cubicBezTo>
                  <a:pt x="3939653" y="2363337"/>
                  <a:pt x="4312693" y="2879677"/>
                  <a:pt x="4312693" y="2879677"/>
                </a:cubicBezTo>
                <a:lnTo>
                  <a:pt x="4312693" y="2879677"/>
                </a:lnTo>
              </a:path>
            </a:pathLst>
          </a:cu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10" name="TextBox 9"/>
          <p:cNvSpPr txBox="1"/>
          <p:nvPr/>
        </p:nvSpPr>
        <p:spPr bwMode="auto">
          <a:xfrm>
            <a:off x="3981450" y="5543551"/>
            <a:ext cx="5143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0V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4667250" y="5482829"/>
            <a:ext cx="5143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1V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5353050" y="5482829"/>
            <a:ext cx="5143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2V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4893631" y="1575191"/>
            <a:ext cx="3771900" cy="36933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Towards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lower potential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(see slide 16)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2664781" y="2080239"/>
            <a:ext cx="6515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Which way would the electric </a:t>
            </a:r>
            <a:r>
              <a:rPr lang="en-US" b="1" dirty="0">
                <a:latin typeface="+mj-lt"/>
              </a:rPr>
              <a:t>force </a:t>
            </a:r>
            <a:r>
              <a:rPr lang="en-US" dirty="0">
                <a:latin typeface="+mj-lt"/>
              </a:rPr>
              <a:t>on a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negative </a:t>
            </a:r>
            <a:r>
              <a:rPr lang="en-US" dirty="0">
                <a:latin typeface="+mj-lt"/>
              </a:rPr>
              <a:t>charge?</a:t>
            </a:r>
            <a:endParaRPr lang="en-US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4893630" y="2476718"/>
            <a:ext cx="3848101" cy="36933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Towards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higher potential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(see slide 16)</a:t>
            </a:r>
          </a:p>
        </p:txBody>
      </p:sp>
      <p:sp>
        <p:nvSpPr>
          <p:cNvPr id="16" name="Oval 15"/>
          <p:cNvSpPr/>
          <p:nvPr/>
        </p:nvSpPr>
        <p:spPr>
          <a:xfrm>
            <a:off x="3138488" y="4424363"/>
            <a:ext cx="57150" cy="571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24" name="TextBox 23"/>
          <p:cNvSpPr txBox="1"/>
          <p:nvPr/>
        </p:nvSpPr>
        <p:spPr bwMode="auto">
          <a:xfrm>
            <a:off x="3238500" y="4323964"/>
            <a:ext cx="171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+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rot="10800000" flipV="1">
            <a:off x="2863454" y="4455319"/>
            <a:ext cx="298847" cy="280988"/>
          </a:xfrm>
          <a:prstGeom prst="straightConnector1">
            <a:avLst/>
          </a:prstGeom>
          <a:ln w="3175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3581400" y="4914900"/>
            <a:ext cx="57150" cy="571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28" name="TextBox 27"/>
          <p:cNvSpPr txBox="1"/>
          <p:nvPr/>
        </p:nvSpPr>
        <p:spPr bwMode="auto">
          <a:xfrm>
            <a:off x="3492104" y="4568429"/>
            <a:ext cx="171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–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rot="5400000">
            <a:off x="3591520" y="4727377"/>
            <a:ext cx="223838" cy="163116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 bwMode="auto">
          <a:xfrm>
            <a:off x="3063120" y="2930604"/>
            <a:ext cx="503142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Which way does the </a:t>
            </a:r>
            <a:r>
              <a:rPr lang="en-US" dirty="0">
                <a:solidFill>
                  <a:srgbClr val="293F6F"/>
                </a:solidFill>
                <a:latin typeface="+mj-lt"/>
              </a:rPr>
              <a:t>electric</a:t>
            </a:r>
            <a:r>
              <a:rPr lang="en-US" b="1" dirty="0">
                <a:solidFill>
                  <a:srgbClr val="293F6F"/>
                </a:solidFill>
                <a:latin typeface="+mj-lt"/>
              </a:rPr>
              <a:t> field </a:t>
            </a:r>
            <a:r>
              <a:rPr lang="en-US" dirty="0">
                <a:latin typeface="+mj-lt"/>
              </a:rPr>
              <a:t>point?</a:t>
            </a:r>
          </a:p>
          <a:p>
            <a:pPr>
              <a:defRPr/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Reminder (lecture 11-13):</a:t>
            </a:r>
          </a:p>
          <a:p>
            <a:pPr algn="ctr">
              <a:defRPr/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For +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+mj-lt"/>
              </a:rPr>
              <a:t>ve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charge, field and force point in the same direction</a:t>
            </a:r>
          </a:p>
          <a:p>
            <a:pPr algn="ctr">
              <a:defRPr/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For -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ve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charge, field and force point in opposite directions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7308219" y="2931535"/>
            <a:ext cx="2743200" cy="36933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From </a:t>
            </a:r>
            <a:r>
              <a:rPr lang="en-US" b="1" dirty="0">
                <a:solidFill>
                  <a:srgbClr val="293F6F"/>
                </a:solidFill>
                <a:latin typeface="+mj-lt"/>
              </a:rPr>
              <a:t>high to low </a:t>
            </a:r>
            <a:r>
              <a:rPr lang="en-US" dirty="0">
                <a:latin typeface="+mj-lt"/>
              </a:rPr>
              <a:t>potential </a:t>
            </a:r>
            <a:endParaRPr lang="en-US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6057345" y="5000009"/>
            <a:ext cx="491966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(Makes sense since </a:t>
            </a: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high 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potentials are created by +</a:t>
            </a:r>
            <a:r>
              <a:rPr lang="en-US" sz="1500" dirty="0" err="1">
                <a:solidFill>
                  <a:schemeClr val="bg1">
                    <a:lumMod val="50000"/>
                  </a:schemeClr>
                </a:solidFill>
                <a:latin typeface="+mj-lt"/>
              </a:rPr>
              <a:t>ve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charges, which repels +</a:t>
            </a:r>
            <a:r>
              <a:rPr lang="en-US" sz="1500" dirty="0" err="1">
                <a:solidFill>
                  <a:schemeClr val="bg1">
                    <a:lumMod val="50000"/>
                  </a:schemeClr>
                </a:solidFill>
                <a:latin typeface="+mj-lt"/>
              </a:rPr>
              <a:t>ve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charges and attracts  –</a:t>
            </a:r>
            <a:r>
              <a:rPr lang="en-US" sz="1500" dirty="0" err="1">
                <a:solidFill>
                  <a:schemeClr val="bg1">
                    <a:lumMod val="50000"/>
                  </a:schemeClr>
                </a:solidFill>
                <a:latin typeface="+mj-lt"/>
              </a:rPr>
              <a:t>ve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charges)</a:t>
            </a:r>
            <a:endParaRPr lang="en-US" sz="150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667000" y="4609326"/>
            <a:ext cx="25360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solidFill>
                  <a:srgbClr val="00B050"/>
                </a:solidFill>
              </a:rPr>
              <a:t>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784997" y="4531936"/>
            <a:ext cx="25360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</a:rPr>
              <a:t>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887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32" grpId="0"/>
      <p:bldP spid="33" grpId="0" animBg="1"/>
      <p:bldP spid="34" grpId="0"/>
      <p:bldP spid="3" grpId="0"/>
      <p:bldP spid="25" grpId="0"/>
    </p:bldLst>
  </p:timing>
  <p:extLst mod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946" name="Group 17"/>
          <p:cNvGrpSpPr>
            <a:grpSpLocks/>
          </p:cNvGrpSpPr>
          <p:nvPr/>
        </p:nvGrpSpPr>
        <p:grpSpPr bwMode="auto">
          <a:xfrm>
            <a:off x="3181350" y="2000250"/>
            <a:ext cx="2057400" cy="2057400"/>
            <a:chOff x="1143000" y="3200400"/>
            <a:chExt cx="2743200" cy="3657600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-685800" y="5029200"/>
              <a:ext cx="365760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228600" y="5029200"/>
              <a:ext cx="365760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>
              <a:off x="1143000" y="5029200"/>
              <a:ext cx="365760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057400" y="5029200"/>
              <a:ext cx="365760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947" name="Title 1"/>
          <p:cNvSpPr>
            <a:spLocks noGrp="1"/>
          </p:cNvSpPr>
          <p:nvPr>
            <p:ph type="title"/>
          </p:nvPr>
        </p:nvSpPr>
        <p:spPr>
          <a:xfrm>
            <a:off x="1981200" y="620635"/>
            <a:ext cx="8229600" cy="857250"/>
          </a:xfrm>
        </p:spPr>
        <p:txBody>
          <a:bodyPr/>
          <a:lstStyle/>
          <a:p>
            <a:r>
              <a:rPr lang="en-US" dirty="0">
                <a:cs typeface="Arial" charset="0"/>
              </a:rPr>
              <a:t>Relationship between </a:t>
            </a:r>
            <a:r>
              <a:rPr lang="en-US" i="1" dirty="0">
                <a:cs typeface="Arial" charset="0"/>
              </a:rPr>
              <a:t>E </a:t>
            </a:r>
            <a:r>
              <a:rPr lang="en-US" dirty="0">
                <a:cs typeface="Arial" charset="0"/>
              </a:rPr>
              <a:t>and </a:t>
            </a:r>
            <a:r>
              <a:rPr lang="en-US" i="1" dirty="0">
                <a:cs typeface="Arial" charset="0"/>
              </a:rPr>
              <a:t>V</a:t>
            </a:r>
            <a:r>
              <a:rPr lang="en-US" dirty="0">
                <a:cs typeface="Arial" charset="0"/>
              </a:rPr>
              <a:t> </a:t>
            </a:r>
          </a:p>
        </p:txBody>
      </p:sp>
      <p:sp>
        <p:nvSpPr>
          <p:cNvPr id="7" name="Oval 6"/>
          <p:cNvSpPr/>
          <p:nvPr/>
        </p:nvSpPr>
        <p:spPr>
          <a:xfrm>
            <a:off x="3837385" y="3032522"/>
            <a:ext cx="57150" cy="571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8" name="TextBox 7"/>
          <p:cNvSpPr txBox="1"/>
          <p:nvPr/>
        </p:nvSpPr>
        <p:spPr bwMode="auto">
          <a:xfrm>
            <a:off x="3746897" y="2743201"/>
            <a:ext cx="171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+</a:t>
            </a:r>
          </a:p>
        </p:txBody>
      </p:sp>
      <p:sp>
        <p:nvSpPr>
          <p:cNvPr id="82950" name="TextBox 18"/>
          <p:cNvSpPr txBox="1">
            <a:spLocks noChangeArrowheads="1"/>
          </p:cNvSpPr>
          <p:nvPr/>
        </p:nvSpPr>
        <p:spPr bwMode="auto">
          <a:xfrm>
            <a:off x="3467100" y="1771651"/>
            <a:ext cx="45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i="1" baseline="-25000"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82951" name="TextBox 19"/>
          <p:cNvSpPr txBox="1">
            <a:spLocks noChangeArrowheads="1"/>
          </p:cNvSpPr>
          <p:nvPr/>
        </p:nvSpPr>
        <p:spPr bwMode="auto">
          <a:xfrm>
            <a:off x="4552950" y="3257551"/>
            <a:ext cx="45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i="1">
                <a:latin typeface="Times New Roman" pitchFamily="18" charset="0"/>
                <a:cs typeface="Times New Roman" pitchFamily="18" charset="0"/>
              </a:rPr>
              <a:t>d</a:t>
            </a:r>
            <a:endParaRPr lang="en-US" i="1" baseline="-250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2952" name="Object 5"/>
          <p:cNvGraphicFramePr>
            <a:graphicFrameLocks noChangeAspect="1"/>
          </p:cNvGraphicFramePr>
          <p:nvPr/>
        </p:nvGraphicFramePr>
        <p:xfrm>
          <a:off x="6781802" y="2628901"/>
          <a:ext cx="122753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5" name="Equation" r:id="rId4" imgW="545863" imgH="393529" progId="Equation.3">
                  <p:embed/>
                </p:oleObj>
              </mc:Choice>
              <mc:Fallback>
                <p:oleObj name="Equation" r:id="rId4" imgW="545863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2" y="2628901"/>
                        <a:ext cx="1227535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Connector 30"/>
          <p:cNvCxnSpPr/>
          <p:nvPr/>
        </p:nvCxnSpPr>
        <p:spPr>
          <a:xfrm>
            <a:off x="3867150" y="3600450"/>
            <a:ext cx="1371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954" name="TextBox 31"/>
          <p:cNvSpPr txBox="1">
            <a:spLocks noChangeArrowheads="1"/>
          </p:cNvSpPr>
          <p:nvPr/>
        </p:nvSpPr>
        <p:spPr bwMode="auto">
          <a:xfrm>
            <a:off x="4953000" y="1885951"/>
            <a:ext cx="45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i="1" baseline="-25000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5467350" y="2857502"/>
            <a:ext cx="1771650" cy="1217832"/>
            <a:chOff x="3810000" y="4114800"/>
            <a:chExt cx="2362200" cy="1625428"/>
          </a:xfrm>
        </p:grpSpPr>
        <p:sp>
          <p:nvSpPr>
            <p:cNvPr id="24" name="Rounded Rectangle 23"/>
            <p:cNvSpPr/>
            <p:nvPr/>
          </p:nvSpPr>
          <p:spPr>
            <a:xfrm>
              <a:off x="5562600" y="4114800"/>
              <a:ext cx="457200" cy="610220"/>
            </a:xfrm>
            <a:prstGeom prst="roundRect">
              <a:avLst/>
            </a:prstGeom>
            <a:noFill/>
            <a:ln>
              <a:solidFill>
                <a:srgbClr val="29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cxnSp>
          <p:nvCxnSpPr>
            <p:cNvPr id="25" name="Straight Connector 24"/>
            <p:cNvCxnSpPr>
              <a:stCxn id="24" idx="2"/>
              <a:endCxn id="26" idx="0"/>
            </p:cNvCxnSpPr>
            <p:nvPr/>
          </p:nvCxnSpPr>
          <p:spPr>
            <a:xfrm flipH="1">
              <a:off x="4991100" y="4725020"/>
              <a:ext cx="800100" cy="152556"/>
            </a:xfrm>
            <a:prstGeom prst="line">
              <a:avLst/>
            </a:prstGeom>
            <a:ln w="254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 bwMode="auto">
            <a:xfrm>
              <a:off x="3810000" y="4877576"/>
              <a:ext cx="2362200" cy="862652"/>
            </a:xfrm>
            <a:prstGeom prst="rect">
              <a:avLst/>
            </a:prstGeom>
            <a:noFill/>
            <a:ln w="25400">
              <a:solidFill>
                <a:srgbClr val="293F6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Electric Field in a region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7410450" y="3157539"/>
            <a:ext cx="2114550" cy="1309093"/>
            <a:chOff x="4800600" y="5181600"/>
            <a:chExt cx="2819400" cy="1746872"/>
          </a:xfrm>
        </p:grpSpPr>
        <p:sp>
          <p:nvSpPr>
            <p:cNvPr id="29" name="Rounded Rectangle 28"/>
            <p:cNvSpPr/>
            <p:nvPr/>
          </p:nvSpPr>
          <p:spPr>
            <a:xfrm>
              <a:off x="4953000" y="5181600"/>
              <a:ext cx="381000" cy="457571"/>
            </a:xfrm>
            <a:prstGeom prst="round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cxnSp>
          <p:nvCxnSpPr>
            <p:cNvPr id="30" name="Straight Connector 29"/>
            <p:cNvCxnSpPr>
              <a:stCxn id="29" idx="3"/>
              <a:endCxn id="33" idx="0"/>
            </p:cNvCxnSpPr>
            <p:nvPr/>
          </p:nvCxnSpPr>
          <p:spPr>
            <a:xfrm>
              <a:off x="5334000" y="5410385"/>
              <a:ext cx="876300" cy="285982"/>
            </a:xfrm>
            <a:prstGeom prst="line">
              <a:avLst/>
            </a:prstGeom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 bwMode="auto">
            <a:xfrm>
              <a:off x="4800600" y="5696368"/>
              <a:ext cx="2819400" cy="1232104"/>
            </a:xfrm>
            <a:prstGeom prst="rect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  <a:latin typeface="+mj-lt"/>
                </a:rPr>
                <a:t>Perpendicular Distance </a:t>
              </a:r>
              <a:r>
                <a:rPr lang="en-US" dirty="0">
                  <a:latin typeface="+mj-lt"/>
                </a:rPr>
                <a:t>between </a:t>
              </a:r>
              <a:r>
                <a:rPr lang="en-US" dirty="0" err="1">
                  <a:latin typeface="+mj-lt"/>
                </a:rPr>
                <a:t>equipotentials</a:t>
              </a:r>
              <a:endParaRPr lang="en-US" dirty="0">
                <a:latin typeface="+mj-lt"/>
              </a:endParaRPr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7296150" y="1668066"/>
            <a:ext cx="2057400" cy="1360884"/>
            <a:chOff x="4267200" y="2909720"/>
            <a:chExt cx="2743200" cy="1814783"/>
          </a:xfrm>
        </p:grpSpPr>
        <p:sp>
          <p:nvSpPr>
            <p:cNvPr id="35" name="Rounded Rectangle 34"/>
            <p:cNvSpPr/>
            <p:nvPr/>
          </p:nvSpPr>
          <p:spPr>
            <a:xfrm>
              <a:off x="4419600" y="4191023"/>
              <a:ext cx="685800" cy="533480"/>
            </a:xfrm>
            <a:prstGeom prst="roundRect">
              <a:avLst/>
            </a:prstGeom>
            <a:noFill/>
            <a:ln>
              <a:solidFill>
                <a:srgbClr val="A6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A67A00"/>
                </a:solidFill>
              </a:endParaRPr>
            </a:p>
          </p:txBody>
        </p:sp>
        <p:cxnSp>
          <p:nvCxnSpPr>
            <p:cNvPr id="36" name="Straight Connector 35"/>
            <p:cNvCxnSpPr>
              <a:stCxn id="35" idx="3"/>
              <a:endCxn id="37" idx="2"/>
            </p:cNvCxnSpPr>
            <p:nvPr/>
          </p:nvCxnSpPr>
          <p:spPr>
            <a:xfrm flipV="1">
              <a:off x="5105400" y="4141011"/>
              <a:ext cx="533400" cy="316753"/>
            </a:xfrm>
            <a:prstGeom prst="line">
              <a:avLst/>
            </a:prstGeom>
            <a:ln w="25400">
              <a:solidFill>
                <a:srgbClr val="A67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 bwMode="auto">
            <a:xfrm>
              <a:off x="4267200" y="2909720"/>
              <a:ext cx="2743200" cy="1231291"/>
            </a:xfrm>
            <a:prstGeom prst="rect">
              <a:avLst/>
            </a:prstGeom>
            <a:noFill/>
            <a:ln w="25400">
              <a:solidFill>
                <a:srgbClr val="A67A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A67A00"/>
                  </a:solidFill>
                </a:rPr>
                <a:t>Change </a:t>
              </a:r>
              <a:r>
                <a:rPr lang="en-US" dirty="0">
                  <a:latin typeface="+mj-lt"/>
                </a:rPr>
                <a:t>in electric potential between </a:t>
              </a:r>
              <a:r>
                <a:rPr lang="en-US" dirty="0" err="1">
                  <a:latin typeface="+mj-lt"/>
                </a:rPr>
                <a:t>equipotentials</a:t>
              </a:r>
              <a:endParaRPr lang="en-US" b="1" dirty="0">
                <a:solidFill>
                  <a:srgbClr val="A67A00"/>
                </a:solidFill>
                <a:latin typeface="+mj-lt"/>
              </a:endParaRPr>
            </a:p>
          </p:txBody>
        </p:sp>
      </p:grpSp>
      <p:sp>
        <p:nvSpPr>
          <p:cNvPr id="49" name="TextBox 48"/>
          <p:cNvSpPr txBox="1"/>
          <p:nvPr/>
        </p:nvSpPr>
        <p:spPr bwMode="auto">
          <a:xfrm>
            <a:off x="2667000" y="4400551"/>
            <a:ext cx="308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Notes:</a:t>
            </a:r>
          </a:p>
        </p:txBody>
      </p:sp>
      <p:sp>
        <p:nvSpPr>
          <p:cNvPr id="50" name="TextBox 49"/>
          <p:cNvSpPr txBox="1"/>
          <p:nvPr/>
        </p:nvSpPr>
        <p:spPr bwMode="auto">
          <a:xfrm>
            <a:off x="3124203" y="4713686"/>
            <a:ext cx="634364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Above eqn. is true if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>
                <a:latin typeface="+mj-lt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constant</a:t>
            </a:r>
            <a:r>
              <a:rPr lang="en-US" b="1" dirty="0">
                <a:latin typeface="+mj-lt"/>
              </a:rPr>
              <a:t>  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(else: only use it in a small region)</a:t>
            </a:r>
            <a:endParaRPr lang="en-US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2" name="TextBox 51"/>
          <p:cNvSpPr txBox="1"/>
          <p:nvPr/>
        </p:nvSpPr>
        <p:spPr bwMode="auto">
          <a:xfrm>
            <a:off x="3124203" y="5341145"/>
            <a:ext cx="59435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If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>
                <a:latin typeface="+mj-lt"/>
              </a:rPr>
              <a:t> = 0 N/C, then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>
                <a:latin typeface="+mj-lt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constant</a:t>
            </a:r>
            <a:r>
              <a:rPr lang="en-US" dirty="0">
                <a:latin typeface="+mj-lt"/>
              </a:rPr>
              <a:t>   </a:t>
            </a:r>
            <a:r>
              <a:rPr lang="en-US" i="1" dirty="0">
                <a:latin typeface="+mj-lt"/>
              </a:rPr>
              <a:t>(not necessarily 0 V)</a:t>
            </a:r>
          </a:p>
        </p:txBody>
      </p:sp>
      <p:sp>
        <p:nvSpPr>
          <p:cNvPr id="55" name="TextBox 54"/>
          <p:cNvSpPr txBox="1"/>
          <p:nvPr/>
        </p:nvSpPr>
        <p:spPr bwMode="auto">
          <a:xfrm>
            <a:off x="2838450" y="5654279"/>
            <a:ext cx="62293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(Alternative unit for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>
                <a:latin typeface="+mj-lt"/>
              </a:rPr>
              <a:t> is V / m = N / C)</a:t>
            </a:r>
          </a:p>
        </p:txBody>
      </p:sp>
      <p:sp>
        <p:nvSpPr>
          <p:cNvPr id="39" name="TextBox 8"/>
          <p:cNvSpPr txBox="1">
            <a:spLocks noChangeArrowheads="1"/>
          </p:cNvSpPr>
          <p:nvPr/>
        </p:nvSpPr>
        <p:spPr bwMode="auto">
          <a:xfrm>
            <a:off x="3124201" y="5028011"/>
            <a:ext cx="5486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7175" indent="-257175" eaLnBrk="1" hangingPunct="1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Field is strongest when </a:t>
            </a:r>
            <a:r>
              <a:rPr lang="en-US" dirty="0" err="1">
                <a:latin typeface="+mn-lt"/>
              </a:rPr>
              <a:t>equipotentials</a:t>
            </a:r>
            <a:r>
              <a:rPr lang="en-US" dirty="0">
                <a:latin typeface="+mn-lt"/>
              </a:rPr>
              <a:t> are </a:t>
            </a:r>
            <a:r>
              <a:rPr lang="en-US" b="1" dirty="0">
                <a:solidFill>
                  <a:srgbClr val="293F6F"/>
                </a:solidFill>
                <a:latin typeface="+mn-lt"/>
              </a:rPr>
              <a:t>closest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139112" y="5624514"/>
            <a:ext cx="1042988" cy="273844"/>
          </a:xfrm>
        </p:spPr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647101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2" grpId="0"/>
      <p:bldP spid="55" grpId="0"/>
      <p:bldP spid="39" grpId="0"/>
    </p:bldLst>
  </p:timing>
  <p:extLst mod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Straight Arrow Connector 40"/>
          <p:cNvCxnSpPr>
            <a:cxnSpLocks noChangeAspect="1"/>
          </p:cNvCxnSpPr>
          <p:nvPr/>
        </p:nvCxnSpPr>
        <p:spPr>
          <a:xfrm rot="5400000">
            <a:off x="7061597" y="4341020"/>
            <a:ext cx="517922" cy="58341"/>
          </a:xfrm>
          <a:prstGeom prst="straightConnector1">
            <a:avLst/>
          </a:prstGeom>
          <a:ln w="25400">
            <a:solidFill>
              <a:srgbClr val="A67A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cxnSpLocks noChangeAspect="1"/>
          </p:cNvCxnSpPr>
          <p:nvPr/>
        </p:nvCxnSpPr>
        <p:spPr>
          <a:xfrm rot="5400000">
            <a:off x="4904780" y="3820122"/>
            <a:ext cx="342900" cy="51197"/>
          </a:xfrm>
          <a:prstGeom prst="straightConnector1">
            <a:avLst/>
          </a:prstGeom>
          <a:ln w="25400">
            <a:solidFill>
              <a:srgbClr val="A67A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cxnSpLocks noChangeAspect="1"/>
          </p:cNvCxnSpPr>
          <p:nvPr/>
        </p:nvCxnSpPr>
        <p:spPr>
          <a:xfrm rot="5400000">
            <a:off x="3830241" y="4280297"/>
            <a:ext cx="232172" cy="8334"/>
          </a:xfrm>
          <a:prstGeom prst="straightConnector1">
            <a:avLst/>
          </a:prstGeom>
          <a:ln w="25400">
            <a:solidFill>
              <a:srgbClr val="A67A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973" name="Title 1"/>
          <p:cNvSpPr>
            <a:spLocks noGrp="1"/>
          </p:cNvSpPr>
          <p:nvPr>
            <p:ph type="title"/>
          </p:nvPr>
        </p:nvSpPr>
        <p:spPr>
          <a:xfrm>
            <a:off x="2895600" y="1063229"/>
            <a:ext cx="6400800" cy="857250"/>
          </a:xfrm>
        </p:spPr>
        <p:txBody>
          <a:bodyPr>
            <a:normAutofit fontScale="90000"/>
          </a:bodyPr>
          <a:lstStyle/>
          <a:p>
            <a:r>
              <a:rPr lang="en-US" dirty="0">
                <a:cs typeface="Arial" charset="0"/>
              </a:rPr>
              <a:t>Using Relation Between </a:t>
            </a:r>
            <a:r>
              <a:rPr lang="en-US" i="1" dirty="0">
                <a:cs typeface="Arial" charset="0"/>
              </a:rPr>
              <a:t>E</a:t>
            </a:r>
            <a:r>
              <a:rPr lang="en-US" dirty="0">
                <a:cs typeface="Arial" charset="0"/>
              </a:rPr>
              <a:t> and </a:t>
            </a:r>
            <a:r>
              <a:rPr lang="en-US" i="1" dirty="0">
                <a:cs typeface="Arial" charset="0"/>
              </a:rPr>
              <a:t>V</a:t>
            </a:r>
            <a:r>
              <a:rPr lang="en-US" dirty="0">
                <a:cs typeface="Arial" charset="0"/>
              </a:rPr>
              <a:t> </a:t>
            </a:r>
            <a:br>
              <a:rPr lang="en-US" dirty="0">
                <a:cs typeface="Arial" charset="0"/>
              </a:rPr>
            </a:br>
            <a:r>
              <a:rPr lang="en-US" sz="2700" i="1" dirty="0">
                <a:cs typeface="Arial" charset="0"/>
              </a:rPr>
              <a:t>Conceptual</a:t>
            </a:r>
            <a:endParaRPr lang="en-US" i="1" dirty="0"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1981200" y="2005654"/>
            <a:ext cx="82867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Considering these </a:t>
            </a:r>
            <a:r>
              <a:rPr lang="en-US" b="1" dirty="0">
                <a:latin typeface="+mj-lt"/>
              </a:rPr>
              <a:t>protons</a:t>
            </a:r>
            <a:r>
              <a:rPr lang="en-US" dirty="0">
                <a:latin typeface="+mj-lt"/>
              </a:rPr>
              <a:t>, which will have the largest magnitude acceleration, and what will be the direction of the acceleration?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5073254" y="3645694"/>
            <a:ext cx="57150" cy="571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20" name="TextBox 19"/>
          <p:cNvSpPr txBox="1"/>
          <p:nvPr/>
        </p:nvSpPr>
        <p:spPr bwMode="auto">
          <a:xfrm>
            <a:off x="4983956" y="3356372"/>
            <a:ext cx="171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B</a:t>
            </a:r>
          </a:p>
        </p:txBody>
      </p:sp>
      <p:sp>
        <p:nvSpPr>
          <p:cNvPr id="22" name="Oval 21"/>
          <p:cNvSpPr/>
          <p:nvPr/>
        </p:nvSpPr>
        <p:spPr bwMode="auto">
          <a:xfrm>
            <a:off x="3921919" y="4139804"/>
            <a:ext cx="57150" cy="571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23" name="TextBox 22"/>
          <p:cNvSpPr txBox="1"/>
          <p:nvPr/>
        </p:nvSpPr>
        <p:spPr bwMode="auto">
          <a:xfrm>
            <a:off x="3832622" y="3850482"/>
            <a:ext cx="171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C</a:t>
            </a:r>
          </a:p>
        </p:txBody>
      </p:sp>
      <p:grpSp>
        <p:nvGrpSpPr>
          <p:cNvPr id="83979" name="Group 37"/>
          <p:cNvGrpSpPr>
            <a:grpSpLocks/>
          </p:cNvGrpSpPr>
          <p:nvPr/>
        </p:nvGrpSpPr>
        <p:grpSpPr bwMode="auto">
          <a:xfrm>
            <a:off x="3552825" y="2964656"/>
            <a:ext cx="5086350" cy="1428750"/>
            <a:chOff x="2438400" y="-2143125"/>
            <a:chExt cx="5486400" cy="6858000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2438400" y="4714875"/>
              <a:ext cx="54864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2438400" y="3571875"/>
              <a:ext cx="5486400" cy="9144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438400" y="2428875"/>
              <a:ext cx="5486400" cy="18288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438400" y="1285875"/>
              <a:ext cx="5486400" cy="27432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2438400" y="142875"/>
              <a:ext cx="5486400" cy="36576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2438400" y="-1000125"/>
              <a:ext cx="5486400" cy="45720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2438400" y="-2143125"/>
              <a:ext cx="5486400" cy="54864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980" name="TextBox 25"/>
          <p:cNvSpPr txBox="1">
            <a:spLocks noChangeArrowheads="1"/>
          </p:cNvSpPr>
          <p:nvPr/>
        </p:nvSpPr>
        <p:spPr bwMode="auto">
          <a:xfrm>
            <a:off x="3038475" y="2808685"/>
            <a:ext cx="51435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sz="1350"/>
              <a:t>0 V</a:t>
            </a:r>
          </a:p>
        </p:txBody>
      </p:sp>
      <p:sp>
        <p:nvSpPr>
          <p:cNvPr id="83981" name="TextBox 27"/>
          <p:cNvSpPr txBox="1">
            <a:spLocks noChangeArrowheads="1"/>
          </p:cNvSpPr>
          <p:nvPr/>
        </p:nvSpPr>
        <p:spPr bwMode="auto">
          <a:xfrm>
            <a:off x="2952751" y="3287317"/>
            <a:ext cx="614363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sz="1350"/>
              <a:t>– 2 V</a:t>
            </a:r>
          </a:p>
        </p:txBody>
      </p:sp>
      <p:sp>
        <p:nvSpPr>
          <p:cNvPr id="83982" name="TextBox 29"/>
          <p:cNvSpPr txBox="1">
            <a:spLocks noChangeArrowheads="1"/>
          </p:cNvSpPr>
          <p:nvPr/>
        </p:nvSpPr>
        <p:spPr bwMode="auto">
          <a:xfrm>
            <a:off x="2938463" y="3737373"/>
            <a:ext cx="614363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sz="1350"/>
              <a:t>– 4 V</a:t>
            </a:r>
          </a:p>
        </p:txBody>
      </p:sp>
      <p:sp>
        <p:nvSpPr>
          <p:cNvPr id="83983" name="TextBox 30"/>
          <p:cNvSpPr txBox="1">
            <a:spLocks noChangeArrowheads="1"/>
          </p:cNvSpPr>
          <p:nvPr/>
        </p:nvSpPr>
        <p:spPr bwMode="auto">
          <a:xfrm>
            <a:off x="2931320" y="4237435"/>
            <a:ext cx="614363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sz="1350"/>
              <a:t>– 6 V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910975" y="5002902"/>
            <a:ext cx="564118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4313" indent="-214313" algn="ctr" eaLnBrk="1" hangingPunct="1">
              <a:buFont typeface="Arial" panose="020B0604020202020204" pitchFamily="34" charset="0"/>
              <a:buChar char="•"/>
            </a:pPr>
            <a:r>
              <a:rPr lang="en-US" sz="1600" dirty="0" err="1"/>
              <a:t>Equipotentials</a:t>
            </a:r>
            <a:r>
              <a:rPr lang="en-US" sz="1600" dirty="0"/>
              <a:t> are closest for A so it accelerates fastest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819400" y="5443850"/>
            <a:ext cx="761999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4313" indent="-214313" algn="ctr" eaLnBrk="1" hangingPunct="1">
              <a:buFont typeface="Arial" panose="020B0604020202020204" pitchFamily="34" charset="0"/>
              <a:buChar char="•"/>
            </a:pPr>
            <a:r>
              <a:rPr lang="en-US" sz="1600" dirty="0"/>
              <a:t>Electric field is perpendicular to </a:t>
            </a:r>
            <a:r>
              <a:rPr lang="en-US" sz="1600" dirty="0" err="1"/>
              <a:t>Equipotentials</a:t>
            </a:r>
            <a:r>
              <a:rPr lang="en-US" sz="1600" dirty="0"/>
              <a:t> and towards Lower Potential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638550" y="5835981"/>
            <a:ext cx="4914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 dirty="0"/>
              <a:t>(Arrows not to scale)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7321154" y="4082654"/>
            <a:ext cx="57150" cy="571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16" name="TextBox 15"/>
          <p:cNvSpPr txBox="1"/>
          <p:nvPr/>
        </p:nvSpPr>
        <p:spPr bwMode="auto">
          <a:xfrm>
            <a:off x="7231856" y="3793332"/>
            <a:ext cx="171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258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8" grpId="0"/>
      <p:bldP spid="39" grpId="0"/>
    </p:bldLst>
  </p:timing>
  <p:extLst mod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256535" y="3400426"/>
            <a:ext cx="317897" cy="150376"/>
            <a:chOff x="1929046" y="3390900"/>
            <a:chExt cx="423862" cy="200501"/>
          </a:xfrm>
        </p:grpSpPr>
        <p:cxnSp>
          <p:nvCxnSpPr>
            <p:cNvPr id="41" name="Straight Arrow Connector 40"/>
            <p:cNvCxnSpPr/>
            <p:nvPr/>
          </p:nvCxnSpPr>
          <p:spPr>
            <a:xfrm>
              <a:off x="1929046" y="3390900"/>
              <a:ext cx="423862" cy="0"/>
            </a:xfrm>
            <a:prstGeom prst="straightConnector1">
              <a:avLst/>
            </a:prstGeom>
            <a:ln w="31750">
              <a:solidFill>
                <a:srgbClr val="A67A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2" name="Object 4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80301482"/>
                </p:ext>
              </p:extLst>
            </p:nvPr>
          </p:nvGraphicFramePr>
          <p:xfrm>
            <a:off x="2087563" y="3400901"/>
            <a:ext cx="16510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36" name="Equation" r:id="rId4" imgW="164880" imgH="190440" progId="Equation.3">
                    <p:embed/>
                  </p:oleObj>
                </mc:Choice>
                <mc:Fallback>
                  <p:oleObj name="Equation" r:id="rId4" imgW="164880" imgH="1904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87563" y="3400901"/>
                          <a:ext cx="165100" cy="190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" name="TextBox 23"/>
          <p:cNvSpPr txBox="1"/>
          <p:nvPr/>
        </p:nvSpPr>
        <p:spPr bwMode="auto">
          <a:xfrm>
            <a:off x="1981200" y="4462918"/>
            <a:ext cx="2457450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8.0 × 10</a:t>
            </a:r>
            <a:r>
              <a:rPr lang="en-US" baseline="30000" dirty="0">
                <a:latin typeface="+mj-lt"/>
              </a:rPr>
              <a:t>–16</a:t>
            </a:r>
            <a:r>
              <a:rPr lang="en-US" dirty="0">
                <a:latin typeface="+mj-lt"/>
              </a:rPr>
              <a:t> N, right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8.0 × 10</a:t>
            </a:r>
            <a:r>
              <a:rPr lang="en-US" baseline="30000" dirty="0"/>
              <a:t>–16</a:t>
            </a:r>
            <a:r>
              <a:rPr lang="en-US" dirty="0"/>
              <a:t> N, left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2.4 × 10</a:t>
            </a:r>
            <a:r>
              <a:rPr lang="en-US" baseline="30000" dirty="0"/>
              <a:t>–15</a:t>
            </a:r>
            <a:r>
              <a:rPr lang="en-US" dirty="0"/>
              <a:t> N, right</a:t>
            </a:r>
            <a:endParaRPr lang="en-US" dirty="0">
              <a:latin typeface="+mj-lt"/>
            </a:endParaRP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2.4 × 10</a:t>
            </a:r>
            <a:r>
              <a:rPr lang="en-US" baseline="30000" dirty="0"/>
              <a:t>–16</a:t>
            </a:r>
            <a:r>
              <a:rPr lang="en-US" dirty="0"/>
              <a:t> N, left</a:t>
            </a:r>
            <a:endParaRPr lang="en-US" dirty="0">
              <a:latin typeface="+mj-lt"/>
            </a:endParaRPr>
          </a:p>
        </p:txBody>
      </p:sp>
      <p:sp>
        <p:nvSpPr>
          <p:cNvPr id="84995" name="Title 1"/>
          <p:cNvSpPr>
            <a:spLocks noGrp="1"/>
          </p:cNvSpPr>
          <p:nvPr>
            <p:ph type="title"/>
          </p:nvPr>
        </p:nvSpPr>
        <p:spPr>
          <a:xfrm>
            <a:off x="2895600" y="1063229"/>
            <a:ext cx="6400800" cy="857250"/>
          </a:xfrm>
        </p:spPr>
        <p:txBody>
          <a:bodyPr>
            <a:normAutofit fontScale="90000"/>
          </a:bodyPr>
          <a:lstStyle/>
          <a:p>
            <a:r>
              <a:rPr lang="en-US" dirty="0">
                <a:cs typeface="Arial" charset="0"/>
              </a:rPr>
              <a:t>Using Relation Between </a:t>
            </a:r>
            <a:r>
              <a:rPr lang="en-US" i="1" dirty="0">
                <a:cs typeface="Arial" charset="0"/>
              </a:rPr>
              <a:t>E</a:t>
            </a:r>
            <a:r>
              <a:rPr lang="en-US" dirty="0">
                <a:cs typeface="Arial" charset="0"/>
              </a:rPr>
              <a:t> and </a:t>
            </a:r>
            <a:r>
              <a:rPr lang="en-US" i="1" dirty="0">
                <a:cs typeface="Arial" charset="0"/>
              </a:rPr>
              <a:t>V</a:t>
            </a:r>
            <a:r>
              <a:rPr lang="en-US" dirty="0">
                <a:cs typeface="Arial" charset="0"/>
              </a:rPr>
              <a:t> </a:t>
            </a:r>
            <a:br>
              <a:rPr lang="en-US" dirty="0">
                <a:cs typeface="Arial" charset="0"/>
              </a:rPr>
            </a:br>
            <a:r>
              <a:rPr lang="en-US" sz="2700" i="1" dirty="0">
                <a:cs typeface="Arial" charset="0"/>
              </a:rPr>
              <a:t>Numerical</a:t>
            </a:r>
            <a:endParaRPr lang="en-US" i="1" dirty="0"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4495800" y="2036738"/>
            <a:ext cx="5307129" cy="646331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The </a:t>
            </a:r>
            <a:r>
              <a:rPr lang="en-US" dirty="0" err="1">
                <a:latin typeface="+mj-lt"/>
              </a:rPr>
              <a:t>equipotentials</a:t>
            </a:r>
            <a:r>
              <a:rPr lang="en-US" dirty="0">
                <a:latin typeface="+mj-lt"/>
              </a:rPr>
              <a:t> shown below are </a:t>
            </a:r>
            <a:r>
              <a:rPr lang="en-US" b="1" dirty="0">
                <a:latin typeface="+mj-lt"/>
              </a:rPr>
              <a:t>200 nm </a:t>
            </a:r>
            <a:r>
              <a:rPr lang="en-US" dirty="0">
                <a:latin typeface="+mj-lt"/>
              </a:rPr>
              <a:t>apart.  What is the force on the </a:t>
            </a:r>
            <a:r>
              <a:rPr lang="en-US" b="1" dirty="0">
                <a:latin typeface="+mj-lt"/>
              </a:rPr>
              <a:t>electron</a:t>
            </a:r>
            <a:r>
              <a:rPr lang="en-US" dirty="0">
                <a:latin typeface="+mj-lt"/>
              </a:rPr>
              <a:t>?</a:t>
            </a:r>
          </a:p>
        </p:txBody>
      </p:sp>
      <p:sp>
        <p:nvSpPr>
          <p:cNvPr id="22" name="Oval 21"/>
          <p:cNvSpPr/>
          <p:nvPr/>
        </p:nvSpPr>
        <p:spPr bwMode="auto">
          <a:xfrm>
            <a:off x="3213497" y="3371850"/>
            <a:ext cx="57150" cy="571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23" name="TextBox 22"/>
          <p:cNvSpPr txBox="1"/>
          <p:nvPr/>
        </p:nvSpPr>
        <p:spPr bwMode="auto">
          <a:xfrm>
            <a:off x="3009900" y="3143251"/>
            <a:ext cx="4000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e</a:t>
            </a:r>
            <a:r>
              <a:rPr lang="en-US" baseline="30000" dirty="0">
                <a:latin typeface="+mj-lt"/>
              </a:rPr>
              <a:t>–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021683" y="4523994"/>
            <a:ext cx="2359819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grpSp>
        <p:nvGrpSpPr>
          <p:cNvPr id="84999" name="Group 31"/>
          <p:cNvGrpSpPr>
            <a:grpSpLocks/>
          </p:cNvGrpSpPr>
          <p:nvPr/>
        </p:nvGrpSpPr>
        <p:grpSpPr bwMode="auto">
          <a:xfrm>
            <a:off x="2266950" y="2628900"/>
            <a:ext cx="1428750" cy="1543050"/>
            <a:chOff x="609600" y="2362200"/>
            <a:chExt cx="1905000" cy="2057400"/>
          </a:xfrm>
        </p:grpSpPr>
        <p:cxnSp>
          <p:nvCxnSpPr>
            <p:cNvPr id="27" name="Straight Connector 26"/>
            <p:cNvCxnSpPr/>
            <p:nvPr/>
          </p:nvCxnSpPr>
          <p:spPr>
            <a:xfrm rot="5400000">
              <a:off x="-419100" y="3390900"/>
              <a:ext cx="205740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57150" y="3390900"/>
              <a:ext cx="205740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533400" y="3390900"/>
              <a:ext cx="205740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1009650" y="3390900"/>
              <a:ext cx="205740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1485900" y="3390900"/>
              <a:ext cx="205740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 bwMode="auto">
          <a:xfrm>
            <a:off x="1981200" y="2286001"/>
            <a:ext cx="514350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350" dirty="0">
                <a:latin typeface="+mj-lt"/>
              </a:rPr>
              <a:t>0V</a:t>
            </a:r>
          </a:p>
        </p:txBody>
      </p:sp>
      <p:sp>
        <p:nvSpPr>
          <p:cNvPr id="34" name="TextBox 33"/>
          <p:cNvSpPr txBox="1"/>
          <p:nvPr/>
        </p:nvSpPr>
        <p:spPr bwMode="auto">
          <a:xfrm>
            <a:off x="2266950" y="4171951"/>
            <a:ext cx="628650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350" dirty="0">
                <a:latin typeface="+mj-lt"/>
              </a:rPr>
              <a:t>1mV</a:t>
            </a:r>
          </a:p>
        </p:txBody>
      </p:sp>
      <p:sp>
        <p:nvSpPr>
          <p:cNvPr id="35" name="TextBox 34"/>
          <p:cNvSpPr txBox="1"/>
          <p:nvPr/>
        </p:nvSpPr>
        <p:spPr bwMode="auto">
          <a:xfrm>
            <a:off x="2667000" y="2286001"/>
            <a:ext cx="628650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350" dirty="0">
                <a:latin typeface="+mj-lt"/>
              </a:rPr>
              <a:t>2mV</a:t>
            </a:r>
          </a:p>
        </p:txBody>
      </p:sp>
      <p:sp>
        <p:nvSpPr>
          <p:cNvPr id="36" name="TextBox 35"/>
          <p:cNvSpPr txBox="1"/>
          <p:nvPr/>
        </p:nvSpPr>
        <p:spPr bwMode="auto">
          <a:xfrm>
            <a:off x="3067050" y="4171951"/>
            <a:ext cx="628650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350" dirty="0">
                <a:latin typeface="+mj-lt"/>
              </a:rPr>
              <a:t>3mV</a:t>
            </a:r>
          </a:p>
        </p:txBody>
      </p:sp>
      <p:sp>
        <p:nvSpPr>
          <p:cNvPr id="37" name="TextBox 36"/>
          <p:cNvSpPr txBox="1"/>
          <p:nvPr/>
        </p:nvSpPr>
        <p:spPr bwMode="auto">
          <a:xfrm>
            <a:off x="3409950" y="2286001"/>
            <a:ext cx="628650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350" dirty="0">
                <a:latin typeface="+mj-lt"/>
              </a:rPr>
              <a:t>4mV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95850" y="2898160"/>
            <a:ext cx="4019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600" dirty="0"/>
              <a:t>Which way does the electric FIELD point?</a:t>
            </a:r>
          </a:p>
          <a:p>
            <a:pPr marL="257175" indent="-257175">
              <a:buAutoNum type="alphaUcPeriod"/>
            </a:pPr>
            <a:r>
              <a:rPr lang="en-US" sz="1600" dirty="0"/>
              <a:t>Right</a:t>
            </a:r>
          </a:p>
          <a:p>
            <a:pPr marL="257175" indent="-257175">
              <a:buAutoNum type="alphaUcPeriod"/>
            </a:pPr>
            <a:r>
              <a:rPr lang="en-US" sz="1600" dirty="0"/>
              <a:t>Left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95850" y="3779689"/>
            <a:ext cx="5924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600" dirty="0"/>
              <a:t>Which way does the electric FORCE exerted on the electron point?</a:t>
            </a:r>
          </a:p>
          <a:p>
            <a:pPr marL="257175" indent="-257175">
              <a:buAutoNum type="alphaUcPeriod"/>
            </a:pPr>
            <a:r>
              <a:rPr lang="en-US" sz="1600" dirty="0"/>
              <a:t>Right</a:t>
            </a:r>
          </a:p>
          <a:p>
            <a:pPr marL="257175" indent="-257175">
              <a:buAutoNum type="alphaUcPeriod"/>
            </a:pPr>
            <a:r>
              <a:rPr lang="en-US" sz="1600" dirty="0"/>
              <a:t>Left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935381" y="3438144"/>
            <a:ext cx="3543300" cy="21297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350" dirty="0">
                <a:solidFill>
                  <a:schemeClr val="bg1">
                    <a:lumMod val="50000"/>
                  </a:schemeClr>
                </a:solidFill>
              </a:rPr>
              <a:t>(field points from high to low potential)</a:t>
            </a:r>
            <a:endParaRPr lang="en-US" sz="15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935381" y="4084063"/>
            <a:ext cx="3779722" cy="21297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350" dirty="0">
                <a:solidFill>
                  <a:schemeClr val="bg1">
                    <a:lumMod val="50000"/>
                  </a:schemeClr>
                </a:solidFill>
              </a:rPr>
              <a:t>(for –</a:t>
            </a:r>
            <a:r>
              <a:rPr lang="en-US" sz="1350" dirty="0" err="1">
                <a:solidFill>
                  <a:schemeClr val="bg1">
                    <a:lumMod val="50000"/>
                  </a:schemeClr>
                </a:solidFill>
              </a:rPr>
              <a:t>ve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</a:rPr>
              <a:t> charge, field &amp; force are opposite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021683" y="4914901"/>
            <a:ext cx="2188369" cy="554656"/>
            <a:chOff x="282575" y="5410200"/>
            <a:chExt cx="2917825" cy="739541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82575" y="5410200"/>
              <a:ext cx="2917825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282575" y="6149741"/>
              <a:ext cx="2917825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2463405" y="2821781"/>
            <a:ext cx="1035844" cy="1157288"/>
            <a:chOff x="871538" y="2619375"/>
            <a:chExt cx="1381125" cy="1543050"/>
          </a:xfrm>
        </p:grpSpPr>
        <p:cxnSp>
          <p:nvCxnSpPr>
            <p:cNvPr id="9" name="Straight Arrow Connector 8"/>
            <p:cNvCxnSpPr/>
            <p:nvPr/>
          </p:nvCxnSpPr>
          <p:spPr>
            <a:xfrm flipH="1">
              <a:off x="871538" y="2619375"/>
              <a:ext cx="1381125" cy="0"/>
            </a:xfrm>
            <a:prstGeom prst="straightConnector1">
              <a:avLst/>
            </a:prstGeom>
            <a:ln w="31750">
              <a:solidFill>
                <a:srgbClr val="293F6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flipH="1">
              <a:off x="871538" y="3133725"/>
              <a:ext cx="1381125" cy="0"/>
            </a:xfrm>
            <a:prstGeom prst="straightConnector1">
              <a:avLst/>
            </a:prstGeom>
            <a:ln w="31750">
              <a:solidFill>
                <a:srgbClr val="293F6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flipH="1">
              <a:off x="871538" y="3648075"/>
              <a:ext cx="1381125" cy="0"/>
            </a:xfrm>
            <a:prstGeom prst="straightConnector1">
              <a:avLst/>
            </a:prstGeom>
            <a:ln w="31750">
              <a:solidFill>
                <a:srgbClr val="293F6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H="1">
              <a:off x="871538" y="4162425"/>
              <a:ext cx="1381125" cy="0"/>
            </a:xfrm>
            <a:prstGeom prst="straightConnector1">
              <a:avLst/>
            </a:prstGeom>
            <a:ln w="31750">
              <a:solidFill>
                <a:srgbClr val="293F6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8977380"/>
                </p:ext>
              </p:extLst>
            </p:nvPr>
          </p:nvGraphicFramePr>
          <p:xfrm>
            <a:off x="1757483" y="2647950"/>
            <a:ext cx="152280" cy="1904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37" name="Equation" r:id="rId6" imgW="152280" imgH="190440" progId="Equation.3">
                    <p:embed/>
                  </p:oleObj>
                </mc:Choice>
                <mc:Fallback>
                  <p:oleObj name="Equation" r:id="rId6" imgW="152280" imgH="1904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57483" y="2647950"/>
                          <a:ext cx="152280" cy="1904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162676" y="4661219"/>
                <a:ext cx="4657724" cy="151413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450"/>
                  </a:spcAft>
                </a:pPr>
                <a:r>
                  <a:rPr lang="en-US" sz="1600" dirty="0"/>
                  <a:t> 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/>
                          </a:rPr>
                          <m:t>𝐹</m:t>
                        </m:r>
                      </m:e>
                    </m:d>
                    <m:r>
                      <a:rPr lang="en-US" sz="1600" i="1"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/>
                          </a:rPr>
                          <m:t>𝑞𝐸</m:t>
                        </m:r>
                      </m:e>
                    </m:d>
                  </m:oMath>
                </a14:m>
                <a:r>
                  <a:rPr lang="en-US" sz="1600" i="1" dirty="0">
                    <a:latin typeface="Cambria Math"/>
                  </a:rPr>
                  <a:t> 	</a:t>
                </a:r>
                <a:r>
                  <a:rPr lang="en-US" sz="1200" dirty="0">
                    <a:latin typeface="Cambria Math"/>
                  </a:rPr>
                  <a:t>(where q=e, E=</a:t>
                </a:r>
                <a:r>
                  <a:rPr lang="en-US" sz="12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200">
                        <a:latin typeface="Cambria Math"/>
                      </a:rPr>
                      <m:t>Δ</m:t>
                    </m:r>
                    <m:r>
                      <a:rPr lang="en-US" sz="1200" i="1">
                        <a:latin typeface="Cambria Math"/>
                      </a:rPr>
                      <m:t>𝑉</m:t>
                    </m:r>
                  </m:oMath>
                </a14:m>
                <a:r>
                  <a:rPr lang="en-US" sz="1200" dirty="0">
                    <a:latin typeface="Cambria Math"/>
                  </a:rPr>
                  <a:t>/d)</a:t>
                </a:r>
                <a:endParaRPr lang="en-US" sz="1600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/>
                        </a:rPr>
                        <m:t>⇒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𝐹</m:t>
                          </m:r>
                        </m:e>
                      </m:d>
                      <m:r>
                        <a:rPr lang="en-US" sz="1600" i="1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𝑒</m:t>
                          </m:r>
                          <m:r>
                            <a:rPr lang="en-US" sz="1600" i="1">
                              <a:latin typeface="Cambria Math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US" sz="1600">
                                      <a:latin typeface="Cambria Math"/>
                                    </a:rPr>
                                    <m:t>Δ</m:t>
                                  </m:r>
                                  <m:r>
                                    <a:rPr lang="en-US" sz="1600" i="1">
                                      <a:latin typeface="Cambria Math"/>
                                    </a:rPr>
                                    <m:t>𝑉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latin typeface="Cambria Math"/>
                                    </a:rPr>
                                    <m:t>𝑑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/>
                        </a:rPr>
                        <m:t>⇒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𝐹</m:t>
                          </m:r>
                        </m:e>
                      </m:d>
                      <m:r>
                        <a:rPr lang="en-US" sz="1600" i="1">
                          <a:latin typeface="Cambria Math"/>
                        </a:rPr>
                        <m:t>=</m:t>
                      </m:r>
                      <m:r>
                        <a:rPr lang="en-US" sz="1600">
                          <a:latin typeface="Cambria Math"/>
                        </a:rPr>
                        <m:t>(1.6</m:t>
                      </m:r>
                      <m:r>
                        <a:rPr lang="en-US" sz="1600" i="1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1600">
                              <a:latin typeface="Cambria Math"/>
                            </a:rPr>
                            <m:t>−19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1600">
                          <a:latin typeface="Cambria Math"/>
                        </a:rPr>
                        <m:t>C</m:t>
                      </m:r>
                      <m:r>
                        <a:rPr lang="en-US" sz="1600">
                          <a:latin typeface="Cambria Math"/>
                        </a:rPr>
                        <m:t>)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sz="1600" i="1">
                                  <a:latin typeface="Cambria Math"/>
                                  <a:ea typeface="Cambria Math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i="1">
                                      <a:latin typeface="Cambria Math"/>
                                      <a:ea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latin typeface="Cambria Math"/>
                                      <a:ea typeface="Cambria Math"/>
                                    </a:rPr>
                                    <m:t>−3</m:t>
                                  </m:r>
                                </m:sup>
                              </m:sSup>
                              <m:r>
                                <a:rPr lang="en-US" sz="1600" i="1">
                                  <a:latin typeface="Cambria Math"/>
                                  <a:ea typeface="Cambria Math"/>
                                </a:rPr>
                                <m:t>−3×</m:t>
                              </m:r>
                              <m:sSup>
                                <m:sSup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i="1">
                                      <a:latin typeface="Cambria Math"/>
                                      <a:ea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latin typeface="Cambria Math"/>
                                      <a:ea typeface="Cambria Math"/>
                                    </a:rPr>
                                    <m:t>−3</m:t>
                                  </m:r>
                                </m:sup>
                              </m:sSup>
                              <m:r>
                                <a:rPr lang="en-US" sz="1600" i="1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  <m:r>
                                <a:rPr lang="en-US" sz="1600" i="1">
                                  <a:latin typeface="Cambria Math"/>
                                  <a:ea typeface="Cambria Math"/>
                                </a:rPr>
                                <m:t>𝑉</m:t>
                              </m:r>
                            </m:num>
                            <m:den>
                              <m:r>
                                <a:rPr lang="en-US" sz="1600" i="1">
                                  <a:latin typeface="Cambria Math"/>
                                </a:rPr>
                                <m:t>200</m:t>
                              </m:r>
                              <m:r>
                                <a:rPr lang="en-US" sz="1600" i="1">
                                  <a:latin typeface="Cambria Math"/>
                                  <a:ea typeface="Cambria Math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i="1">
                                      <a:latin typeface="Cambria Math"/>
                                      <a:ea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latin typeface="Cambria Math"/>
                                      <a:ea typeface="Cambria Math"/>
                                    </a:rPr>
                                    <m:t>−9</m:t>
                                  </m:r>
                                </m:sup>
                              </m:sSup>
                              <m:r>
                                <a:rPr lang="en-US" sz="1600" i="1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  <m:r>
                                <a:rPr lang="en-US" sz="1600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2676" y="4661219"/>
                <a:ext cx="4657724" cy="15141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  <a:prstDash val="dash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2"/>
    </p:custDataLst>
    <p:extLst>
      <p:ext uri="{BB962C8B-B14F-4D97-AF65-F5344CB8AC3E}">
        <p14:creationId xmlns:p14="http://schemas.microsoft.com/office/powerpoint/2010/main" val="312112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" grpId="0"/>
      <p:bldP spid="21" grpId="0"/>
      <p:bldP spid="3" grpId="0" animBg="1"/>
      <p:bldP spid="26" grpId="0" animBg="1"/>
      <p:bldP spid="8" grpId="0" animBg="1"/>
    </p:bldLst>
  </p:timing>
  <p:extLst mod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One Way to Look at Potential</a:t>
            </a:r>
          </a:p>
        </p:txBody>
      </p:sp>
      <p:sp>
        <p:nvSpPr>
          <p:cNvPr id="67587" name="TextBox 3"/>
          <p:cNvSpPr txBox="1">
            <a:spLocks noChangeArrowheads="1"/>
          </p:cNvSpPr>
          <p:nvPr/>
        </p:nvSpPr>
        <p:spPr bwMode="auto">
          <a:xfrm>
            <a:off x="2362200" y="1787131"/>
            <a:ext cx="356235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4313" indent="-214313" algn="ctr" eaLnBrk="1" hangingPunct="1">
              <a:buFont typeface="Arial" panose="020B0604020202020204" pitchFamily="34" charset="0"/>
              <a:buChar char="•"/>
            </a:pPr>
            <a:r>
              <a:rPr lang="en-US" sz="1350" dirty="0"/>
              <a:t>“Source” charges create </a:t>
            </a:r>
            <a:r>
              <a:rPr lang="en-US" sz="1350" b="1" dirty="0">
                <a:solidFill>
                  <a:srgbClr val="FF5050"/>
                </a:solidFill>
              </a:rPr>
              <a:t>field</a:t>
            </a:r>
            <a:r>
              <a:rPr lang="en-US" sz="1350" dirty="0">
                <a:solidFill>
                  <a:srgbClr val="FF5050"/>
                </a:solidFill>
              </a:rPr>
              <a:t> </a:t>
            </a:r>
            <a:r>
              <a:rPr lang="en-US" sz="1350" dirty="0"/>
              <a:t>AND </a:t>
            </a:r>
            <a:r>
              <a:rPr lang="en-US" sz="1350" b="1" dirty="0">
                <a:solidFill>
                  <a:srgbClr val="33CC33"/>
                </a:solidFill>
              </a:rPr>
              <a:t>potential 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</a:rPr>
              <a:t>(see lecture 11-13 slide 39)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981700" y="1801418"/>
            <a:ext cx="3348038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4313" indent="-214313" algn="ctr" eaLnBrk="1" hangingPunct="1">
              <a:buFont typeface="Arial" panose="020B0604020202020204" pitchFamily="34" charset="0"/>
              <a:buChar char="•"/>
            </a:pPr>
            <a:r>
              <a:rPr lang="en-US" sz="1350" b="1" dirty="0">
                <a:solidFill>
                  <a:srgbClr val="FF5050"/>
                </a:solidFill>
              </a:rPr>
              <a:t>Field</a:t>
            </a:r>
            <a:r>
              <a:rPr lang="en-US" sz="1350" dirty="0">
                <a:solidFill>
                  <a:srgbClr val="FF5050"/>
                </a:solidFill>
              </a:rPr>
              <a:t> </a:t>
            </a:r>
            <a:r>
              <a:rPr lang="en-US" sz="1350" dirty="0"/>
              <a:t>and </a:t>
            </a:r>
            <a:r>
              <a:rPr lang="en-US" sz="1350" b="1" dirty="0">
                <a:solidFill>
                  <a:srgbClr val="33CC33"/>
                </a:solidFill>
              </a:rPr>
              <a:t>Potential</a:t>
            </a:r>
            <a:r>
              <a:rPr lang="en-US" sz="1350" dirty="0">
                <a:solidFill>
                  <a:srgbClr val="33CC33"/>
                </a:solidFill>
              </a:rPr>
              <a:t> </a:t>
            </a:r>
            <a:r>
              <a:rPr lang="en-US" sz="1350" dirty="0"/>
              <a:t>affect other charges (the ones we’d study)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2738928" y="5690298"/>
            <a:ext cx="3892154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4313" indent="-214313" eaLnBrk="1" hangingPunct="1">
              <a:buFont typeface="Arial" panose="020B0604020202020204" pitchFamily="34" charset="0"/>
              <a:buChar char="•"/>
            </a:pPr>
            <a:r>
              <a:rPr lang="en-US" sz="1350" b="1" dirty="0">
                <a:solidFill>
                  <a:srgbClr val="33CC33"/>
                </a:solidFill>
              </a:rPr>
              <a:t>Potential</a:t>
            </a:r>
            <a:r>
              <a:rPr lang="en-US" sz="1350" dirty="0"/>
              <a:t> is Source’s Contribution to </a:t>
            </a:r>
            <a:r>
              <a:rPr lang="en-US" sz="1350" b="1" dirty="0">
                <a:solidFill>
                  <a:srgbClr val="00B050"/>
                </a:solidFill>
              </a:rPr>
              <a:t>Energy</a:t>
            </a: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3334242" y="6053137"/>
            <a:ext cx="257175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50" dirty="0"/>
              <a:t>Potential is Energy per Charge:</a:t>
            </a:r>
          </a:p>
        </p:txBody>
      </p:sp>
      <p:graphicFrame>
        <p:nvGraphicFramePr>
          <p:cNvPr id="68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405268"/>
              </p:ext>
            </p:extLst>
          </p:nvPr>
        </p:nvGraphicFramePr>
        <p:xfrm>
          <a:off x="5871463" y="6019800"/>
          <a:ext cx="14287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43" name="Equation" r:id="rId4" imgW="952087" imgH="228501" progId="Equation.3">
                  <p:embed/>
                </p:oleObj>
              </mc:Choice>
              <mc:Fallback>
                <p:oleObj name="Equation" r:id="rId4" imgW="952087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1463" y="6019800"/>
                        <a:ext cx="1428750" cy="3429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90195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4552950" y="2882504"/>
            <a:ext cx="4457700" cy="571500"/>
            <a:chOff x="3524925" y="2700453"/>
            <a:chExt cx="5943600" cy="762000"/>
          </a:xfrm>
        </p:grpSpPr>
        <p:sp>
          <p:nvSpPr>
            <p:cNvPr id="3" name="Rounded Rectangle 2"/>
            <p:cNvSpPr/>
            <p:nvPr/>
          </p:nvSpPr>
          <p:spPr>
            <a:xfrm>
              <a:off x="3524925" y="2700453"/>
              <a:ext cx="1201738" cy="762000"/>
            </a:xfrm>
            <a:prstGeom prst="roundRect">
              <a:avLst/>
            </a:prstGeom>
            <a:noFill/>
            <a:ln w="508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8266788" y="2700453"/>
              <a:ext cx="1201737" cy="762000"/>
            </a:xfrm>
            <a:prstGeom prst="roundRect">
              <a:avLst/>
            </a:prstGeom>
            <a:noFill/>
            <a:ln w="508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</p:grpSp>
      <p:grpSp>
        <p:nvGrpSpPr>
          <p:cNvPr id="49" name="Group 48"/>
          <p:cNvGrpSpPr>
            <a:grpSpLocks/>
          </p:cNvGrpSpPr>
          <p:nvPr/>
        </p:nvGrpSpPr>
        <p:grpSpPr bwMode="auto">
          <a:xfrm>
            <a:off x="5003603" y="3454004"/>
            <a:ext cx="3596283" cy="1304088"/>
            <a:chOff x="3115954" y="3462452"/>
            <a:chExt cx="4795337" cy="1738101"/>
          </a:xfrm>
        </p:grpSpPr>
        <p:grpSp>
          <p:nvGrpSpPr>
            <p:cNvPr id="67641" name="Group 22"/>
            <p:cNvGrpSpPr>
              <a:grpSpLocks/>
            </p:cNvGrpSpPr>
            <p:nvPr/>
          </p:nvGrpSpPr>
          <p:grpSpPr bwMode="auto">
            <a:xfrm>
              <a:off x="3115954" y="3462452"/>
              <a:ext cx="4742153" cy="1338149"/>
              <a:chOff x="3115954" y="3462452"/>
              <a:chExt cx="4742153" cy="1338149"/>
            </a:xfrm>
          </p:grpSpPr>
          <p:cxnSp>
            <p:nvCxnSpPr>
              <p:cNvPr id="7" name="Straight Arrow Connector 6"/>
              <p:cNvCxnSpPr>
                <a:stCxn id="67642" idx="0"/>
                <a:endCxn id="3" idx="2"/>
              </p:cNvCxnSpPr>
              <p:nvPr/>
            </p:nvCxnSpPr>
            <p:spPr>
              <a:xfrm flipH="1" flipV="1">
                <a:off x="3115954" y="3462452"/>
                <a:ext cx="2904670" cy="1338149"/>
              </a:xfrm>
              <a:prstGeom prst="straightConnector1">
                <a:avLst/>
              </a:prstGeom>
              <a:ln w="3810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stCxn id="67642" idx="0"/>
                <a:endCxn id="63" idx="2"/>
              </p:cNvCxnSpPr>
              <p:nvPr/>
            </p:nvCxnSpPr>
            <p:spPr>
              <a:xfrm flipV="1">
                <a:off x="6020624" y="3462452"/>
                <a:ext cx="1837483" cy="1338149"/>
              </a:xfrm>
              <a:prstGeom prst="straightConnector1">
                <a:avLst/>
              </a:prstGeom>
              <a:ln w="3810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642" name="TextBox 20"/>
            <p:cNvSpPr txBox="1">
              <a:spLocks noChangeArrowheads="1"/>
            </p:cNvSpPr>
            <p:nvPr/>
          </p:nvSpPr>
          <p:spPr bwMode="auto">
            <a:xfrm>
              <a:off x="4129955" y="4800601"/>
              <a:ext cx="3781336" cy="3999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7030A0"/>
              </a:solidFill>
              <a:miter lim="800000"/>
              <a:headEnd/>
              <a:tailEnd/>
            </a:ln>
            <a:ex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350"/>
                <a:t>Would have same potential energy</a:t>
              </a:r>
            </a:p>
          </p:txBody>
        </p:sp>
      </p:grpSp>
      <p:sp>
        <p:nvSpPr>
          <p:cNvPr id="83" name="Rounded Rectangle 82"/>
          <p:cNvSpPr/>
          <p:nvPr/>
        </p:nvSpPr>
        <p:spPr>
          <a:xfrm>
            <a:off x="5753100" y="2896791"/>
            <a:ext cx="901304" cy="571500"/>
          </a:xfrm>
          <a:prstGeom prst="roundRect">
            <a:avLst/>
          </a:prstGeom>
          <a:noFill/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84" name="Rounded Rectangle 83"/>
          <p:cNvSpPr/>
          <p:nvPr/>
        </p:nvSpPr>
        <p:spPr>
          <a:xfrm>
            <a:off x="3467100" y="3713560"/>
            <a:ext cx="901304" cy="571500"/>
          </a:xfrm>
          <a:prstGeom prst="roundRect">
            <a:avLst/>
          </a:prstGeom>
          <a:noFill/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cxnSp>
        <p:nvCxnSpPr>
          <p:cNvPr id="87" name="Straight Arrow Connector 86"/>
          <p:cNvCxnSpPr>
            <a:stCxn id="88" idx="0"/>
            <a:endCxn id="83" idx="2"/>
          </p:cNvCxnSpPr>
          <p:nvPr/>
        </p:nvCxnSpPr>
        <p:spPr>
          <a:xfrm flipV="1">
            <a:off x="5231608" y="3468292"/>
            <a:ext cx="972144" cy="1491853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3813574" y="4285060"/>
            <a:ext cx="2836069" cy="1182915"/>
            <a:chOff x="1528469" y="4569767"/>
            <a:chExt cx="3781337" cy="1577234"/>
          </a:xfrm>
        </p:grpSpPr>
        <p:cxnSp>
          <p:nvCxnSpPr>
            <p:cNvPr id="86" name="Straight Arrow Connector 85"/>
            <p:cNvCxnSpPr>
              <a:stCxn id="88" idx="0"/>
              <a:endCxn id="84" idx="2"/>
            </p:cNvCxnSpPr>
            <p:nvPr/>
          </p:nvCxnSpPr>
          <p:spPr>
            <a:xfrm flipH="1" flipV="1">
              <a:off x="1667371" y="4569767"/>
              <a:ext cx="1751767" cy="90012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87"/>
            <p:cNvSpPr txBox="1"/>
            <p:nvPr/>
          </p:nvSpPr>
          <p:spPr>
            <a:xfrm>
              <a:off x="1528469" y="5469887"/>
              <a:ext cx="3781337" cy="67711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350" dirty="0"/>
                <a:t>Would have lower potential energy than A and B</a:t>
              </a:r>
            </a:p>
          </p:txBody>
        </p:sp>
      </p:grpSp>
      <p:sp>
        <p:nvSpPr>
          <p:cNvPr id="89" name="Rounded Rectangle 88"/>
          <p:cNvSpPr/>
          <p:nvPr/>
        </p:nvSpPr>
        <p:spPr>
          <a:xfrm>
            <a:off x="6896100" y="2919413"/>
            <a:ext cx="901304" cy="571500"/>
          </a:xfrm>
          <a:prstGeom prst="roundRect">
            <a:avLst/>
          </a:prstGeom>
          <a:noFill/>
          <a:ln w="508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grpSp>
        <p:nvGrpSpPr>
          <p:cNvPr id="117" name="Group 116"/>
          <p:cNvGrpSpPr>
            <a:grpSpLocks/>
          </p:cNvGrpSpPr>
          <p:nvPr/>
        </p:nvGrpSpPr>
        <p:grpSpPr bwMode="auto">
          <a:xfrm>
            <a:off x="2667000" y="2686051"/>
            <a:ext cx="6858000" cy="2198320"/>
            <a:chOff x="1524000" y="2438400"/>
            <a:chExt cx="9144000" cy="2930792"/>
          </a:xfrm>
        </p:grpSpPr>
        <p:cxnSp>
          <p:nvCxnSpPr>
            <p:cNvPr id="118" name="Straight Connector 117"/>
            <p:cNvCxnSpPr/>
            <p:nvPr/>
          </p:nvCxnSpPr>
          <p:spPr>
            <a:xfrm>
              <a:off x="1905000" y="2666977"/>
              <a:ext cx="8759825" cy="0"/>
            </a:xfrm>
            <a:prstGeom prst="line">
              <a:avLst/>
            </a:prstGeom>
            <a:ln w="38100">
              <a:solidFill>
                <a:srgbClr val="33CC33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1905000" y="5108301"/>
              <a:ext cx="8686800" cy="0"/>
            </a:xfrm>
            <a:prstGeom prst="line">
              <a:avLst/>
            </a:prstGeom>
            <a:ln w="38100">
              <a:solidFill>
                <a:srgbClr val="33CC33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1905000" y="3887639"/>
              <a:ext cx="8763000" cy="0"/>
            </a:xfrm>
            <a:prstGeom prst="line">
              <a:avLst/>
            </a:prstGeom>
            <a:ln w="38100">
              <a:solidFill>
                <a:srgbClr val="33CC33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636" name="TextBox 120"/>
            <p:cNvSpPr txBox="1">
              <a:spLocks noChangeArrowheads="1"/>
            </p:cNvSpPr>
            <p:nvPr/>
          </p:nvSpPr>
          <p:spPr bwMode="auto">
            <a:xfrm>
              <a:off x="1524000" y="2438400"/>
              <a:ext cx="838200" cy="492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rgbClr val="33CC33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b="1" i="1" baseline="-25000">
                  <a:solidFill>
                    <a:srgbClr val="33CC33"/>
                  </a:solidFill>
                  <a:latin typeface="Times New Roman" pitchFamily="18" charset="0"/>
                  <a:cs typeface="Times New Roman" pitchFamily="18" charset="0"/>
                </a:rPr>
                <a:t>high</a:t>
              </a:r>
              <a:endParaRPr lang="en-US" b="1" i="1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7637" name="TextBox 121"/>
            <p:cNvSpPr txBox="1">
              <a:spLocks noChangeArrowheads="1"/>
            </p:cNvSpPr>
            <p:nvPr/>
          </p:nvSpPr>
          <p:spPr bwMode="auto">
            <a:xfrm>
              <a:off x="1524000" y="3657600"/>
              <a:ext cx="838200" cy="492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rgbClr val="33CC33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b="1" i="1" baseline="-25000">
                  <a:solidFill>
                    <a:srgbClr val="33CC33"/>
                  </a:solidFill>
                  <a:latin typeface="Times New Roman" pitchFamily="18" charset="0"/>
                  <a:cs typeface="Times New Roman" pitchFamily="18" charset="0"/>
                </a:rPr>
                <a:t>mid</a:t>
              </a:r>
              <a:endParaRPr lang="en-US" b="1" i="1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7638" name="TextBox 122"/>
            <p:cNvSpPr txBox="1">
              <a:spLocks noChangeArrowheads="1"/>
            </p:cNvSpPr>
            <p:nvPr/>
          </p:nvSpPr>
          <p:spPr bwMode="auto">
            <a:xfrm>
              <a:off x="1524000" y="4876800"/>
              <a:ext cx="838200" cy="492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rgbClr val="33CC33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b="1" i="1" baseline="-25000">
                  <a:solidFill>
                    <a:srgbClr val="33CC33"/>
                  </a:solidFill>
                  <a:latin typeface="Times New Roman" pitchFamily="18" charset="0"/>
                  <a:cs typeface="Times New Roman" pitchFamily="18" charset="0"/>
                </a:rPr>
                <a:t>low</a:t>
              </a:r>
              <a:endParaRPr lang="en-US" b="1" i="1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0" name="Group 129"/>
          <p:cNvGrpSpPr>
            <a:grpSpLocks/>
          </p:cNvGrpSpPr>
          <p:nvPr/>
        </p:nvGrpSpPr>
        <p:grpSpPr bwMode="auto">
          <a:xfrm>
            <a:off x="7169945" y="3508774"/>
            <a:ext cx="2206229" cy="1943641"/>
            <a:chOff x="6004717" y="3534938"/>
            <a:chExt cx="2940317" cy="2591951"/>
          </a:xfrm>
        </p:grpSpPr>
        <p:sp>
          <p:nvSpPr>
            <p:cNvPr id="67631" name="TextBox 92"/>
            <p:cNvSpPr txBox="1">
              <a:spLocks noChangeArrowheads="1"/>
            </p:cNvSpPr>
            <p:nvPr/>
          </p:nvSpPr>
          <p:spPr bwMode="auto">
            <a:xfrm>
              <a:off x="6004717" y="5449669"/>
              <a:ext cx="2940317" cy="67722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B0F0"/>
              </a:solidFill>
              <a:miter lim="800000"/>
              <a:headEnd/>
              <a:tailEnd/>
            </a:ln>
            <a:ex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350"/>
                <a:t>Would have highest potential energy</a:t>
              </a:r>
            </a:p>
          </p:txBody>
        </p:sp>
        <p:sp>
          <p:nvSpPr>
            <p:cNvPr id="128" name="Freeform 127"/>
            <p:cNvSpPr/>
            <p:nvPr/>
          </p:nvSpPr>
          <p:spPr>
            <a:xfrm>
              <a:off x="6266537" y="3534938"/>
              <a:ext cx="2413503" cy="1906903"/>
            </a:xfrm>
            <a:custGeom>
              <a:avLst/>
              <a:gdLst>
                <a:gd name="connsiteX0" fmla="*/ 1237786 w 2413123"/>
                <a:gd name="connsiteY0" fmla="*/ 1951463 h 1951463"/>
                <a:gd name="connsiteX1" fmla="*/ 2375210 w 2413123"/>
                <a:gd name="connsiteY1" fmla="*/ 1315843 h 1951463"/>
                <a:gd name="connsiteX2" fmla="*/ 0 w 2413123"/>
                <a:gd name="connsiteY2" fmla="*/ 0 h 1951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123" h="1951463">
                  <a:moveTo>
                    <a:pt x="1237786" y="1951463"/>
                  </a:moveTo>
                  <a:cubicBezTo>
                    <a:pt x="1909647" y="1796275"/>
                    <a:pt x="2581508" y="1641087"/>
                    <a:pt x="2375210" y="1315843"/>
                  </a:cubicBezTo>
                  <a:cubicBezTo>
                    <a:pt x="2168912" y="990599"/>
                    <a:pt x="1084456" y="495299"/>
                    <a:pt x="0" y="0"/>
                  </a:cubicBezTo>
                </a:path>
              </a:pathLst>
            </a:custGeom>
            <a:noFill/>
            <a:ln w="38100">
              <a:solidFill>
                <a:srgbClr val="00B0F0"/>
              </a:solidFill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</p:grpSp>
      <p:sp>
        <p:nvSpPr>
          <p:cNvPr id="129" name="Rounded Rectangle 128"/>
          <p:cNvSpPr/>
          <p:nvPr/>
        </p:nvSpPr>
        <p:spPr>
          <a:xfrm>
            <a:off x="1371609" y="2400300"/>
            <a:ext cx="8610591" cy="285750"/>
          </a:xfrm>
          <a:prstGeom prst="roundRect">
            <a:avLst/>
          </a:prstGeom>
          <a:solidFill>
            <a:srgbClr val="293F6F"/>
          </a:solidFill>
          <a:ln>
            <a:solidFill>
              <a:srgbClr val="29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+	+	+	+	+	+	+	+	+	+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690812" y="1137733"/>
            <a:ext cx="8861513" cy="3962949"/>
            <a:chOff x="32083" y="373976"/>
            <a:chExt cx="11814485" cy="5283932"/>
          </a:xfrm>
        </p:grpSpPr>
        <p:grpSp>
          <p:nvGrpSpPr>
            <p:cNvPr id="67619" name="Group 60"/>
            <p:cNvGrpSpPr>
              <a:grpSpLocks/>
            </p:cNvGrpSpPr>
            <p:nvPr/>
          </p:nvGrpSpPr>
          <p:grpSpPr bwMode="auto">
            <a:xfrm>
              <a:off x="762000" y="2438400"/>
              <a:ext cx="7924500" cy="2819400"/>
              <a:chOff x="762000" y="2438400"/>
              <a:chExt cx="7924500" cy="2209800"/>
            </a:xfrm>
          </p:grpSpPr>
          <p:cxnSp>
            <p:nvCxnSpPr>
              <p:cNvPr id="64" name="Straight Arrow Connector 63"/>
              <p:cNvCxnSpPr/>
              <p:nvPr/>
            </p:nvCxnSpPr>
            <p:spPr>
              <a:xfrm>
                <a:off x="762280" y="2438400"/>
                <a:ext cx="0" cy="2209800"/>
              </a:xfrm>
              <a:prstGeom prst="straightConnector1">
                <a:avLst/>
              </a:prstGeom>
              <a:ln w="38100">
                <a:solidFill>
                  <a:srgbClr val="FF5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/>
              <p:cNvCxnSpPr/>
              <p:nvPr/>
            </p:nvCxnSpPr>
            <p:spPr>
              <a:xfrm>
                <a:off x="4533904" y="2438400"/>
                <a:ext cx="0" cy="2209800"/>
              </a:xfrm>
              <a:prstGeom prst="straightConnector1">
                <a:avLst/>
              </a:prstGeom>
              <a:ln w="38100">
                <a:solidFill>
                  <a:srgbClr val="FF5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Arrow Connector 66"/>
              <p:cNvCxnSpPr/>
              <p:nvPr/>
            </p:nvCxnSpPr>
            <p:spPr>
              <a:xfrm>
                <a:off x="5791112" y="2438400"/>
                <a:ext cx="0" cy="2209800"/>
              </a:xfrm>
              <a:prstGeom prst="straightConnector1">
                <a:avLst/>
              </a:prstGeom>
              <a:ln w="38100">
                <a:solidFill>
                  <a:srgbClr val="FF5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/>
              <p:nvPr/>
            </p:nvCxnSpPr>
            <p:spPr>
              <a:xfrm>
                <a:off x="7048320" y="2438400"/>
                <a:ext cx="0" cy="2209800"/>
              </a:xfrm>
              <a:prstGeom prst="straightConnector1">
                <a:avLst/>
              </a:prstGeom>
              <a:ln w="38100">
                <a:solidFill>
                  <a:srgbClr val="FF5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Arrow Connector 69"/>
              <p:cNvCxnSpPr/>
              <p:nvPr/>
            </p:nvCxnSpPr>
            <p:spPr>
              <a:xfrm>
                <a:off x="8305528" y="2438400"/>
                <a:ext cx="0" cy="2209800"/>
              </a:xfrm>
              <a:prstGeom prst="straightConnector1">
                <a:avLst/>
              </a:prstGeom>
              <a:ln w="38100">
                <a:solidFill>
                  <a:srgbClr val="FF5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/>
              <p:cNvCxnSpPr/>
              <p:nvPr/>
            </p:nvCxnSpPr>
            <p:spPr>
              <a:xfrm>
                <a:off x="2019488" y="2438400"/>
                <a:ext cx="0" cy="2209800"/>
              </a:xfrm>
              <a:prstGeom prst="straightConnector1">
                <a:avLst/>
              </a:prstGeom>
              <a:ln w="38100">
                <a:solidFill>
                  <a:srgbClr val="FF5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Arrow Connector 71"/>
              <p:cNvCxnSpPr/>
              <p:nvPr/>
            </p:nvCxnSpPr>
            <p:spPr>
              <a:xfrm>
                <a:off x="3276696" y="2438400"/>
                <a:ext cx="0" cy="2209800"/>
              </a:xfrm>
              <a:prstGeom prst="straightConnector1">
                <a:avLst/>
              </a:prstGeom>
              <a:ln w="38100">
                <a:solidFill>
                  <a:srgbClr val="FF5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67630" name="Object 7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92929532"/>
                  </p:ext>
                </p:extLst>
              </p:nvPr>
            </p:nvGraphicFramePr>
            <p:xfrm>
              <a:off x="8305800" y="2848063"/>
              <a:ext cx="380700" cy="476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744" name="Equation" r:id="rId6" imgW="152334" imgH="190417" progId="Equation.3">
                      <p:embed/>
                    </p:oleObj>
                  </mc:Choice>
                  <mc:Fallback>
                    <p:oleObj name="Equation" r:id="rId6" imgW="152334" imgH="190417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305800" y="2848063"/>
                            <a:ext cx="380700" cy="4761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67620" name="TextBox 73"/>
            <p:cNvSpPr txBox="1">
              <a:spLocks noChangeArrowheads="1"/>
            </p:cNvSpPr>
            <p:nvPr/>
          </p:nvSpPr>
          <p:spPr bwMode="auto">
            <a:xfrm>
              <a:off x="32083" y="5257799"/>
              <a:ext cx="4625637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214313" indent="-214313" eaLnBrk="1" hangingPunct="1">
                <a:buFont typeface="Arial" panose="020B0604020202020204" pitchFamily="34" charset="0"/>
                <a:buChar char="•"/>
              </a:pPr>
              <a:r>
                <a:rPr lang="en-US" sz="1350" b="1" dirty="0">
                  <a:solidFill>
                    <a:srgbClr val="FF5050"/>
                  </a:solidFill>
                </a:rPr>
                <a:t>Field</a:t>
              </a:r>
              <a:r>
                <a:rPr lang="en-US" sz="1350" dirty="0">
                  <a:solidFill>
                    <a:srgbClr val="FF5050"/>
                  </a:solidFill>
                </a:rPr>
                <a:t> </a:t>
              </a:r>
              <a:r>
                <a:rPr lang="en-US" sz="1350" dirty="0"/>
                <a:t>is Source’s Contribution to </a:t>
              </a:r>
              <a:r>
                <a:rPr lang="en-US" sz="1350" b="1" dirty="0">
                  <a:solidFill>
                    <a:srgbClr val="FF0000"/>
                  </a:solidFill>
                </a:rPr>
                <a:t>Force</a:t>
              </a:r>
            </a:p>
          </p:txBody>
        </p:sp>
        <p:sp>
          <p:nvSpPr>
            <p:cNvPr id="67621" name="TextBox 74"/>
            <p:cNvSpPr txBox="1">
              <a:spLocks noChangeArrowheads="1"/>
            </p:cNvSpPr>
            <p:nvPr/>
          </p:nvSpPr>
          <p:spPr bwMode="auto">
            <a:xfrm>
              <a:off x="8907994" y="373976"/>
              <a:ext cx="2938574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350" dirty="0"/>
                <a:t>Field is Force per Charge</a:t>
              </a:r>
            </a:p>
          </p:txBody>
        </p:sp>
        <p:graphicFrame>
          <p:nvGraphicFramePr>
            <p:cNvPr id="67622" name="Object 7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59774011"/>
                </p:ext>
              </p:extLst>
            </p:nvPr>
          </p:nvGraphicFramePr>
          <p:xfrm>
            <a:off x="9412081" y="868584"/>
            <a:ext cx="19304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745" name="Equation" r:id="rId8" imgW="965200" imgH="254000" progId="Equation.3">
                    <p:embed/>
                  </p:oleObj>
                </mc:Choice>
                <mc:Fallback>
                  <p:oleObj name="Equation" r:id="rId8" imgW="965200" imgH="2540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412081" y="868584"/>
                          <a:ext cx="1930400" cy="508000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90195"/>
                          </a:schemeClr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3581402" y="3032523"/>
            <a:ext cx="5429247" cy="1084634"/>
            <a:chOff x="1219200" y="2900065"/>
            <a:chExt cx="7238906" cy="1446960"/>
          </a:xfrm>
        </p:grpSpPr>
        <p:grpSp>
          <p:nvGrpSpPr>
            <p:cNvPr id="67604" name="Group 101"/>
            <p:cNvGrpSpPr>
              <a:grpSpLocks/>
            </p:cNvGrpSpPr>
            <p:nvPr/>
          </p:nvGrpSpPr>
          <p:grpSpPr bwMode="auto">
            <a:xfrm>
              <a:off x="7391324" y="2924263"/>
              <a:ext cx="1066782" cy="400326"/>
              <a:chOff x="7391324" y="2924263"/>
              <a:chExt cx="1066782" cy="400326"/>
            </a:xfrm>
          </p:grpSpPr>
          <p:sp>
            <p:nvSpPr>
              <p:cNvPr id="103" name="Oval 102"/>
              <p:cNvSpPr/>
              <p:nvPr/>
            </p:nvSpPr>
            <p:spPr>
              <a:xfrm>
                <a:off x="7391324" y="2947716"/>
                <a:ext cx="352421" cy="352615"/>
              </a:xfrm>
              <a:prstGeom prst="ellipse">
                <a:avLst/>
              </a:prstGeom>
              <a:solidFill>
                <a:srgbClr val="293F6F"/>
              </a:solidFill>
              <a:ln>
                <a:solidFill>
                  <a:srgbClr val="293F6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0" dirty="0"/>
                  <a:t>B</a:t>
                </a:r>
              </a:p>
            </p:txBody>
          </p:sp>
          <p:sp>
            <p:nvSpPr>
              <p:cNvPr id="67618" name="TextBox 103"/>
              <p:cNvSpPr txBox="1">
                <a:spLocks noChangeArrowheads="1"/>
              </p:cNvSpPr>
              <p:nvPr/>
            </p:nvSpPr>
            <p:spPr bwMode="auto">
              <a:xfrm>
                <a:off x="7743734" y="2924263"/>
                <a:ext cx="714372" cy="400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1350" dirty="0"/>
                  <a:t>+1C</a:t>
                </a:r>
              </a:p>
            </p:txBody>
          </p:sp>
        </p:grpSp>
        <p:grpSp>
          <p:nvGrpSpPr>
            <p:cNvPr id="67605" name="Group 104"/>
            <p:cNvGrpSpPr>
              <a:grpSpLocks/>
            </p:cNvGrpSpPr>
            <p:nvPr/>
          </p:nvGrpSpPr>
          <p:grpSpPr bwMode="auto">
            <a:xfrm>
              <a:off x="2762231" y="2900065"/>
              <a:ext cx="1011224" cy="400325"/>
              <a:chOff x="3786799" y="2900065"/>
              <a:chExt cx="1011224" cy="400325"/>
            </a:xfrm>
          </p:grpSpPr>
          <p:sp>
            <p:nvSpPr>
              <p:cNvPr id="106" name="Oval 105"/>
              <p:cNvSpPr/>
              <p:nvPr/>
            </p:nvSpPr>
            <p:spPr>
              <a:xfrm>
                <a:off x="3786799" y="2923890"/>
                <a:ext cx="352421" cy="352615"/>
              </a:xfrm>
              <a:prstGeom prst="ellipse">
                <a:avLst/>
              </a:prstGeom>
              <a:solidFill>
                <a:srgbClr val="293F6F"/>
              </a:solidFill>
              <a:ln>
                <a:solidFill>
                  <a:srgbClr val="293F6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0" dirty="0"/>
                  <a:t>A</a:t>
                </a:r>
              </a:p>
            </p:txBody>
          </p:sp>
          <p:sp>
            <p:nvSpPr>
              <p:cNvPr id="67616" name="TextBox 106"/>
              <p:cNvSpPr txBox="1">
                <a:spLocks noChangeArrowheads="1"/>
              </p:cNvSpPr>
              <p:nvPr/>
            </p:nvSpPr>
            <p:spPr bwMode="auto">
              <a:xfrm>
                <a:off x="4072545" y="2900065"/>
                <a:ext cx="725478" cy="4003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1350" dirty="0"/>
                  <a:t>+1C</a:t>
                </a:r>
              </a:p>
            </p:txBody>
          </p:sp>
        </p:grpSp>
        <p:grpSp>
          <p:nvGrpSpPr>
            <p:cNvPr id="67606" name="Group 107"/>
            <p:cNvGrpSpPr>
              <a:grpSpLocks/>
            </p:cNvGrpSpPr>
            <p:nvPr/>
          </p:nvGrpSpPr>
          <p:grpSpPr bwMode="auto">
            <a:xfrm>
              <a:off x="5848293" y="2924263"/>
              <a:ext cx="1074725" cy="400326"/>
              <a:chOff x="6189815" y="2924263"/>
              <a:chExt cx="1074725" cy="400326"/>
            </a:xfrm>
          </p:grpSpPr>
          <p:sp>
            <p:nvSpPr>
              <p:cNvPr id="109" name="Oval 108"/>
              <p:cNvSpPr/>
              <p:nvPr/>
            </p:nvSpPr>
            <p:spPr>
              <a:xfrm>
                <a:off x="6189815" y="2947716"/>
                <a:ext cx="352421" cy="352615"/>
              </a:xfrm>
              <a:prstGeom prst="ellipse">
                <a:avLst/>
              </a:prstGeom>
              <a:solidFill>
                <a:srgbClr val="293F6F"/>
              </a:solidFill>
              <a:ln>
                <a:solidFill>
                  <a:srgbClr val="293F6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 dirty="0"/>
              </a:p>
            </p:txBody>
          </p:sp>
          <p:sp>
            <p:nvSpPr>
              <p:cNvPr id="67614" name="TextBox 109"/>
              <p:cNvSpPr txBox="1">
                <a:spLocks noChangeArrowheads="1"/>
              </p:cNvSpPr>
              <p:nvPr/>
            </p:nvSpPr>
            <p:spPr bwMode="auto">
              <a:xfrm>
                <a:off x="6542619" y="2924263"/>
                <a:ext cx="721921" cy="400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1350" dirty="0"/>
                  <a:t>+2C</a:t>
                </a:r>
              </a:p>
            </p:txBody>
          </p:sp>
        </p:grpSp>
        <p:grpSp>
          <p:nvGrpSpPr>
            <p:cNvPr id="67607" name="Group 110"/>
            <p:cNvGrpSpPr>
              <a:grpSpLocks/>
            </p:cNvGrpSpPr>
            <p:nvPr/>
          </p:nvGrpSpPr>
          <p:grpSpPr bwMode="auto">
            <a:xfrm>
              <a:off x="4305262" y="2924263"/>
              <a:ext cx="1095749" cy="400326"/>
              <a:chOff x="4988307" y="2924263"/>
              <a:chExt cx="1095749" cy="400326"/>
            </a:xfrm>
          </p:grpSpPr>
          <p:sp>
            <p:nvSpPr>
              <p:cNvPr id="112" name="Oval 111"/>
              <p:cNvSpPr/>
              <p:nvPr/>
            </p:nvSpPr>
            <p:spPr>
              <a:xfrm>
                <a:off x="4988307" y="2947716"/>
                <a:ext cx="352421" cy="352615"/>
              </a:xfrm>
              <a:prstGeom prst="ellipse">
                <a:avLst/>
              </a:prstGeom>
              <a:solidFill>
                <a:srgbClr val="A67A00"/>
              </a:solidFill>
              <a:ln>
                <a:solidFill>
                  <a:srgbClr val="A67A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 dirty="0"/>
              </a:p>
            </p:txBody>
          </p:sp>
          <p:sp>
            <p:nvSpPr>
              <p:cNvPr id="67612" name="TextBox 112"/>
              <p:cNvSpPr txBox="1">
                <a:spLocks noChangeArrowheads="1"/>
              </p:cNvSpPr>
              <p:nvPr/>
            </p:nvSpPr>
            <p:spPr bwMode="auto">
              <a:xfrm>
                <a:off x="5339864" y="2924263"/>
                <a:ext cx="744192" cy="400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1350" dirty="0"/>
                  <a:t>–1C</a:t>
                </a:r>
              </a:p>
            </p:txBody>
          </p:sp>
        </p:grpSp>
        <p:grpSp>
          <p:nvGrpSpPr>
            <p:cNvPr id="67608" name="Group 113"/>
            <p:cNvGrpSpPr>
              <a:grpSpLocks/>
            </p:cNvGrpSpPr>
            <p:nvPr/>
          </p:nvGrpSpPr>
          <p:grpSpPr bwMode="auto">
            <a:xfrm>
              <a:off x="1219200" y="3946699"/>
              <a:ext cx="1124730" cy="400326"/>
              <a:chOff x="2585291" y="3946699"/>
              <a:chExt cx="1124730" cy="400326"/>
            </a:xfrm>
          </p:grpSpPr>
          <p:sp>
            <p:nvSpPr>
              <p:cNvPr id="115" name="Oval 114"/>
              <p:cNvSpPr/>
              <p:nvPr/>
            </p:nvSpPr>
            <p:spPr>
              <a:xfrm>
                <a:off x="2585291" y="3970619"/>
                <a:ext cx="352421" cy="352615"/>
              </a:xfrm>
              <a:prstGeom prst="ellipse">
                <a:avLst/>
              </a:prstGeom>
              <a:solidFill>
                <a:srgbClr val="293F6F"/>
              </a:solidFill>
              <a:ln>
                <a:solidFill>
                  <a:srgbClr val="293F6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0" dirty="0"/>
                  <a:t>C</a:t>
                </a:r>
              </a:p>
            </p:txBody>
          </p:sp>
          <p:sp>
            <p:nvSpPr>
              <p:cNvPr id="67610" name="TextBox 115"/>
              <p:cNvSpPr txBox="1">
                <a:spLocks noChangeArrowheads="1"/>
              </p:cNvSpPr>
              <p:nvPr/>
            </p:nvSpPr>
            <p:spPr bwMode="auto">
              <a:xfrm>
                <a:off x="2937628" y="3946699"/>
                <a:ext cx="772393" cy="400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1350"/>
                  <a:t>+1C</a:t>
                </a:r>
              </a:p>
            </p:txBody>
          </p:sp>
        </p:grp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0896600" y="6356353"/>
            <a:ext cx="685800" cy="365125"/>
          </a:xfrm>
        </p:spPr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4082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62" grpId="0"/>
      <p:bldP spid="66" grpId="0"/>
      <p:bldP spid="83" grpId="0" animBg="1"/>
      <p:bldP spid="84" grpId="0" animBg="1"/>
      <p:bldP spid="89" grpId="0" animBg="1"/>
    </p:bldLst>
  </p:timing>
  <p:extLst mod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Summary of Electric Field and Potential</a:t>
            </a:r>
          </a:p>
        </p:txBody>
      </p:sp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1924050" y="3082529"/>
            <a:ext cx="8401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7175" indent="-257175" eaLnBrk="1" hangingPunct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Electric Field is a vector </a:t>
            </a:r>
            <a:r>
              <a:rPr lang="en-US" dirty="0"/>
              <a:t>points from </a:t>
            </a:r>
            <a:r>
              <a:rPr lang="en-US" b="1" dirty="0">
                <a:solidFill>
                  <a:srgbClr val="00B050"/>
                </a:solidFill>
              </a:rPr>
              <a:t>high potential </a:t>
            </a:r>
            <a:r>
              <a:rPr lang="en-US" dirty="0"/>
              <a:t>to </a:t>
            </a:r>
            <a:r>
              <a:rPr lang="en-US" b="1" dirty="0">
                <a:solidFill>
                  <a:srgbClr val="00B050"/>
                </a:solidFill>
              </a:rPr>
              <a:t>low potential</a:t>
            </a:r>
          </a:p>
        </p:txBody>
      </p:sp>
      <p:graphicFrame>
        <p:nvGraphicFramePr>
          <p:cNvPr id="87044" name="Object 5"/>
          <p:cNvGraphicFramePr>
            <a:graphicFrameLocks noChangeAspect="1"/>
          </p:cNvGraphicFramePr>
          <p:nvPr/>
        </p:nvGraphicFramePr>
        <p:xfrm>
          <a:off x="5238751" y="2007395"/>
          <a:ext cx="1226344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0" name="Equation" r:id="rId4" imgW="545863" imgH="393529" progId="Equation.3">
                  <p:embed/>
                </p:oleObj>
              </mc:Choice>
              <mc:Fallback>
                <p:oleObj name="Equation" r:id="rId4" imgW="545863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1" y="2007395"/>
                        <a:ext cx="1226344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Box 5"/>
          <p:cNvSpPr txBox="1">
            <a:spLocks noChangeArrowheads="1"/>
          </p:cNvSpPr>
          <p:nvPr/>
        </p:nvSpPr>
        <p:spPr bwMode="auto">
          <a:xfrm>
            <a:off x="1924050" y="3596879"/>
            <a:ext cx="8401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7175" indent="-257175" eaLnBrk="1" hangingPunct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B050"/>
                </a:solidFill>
              </a:rPr>
              <a:t>Electric Potential is a scalar </a:t>
            </a:r>
            <a:r>
              <a:rPr lang="en-US" dirty="0"/>
              <a:t>it has no direction</a:t>
            </a:r>
          </a:p>
        </p:txBody>
      </p:sp>
      <p:sp>
        <p:nvSpPr>
          <p:cNvPr id="11270" name="TextBox 6"/>
          <p:cNvSpPr txBox="1">
            <a:spLocks noChangeArrowheads="1"/>
          </p:cNvSpPr>
          <p:nvPr/>
        </p:nvSpPr>
        <p:spPr bwMode="auto">
          <a:xfrm>
            <a:off x="1809750" y="4114800"/>
            <a:ext cx="57721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7175" indent="-257175" algn="ctr" eaLnBrk="1" hangingPunct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Electric Field </a:t>
            </a:r>
            <a:r>
              <a:rPr lang="en-US" dirty="0"/>
              <a:t>is </a:t>
            </a:r>
            <a:r>
              <a:rPr lang="en-US" b="1" dirty="0">
                <a:solidFill>
                  <a:srgbClr val="A67A00"/>
                </a:solidFill>
              </a:rPr>
              <a:t>Perpendicular</a:t>
            </a:r>
            <a:r>
              <a:rPr lang="en-US" dirty="0"/>
              <a:t> to </a:t>
            </a:r>
            <a:r>
              <a:rPr lang="en-US" b="1" dirty="0" err="1">
                <a:solidFill>
                  <a:srgbClr val="00B050"/>
                </a:solidFill>
              </a:rPr>
              <a:t>Equipotentials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152650" y="4914902"/>
            <a:ext cx="8058150" cy="64633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/>
              <a:t> in equation is </a:t>
            </a:r>
            <a:r>
              <a:rPr lang="en-US" b="1" dirty="0">
                <a:solidFill>
                  <a:srgbClr val="7030A0"/>
                </a:solidFill>
              </a:rPr>
              <a:t>part of distance that’s perpendicular to </a:t>
            </a:r>
            <a:r>
              <a:rPr lang="en-US" b="1" dirty="0" err="1">
                <a:solidFill>
                  <a:srgbClr val="7030A0"/>
                </a:solidFill>
              </a:rPr>
              <a:t>Equipotentials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dirty="0"/>
              <a:t>too </a:t>
            </a:r>
          </a:p>
          <a:p>
            <a:pPr algn="ctr" eaLnBrk="1" hangingPunct="1"/>
            <a:r>
              <a:rPr lang="en-US" dirty="0"/>
              <a:t>(that E-field does work along)</a:t>
            </a:r>
            <a:endParaRPr lang="en-US" i="1" dirty="0"/>
          </a:p>
        </p:txBody>
      </p:sp>
      <p:sp>
        <p:nvSpPr>
          <p:cNvPr id="8" name="Right Brace 7"/>
          <p:cNvSpPr/>
          <p:nvPr/>
        </p:nvSpPr>
        <p:spPr>
          <a:xfrm>
            <a:off x="6480572" y="2078831"/>
            <a:ext cx="228600" cy="742950"/>
          </a:xfrm>
          <a:prstGeom prst="rightBrace">
            <a:avLst>
              <a:gd name="adj1" fmla="val 8333"/>
              <a:gd name="adj2" fmla="val 50000"/>
            </a:avLst>
          </a:prstGeom>
          <a:ln w="38100">
            <a:solidFill>
              <a:srgbClr val="29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87049" name="TextBox 8"/>
          <p:cNvSpPr txBox="1">
            <a:spLocks noChangeArrowheads="1"/>
          </p:cNvSpPr>
          <p:nvPr/>
        </p:nvSpPr>
        <p:spPr bwMode="auto">
          <a:xfrm>
            <a:off x="6553200" y="2138364"/>
            <a:ext cx="2971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/>
              <a:t>Field is strongest when equipotentials are </a:t>
            </a:r>
            <a:r>
              <a:rPr lang="en-US" b="1">
                <a:solidFill>
                  <a:srgbClr val="293F6F"/>
                </a:solidFill>
              </a:rPr>
              <a:t>closest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20331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70" grpId="0"/>
      <p:bldP spid="7" grpId="0" animBg="1"/>
    </p:bldLst>
  </p:timing>
  <p:extLst mod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A Final Look at Field and Potential</a:t>
            </a:r>
            <a:br>
              <a:rPr lang="en-US" dirty="0"/>
            </a:br>
            <a:r>
              <a:rPr lang="en-US" sz="2700" dirty="0"/>
              <a:t>Now With Equations</a:t>
            </a:r>
            <a:endParaRPr lang="en-US" dirty="0"/>
          </a:p>
        </p:txBody>
      </p:sp>
      <p:sp>
        <p:nvSpPr>
          <p:cNvPr id="92163" name="TextBox 5"/>
          <p:cNvSpPr txBox="1">
            <a:spLocks noChangeArrowheads="1"/>
          </p:cNvSpPr>
          <p:nvPr/>
        </p:nvSpPr>
        <p:spPr bwMode="auto">
          <a:xfrm>
            <a:off x="2781300" y="2251473"/>
            <a:ext cx="154305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7175" indent="-257175" eaLnBrk="1" hangingPunct="1">
              <a:buFont typeface="Arial" panose="020B0604020202020204" pitchFamily="34" charset="0"/>
              <a:buChar char="•"/>
            </a:pPr>
            <a:r>
              <a:rPr lang="en-US" sz="1500" dirty="0"/>
              <a:t>Single charge:</a:t>
            </a:r>
          </a:p>
        </p:txBody>
      </p: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4243387" y="2251473"/>
            <a:ext cx="5167312" cy="646331"/>
            <a:chOff x="2101850" y="1858834"/>
            <a:chExt cx="6889749" cy="862538"/>
          </a:xfrm>
        </p:grpSpPr>
        <p:sp>
          <p:nvSpPr>
            <p:cNvPr id="92183" name="TextBox 7"/>
            <p:cNvSpPr txBox="1">
              <a:spLocks noChangeArrowheads="1"/>
            </p:cNvSpPr>
            <p:nvPr/>
          </p:nvSpPr>
          <p:spPr bwMode="auto">
            <a:xfrm>
              <a:off x="2101850" y="1858834"/>
              <a:ext cx="1524000" cy="862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b="1">
                  <a:solidFill>
                    <a:srgbClr val="FF5050"/>
                  </a:solidFill>
                </a:rPr>
                <a:t>Electric Field</a:t>
              </a:r>
            </a:p>
          </p:txBody>
        </p:sp>
        <p:sp>
          <p:nvSpPr>
            <p:cNvPr id="92184" name="TextBox 52"/>
            <p:cNvSpPr txBox="1">
              <a:spLocks noChangeArrowheads="1"/>
            </p:cNvSpPr>
            <p:nvPr/>
          </p:nvSpPr>
          <p:spPr bwMode="auto">
            <a:xfrm>
              <a:off x="7277099" y="2043500"/>
              <a:ext cx="1714500" cy="4928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b="1" dirty="0">
                  <a:solidFill>
                    <a:srgbClr val="33CC33"/>
                  </a:solidFill>
                </a:rPr>
                <a:t>Potential</a:t>
              </a:r>
            </a:p>
          </p:txBody>
        </p:sp>
      </p:grpSp>
      <p:grpSp>
        <p:nvGrpSpPr>
          <p:cNvPr id="27" name="Group 26"/>
          <p:cNvGrpSpPr>
            <a:grpSpLocks/>
          </p:cNvGrpSpPr>
          <p:nvPr/>
        </p:nvGrpSpPr>
        <p:grpSpPr bwMode="auto">
          <a:xfrm>
            <a:off x="5306616" y="1877616"/>
            <a:ext cx="2880122" cy="1371600"/>
            <a:chOff x="3518746" y="1359932"/>
            <a:chExt cx="3840480" cy="1828800"/>
          </a:xfrm>
        </p:grpSpPr>
        <p:sp>
          <p:nvSpPr>
            <p:cNvPr id="10" name="Left-Right Arrow 9"/>
            <p:cNvSpPr/>
            <p:nvPr/>
          </p:nvSpPr>
          <p:spPr>
            <a:xfrm>
              <a:off x="3518746" y="1359932"/>
              <a:ext cx="3840480" cy="1828800"/>
            </a:xfrm>
            <a:prstGeom prst="leftRightArrow">
              <a:avLst/>
            </a:prstGeom>
            <a:gradFill>
              <a:gsLst>
                <a:gs pos="0">
                  <a:srgbClr val="FF5050"/>
                </a:gs>
                <a:gs pos="100000">
                  <a:srgbClr val="33CC33"/>
                </a:gs>
              </a:gsLst>
              <a:lin ang="0" scaled="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graphicFrame>
          <p:nvGraphicFramePr>
            <p:cNvPr id="92182" name="Object 10"/>
            <p:cNvGraphicFramePr>
              <a:graphicFrameLocks noChangeAspect="1"/>
            </p:cNvGraphicFramePr>
            <p:nvPr/>
          </p:nvGraphicFramePr>
          <p:xfrm>
            <a:off x="4892886" y="1893888"/>
            <a:ext cx="1092200" cy="7826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898" name="Equation" r:id="rId4" imgW="13106400" imgH="9448800" progId="Equation.3">
                    <p:embed/>
                  </p:oleObj>
                </mc:Choice>
                <mc:Fallback>
                  <p:oleObj name="Equation" r:id="rId4" imgW="13106400" imgH="9448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92886" y="1893888"/>
                          <a:ext cx="1092200" cy="782637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90195"/>
                          </a:schemeClr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2688905" y="4350796"/>
            <a:ext cx="1714500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7175" indent="-257175" eaLnBrk="1" hangingPunct="1">
              <a:buFont typeface="Arial" panose="020B0604020202020204" pitchFamily="34" charset="0"/>
              <a:buChar char="•"/>
            </a:pPr>
            <a:r>
              <a:rPr lang="en-US" sz="1500" dirty="0"/>
              <a:t>When multiple charges interact:</a:t>
            </a:r>
          </a:p>
        </p:txBody>
      </p: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4243388" y="4488655"/>
            <a:ext cx="5230416" cy="646331"/>
            <a:chOff x="2101850" y="4842302"/>
            <a:chExt cx="6974407" cy="860892"/>
          </a:xfrm>
        </p:grpSpPr>
        <p:sp>
          <p:nvSpPr>
            <p:cNvPr id="92179" name="TextBox 63"/>
            <p:cNvSpPr txBox="1">
              <a:spLocks noChangeArrowheads="1"/>
            </p:cNvSpPr>
            <p:nvPr/>
          </p:nvSpPr>
          <p:spPr bwMode="auto">
            <a:xfrm>
              <a:off x="2101850" y="5026969"/>
              <a:ext cx="1524000" cy="491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b="1">
                  <a:solidFill>
                    <a:srgbClr val="FF0000"/>
                  </a:solidFill>
                </a:rPr>
                <a:t>Force</a:t>
              </a:r>
            </a:p>
          </p:txBody>
        </p:sp>
        <p:sp>
          <p:nvSpPr>
            <p:cNvPr id="92180" name="TextBox 64"/>
            <p:cNvSpPr txBox="1">
              <a:spLocks noChangeArrowheads="1"/>
            </p:cNvSpPr>
            <p:nvPr/>
          </p:nvSpPr>
          <p:spPr bwMode="auto">
            <a:xfrm>
              <a:off x="7001944" y="4842302"/>
              <a:ext cx="2074313" cy="8608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b="1">
                  <a:solidFill>
                    <a:srgbClr val="00B050"/>
                  </a:solidFill>
                </a:rPr>
                <a:t>Potential Energy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5306616" y="4114800"/>
            <a:ext cx="2880122" cy="1371600"/>
            <a:chOff x="3518746" y="4343400"/>
            <a:chExt cx="3840480" cy="1828800"/>
          </a:xfrm>
        </p:grpSpPr>
        <p:sp>
          <p:nvSpPr>
            <p:cNvPr id="67" name="Left-Right Arrow 66"/>
            <p:cNvSpPr/>
            <p:nvPr/>
          </p:nvSpPr>
          <p:spPr>
            <a:xfrm>
              <a:off x="3518746" y="4343400"/>
              <a:ext cx="3840480" cy="1828800"/>
            </a:xfrm>
            <a:prstGeom prst="leftRightArrow">
              <a:avLst/>
            </a:prstGeom>
            <a:gradFill>
              <a:gsLst>
                <a:gs pos="0">
                  <a:srgbClr val="FF0000"/>
                </a:gs>
                <a:gs pos="100000">
                  <a:srgbClr val="00B050"/>
                </a:gs>
              </a:gsLst>
              <a:lin ang="0" scaled="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graphicFrame>
          <p:nvGraphicFramePr>
            <p:cNvPr id="92178" name="Object 68"/>
            <p:cNvGraphicFramePr>
              <a:graphicFrameLocks noChangeAspect="1"/>
            </p:cNvGraphicFramePr>
            <p:nvPr/>
          </p:nvGraphicFramePr>
          <p:xfrm>
            <a:off x="4829386" y="5091113"/>
            <a:ext cx="1219200" cy="354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899" name="Equation" r:id="rId6" imgW="14630400" imgH="4267200" progId="Equation.3">
                    <p:embed/>
                  </p:oleObj>
                </mc:Choice>
                <mc:Fallback>
                  <p:oleObj name="Equation" r:id="rId6" imgW="14630400" imgH="426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29386" y="5091113"/>
                          <a:ext cx="1219200" cy="354012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90195"/>
                          </a:schemeClr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060281" y="2963468"/>
            <a:ext cx="1371600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350"/>
              <a:t>Field points towards lower Potential</a:t>
            </a: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5945981" y="5139930"/>
            <a:ext cx="1600200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350" dirty="0"/>
              <a:t>Force points towards lower Potential Energy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4005263" y="2837261"/>
            <a:ext cx="1790700" cy="1645444"/>
            <a:chOff x="1670050" y="2640092"/>
            <a:chExt cx="2387600" cy="2194560"/>
          </a:xfrm>
        </p:grpSpPr>
        <p:sp>
          <p:nvSpPr>
            <p:cNvPr id="5" name="Right Arrow 4"/>
            <p:cNvSpPr/>
            <p:nvPr/>
          </p:nvSpPr>
          <p:spPr>
            <a:xfrm rot="5400000">
              <a:off x="1766570" y="3188098"/>
              <a:ext cx="2194560" cy="1098550"/>
            </a:xfrm>
            <a:prstGeom prst="rightArrow">
              <a:avLst/>
            </a:prstGeom>
            <a:gradFill>
              <a:gsLst>
                <a:gs pos="100000">
                  <a:srgbClr val="FF0000"/>
                </a:gs>
                <a:gs pos="0">
                  <a:srgbClr val="FF5050"/>
                </a:gs>
              </a:gsLst>
              <a:lin ang="0" scaled="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graphicFrame>
          <p:nvGraphicFramePr>
            <p:cNvPr id="92176" name="Object 12"/>
            <p:cNvGraphicFramePr>
              <a:graphicFrameLocks noChangeAspect="1"/>
            </p:cNvGraphicFramePr>
            <p:nvPr/>
          </p:nvGraphicFramePr>
          <p:xfrm>
            <a:off x="1670050" y="3511550"/>
            <a:ext cx="23876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00" name="Equation" r:id="rId8" imgW="28651200" imgH="6096000" progId="Equation.3">
                    <p:embed/>
                  </p:oleObj>
                </mc:Choice>
                <mc:Fallback>
                  <p:oleObj name="Equation" r:id="rId8" imgW="28651200" imgH="60960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70050" y="3511550"/>
                          <a:ext cx="2387600" cy="508000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90195"/>
                          </a:schemeClr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7696200" y="2858691"/>
            <a:ext cx="1828800" cy="1646634"/>
            <a:chOff x="6819900" y="2668786"/>
            <a:chExt cx="2438400" cy="2194560"/>
          </a:xfrm>
        </p:grpSpPr>
        <p:sp>
          <p:nvSpPr>
            <p:cNvPr id="31" name="Right Arrow 30"/>
            <p:cNvSpPr/>
            <p:nvPr/>
          </p:nvSpPr>
          <p:spPr>
            <a:xfrm rot="5400000">
              <a:off x="6941820" y="3216791"/>
              <a:ext cx="2194560" cy="1098550"/>
            </a:xfrm>
            <a:prstGeom prst="rightArrow">
              <a:avLst/>
            </a:prstGeom>
            <a:gradFill>
              <a:gsLst>
                <a:gs pos="100000">
                  <a:srgbClr val="00B050"/>
                </a:gs>
                <a:gs pos="0">
                  <a:srgbClr val="33CC33"/>
                </a:gs>
              </a:gsLst>
              <a:lin ang="0" scaled="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graphicFrame>
          <p:nvGraphicFramePr>
            <p:cNvPr id="92174" name="Object 13"/>
            <p:cNvGraphicFramePr>
              <a:graphicFrameLocks noChangeAspect="1"/>
            </p:cNvGraphicFramePr>
            <p:nvPr/>
          </p:nvGraphicFramePr>
          <p:xfrm>
            <a:off x="6819900" y="3524250"/>
            <a:ext cx="2438400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01" name="Equation" r:id="rId10" imgW="29260800" imgH="5791200" progId="Equation.3">
                    <p:embed/>
                  </p:oleObj>
                </mc:Choice>
                <mc:Fallback>
                  <p:oleObj name="Equation" r:id="rId10" imgW="29260800" imgH="579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19900" y="3524250"/>
                          <a:ext cx="2438400" cy="482600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90195"/>
                          </a:schemeClr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81300" y="5486402"/>
            <a:ext cx="2686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(note: potential energy depends on both q and E)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100175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15" grpId="0"/>
      <p:bldP spid="70" grpId="0"/>
      <p:bldP spid="4" grpId="0"/>
    </p:bldLst>
  </p:timing>
  <p:extLst mod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Conductor in Equilibrium</a:t>
            </a:r>
          </a:p>
        </p:txBody>
      </p:sp>
      <p:graphicFrame>
        <p:nvGraphicFramePr>
          <p:cNvPr id="9318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4852616"/>
              </p:ext>
            </p:extLst>
          </p:nvPr>
        </p:nvGraphicFramePr>
        <p:xfrm>
          <a:off x="5482829" y="1828801"/>
          <a:ext cx="1127522" cy="814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6" name="Equation" r:id="rId4" imgW="545863" imgH="393529" progId="Equation.3">
                  <p:embed/>
                </p:oleObj>
              </mc:Choice>
              <mc:Fallback>
                <p:oleObj name="Equation" r:id="rId4" imgW="545863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2829" y="1828801"/>
                        <a:ext cx="1127522" cy="81444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005694" y="2743201"/>
            <a:ext cx="84337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7175" indent="-257175" eaLnBrk="1" hangingPunct="1">
              <a:buFont typeface="Arial" panose="020B0604020202020204" pitchFamily="34" charset="0"/>
              <a:buChar char="•"/>
            </a:pPr>
            <a:r>
              <a:rPr lang="en-US" dirty="0"/>
              <a:t>Electric field is </a:t>
            </a:r>
            <a:r>
              <a:rPr lang="en-US" b="1" dirty="0">
                <a:solidFill>
                  <a:srgbClr val="FF0000"/>
                </a:solidFill>
              </a:rPr>
              <a:t>zero</a:t>
            </a:r>
            <a:r>
              <a:rPr lang="en-US" dirty="0"/>
              <a:t> inside conductor in equilibrium</a:t>
            </a:r>
          </a:p>
          <a:p>
            <a:pPr algn="ctr" eaLnBrk="1" hangingPunct="1"/>
            <a:r>
              <a:rPr lang="en-US" dirty="0"/>
              <a:t>(may be non-zero on the surface of conductor)</a:t>
            </a:r>
          </a:p>
          <a:p>
            <a:pPr algn="ctr" eaLnBrk="1" hangingPunct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(see lecture 11-13 slide 45)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005693" y="3776664"/>
            <a:ext cx="5314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7175" indent="-257175" eaLnBrk="1" hangingPunct="1">
              <a:buFont typeface="Arial" panose="020B0604020202020204" pitchFamily="34" charset="0"/>
              <a:buChar char="•"/>
            </a:pPr>
            <a:r>
              <a:rPr lang="en-US" dirty="0"/>
              <a:t>What does that mean about the potential?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355808" y="4106466"/>
            <a:ext cx="53119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dirty="0"/>
              <a:t>It is </a:t>
            </a:r>
            <a:r>
              <a:rPr lang="en-US" b="1" dirty="0">
                <a:solidFill>
                  <a:srgbClr val="FF0000"/>
                </a:solidFill>
              </a:rPr>
              <a:t>CONSTANT</a:t>
            </a:r>
            <a:r>
              <a:rPr lang="en-US" dirty="0"/>
              <a:t> (not necessarily zero)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>
                <a:spLocks noChangeArrowheads="1"/>
              </p:cNvSpPr>
              <p:nvPr/>
            </p:nvSpPr>
            <p:spPr bwMode="auto">
              <a:xfrm>
                <a:off x="3069772" y="4805600"/>
                <a:ext cx="6305550" cy="98745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xtLst/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Aft>
                    <a:spcPts val="450"/>
                  </a:spcAft>
                </a:pPr>
                <a:r>
                  <a:rPr lang="en-US" dirty="0"/>
                  <a:t>When potential is NOT constant: </a:t>
                </a:r>
              </a:p>
              <a:p>
                <a:pPr eaLnBrk="1" hangingPunct="1"/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/>
                  <a:t>  field is not zero  </a:t>
                </a:r>
              </a:p>
              <a:p>
                <a:pPr eaLnBrk="1" hangingPunct="1"/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/>
                  <a:t>  charges</a:t>
                </a:r>
                <a:r>
                  <a:rPr lang="en-US" b="1" dirty="0">
                    <a:solidFill>
                      <a:srgbClr val="FF0000"/>
                    </a:solidFill>
                  </a:rPr>
                  <a:t> move </a:t>
                </a:r>
                <a:r>
                  <a:rPr lang="en-US" dirty="0"/>
                  <a:t>(towards lower potential energy)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69772" y="4805600"/>
                <a:ext cx="6305550" cy="987450"/>
              </a:xfrm>
              <a:prstGeom prst="rect">
                <a:avLst/>
              </a:prstGeom>
              <a:blipFill>
                <a:blip r:embed="rId6"/>
                <a:stretch>
                  <a:fillRect l="-870" t="-3086" b="-9259"/>
                </a:stretch>
              </a:blipFill>
              <a:ln>
                <a:noFill/>
              </a:ln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056719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 animBg="1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7467600" y="3771900"/>
            <a:ext cx="571500" cy="426482"/>
            <a:chOff x="6400800" y="3886200"/>
            <a:chExt cx="762000" cy="568328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6553200" y="3886200"/>
              <a:ext cx="609600" cy="158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 bwMode="auto">
            <a:xfrm>
              <a:off x="6400800" y="3962358"/>
              <a:ext cx="762000" cy="492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i="1" dirty="0" err="1">
                  <a:latin typeface="+mj-lt"/>
                </a:rPr>
                <a:t>F</a:t>
              </a:r>
              <a:r>
                <a:rPr lang="en-US" i="1" baseline="-25000" dirty="0" err="1">
                  <a:latin typeface="+mj-lt"/>
                </a:rPr>
                <a:t>app</a:t>
              </a:r>
              <a:endParaRPr lang="en-US" i="1" baseline="-25000" dirty="0">
                <a:latin typeface="+mj-lt"/>
              </a:endParaRPr>
            </a:p>
          </p:txBody>
        </p:sp>
      </p:grpSp>
      <p:sp>
        <p:nvSpPr>
          <p:cNvPr id="54275" name="Title 1"/>
          <p:cNvSpPr>
            <a:spLocks noGrp="1"/>
          </p:cNvSpPr>
          <p:nvPr>
            <p:ph type="title"/>
          </p:nvPr>
        </p:nvSpPr>
        <p:spPr>
          <a:xfrm>
            <a:off x="2609850" y="1085850"/>
            <a:ext cx="6172200" cy="857250"/>
          </a:xfrm>
        </p:spPr>
        <p:txBody>
          <a:bodyPr/>
          <a:lstStyle/>
          <a:p>
            <a:pPr eaLnBrk="1" hangingPunct="1"/>
            <a:r>
              <a:rPr lang="en-US" dirty="0">
                <a:cs typeface="Arial" charset="0"/>
              </a:rPr>
              <a:t>Electrical Potential Energy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924175" y="1885951"/>
            <a:ext cx="5200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Associated with how near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charged </a:t>
            </a:r>
            <a:r>
              <a:rPr lang="en-US" dirty="0">
                <a:latin typeface="+mj-lt"/>
              </a:rPr>
              <a:t>objects are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3110456" y="2286001"/>
            <a:ext cx="5314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Imagine having a large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positive </a:t>
            </a:r>
            <a:r>
              <a:rPr lang="en-US" dirty="0">
                <a:latin typeface="+mj-lt"/>
              </a:rPr>
              <a:t>object held in place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532019" y="2725838"/>
            <a:ext cx="1314450" cy="3028950"/>
          </a:xfrm>
          <a:prstGeom prst="roundRect">
            <a:avLst>
              <a:gd name="adj" fmla="val 12293"/>
            </a:avLst>
          </a:prstGeom>
          <a:solidFill>
            <a:srgbClr val="293F6F"/>
          </a:solidFill>
          <a:ln>
            <a:solidFill>
              <a:srgbClr val="29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++++++++++++++++++++++++++++++++++++++++++++++++++++++++++++++++++++++++++++++++++++++++++++++++++++++++++++++++++++++++++++++++++++++++++++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3838575" y="3065238"/>
            <a:ext cx="342900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Try to hold a </a:t>
            </a:r>
            <a:r>
              <a:rPr lang="en-US" b="1" dirty="0">
                <a:solidFill>
                  <a:srgbClr val="293F6F"/>
                </a:solidFill>
                <a:latin typeface="+mj-lt"/>
              </a:rPr>
              <a:t>proton</a:t>
            </a:r>
            <a:r>
              <a:rPr lang="en-US" dirty="0">
                <a:latin typeface="+mj-lt"/>
              </a:rPr>
              <a:t> here:</a:t>
            </a:r>
          </a:p>
          <a:p>
            <a:pPr algn="ctr">
              <a:defRPr/>
            </a:pP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(need to apply </a:t>
            </a:r>
            <a:r>
              <a:rPr lang="en-US" sz="1500" dirty="0" err="1">
                <a:solidFill>
                  <a:schemeClr val="bg1">
                    <a:lumMod val="50000"/>
                  </a:schemeClr>
                </a:solidFill>
                <a:latin typeface="+mj-lt"/>
              </a:rPr>
              <a:t>F</a:t>
            </a:r>
            <a:r>
              <a:rPr lang="en-US" sz="1500" baseline="-25000" dirty="0" err="1">
                <a:solidFill>
                  <a:schemeClr val="bg1">
                    <a:lumMod val="50000"/>
                  </a:schemeClr>
                </a:solidFill>
                <a:latin typeface="+mj-lt"/>
              </a:rPr>
              <a:t>app</a:t>
            </a:r>
            <a:r>
              <a:rPr lang="en-US" sz="1500" baseline="-250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to hold it in place)</a:t>
            </a:r>
            <a:endParaRPr lang="en-US" sz="1500" baseline="-250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0" name="Oval 9"/>
          <p:cNvSpPr/>
          <p:nvPr/>
        </p:nvSpPr>
        <p:spPr>
          <a:xfrm>
            <a:off x="7439025" y="3658791"/>
            <a:ext cx="228600" cy="228600"/>
          </a:xfrm>
          <a:prstGeom prst="ellipse">
            <a:avLst/>
          </a:prstGeom>
          <a:solidFill>
            <a:srgbClr val="293F6F"/>
          </a:solidFill>
          <a:ln>
            <a:solidFill>
              <a:srgbClr val="29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+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2309813" y="5206728"/>
            <a:ext cx="2914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293F6F"/>
                </a:solidFill>
                <a:latin typeface="+mj-lt"/>
              </a:rPr>
              <a:t>Proton</a:t>
            </a:r>
            <a:r>
              <a:rPr lang="en-US" dirty="0">
                <a:latin typeface="+mj-lt"/>
              </a:rPr>
              <a:t> wants to leave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2424113" y="5546056"/>
            <a:ext cx="2914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(has high potential energy)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5353050" y="5199584"/>
            <a:ext cx="2914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A67A00"/>
                </a:solidFill>
                <a:latin typeface="+mj-lt"/>
              </a:rPr>
              <a:t>Electron </a:t>
            </a:r>
            <a:r>
              <a:rPr lang="en-US" dirty="0">
                <a:latin typeface="+mj-lt"/>
              </a:rPr>
              <a:t>is happy here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5410200" y="5538911"/>
            <a:ext cx="2914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(has low potential energy)</a:t>
            </a:r>
          </a:p>
        </p:txBody>
      </p:sp>
      <p:sp>
        <p:nvSpPr>
          <p:cNvPr id="33" name="TextBox 32"/>
          <p:cNvSpPr txBox="1"/>
          <p:nvPr/>
        </p:nvSpPr>
        <p:spPr bwMode="auto">
          <a:xfrm>
            <a:off x="1809750" y="2871654"/>
            <a:ext cx="1714500" cy="9233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i="1" dirty="0" err="1">
                <a:latin typeface="+mj-lt"/>
              </a:rPr>
              <a:t>U</a:t>
            </a:r>
            <a:r>
              <a:rPr lang="en-US" i="1" baseline="-25000" dirty="0" err="1">
                <a:latin typeface="+mj-lt"/>
              </a:rPr>
              <a:t>elec</a:t>
            </a:r>
            <a:r>
              <a:rPr lang="en-US" dirty="0">
                <a:latin typeface="+mj-lt"/>
              </a:rPr>
              <a:t> depends on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relative</a:t>
            </a:r>
            <a:r>
              <a:rPr lang="en-US" dirty="0">
                <a:latin typeface="+mj-lt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sign</a:t>
            </a:r>
            <a:r>
              <a:rPr lang="en-US" dirty="0">
                <a:latin typeface="+mj-lt"/>
              </a:rPr>
              <a:t> of charges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6981826" y="4686302"/>
            <a:ext cx="657225" cy="369332"/>
            <a:chOff x="5753100" y="5105400"/>
            <a:chExt cx="876300" cy="492125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6019800" y="5562305"/>
              <a:ext cx="609600" cy="158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 bwMode="auto">
            <a:xfrm>
              <a:off x="5753100" y="5105400"/>
              <a:ext cx="76200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i="1" dirty="0" err="1">
                  <a:latin typeface="+mj-lt"/>
                </a:rPr>
                <a:t>F</a:t>
              </a:r>
              <a:r>
                <a:rPr lang="en-US" i="1" baseline="-25000" dirty="0" err="1">
                  <a:latin typeface="+mj-lt"/>
                </a:rPr>
                <a:t>app</a:t>
              </a:r>
              <a:endParaRPr lang="en-US" i="1" baseline="-25000" dirty="0">
                <a:latin typeface="+mj-lt"/>
              </a:endParaRPr>
            </a:p>
          </p:txBody>
        </p:sp>
      </p:grpSp>
      <p:grpSp>
        <p:nvGrpSpPr>
          <p:cNvPr id="54287" name="Group 29"/>
          <p:cNvGrpSpPr>
            <a:grpSpLocks/>
          </p:cNvGrpSpPr>
          <p:nvPr/>
        </p:nvGrpSpPr>
        <p:grpSpPr bwMode="auto">
          <a:xfrm>
            <a:off x="4095751" y="4240314"/>
            <a:ext cx="3686175" cy="891975"/>
            <a:chOff x="2414452" y="4525700"/>
            <a:chExt cx="4367348" cy="1189300"/>
          </a:xfrm>
        </p:grpSpPr>
        <p:sp>
          <p:nvSpPr>
            <p:cNvPr id="21" name="TextBox 20"/>
            <p:cNvSpPr txBox="1"/>
            <p:nvPr/>
          </p:nvSpPr>
          <p:spPr bwMode="auto">
            <a:xfrm>
              <a:off x="2414452" y="4525700"/>
              <a:ext cx="4140924" cy="800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57175" indent="-257175" algn="ctr">
                <a:buFont typeface="Arial" panose="020B0604020202020204" pitchFamily="34" charset="0"/>
                <a:buChar char="•"/>
                <a:defRPr/>
              </a:pPr>
              <a:r>
                <a:rPr lang="en-US" dirty="0">
                  <a:latin typeface="+mj-lt"/>
                </a:rPr>
                <a:t>Try to hold an </a:t>
              </a:r>
              <a:r>
                <a:rPr lang="en-US" b="1" dirty="0">
                  <a:solidFill>
                    <a:srgbClr val="A67A00"/>
                  </a:solidFill>
                  <a:latin typeface="+mj-lt"/>
                </a:rPr>
                <a:t>electron</a:t>
              </a:r>
              <a:r>
                <a:rPr lang="en-US" b="1" dirty="0">
                  <a:solidFill>
                    <a:srgbClr val="293F6F"/>
                  </a:solidFill>
                  <a:latin typeface="+mj-lt"/>
                </a:rPr>
                <a:t> </a:t>
              </a:r>
              <a:r>
                <a:rPr lang="en-US" dirty="0">
                  <a:latin typeface="+mj-lt"/>
                </a:rPr>
                <a:t>here:</a:t>
              </a:r>
            </a:p>
            <a:p>
              <a:pPr algn="ctr">
                <a:defRPr/>
              </a:pPr>
              <a:r>
                <a:rPr lang="en-US" sz="1500" dirty="0">
                  <a:solidFill>
                    <a:schemeClr val="bg1">
                      <a:lumMod val="50000"/>
                    </a:schemeClr>
                  </a:solidFill>
                </a:rPr>
                <a:t>(need to apply </a:t>
              </a:r>
              <a:r>
                <a:rPr lang="en-US" sz="1500" dirty="0" err="1">
                  <a:solidFill>
                    <a:schemeClr val="bg1">
                      <a:lumMod val="50000"/>
                    </a:schemeClr>
                  </a:solidFill>
                </a:rPr>
                <a:t>F</a:t>
              </a:r>
              <a:r>
                <a:rPr lang="en-US" sz="1500" baseline="-25000" dirty="0" err="1">
                  <a:solidFill>
                    <a:schemeClr val="bg1">
                      <a:lumMod val="50000"/>
                    </a:schemeClr>
                  </a:solidFill>
                </a:rPr>
                <a:t>app</a:t>
              </a:r>
              <a:r>
                <a:rPr lang="en-US" sz="1500" baseline="-25000" dirty="0">
                  <a:solidFill>
                    <a:schemeClr val="bg1">
                      <a:lumMod val="50000"/>
                    </a:schemeClr>
                  </a:solidFill>
                </a:rPr>
                <a:t> </a:t>
              </a:r>
              <a:r>
                <a:rPr lang="en-US" sz="1500" dirty="0">
                  <a:solidFill>
                    <a:schemeClr val="bg1">
                      <a:lumMod val="50000"/>
                    </a:schemeClr>
                  </a:solidFill>
                </a:rPr>
                <a:t>in opposite direction)</a:t>
              </a:r>
              <a:endParaRPr lang="en-US" sz="1500" baseline="-25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6477000" y="5410200"/>
              <a:ext cx="304800" cy="304800"/>
            </a:xfrm>
            <a:prstGeom prst="ellipse">
              <a:avLst/>
            </a:prstGeom>
            <a:solidFill>
              <a:srgbClr val="A67A00"/>
            </a:solidFill>
            <a:ln>
              <a:solidFill>
                <a:srgbClr val="A6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350" dirty="0">
                  <a:solidFill>
                    <a:schemeClr val="tx1"/>
                  </a:solidFill>
                </a:rPr>
                <a:t>–</a:t>
              </a: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04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5" grpId="0"/>
      <p:bldP spid="26" grpId="0"/>
      <p:bldP spid="33" grpId="0" animBg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cs typeface="Arial" charset="0"/>
              </a:rPr>
              <a:t>Potential Energy of Two </a:t>
            </a:r>
            <a:r>
              <a:rPr lang="en-US" b="1" dirty="0">
                <a:cs typeface="Arial" charset="0"/>
              </a:rPr>
              <a:t>Like</a:t>
            </a:r>
            <a:r>
              <a:rPr lang="en-US" dirty="0">
                <a:cs typeface="Arial" charset="0"/>
              </a:rPr>
              <a:t> Point Charges</a:t>
            </a:r>
          </a:p>
        </p:txBody>
      </p:sp>
      <p:sp>
        <p:nvSpPr>
          <p:cNvPr id="4" name="Oval 3"/>
          <p:cNvSpPr/>
          <p:nvPr/>
        </p:nvSpPr>
        <p:spPr>
          <a:xfrm>
            <a:off x="4267200" y="2543175"/>
            <a:ext cx="457200" cy="457200"/>
          </a:xfrm>
          <a:prstGeom prst="ellipse">
            <a:avLst/>
          </a:prstGeom>
          <a:solidFill>
            <a:srgbClr val="293F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+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3067050" y="2228851"/>
            <a:ext cx="13144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Charge fixed in place</a:t>
            </a:r>
          </a:p>
        </p:txBody>
      </p:sp>
      <p:sp>
        <p:nvSpPr>
          <p:cNvPr id="5" name="Oval 4"/>
          <p:cNvSpPr/>
          <p:nvPr/>
        </p:nvSpPr>
        <p:spPr>
          <a:xfrm>
            <a:off x="8210550" y="2543175"/>
            <a:ext cx="4572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+</a:t>
            </a:r>
          </a:p>
        </p:txBody>
      </p:sp>
      <p:sp>
        <p:nvSpPr>
          <p:cNvPr id="9" name="Oval 8"/>
          <p:cNvSpPr/>
          <p:nvPr/>
        </p:nvSpPr>
        <p:spPr>
          <a:xfrm>
            <a:off x="7524750" y="2543175"/>
            <a:ext cx="4572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+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7410450" y="3086102"/>
            <a:ext cx="1943100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Small force needed 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(because repulsion is weaker</a:t>
            </a:r>
            <a:endParaRPr lang="en-US" dirty="0">
              <a:latin typeface="+mj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067425" y="2543175"/>
            <a:ext cx="457200" cy="4572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+</a:t>
            </a:r>
          </a:p>
        </p:txBody>
      </p:sp>
      <p:sp>
        <p:nvSpPr>
          <p:cNvPr id="12" name="Oval 11"/>
          <p:cNvSpPr/>
          <p:nvPr/>
        </p:nvSpPr>
        <p:spPr>
          <a:xfrm>
            <a:off x="5381625" y="2543175"/>
            <a:ext cx="457200" cy="4572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+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5753101" y="2054053"/>
            <a:ext cx="2686049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Move other charge </a:t>
            </a:r>
            <a:r>
              <a:rPr lang="en-US" i="1" dirty="0">
                <a:latin typeface="+mj-lt"/>
              </a:rPr>
              <a:t>closer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4838700" y="3043105"/>
            <a:ext cx="234315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Larger force needed to move same distance 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(because repulsion is stronger)</a:t>
            </a:r>
            <a:endParaRPr lang="en-US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753350" y="4350961"/>
            <a:ext cx="685800" cy="1191"/>
          </a:xfrm>
          <a:prstGeom prst="straightConnector1">
            <a:avLst/>
          </a:prstGeom>
          <a:ln w="635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153025" y="4350961"/>
            <a:ext cx="1600200" cy="1191"/>
          </a:xfrm>
          <a:prstGeom prst="straightConnector1">
            <a:avLst/>
          </a:prstGeom>
          <a:ln w="635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 bwMode="auto">
          <a:xfrm>
            <a:off x="1981200" y="4993556"/>
            <a:ext cx="840105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Potential energy gets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higher</a:t>
            </a:r>
            <a:r>
              <a:rPr lang="en-US" dirty="0">
                <a:latin typeface="+mj-lt"/>
              </a:rPr>
              <a:t> as the charges get closer together because of repulsion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5124450" y="5378054"/>
            <a:ext cx="1943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j-lt"/>
              </a:rPr>
              <a:t>(more positive)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753100" y="4352151"/>
            <a:ext cx="9144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Force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924800" y="4352151"/>
            <a:ext cx="9144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Force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2580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 animBg="1"/>
      <p:bldP spid="12" grpId="0" animBg="1"/>
      <p:bldP spid="13" grpId="0" animBg="1"/>
      <p:bldP spid="14" grpId="0"/>
      <p:bldP spid="19" grpId="0" animBg="1"/>
      <p:bldP spid="20" grpId="0"/>
      <p:bldP spid="3" grpId="0"/>
      <p:bldP spid="18" grpId="0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cs typeface="Arial" charset="0"/>
              </a:rPr>
              <a:t>Potential Energy of Two </a:t>
            </a:r>
            <a:r>
              <a:rPr lang="en-US" b="1" dirty="0" err="1">
                <a:cs typeface="Arial" charset="0"/>
              </a:rPr>
              <a:t>UnLike</a:t>
            </a:r>
            <a:r>
              <a:rPr lang="en-US" dirty="0">
                <a:cs typeface="Arial" charset="0"/>
              </a:rPr>
              <a:t> Point Charges</a:t>
            </a:r>
          </a:p>
        </p:txBody>
      </p:sp>
      <p:sp>
        <p:nvSpPr>
          <p:cNvPr id="4" name="Oval 3"/>
          <p:cNvSpPr/>
          <p:nvPr/>
        </p:nvSpPr>
        <p:spPr>
          <a:xfrm>
            <a:off x="4267200" y="2543175"/>
            <a:ext cx="457200" cy="457200"/>
          </a:xfrm>
          <a:prstGeom prst="ellipse">
            <a:avLst/>
          </a:prstGeom>
          <a:solidFill>
            <a:srgbClr val="293F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+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2952750" y="2148530"/>
            <a:ext cx="15430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Charge fixed in place</a:t>
            </a:r>
          </a:p>
        </p:txBody>
      </p:sp>
      <p:sp>
        <p:nvSpPr>
          <p:cNvPr id="5" name="Oval 4"/>
          <p:cNvSpPr/>
          <p:nvPr/>
        </p:nvSpPr>
        <p:spPr>
          <a:xfrm>
            <a:off x="8210550" y="2543175"/>
            <a:ext cx="4572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-</a:t>
            </a:r>
          </a:p>
        </p:txBody>
      </p:sp>
      <p:sp>
        <p:nvSpPr>
          <p:cNvPr id="9" name="Oval 8"/>
          <p:cNvSpPr/>
          <p:nvPr/>
        </p:nvSpPr>
        <p:spPr>
          <a:xfrm>
            <a:off x="7524750" y="2543175"/>
            <a:ext cx="4572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-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7467600" y="3200402"/>
            <a:ext cx="1257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Small force needed</a:t>
            </a:r>
          </a:p>
        </p:txBody>
      </p:sp>
      <p:sp>
        <p:nvSpPr>
          <p:cNvPr id="11" name="Oval 10"/>
          <p:cNvSpPr/>
          <p:nvPr/>
        </p:nvSpPr>
        <p:spPr>
          <a:xfrm>
            <a:off x="6067425" y="2543175"/>
            <a:ext cx="457200" cy="4572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-</a:t>
            </a:r>
          </a:p>
        </p:txBody>
      </p:sp>
      <p:sp>
        <p:nvSpPr>
          <p:cNvPr id="12" name="Oval 11"/>
          <p:cNvSpPr/>
          <p:nvPr/>
        </p:nvSpPr>
        <p:spPr>
          <a:xfrm>
            <a:off x="5381625" y="2543175"/>
            <a:ext cx="457200" cy="4572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-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5867401" y="1996902"/>
            <a:ext cx="2657475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Move other charge </a:t>
            </a:r>
            <a:r>
              <a:rPr lang="en-US" i="1" dirty="0">
                <a:latin typeface="+mj-lt"/>
              </a:rPr>
              <a:t>farther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5067300" y="3028951"/>
            <a:ext cx="17716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Larger force needed to move same distance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753350" y="4400551"/>
            <a:ext cx="685800" cy="1191"/>
          </a:xfrm>
          <a:prstGeom prst="straightConnector1">
            <a:avLst/>
          </a:prstGeom>
          <a:ln w="635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153025" y="4400551"/>
            <a:ext cx="1600200" cy="1191"/>
          </a:xfrm>
          <a:prstGeom prst="straightConnector1">
            <a:avLst/>
          </a:prstGeom>
          <a:ln w="635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 bwMode="auto">
          <a:xfrm>
            <a:off x="2152650" y="4978845"/>
            <a:ext cx="82296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Potential energy gets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lower </a:t>
            </a:r>
            <a:r>
              <a:rPr lang="en-US" dirty="0">
                <a:latin typeface="+mj-lt"/>
              </a:rPr>
              <a:t>as the charges get closer together because of attraction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5124450" y="5378054"/>
            <a:ext cx="1943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j-lt"/>
              </a:rPr>
              <a:t>(more negative)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52614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1" grpId="0" animBg="1"/>
      <p:bldP spid="12" grpId="0" animBg="1"/>
      <p:bldP spid="14" grpId="0"/>
      <p:bldP spid="19" grpId="0" animBg="1"/>
      <p:bldP spid="20" grpId="0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cs typeface="Arial" charset="0"/>
              </a:rPr>
              <a:t>Electric Energy and Charges</a:t>
            </a:r>
          </a:p>
        </p:txBody>
      </p:sp>
      <p:sp>
        <p:nvSpPr>
          <p:cNvPr id="57347" name="TextBox 23"/>
          <p:cNvSpPr txBox="1">
            <a:spLocks noChangeArrowheads="1"/>
          </p:cNvSpPr>
          <p:nvPr/>
        </p:nvSpPr>
        <p:spPr bwMode="auto">
          <a:xfrm>
            <a:off x="2857500" y="2332435"/>
            <a:ext cx="21145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/>
              <a:t>Types of Charges</a:t>
            </a:r>
          </a:p>
        </p:txBody>
      </p:sp>
      <p:sp>
        <p:nvSpPr>
          <p:cNvPr id="57348" name="TextBox 26"/>
          <p:cNvSpPr txBox="1">
            <a:spLocks noChangeArrowheads="1"/>
          </p:cNvSpPr>
          <p:nvPr/>
        </p:nvSpPr>
        <p:spPr bwMode="auto">
          <a:xfrm>
            <a:off x="4972051" y="2332436"/>
            <a:ext cx="23062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>
                <a:solidFill>
                  <a:srgbClr val="293F6F"/>
                </a:solidFill>
              </a:rPr>
              <a:t>Favored</a:t>
            </a:r>
            <a:r>
              <a:rPr lang="en-US" dirty="0"/>
              <a:t>/ </a:t>
            </a:r>
            <a:r>
              <a:rPr lang="en-US" dirty="0">
                <a:solidFill>
                  <a:srgbClr val="A67A00"/>
                </a:solidFill>
              </a:rPr>
              <a:t>Disfavored</a:t>
            </a:r>
          </a:p>
        </p:txBody>
      </p:sp>
      <p:sp>
        <p:nvSpPr>
          <p:cNvPr id="57349" name="TextBox 28"/>
          <p:cNvSpPr txBox="1">
            <a:spLocks noChangeArrowheads="1"/>
          </p:cNvSpPr>
          <p:nvPr/>
        </p:nvSpPr>
        <p:spPr bwMode="auto">
          <a:xfrm>
            <a:off x="7343775" y="2332435"/>
            <a:ext cx="21145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/>
              <a:t>Potential Energy</a:t>
            </a:r>
          </a:p>
        </p:txBody>
      </p:sp>
      <p:sp>
        <p:nvSpPr>
          <p:cNvPr id="57350" name="TextBox 29"/>
          <p:cNvSpPr txBox="1">
            <a:spLocks noChangeArrowheads="1"/>
          </p:cNvSpPr>
          <p:nvPr/>
        </p:nvSpPr>
        <p:spPr bwMode="auto">
          <a:xfrm>
            <a:off x="2952751" y="1828801"/>
            <a:ext cx="58007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7175" indent="-257175" algn="ctr" eaLnBrk="1" hangingPunct="1">
              <a:buFont typeface="Arial" panose="020B0604020202020204" pitchFamily="34" charset="0"/>
              <a:buChar char="•"/>
            </a:pPr>
            <a:r>
              <a:rPr lang="en-US"/>
              <a:t>Imagine having two charges fairly near each other</a:t>
            </a:r>
          </a:p>
        </p:txBody>
      </p:sp>
      <p:sp>
        <p:nvSpPr>
          <p:cNvPr id="57351" name="TextBox 30"/>
          <p:cNvSpPr txBox="1">
            <a:spLocks noChangeArrowheads="1"/>
          </p:cNvSpPr>
          <p:nvPr/>
        </p:nvSpPr>
        <p:spPr bwMode="auto">
          <a:xfrm>
            <a:off x="2914650" y="3009901"/>
            <a:ext cx="2000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7175" indent="-257175" algn="ctr" eaLnBrk="1" hangingPunct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2 Positive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220891" y="3009901"/>
            <a:ext cx="2000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>
                <a:solidFill>
                  <a:srgbClr val="A67A00"/>
                </a:solidFill>
              </a:rPr>
              <a:t>Disfavored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400925" y="3009901"/>
            <a:ext cx="2000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rgbClr val="A67A00"/>
                </a:solidFill>
              </a:rPr>
              <a:t>High</a:t>
            </a:r>
          </a:p>
        </p:txBody>
      </p:sp>
      <p:sp>
        <p:nvSpPr>
          <p:cNvPr id="57354" name="TextBox 33"/>
          <p:cNvSpPr txBox="1">
            <a:spLocks noChangeArrowheads="1"/>
          </p:cNvSpPr>
          <p:nvPr/>
        </p:nvSpPr>
        <p:spPr bwMode="auto">
          <a:xfrm>
            <a:off x="2914650" y="3687366"/>
            <a:ext cx="2000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7175" indent="-257175" algn="ctr" eaLnBrk="1" hangingPunct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2 Negative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220891" y="3687366"/>
            <a:ext cx="2000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>
                <a:solidFill>
                  <a:srgbClr val="A67A00"/>
                </a:solidFill>
              </a:rPr>
              <a:t>Disfavored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7400925" y="3687366"/>
            <a:ext cx="2000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rgbClr val="A67A00"/>
                </a:solidFill>
              </a:rPr>
              <a:t>High</a:t>
            </a:r>
          </a:p>
        </p:txBody>
      </p:sp>
      <p:sp>
        <p:nvSpPr>
          <p:cNvPr id="57357" name="TextBox 36"/>
          <p:cNvSpPr txBox="1">
            <a:spLocks noChangeArrowheads="1"/>
          </p:cNvSpPr>
          <p:nvPr/>
        </p:nvSpPr>
        <p:spPr bwMode="auto">
          <a:xfrm>
            <a:off x="2732487" y="4364833"/>
            <a:ext cx="236458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7175" indent="-257175" algn="ctr" eaLnBrk="1" hangingPunct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Positive</a:t>
            </a:r>
            <a:r>
              <a:rPr lang="en-US" dirty="0"/>
              <a:t> and</a:t>
            </a:r>
            <a:r>
              <a:rPr lang="en-US" dirty="0">
                <a:solidFill>
                  <a:srgbClr val="FF0000"/>
                </a:solidFill>
              </a:rPr>
              <a:t> Negative</a:t>
            </a:r>
            <a:r>
              <a:rPr lang="en-US" dirty="0"/>
              <a:t>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220891" y="4364832"/>
            <a:ext cx="2000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>
                <a:solidFill>
                  <a:srgbClr val="293F6F"/>
                </a:solidFill>
              </a:rPr>
              <a:t>Favored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7400925" y="4364832"/>
            <a:ext cx="2000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rgbClr val="293F6F"/>
                </a:solidFill>
              </a:rPr>
              <a:t>Low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3267075" y="5082781"/>
            <a:ext cx="5657850" cy="772954"/>
            <a:chOff x="800100" y="5634038"/>
            <a:chExt cx="7543800" cy="1030604"/>
          </a:xfrm>
        </p:grpSpPr>
        <p:sp>
          <p:nvSpPr>
            <p:cNvPr id="57367" name="TextBox 39"/>
            <p:cNvSpPr txBox="1">
              <a:spLocks noChangeArrowheads="1"/>
            </p:cNvSpPr>
            <p:nvPr/>
          </p:nvSpPr>
          <p:spPr bwMode="auto">
            <a:xfrm>
              <a:off x="1143000" y="5634038"/>
              <a:ext cx="6858000" cy="492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dirty="0"/>
                <a:t>Imagine charges far from each other: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00100" y="6172200"/>
              <a:ext cx="7543800" cy="49244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/>
                <a:t>Potential energy should have </a:t>
              </a:r>
              <a:r>
                <a:rPr lang="en-US" dirty="0">
                  <a:solidFill>
                    <a:srgbClr val="7030A0"/>
                  </a:solidFill>
                </a:rPr>
                <a:t>high </a:t>
              </a:r>
              <a:r>
                <a:rPr lang="en-US" dirty="0"/>
                <a:t>magnitude or </a:t>
              </a:r>
              <a:r>
                <a:rPr lang="en-US" dirty="0">
                  <a:solidFill>
                    <a:schemeClr val="accent6">
                      <a:lumMod val="75000"/>
                    </a:schemeClr>
                  </a:solidFill>
                </a:rPr>
                <a:t>low</a:t>
              </a:r>
              <a:r>
                <a:rPr lang="en-US" dirty="0"/>
                <a:t>?</a:t>
              </a:r>
            </a:p>
          </p:txBody>
        </p:sp>
      </p:grpSp>
      <p:sp>
        <p:nvSpPr>
          <p:cNvPr id="42" name="Rounded Rectangle 41"/>
          <p:cNvSpPr/>
          <p:nvPr/>
        </p:nvSpPr>
        <p:spPr>
          <a:xfrm>
            <a:off x="8074821" y="5543551"/>
            <a:ext cx="535781" cy="235744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5981700" y="3349229"/>
            <a:ext cx="2628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elec</a:t>
            </a:r>
            <a:r>
              <a:rPr lang="en-US" dirty="0">
                <a:solidFill>
                  <a:srgbClr val="FF0000"/>
                </a:solidFill>
              </a:rPr>
              <a:t> will be very positive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5867400" y="4629151"/>
            <a:ext cx="2743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elec</a:t>
            </a:r>
            <a:r>
              <a:rPr lang="en-US" dirty="0">
                <a:solidFill>
                  <a:srgbClr val="FF0000"/>
                </a:solidFill>
              </a:rPr>
              <a:t> will be very negative</a:t>
            </a:r>
            <a:endParaRPr lang="en-US" i="1" dirty="0">
              <a:solidFill>
                <a:srgbClr val="FF0000"/>
              </a:solidFill>
            </a:endParaRPr>
          </a:p>
        </p:txBody>
      </p: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2809875" y="2914650"/>
            <a:ext cx="6572250" cy="2171700"/>
            <a:chOff x="190500" y="2743200"/>
            <a:chExt cx="8763000" cy="2895600"/>
          </a:xfrm>
        </p:grpSpPr>
        <p:sp>
          <p:nvSpPr>
            <p:cNvPr id="43" name="Rounded Rectangle 42"/>
            <p:cNvSpPr/>
            <p:nvPr/>
          </p:nvSpPr>
          <p:spPr>
            <a:xfrm>
              <a:off x="381000" y="2743200"/>
              <a:ext cx="8382000" cy="1752600"/>
            </a:xfrm>
            <a:prstGeom prst="roundRect">
              <a:avLst/>
            </a:prstGeom>
            <a:noFill/>
            <a:ln>
              <a:solidFill>
                <a:srgbClr val="A6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190500" y="4581525"/>
              <a:ext cx="8763000" cy="1057275"/>
            </a:xfrm>
            <a:prstGeom prst="roundRect">
              <a:avLst/>
            </a:prstGeom>
            <a:noFill/>
            <a:ln>
              <a:solidFill>
                <a:srgbClr val="A6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123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5" grpId="0"/>
      <p:bldP spid="36" grpId="0"/>
      <p:bldP spid="38" grpId="0"/>
      <p:bldP spid="39" grpId="0"/>
      <p:bldP spid="42" grpId="0" animBg="1"/>
      <p:bldP spid="44" grpId="0"/>
      <p:bldP spid="45" grpId="0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>
                <a:cs typeface="Arial" charset="0"/>
              </a:rPr>
              <a:t>Potential Energy of Two Point Charges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3009900" y="2114550"/>
            <a:ext cx="2628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Like</a:t>
            </a:r>
            <a:r>
              <a:rPr lang="en-US" dirty="0">
                <a:latin typeface="+mj-lt"/>
              </a:rPr>
              <a:t> charges: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3009900" y="2857500"/>
            <a:ext cx="2628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A67A00"/>
                </a:solidFill>
                <a:latin typeface="+mj-lt"/>
              </a:rPr>
              <a:t>Unlike</a:t>
            </a:r>
            <a:r>
              <a:rPr lang="en-US" dirty="0">
                <a:latin typeface="+mj-lt"/>
              </a:rPr>
              <a:t> charges: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5295900" y="2124410"/>
            <a:ext cx="4171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Higher</a:t>
            </a:r>
            <a:r>
              <a:rPr lang="en-US" dirty="0">
                <a:latin typeface="+mj-lt"/>
              </a:rPr>
              <a:t> Potential Energy as they get closer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5353050" y="2847863"/>
            <a:ext cx="4057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A67A00"/>
                </a:solidFill>
                <a:latin typeface="+mj-lt"/>
              </a:rPr>
              <a:t>Lower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>
                <a:latin typeface="+mj-lt"/>
              </a:rPr>
              <a:t>Potential Energy as they get closer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589719"/>
              </p:ext>
            </p:extLst>
          </p:nvPr>
        </p:nvGraphicFramePr>
        <p:xfrm>
          <a:off x="5093495" y="3348038"/>
          <a:ext cx="2005013" cy="9179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Equation" r:id="rId4" imgW="888840" imgH="406080" progId="Equation.3">
                  <p:embed/>
                </p:oleObj>
              </mc:Choice>
              <mc:Fallback>
                <p:oleObj name="Equation" r:id="rId4" imgW="88884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3495" y="3348038"/>
                        <a:ext cx="2005013" cy="9179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 bwMode="auto">
          <a:xfrm>
            <a:off x="3324225" y="4433889"/>
            <a:ext cx="554355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In conservation of energy, include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one</a:t>
            </a:r>
            <a:r>
              <a:rPr lang="en-US" dirty="0">
                <a:latin typeface="+mj-lt"/>
              </a:rPr>
              <a:t> of these terms for each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pair</a:t>
            </a:r>
            <a:r>
              <a:rPr lang="en-US" dirty="0">
                <a:latin typeface="+mj-lt"/>
              </a:rPr>
              <a:t> of particles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2667000" y="5368529"/>
            <a:ext cx="685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Requires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baseline="-25000" dirty="0" err="1">
                <a:latin typeface="Times New Roman" pitchFamily="18" charset="0"/>
                <a:cs typeface="Times New Roman" pitchFamily="18" charset="0"/>
              </a:rPr>
              <a:t>elec</a:t>
            </a:r>
            <a:r>
              <a:rPr lang="en-US" dirty="0">
                <a:latin typeface="+mj-lt"/>
              </a:rPr>
              <a:t> to be zero when the particles are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infinitely </a:t>
            </a:r>
            <a:r>
              <a:rPr lang="en-US" dirty="0">
                <a:latin typeface="+mj-lt"/>
              </a:rPr>
              <a:t>far apart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52754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 animBg="1"/>
      <p:bldP spid="25" grpId="0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667000" y="665721"/>
            <a:ext cx="6629400" cy="85725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sz="3000" dirty="0">
                <a:cs typeface="Arial" charset="0"/>
              </a:rPr>
              <a:t>Applying Conservation of Energy (</a:t>
            </a:r>
            <a:r>
              <a:rPr lang="en-US" sz="3000" i="1" dirty="0" err="1">
                <a:cs typeface="Arial" charset="0"/>
              </a:rPr>
              <a:t>E</a:t>
            </a:r>
            <a:r>
              <a:rPr lang="en-US" sz="3000" i="1" baseline="-25000" dirty="0" err="1">
                <a:cs typeface="Arial" charset="0"/>
              </a:rPr>
              <a:t>i</a:t>
            </a:r>
            <a:r>
              <a:rPr lang="en-US" sz="3000" i="1" dirty="0">
                <a:cs typeface="Arial" charset="0"/>
              </a:rPr>
              <a:t> = </a:t>
            </a:r>
            <a:r>
              <a:rPr lang="en-US" sz="3000" i="1" dirty="0" err="1">
                <a:cs typeface="Arial" charset="0"/>
              </a:rPr>
              <a:t>E</a:t>
            </a:r>
            <a:r>
              <a:rPr lang="en-US" sz="3000" i="1" baseline="-25000" dirty="0" err="1">
                <a:cs typeface="Arial" charset="0"/>
              </a:rPr>
              <a:t>f</a:t>
            </a:r>
            <a:r>
              <a:rPr lang="en-US" sz="3000" dirty="0">
                <a:cs typeface="Arial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1600200" y="1448140"/>
            <a:ext cx="87439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/>
              <a:t>Two electrons are initially held at rest </a:t>
            </a:r>
            <a:r>
              <a:rPr lang="en-US" b="1" dirty="0"/>
              <a:t>20.0 nm </a:t>
            </a:r>
            <a:r>
              <a:rPr lang="en-US" dirty="0"/>
              <a:t>apart from each other are </a:t>
            </a:r>
            <a:r>
              <a:rPr lang="en-US" b="1" dirty="0"/>
              <a:t>both</a:t>
            </a:r>
            <a:r>
              <a:rPr lang="en-US" dirty="0"/>
              <a:t> released.  How fast is each one moving when they are </a:t>
            </a:r>
            <a:r>
              <a:rPr lang="en-US" b="1" dirty="0"/>
              <a:t>40.0 nm </a:t>
            </a:r>
            <a:r>
              <a:rPr lang="en-US" dirty="0"/>
              <a:t>apart from each other?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1959769" y="2305828"/>
            <a:ext cx="2000250" cy="14773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1.12 × 10</a:t>
            </a:r>
            <a:r>
              <a:rPr lang="en-US" baseline="30000" dirty="0">
                <a:latin typeface="+mj-lt"/>
              </a:rPr>
              <a:t>5</a:t>
            </a:r>
            <a:r>
              <a:rPr lang="en-US" dirty="0">
                <a:latin typeface="+mj-lt"/>
              </a:rPr>
              <a:t> m/s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1.59 </a:t>
            </a:r>
            <a:r>
              <a:rPr lang="en-US" dirty="0"/>
              <a:t>× 10</a:t>
            </a:r>
            <a:r>
              <a:rPr lang="en-US" baseline="30000" dirty="0"/>
              <a:t>5</a:t>
            </a:r>
            <a:r>
              <a:rPr lang="en-US" dirty="0"/>
              <a:t> m/s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7.95 </a:t>
            </a:r>
            <a:r>
              <a:rPr lang="en-US" dirty="0"/>
              <a:t>× 10</a:t>
            </a:r>
            <a:r>
              <a:rPr lang="en-US" baseline="30000" dirty="0"/>
              <a:t>4</a:t>
            </a:r>
            <a:r>
              <a:rPr lang="en-US" dirty="0"/>
              <a:t> m/s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1.38 </a:t>
            </a:r>
            <a:r>
              <a:rPr lang="en-US" dirty="0"/>
              <a:t>× 10</a:t>
            </a:r>
            <a:r>
              <a:rPr lang="en-US" baseline="30000" dirty="0"/>
              <a:t>5</a:t>
            </a:r>
            <a:r>
              <a:rPr lang="en-US" dirty="0"/>
              <a:t> m/s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1.95 </a:t>
            </a:r>
            <a:r>
              <a:rPr lang="en-US" dirty="0"/>
              <a:t>× 10</a:t>
            </a:r>
            <a:r>
              <a:rPr lang="en-US" baseline="30000" dirty="0"/>
              <a:t>5</a:t>
            </a:r>
            <a:r>
              <a:rPr lang="en-US" dirty="0"/>
              <a:t> m/s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959769" y="2877328"/>
            <a:ext cx="1885950" cy="2857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grpSp>
        <p:nvGrpSpPr>
          <p:cNvPr id="13" name="Group 12"/>
          <p:cNvGrpSpPr/>
          <p:nvPr/>
        </p:nvGrpSpPr>
        <p:grpSpPr>
          <a:xfrm>
            <a:off x="1809750" y="4097425"/>
            <a:ext cx="7086600" cy="991177"/>
            <a:chOff x="-1066800" y="4121184"/>
            <a:chExt cx="9448800" cy="1321569"/>
          </a:xfrm>
        </p:grpSpPr>
        <p:sp>
          <p:nvSpPr>
            <p:cNvPr id="7" name="TextBox 6"/>
            <p:cNvSpPr txBox="1"/>
            <p:nvPr/>
          </p:nvSpPr>
          <p:spPr>
            <a:xfrm>
              <a:off x="-1066800" y="4121184"/>
              <a:ext cx="9448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1. Which is the correct expression for the system’s </a:t>
              </a:r>
              <a:r>
                <a:rPr lang="en-US" b="1" dirty="0"/>
                <a:t>initial</a:t>
              </a:r>
              <a:r>
                <a:rPr lang="en-US" dirty="0"/>
                <a:t> energy?</a:t>
              </a:r>
            </a:p>
          </p:txBody>
        </p:sp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71517140"/>
                </p:ext>
              </p:extLst>
            </p:nvPr>
          </p:nvGraphicFramePr>
          <p:xfrm>
            <a:off x="0" y="4701390"/>
            <a:ext cx="6086475" cy="741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32" name="Equation" r:id="rId4" imgW="3759120" imgH="457200" progId="Equation.3">
                    <p:embed/>
                  </p:oleObj>
                </mc:Choice>
                <mc:Fallback>
                  <p:oleObj name="Equation" r:id="rId4" imgW="375912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4701390"/>
                          <a:ext cx="6086475" cy="7413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oup 13"/>
          <p:cNvGrpSpPr/>
          <p:nvPr/>
        </p:nvGrpSpPr>
        <p:grpSpPr>
          <a:xfrm>
            <a:off x="1809750" y="5350697"/>
            <a:ext cx="8743950" cy="926888"/>
            <a:chOff x="-1431330" y="5508643"/>
            <a:chExt cx="12251651" cy="1235851"/>
          </a:xfrm>
        </p:grpSpPr>
        <p:sp>
          <p:nvSpPr>
            <p:cNvPr id="8" name="TextBox 7"/>
            <p:cNvSpPr txBox="1"/>
            <p:nvPr/>
          </p:nvSpPr>
          <p:spPr>
            <a:xfrm>
              <a:off x="-1431330" y="5508643"/>
              <a:ext cx="1225165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2. Which is the correct expression for the system’s </a:t>
              </a:r>
              <a:r>
                <a:rPr lang="en-US" b="1" dirty="0"/>
                <a:t>final</a:t>
              </a:r>
              <a:r>
                <a:rPr lang="en-US" dirty="0"/>
                <a:t> energy </a:t>
              </a:r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(kinetic + electric potential)?</a:t>
              </a:r>
            </a:p>
          </p:txBody>
        </p:sp>
        <p:graphicFrame>
          <p:nvGraphicFramePr>
            <p:cNvPr id="11469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07330259"/>
                </p:ext>
              </p:extLst>
            </p:nvPr>
          </p:nvGraphicFramePr>
          <p:xfrm>
            <a:off x="-230188" y="5968206"/>
            <a:ext cx="9609138" cy="776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33" name="Equation" r:id="rId6" imgW="5981400" imgH="482400" progId="Equation.3">
                    <p:embed/>
                  </p:oleObj>
                </mc:Choice>
                <mc:Fallback>
                  <p:oleObj name="Equation" r:id="rId6" imgW="5981400" imgH="4824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230188" y="5968206"/>
                          <a:ext cx="9609138" cy="776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Rounded Rectangle 9"/>
          <p:cNvSpPr/>
          <p:nvPr/>
        </p:nvSpPr>
        <p:spPr>
          <a:xfrm>
            <a:off x="3960019" y="5682807"/>
            <a:ext cx="1314450" cy="57176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11" name="Rounded Rectangle 10"/>
          <p:cNvSpPr/>
          <p:nvPr/>
        </p:nvSpPr>
        <p:spPr>
          <a:xfrm>
            <a:off x="6617494" y="4508767"/>
            <a:ext cx="571500" cy="57176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0896600" y="6356353"/>
            <a:ext cx="685800" cy="365125"/>
          </a:xfrm>
        </p:spPr>
        <p:txBody>
          <a:bodyPr/>
          <a:lstStyle/>
          <a:p>
            <a:pPr>
              <a:defRPr/>
            </a:pPr>
            <a:fld id="{B44822B8-BCDF-439D-B06B-F9A37C27851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41870526"/>
                  </p:ext>
                </p:extLst>
              </p:nvPr>
            </p:nvGraphicFramePr>
            <p:xfrm>
              <a:off x="4381500" y="2305828"/>
              <a:ext cx="6667500" cy="159207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095499">
                      <a:extLst>
                        <a:ext uri="{9D8B030D-6E8A-4147-A177-3AD203B41FA5}">
                          <a16:colId xmlns:a16="http://schemas.microsoft.com/office/drawing/2014/main" val="3759575382"/>
                        </a:ext>
                      </a:extLst>
                    </a:gridCol>
                    <a:gridCol w="4572001">
                      <a:extLst>
                        <a:ext uri="{9D8B030D-6E8A-4147-A177-3AD203B41FA5}">
                          <a16:colId xmlns:a16="http://schemas.microsoft.com/office/drawing/2014/main" val="3402668248"/>
                        </a:ext>
                      </a:extLst>
                    </a:gridCol>
                  </a:tblGrid>
                  <a:tr h="47429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400" b="0" i="0" dirty="0">
                              <a:latin typeface="+mj-lt"/>
                            </a:rPr>
                            <a:t>1. Find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endParaRPr lang="en-US" sz="1000" dirty="0"/>
                        </a:p>
                      </a:txBody>
                      <a:tcPr marL="68580" marR="6858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𝑘</m:t>
                                    </m:r>
                                    <m:sSup>
                                      <m:sSupPr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𝑒</m:t>
                                        </m:r>
                                      </m:e>
                                      <m:sup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en-US" sz="1400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2978150548"/>
                      </a:ext>
                    </a:extLst>
                  </a:tr>
                  <a:tr h="495984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400" b="0" i="0" kern="120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2. Find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oMath>
                          </a14:m>
                          <a:endParaRPr lang="en-US" sz="1400" dirty="0"/>
                        </a:p>
                      </a:txBody>
                      <a:tcPr marL="68580" marR="6858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𝑓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𝑚</m:t>
                                </m:r>
                                <m:sSup>
                                  <m:sSup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𝑣</m:t>
                                    </m:r>
                                  </m:e>
                                  <m:sup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1400" i="1">
                                    <a:latin typeface="Cambria Math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𝑘</m:t>
                                    </m:r>
                                    <m:sSup>
                                      <m:sSupPr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𝑒</m:t>
                                        </m:r>
                                      </m:e>
                                      <m:sup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en-US" sz="1400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4264664465"/>
                      </a:ext>
                    </a:extLst>
                  </a:tr>
                  <a:tr h="49578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400" b="0" i="0" kern="120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3. </a:t>
                          </a:r>
                          <a:r>
                            <a:rPr lang="en-US" sz="1400" dirty="0"/>
                            <a:t>Set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i="1" dirty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1400" i="1" baseline="-25000" dirty="0" err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400" b="0" i="1" dirty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1400" i="1" dirty="0" err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1400" i="1" baseline="-25000" dirty="0" err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1400" i="1" dirty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sz="1400" dirty="0"/>
                            <a:t>and solve</a:t>
                          </a:r>
                          <a:endParaRPr lang="en-US" sz="1000" dirty="0"/>
                        </a:p>
                      </a:txBody>
                      <a:tcPr marL="68580" marR="6858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1400" i="1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/>
                                    </a:rPr>
                                    <m:t>𝑓</m:t>
                                  </m:r>
                                </m:sub>
                              </m:s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   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⇒</m:t>
                              </m:r>
                              <m:r>
                                <m:rPr>
                                  <m:nor/>
                                </m:rPr>
                                <a:rPr lang="en-US" sz="1400">
                                  <a:latin typeface="Cambria Math"/>
                                </a:rPr>
                                <m:t>  </m:t>
                              </m:r>
                              <m:r>
                                <m:rPr>
                                  <m:nor/>
                                </m:rPr>
                                <a:rPr lang="en-US" sz="1400" dirty="0"/>
                                <m:t> </m:t>
                              </m:r>
                              <m:f>
                                <m:f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latin typeface="Cambria Math"/>
                                    </a:rPr>
                                    <m:t>𝑘</m:t>
                                  </m:r>
                                  <m:sSup>
                                    <m:sSup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1400" i="1">
                                  <a:latin typeface="Cambria Math"/>
                                </a:rPr>
                                <m:t>= 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𝑚</m:t>
                              </m:r>
                              <m:sSup>
                                <m:s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𝑣</m:t>
                                  </m:r>
                                </m:e>
                                <m:sup>
                                  <m:r>
                                    <a:rPr lang="en-US" sz="1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400" i="1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latin typeface="Cambria Math"/>
                                    </a:rPr>
                                    <m:t>𝑘</m:t>
                                  </m:r>
                                  <m:sSup>
                                    <m:sSup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𝑓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r>
                            <a:rPr lang="en-US" sz="1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400">
                                  <a:latin typeface="Cambria Math"/>
                                </a:rPr>
                                <m:t>  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⇒  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𝑣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=±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f>
                                    <m:f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𝑚</m:t>
                                      </m:r>
                                    </m:den>
                                  </m:f>
                                  <m:d>
                                    <m:d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en-US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400" i="1"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1400" i="1">
                                                  <a:latin typeface="Cambria Math"/>
                                                </a:rPr>
                                                <m:t>𝑒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1400" i="1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400" i="1">
                                                  <a:latin typeface="Cambria Math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400" i="1">
                                                  <a:latin typeface="Cambria Math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400" i="1"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1400" i="1">
                                                  <a:latin typeface="Cambria Math"/>
                                                </a:rPr>
                                                <m:t>𝑒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1400" i="1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400" i="1">
                                                  <a:latin typeface="Cambria Math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400" i="1">
                                                  <a:latin typeface="Cambria Math"/>
                                                </a:rPr>
                                                <m:t>𝑓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</m:rad>
                            </m:oMath>
                          </a14:m>
                          <a:r>
                            <a:rPr lang="en-US" sz="1400" dirty="0"/>
                            <a:t> </a:t>
                          </a:r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73698456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41870526"/>
                  </p:ext>
                </p:extLst>
              </p:nvPr>
            </p:nvGraphicFramePr>
            <p:xfrm>
              <a:off x="4381500" y="2305828"/>
              <a:ext cx="6667500" cy="159207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095499">
                      <a:extLst>
                        <a:ext uri="{9D8B030D-6E8A-4147-A177-3AD203B41FA5}">
                          <a16:colId xmlns:a16="http://schemas.microsoft.com/office/drawing/2014/main" val="3759575382"/>
                        </a:ext>
                      </a:extLst>
                    </a:gridCol>
                    <a:gridCol w="4572001">
                      <a:extLst>
                        <a:ext uri="{9D8B030D-6E8A-4147-A177-3AD203B41FA5}">
                          <a16:colId xmlns:a16="http://schemas.microsoft.com/office/drawing/2014/main" val="3402668248"/>
                        </a:ext>
                      </a:extLst>
                    </a:gridCol>
                  </a:tblGrid>
                  <a:tr h="53263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8"/>
                          <a:stretch>
                            <a:fillRect l="-291" t="-1136" r="-218895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8"/>
                          <a:stretch>
                            <a:fillRect l="-45939" t="-1136" r="-266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78150548"/>
                      </a:ext>
                    </a:extLst>
                  </a:tr>
                  <a:tr h="5567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8"/>
                          <a:stretch>
                            <a:fillRect l="-291" t="-97802" r="-218895" b="-934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8"/>
                          <a:stretch>
                            <a:fillRect l="-45939" t="-97802" r="-266" b="-93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4664465"/>
                      </a:ext>
                    </a:extLst>
                  </a:tr>
                  <a:tr h="50273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8"/>
                          <a:stretch>
                            <a:fillRect l="-291" t="-216867" r="-218895" b="-24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8"/>
                          <a:stretch>
                            <a:fillRect l="-45939" t="-216867" r="-266" b="-24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6984567"/>
                      </a:ext>
                    </a:extLst>
                  </a:tr>
                </a:tbl>
              </a:graphicData>
            </a:graphic>
          </p:graphicFrame>
        </mc:Fallback>
      </mc:AlternateContent>
    </p:spTree>
    <p:custDataLst>
      <p:tags r:id="rId2"/>
    </p:custDataLst>
    <p:extLst>
      <p:ext uri="{BB962C8B-B14F-4D97-AF65-F5344CB8AC3E}">
        <p14:creationId xmlns:p14="http://schemas.microsoft.com/office/powerpoint/2010/main" val="2272886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 animBg="1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4|5.1|15.3|21.8|4|35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5|38.3|60.5|18.3|2.1|45.3|2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4.7|7.6|12.8|83|15.3|12.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2|6.4|2.5|2|1.2|0.6|0.4|0.8|0.9|1.3|4.4|6.4|1.6|2.1|2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2.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4|1.3|54.7|16.5|4.2|31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8.3|1.6|20.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3.8|13.2|6.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2|207.6|12.1|39|38.9|10.7|1.4|7.6|5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7|19.4|33.6|14.8|18.2|16.8|7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|6.4|15.6|9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6|15.2|76.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0|34|11.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7.2|9|4.6|11.9|23|166.9|53.2|1.8|1.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4.5|14.5|2.8|3.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8|15.7|5.5|5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4|23.4|22.3|17.7|81.8|29.8|74.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7.5|22.4|1.1|0.6|23.5|6.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|4|3.8|130.4|5.6|29.9|36.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2.9|108.9|2.3|42.5|1.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4|10.2|19.1|5.5|10.3|7.3|3.9|9.1|184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5.7|18.2|38.6|23.9|69.9|0.9|26.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6|41.2|5.5|7|1.3|1.9|10.5|2.8|1.8|11.3|1.1|7.7|3.1|14.7|2.7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2.8|21.8|1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6.3|6.1|3.4|2.2|26.6|17.1|5.2|7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0.7|16.2|17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3.4|30.7|8.7|1.7|15.3|3|21.4|21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8.8|5.5|5.5|1.9|3.4|5.4|4.4|28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5.2|3.9|5.7|9.2|5.2|6.1|2.3|7|0.8|65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29.4|19.9|22.2|36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1.5|128.1|29.8|122.2|68.1|9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4.6|101.3|30.8|110.8|44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22C76DF9BD8349B0CA3C9A1AA4C548" ma:contentTypeVersion="112" ma:contentTypeDescription="Create a new document." ma:contentTypeScope="" ma:versionID="3ba740bbfea08ad42b5fb892d4577724">
  <xsd:schema xmlns:xsd="http://www.w3.org/2001/XMLSchema" xmlns:xs="http://www.w3.org/2001/XMLSchema" xmlns:p="http://schemas.microsoft.com/office/2006/metadata/properties" xmlns:ns3="http://schemas.microsoft.com/sharepoint/v4" xmlns:ns4="9fff0862-dda6-4fd7-9437-296e7a0fcd45" xmlns:ns5="7dcc4a76-b6f0-4a5c-8242-557922f7abb0" targetNamespace="http://schemas.microsoft.com/office/2006/metadata/properties" ma:root="true" ma:fieldsID="f7fd287cc537a47f0d39eda5b7439aef" ns3:_="" ns4:_="" ns5:_="">
    <xsd:import namespace="http://schemas.microsoft.com/sharepoint/v4"/>
    <xsd:import namespace="9fff0862-dda6-4fd7-9437-296e7a0fcd45"/>
    <xsd:import namespace="7dcc4a76-b6f0-4a5c-8242-557922f7abb0"/>
    <xsd:element name="properties">
      <xsd:complexType>
        <xsd:sequence>
          <xsd:element name="documentManagement">
            <xsd:complexType>
              <xsd:all>
                <xsd:element ref="ns3:IconOverlay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5:SharedWithUsers" minOccurs="0"/>
                <xsd:element ref="ns5:SharedWithDetail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9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f0862-dda6-4fd7-9437-296e7a0fcd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cc4a76-b6f0-4a5c-8242-557922f7abb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 ma:index="8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FDB46F38-D971-4C26-858D-1435AD107824}"/>
</file>

<file path=customXml/itemProps2.xml><?xml version="1.0" encoding="utf-8"?>
<ds:datastoreItem xmlns:ds="http://schemas.openxmlformats.org/officeDocument/2006/customXml" ds:itemID="{F79F7BD5-EBEC-4A8D-BF9A-61A28CB44225}"/>
</file>

<file path=customXml/itemProps3.xml><?xml version="1.0" encoding="utf-8"?>
<ds:datastoreItem xmlns:ds="http://schemas.openxmlformats.org/officeDocument/2006/customXml" ds:itemID="{43B2E8A0-A437-4E0A-9332-66C81C4CEDB4}"/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2688</Words>
  <Application>Microsoft Office PowerPoint</Application>
  <PresentationFormat>Widescreen</PresentationFormat>
  <Paragraphs>492</Paragraphs>
  <Slides>37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ＭＳ Ｐゴシック</vt:lpstr>
      <vt:lpstr>Arial</vt:lpstr>
      <vt:lpstr>Calibri</vt:lpstr>
      <vt:lpstr>Cambria Math</vt:lpstr>
      <vt:lpstr>Symbol</vt:lpstr>
      <vt:lpstr>Times New Roman</vt:lpstr>
      <vt:lpstr>Office Theme</vt:lpstr>
      <vt:lpstr>Equation</vt:lpstr>
      <vt:lpstr>Electric Potential</vt:lpstr>
      <vt:lpstr>One More Way to Look at Electric Fields (and shade of things to come)</vt:lpstr>
      <vt:lpstr>Reminders About Energy</vt:lpstr>
      <vt:lpstr>Electrical Potential Energy</vt:lpstr>
      <vt:lpstr>Potential Energy of Two Like Point Charges</vt:lpstr>
      <vt:lpstr>Potential Energy of Two UnLike Point Charges</vt:lpstr>
      <vt:lpstr>Electric Energy and Charges</vt:lpstr>
      <vt:lpstr>Potential Energy of Two Point Charges</vt:lpstr>
      <vt:lpstr>Applying Conservation of Energy (Ei = Ef)</vt:lpstr>
      <vt:lpstr>Applying Conservation of Energy</vt:lpstr>
      <vt:lpstr>Potential Energy of Groups of Charges - Find total energy by summing energy of every pair</vt:lpstr>
      <vt:lpstr>Electric Potential</vt:lpstr>
      <vt:lpstr>Electric Potential</vt:lpstr>
      <vt:lpstr>Where Potential Shows Up</vt:lpstr>
      <vt:lpstr>How to Create Potential?</vt:lpstr>
      <vt:lpstr>Electric Potential, Energy, and Charges</vt:lpstr>
      <vt:lpstr>Measuring Electric Potential</vt:lpstr>
      <vt:lpstr>Potential Caused by Point Charge</vt:lpstr>
      <vt:lpstr>Potential from Multiple Sources (see slide 11)</vt:lpstr>
      <vt:lpstr>Electric Potential with Two Charges</vt:lpstr>
      <vt:lpstr>Extra Problem with Two Particles</vt:lpstr>
      <vt:lpstr>Conservation of Energy</vt:lpstr>
      <vt:lpstr>Set Up with Conservation of Energy:</vt:lpstr>
      <vt:lpstr>EKG Measurement</vt:lpstr>
      <vt:lpstr>EKG Measurement (equations)</vt:lpstr>
      <vt:lpstr>Electron Volts (eV)</vt:lpstr>
      <vt:lpstr>Electric Fields and Potentials</vt:lpstr>
      <vt:lpstr>Equipotential Lines</vt:lpstr>
      <vt:lpstr>Motion on Equipotential</vt:lpstr>
      <vt:lpstr>Direction of E-Field</vt:lpstr>
      <vt:lpstr>Relationship between E and V </vt:lpstr>
      <vt:lpstr>Using Relation Between E and V  Conceptual</vt:lpstr>
      <vt:lpstr>Using Relation Between E and V  Numerical</vt:lpstr>
      <vt:lpstr>One Way to Look at Potential</vt:lpstr>
      <vt:lpstr>Summary of Electric Field and Potential</vt:lpstr>
      <vt:lpstr>A Final Look at Field and Potential Now With Equations</vt:lpstr>
      <vt:lpstr>Conductor in Equilibrium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Shafat Mubin</dc:creator>
  <cp:lastModifiedBy>S M</cp:lastModifiedBy>
  <cp:revision>80</cp:revision>
  <dcterms:created xsi:type="dcterms:W3CDTF">2016-06-12T23:48:21Z</dcterms:created>
  <dcterms:modified xsi:type="dcterms:W3CDTF">2021-08-02T15:47:29Z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0x0101007222C76DF9BD8349B0CA3C9A1AA4C548</vt:lpwstr>
  </property>
</Properties>
</file>