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3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ink/ink2.xml" ContentType="application/inkml+xml"/>
  <Override PartName="/ppt/ink/ink1.xml" ContentType="application/inkml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82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48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43264" units="1/cm"/>
          <inkml:channelProperty channel="Y" name="resolution" value="36.48649" units="1/cm"/>
          <inkml:channelProperty channel="T" name="resolution" value="1" units="1/dev"/>
        </inkml:channelProperties>
      </inkml:inkSource>
      <inkml:timestamp xml:id="ts0" timeString="2021-01-14T19:26:30.46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7938 13159 0,'-18'17'62,"18"1"-46,18-18-16,-18 35 15,17-35-15,-17 18 16,18-1 0,-1 1-16,1 17 15,0-35-15,-18 36 16,17-36-16,1 17 31,-18 19 16,0-1-47,18-35 16,-18 35-16</inkml:trace>
  <inkml:trace contextRef="#ctx0" brushRef="#br0" timeOffset="1000.016">7232 13247 0,'0'53'47,"0"-36"-47,0 1 15,18 17-15,-1 1 16,1-19-16,-18 1 16,53 17-16,-53-17 15,17-1-15,1 1 16,0 0-16</inkml:trace>
  <inkml:trace contextRef="#ctx0" brushRef="#br0" timeOffset="2838.995">6368 13194 0,'0'35'31,"0"-17"-15,35-1-16,-17 19 15,17-19-15,0 19 16,18-19-16,-18 19 16,1-19-16,-1 18 15,-17-17-15,-1 0 16,18-1-1</inkml:trace>
  <inkml:trace contextRef="#ctx0" brushRef="#br0" timeOffset="3703.709">5715 13212 0,'-18'0'47,"18"17"-47,18-17 16,0 35-16,17-17 15,-35 0-15,35 17 16,-17 0 0,-1-17-1,1 17-15,0-17 16,-1 17-16</inkml:trace>
  <inkml:trace contextRef="#ctx0" brushRef="#br0" timeOffset="4640.315">5151 13229 0,'0'35'16,"35"1"-1,-18-19 1,19 19-16,-36-19 16,35 19-16,-17-36 15,-1 35-15,1-35 16,0 35-16,-1-17 15,-17-1-15,18 1 16,0 0 0,-1-1 109</inkml:trace>
  <inkml:trace contextRef="#ctx0" brushRef="#br0" timeOffset="5744.367">4639 13212 0,'0'17'63,"35"1"-47,1 17-16,-1 0 15,-18-17 1,1 0-1,0 17-15,-1-35 0,-17 18 16,0-1 0,18 1-16,0-1 15,-1-17 1,1 36 46,0-19-62,-18 1 16,17-18 0</inkml:trace>
  <inkml:trace contextRef="#ctx0" brushRef="#br0" timeOffset="7080.384">4251 13229 0,'0'18'31,"18"-1"-16,-1 1 1,1 0 0,-18 17-16,18-17 31,-1-1-31,1 19 16,-1-19-1,-17 1 1,18-18 15,-18 17 172,18 1-203,-1 0 16</inkml:trace>
  <inkml:trace contextRef="#ctx0" brushRef="#br0" timeOffset="147680.3059">7973 18715 0,'-18'0'32,"18"-18"-32,18 18 15,17-35-15,0 17 16,1 1-16,-19-1 15,1 0-15,17 1 16,-35-1-16,18 18 16,-18-18-1,17 18 1,1-17-16,0-1 16,-1 1 15,19-1 0,-19 0 0,1 18-31</inkml:trace>
  <inkml:trace contextRef="#ctx0" brushRef="#br0" timeOffset="148527.408">7885 18239 0,'17'0'31,"36"-36"-15,0 19-16,35-36 15,-35 18-15,18-1 16,-18 1-16,-18 17 16,0 18-16,0-35 15,-17 17-15,17 18 16,1-35-16,-19 35 15,36-35-15,-35 35 32</inkml:trace>
  <inkml:trace contextRef="#ctx0" brushRef="#br0" timeOffset="149239.816">7990 17762 0,'0'-17'31,"0"-19"-31,36 1 16,17 0-16,-18 0 15,18 17-15,0-17 16,0 17-16,-36 0 16,1 1-16,17 17 15,-17-36 1,-1 36-16,1-17 15,0 17-15,-18-18 16</inkml:trace>
  <inkml:trace contextRef="#ctx0" brushRef="#br0" timeOffset="150089.096">7990 17233 0,'18'-17'32,"0"-19"-32,17 19 15,18-36-15,-35 35 16,34-17-16,-16 0 15,-19 17-15,19-17 16,-1 17-16,-35 0 16,18 18-16,-18-17 15,17 17 32,-17-18-31,18 0 15</inkml:trace>
  <inkml:trace contextRef="#ctx0" brushRef="#br0" timeOffset="150831.767">7796 16669 0,'18'-36'32,"17"19"-17,18-18-15,35-18 16,-70 35 0,53-35-16,-36 35 15,0-17-15,18 0 16,-18 17-16,18-17 15,-35 17-15,52-35 16,-52 36 0,-18-1-16,18 18 15,-1-18-15</inkml:trace>
  <inkml:trace contextRef="#ctx0" brushRef="#br0" timeOffset="151583.767">8026 15963 0,'0'-17'31,"0"-19"-16,53-17-15,0 36 16,-1-36-16,-16 35 16,17-35-16,-18 36 15,-17-1-15,17-17 16,-18 17-16,1 0 16,0-17-1</inkml:trace>
  <inkml:trace contextRef="#ctx0" brushRef="#br0" timeOffset="152375.694">8043 15346 0,'-17'0'63,"17"-35"-48,0 17-15,17-17 16,1-1-16,17-17 16,1 1-16,-1 16 15,-18 1 1,19 17-16,-36 1 0,35-19 16,-35 19-1,18-1-15,-1 0 16,1 1-1</inkml:trace>
  <inkml:trace contextRef="#ctx0" brushRef="#br0" timeOffset="153049.119">7885 14693 0,'0'-17'32,"0"-1"-17,35-17-15,35-1 16,-34 1-16,-1 17 15,-17 1 1,35-18-16,-18 17 16,-18-17-1,36 17-15,-35-17 16,0 17-16,-18-17 16,17 35-16,1-18 15,0 1 1,-1-19-1,1 36-15,-18-17 16</inkml:trace>
  <inkml:trace contextRef="#ctx0" brushRef="#br0" timeOffset="153713.475">7955 14041 0,'18'-36'47,"17"36"-47,18-35 16,-35 17-16,35 1 15,-1-19-15,-34 19 16,17-1-16,-17 1 16,17-1-16,1-17 31,-1-1-15,-18 36-1,-17-17 48,18 17-48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43264" units="1/cm"/>
          <inkml:channelProperty channel="Y" name="resolution" value="36.48649" units="1/cm"/>
          <inkml:channelProperty channel="T" name="resolution" value="1" units="1/dev"/>
        </inkml:channelProperties>
      </inkml:inkSource>
      <inkml:timestamp xml:id="ts0" timeString="2021-01-14T19:32:42.8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18098 7902 0,'0'18'110,"0"0"-95,0-1-15,0 1 16,0-1-1,0 1 17,0 0-32,0-1 15,0 1 17,0 0-17,0-1 1,0 1-1,0 0 1,0-1 0,0 1-16,0-1 15,0 1 1,0 0 0,0-1-16,0 1 31,0 0-31,0 17 31,0-17-15,0-1-1,17 1-15,1-18 16,-18 17-16,0 19 16,0-19-16,0 1 15,0 17-15,0 1 16,0-19-16,17 18 15,-17-17-15,0 17 16,18 1 0,-18-19-1,0 1-15,0 0 16,0-1-16,0 1 16,0 0-1,0-1-15,18 1 16,-18 17 265,0-17-265,0-1-1,0 1 48,0 0-63,0-1 15,-18-17 204,18-17-203,-18-1-1,1 0 110,-1 1-125,18-1 32,-17 18-1,17-18 235,0 1-235,0-1 0,-18-17-15</inkml:trace>
  <inkml:trace contextRef="#ctx0" brushRef="#br0" timeOffset="1223.099">18221 8925 0,'0'-35'47,"0"0"-16,18 17-15,-18 0-1,0 1-15,0-1 16,17 1-1,-17-1 1,18-17 187,-18 17-187</inkml:trace>
  <inkml:trace contextRef="#ctx0" brushRef="#br0" timeOffset="2359.311">18009 8149 0,'0'-53'94,"0"36"-78,18-1-16,-18-17 15,35-18-15,-17 18 16,-18 17-16,0-17 16,18-1-1,-18 19 110,0 70-62,35-18-48,-35-17-15,17 17 16,-17 0-16,18-17 16,0-1-16,-18 19 15,17-36-15,1 35 16</inkml:trace>
  <inkml:trace contextRef="#ctx0" brushRef="#br0" timeOffset="4567.391">17639 8449 0,'-18'-18'47,"1"18"0,-1 0-47,-17 0 16,17 18-1,0 17-15,-17-17 16,17 17-16,18-17 15,-17-18-15,17 17 16,0 1 0,0 0-1,0-1 17,17 1-17,-17 0 1,36-1-16,-19 1 15,1-18-15,0 0 16,35 0-16,-36 0 16,19-18-1,-36 1 1,0-1 0,0 0-16,17 1 15,-17-1 1,0 0-16,0 1 15,0-1 1,18 1-16,-18-19 16,0 19-16,0-1 15,0 0-15,0-17 16,0 17 0,0 1-1,0-1 1,0 1-16,0-1 15,0 0 1,0-17-16,0 0 16,0 17-1,0 0 1,0 1-16,0-1 62,17 18 79,-17 35-110,0-17-31,0 17 16,18-17-16,-18 17 16,18-17-16,-18 0 15,0-1-15,0 1 16,0-1-16,0 1 15,17 0 1,-17 17 47,18-17-63,0-1 15,-18 1 32,0 0 0,17-18-16,1 35 16,0 0-31,-1 0 140,1-35-31</inkml:trace>
  <inkml:trace contextRef="#ctx0" brushRef="#br0" timeOffset="7174.812">20673 7602 0,'17'0'79,"1"0"-64,0 0-15,17-17 16,-17 17-1,-1 0 1,1 0 78,0 0-94,-1 0 94</inkml:trace>
  <inkml:trace contextRef="#ctx0" brushRef="#br0" timeOffset="7919.951">20796 7655 0,'0'18'47,"0"0"-32,0-1 1,0 18-16,0-17 16,0 35-1,0-35-15,0-1 16,0 19-16,0-1 16,0-17-1,0-1 1</inkml:trace>
  <inkml:trace contextRef="#ctx0" brushRef="#br0" timeOffset="9327.086">20726 7955 0,'17'0'78,"1"0"-62,0 0 0,-1-17-1,1 17 17,17 0 108,-17 0-124,-1 0-1,1 0 204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79C34-F354-43C2-A0B6-75BEC17F0784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0A3D2-5DD4-403B-85CD-929483082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4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B0686E-D0C6-4576-96EC-43AB67CEECB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72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B0686E-D0C6-4576-96EC-43AB67CEEC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41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852" indent="-28263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0541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2758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4974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1DE6A2-BE62-4EF4-B8F7-8DDC4F13E7F8}" type="slidenum">
              <a:rPr lang="en-US" smtClean="0">
                <a:latin typeface="Calibri" pitchFamily="34" charset="0"/>
              </a:rPr>
              <a:pPr eaLnBrk="1" hangingPunct="1"/>
              <a:t>23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852" indent="-28263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0541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2758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4974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1DE6A2-BE62-4EF4-B8F7-8DDC4F13E7F8}" type="slidenum">
              <a:rPr lang="en-US" smtClean="0">
                <a:latin typeface="Calibri" pitchFamily="34" charset="0"/>
              </a:rPr>
              <a:pPr eaLnBrk="1" hangingPunct="1"/>
              <a:t>24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852" indent="-28263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0541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2758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4974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1DE6A2-BE62-4EF4-B8F7-8DDC4F13E7F8}" type="slidenum">
              <a:rPr lang="en-US" smtClean="0">
                <a:latin typeface="Calibri" pitchFamily="34" charset="0"/>
              </a:rPr>
              <a:pPr eaLnBrk="1" hangingPunct="1"/>
              <a:t>25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852" indent="-28263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0541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2758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4974" indent="-22610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1DE6A2-BE62-4EF4-B8F7-8DDC4F13E7F8}" type="slidenum">
              <a:rPr lang="en-US" smtClean="0">
                <a:latin typeface="Calibri" pitchFamily="34" charset="0"/>
              </a:rPr>
              <a:pPr eaLnBrk="1" hangingPunct="1"/>
              <a:t>26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AB74-7784-4AE0-8433-D93BDAA42F68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85290-B853-4FF6-BE11-AD905781CB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km5XY_If6w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Mirror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Firefly_composite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6"/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cs typeface="Arial" charset="0"/>
              </a:rPr>
              <a:t>Optics</a:t>
            </a:r>
            <a:br>
              <a:rPr lang="en-US" dirty="0">
                <a:latin typeface="Arial" charset="0"/>
                <a:cs typeface="Arial" charset="0"/>
              </a:rPr>
            </a:b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(behavior of light)</a:t>
            </a:r>
            <a:r>
              <a:rPr lang="en-US" dirty="0">
                <a:latin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cs typeface="Arial" charset="0"/>
              </a:rPr>
            </a:b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051" name="Content Placeholder 7"/>
          <p:cNvSpPr>
            <a:spLocks noGrp="1"/>
          </p:cNvSpPr>
          <p:nvPr>
            <p:ph idx="1"/>
          </p:nvPr>
        </p:nvSpPr>
        <p:spPr>
          <a:xfrm>
            <a:off x="1981200" y="2209801"/>
            <a:ext cx="8229600" cy="3916363"/>
          </a:xfrm>
        </p:spPr>
        <p:txBody>
          <a:bodyPr/>
          <a:lstStyle/>
          <a:p>
            <a:r>
              <a:rPr lang="en-US" dirty="0" err="1">
                <a:latin typeface="Arial" charset="0"/>
                <a:cs typeface="Arial" charset="0"/>
              </a:rPr>
              <a:t>OpenStax</a:t>
            </a:r>
            <a:r>
              <a:rPr lang="en-US" dirty="0">
                <a:latin typeface="Arial" charset="0"/>
                <a:cs typeface="Arial" charset="0"/>
              </a:rPr>
              <a:t> Chapter </a:t>
            </a:r>
            <a:r>
              <a:rPr lang="en-US" dirty="0" smtClean="0">
                <a:latin typeface="Arial" charset="0"/>
                <a:cs typeface="Arial" charset="0"/>
              </a:rPr>
              <a:t>25</a:t>
            </a:r>
          </a:p>
          <a:p>
            <a:endParaRPr lang="en-US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Arial" charset="0"/>
                <a:cs typeface="Arial" charset="0"/>
              </a:rPr>
              <a:t>Youtube</a:t>
            </a:r>
            <a:r>
              <a:rPr lang="en-US" dirty="0">
                <a:latin typeface="Arial" charset="0"/>
                <a:cs typeface="Arial" charset="0"/>
              </a:rPr>
              <a:t>: </a:t>
            </a:r>
            <a:r>
              <a:rPr lang="en-US" dirty="0">
                <a:latin typeface="Arial" charset="0"/>
                <a:cs typeface="Arial" charset="0"/>
                <a:hlinkClick r:id="rId2"/>
              </a:rPr>
              <a:t>https://</a:t>
            </a:r>
            <a:r>
              <a:rPr lang="en-US" dirty="0" smtClean="0">
                <a:latin typeface="Arial" charset="0"/>
                <a:cs typeface="Arial" charset="0"/>
                <a:hlinkClick r:id="rId2"/>
              </a:rPr>
              <a:t>youtu.be/lkm5XY_If6w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Plane Mirrors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095500" y="1712913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Flat, shiny surface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05000"/>
            <a:ext cx="28575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789738" y="4953000"/>
            <a:ext cx="38782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dirty="0">
                <a:hlinkClick r:id="rId3"/>
              </a:rPr>
              <a:t>http://en.wikipedia.org/wiki/File:Mirror.jpg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 bwMode="auto">
          <a:xfrm>
            <a:off x="1981200" y="2765426"/>
            <a:ext cx="472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Light rays that impact on surface reflect off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057400" y="4186238"/>
            <a:ext cx="4724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Observer can detect these rays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905000" y="5253038"/>
            <a:ext cx="845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Interpret the reflected rays as coming from the “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image</a:t>
            </a:r>
            <a:r>
              <a:rPr lang="en-US" sz="2400" dirty="0">
                <a:latin typeface="+mj-lt"/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1524000" y="6096001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+mj-lt"/>
              </a:rPr>
              <a:t>Image location</a:t>
            </a:r>
            <a:r>
              <a:rPr lang="en-US" sz="2400" dirty="0">
                <a:latin typeface="+mj-lt"/>
              </a:rPr>
              <a:t>:  where it looks like the reflected rays come from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8305800" y="2667001"/>
            <a:ext cx="609600" cy="959495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7391400" y="2438400"/>
            <a:ext cx="15240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8820150" y="2667001"/>
            <a:ext cx="400050" cy="98425"/>
          </a:xfrm>
          <a:prstGeom prst="line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1905000" y="881064"/>
            <a:ext cx="7924800" cy="224676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600"/>
              </a:spcAft>
              <a:buFontTx/>
              <a:buAutoNum type="arabicPeriod"/>
              <a:defRPr/>
            </a:pPr>
            <a:r>
              <a:rPr lang="en-US" sz="2000" dirty="0">
                <a:latin typeface="+mj-lt"/>
              </a:rPr>
              <a:t>Draw rays from light source</a:t>
            </a:r>
          </a:p>
          <a:p>
            <a:pPr marL="457200" indent="-457200">
              <a:spcAft>
                <a:spcPts val="600"/>
              </a:spcAft>
              <a:buFontTx/>
              <a:buAutoNum type="arabicPeriod"/>
              <a:defRPr/>
            </a:pPr>
            <a:r>
              <a:rPr lang="en-US" sz="2000" dirty="0">
                <a:latin typeface="+mj-lt"/>
              </a:rPr>
              <a:t>Rays are straight unless if they encounter mirror</a:t>
            </a:r>
          </a:p>
          <a:p>
            <a:pPr marL="457200" indent="-457200">
              <a:spcAft>
                <a:spcPts val="600"/>
              </a:spcAft>
              <a:buFontTx/>
              <a:buAutoNum type="arabicPeriod"/>
              <a:defRPr/>
            </a:pPr>
            <a:r>
              <a:rPr lang="en-US" sz="2000" dirty="0">
                <a:latin typeface="+mj-lt"/>
              </a:rPr>
              <a:t>Rays follow Law of Reflection at Mirror (i.e. </a:t>
            </a:r>
            <a:r>
              <a:rPr lang="en-US" sz="2000" b="1" i="1" dirty="0">
                <a:latin typeface="Symbol" pitchFamily="18" charset="2"/>
              </a:rPr>
              <a:t>q</a:t>
            </a:r>
            <a:r>
              <a:rPr lang="en-US" sz="20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i="1" dirty="0">
                <a:latin typeface="Symbol" pitchFamily="18" charset="2"/>
              </a:rPr>
              <a:t> </a:t>
            </a:r>
            <a:r>
              <a:rPr lang="en-US" sz="2000" dirty="0"/>
              <a:t>= </a:t>
            </a:r>
            <a:r>
              <a:rPr lang="en-US" sz="2000" b="1" i="1" dirty="0" err="1">
                <a:latin typeface="Symbol" pitchFamily="18" charset="2"/>
              </a:rPr>
              <a:t>q</a:t>
            </a:r>
            <a:r>
              <a:rPr lang="en-US" sz="2000" b="1" i="1" baseline="-25000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+mj-lt"/>
            </a:endParaRPr>
          </a:p>
          <a:p>
            <a:pPr marL="457200" indent="-457200">
              <a:spcAft>
                <a:spcPts val="600"/>
              </a:spcAft>
              <a:buFontTx/>
              <a:buAutoNum type="arabicPeriod"/>
              <a:defRPr/>
            </a:pPr>
            <a:r>
              <a:rPr lang="en-US" sz="2000" dirty="0">
                <a:latin typeface="+mj-lt"/>
              </a:rPr>
              <a:t>Draw (dashed) line back from the reflected ray</a:t>
            </a:r>
          </a:p>
          <a:p>
            <a:pPr marL="457200" indent="-457200">
              <a:spcAft>
                <a:spcPts val="600"/>
              </a:spcAft>
              <a:buFontTx/>
              <a:buAutoNum type="arabicPeriod"/>
              <a:defRPr/>
            </a:pPr>
            <a:r>
              <a:rPr lang="en-US" sz="2000" dirty="0">
                <a:latin typeface="+mj-lt"/>
              </a:rPr>
              <a:t>Image is located where the reflected rays trace back to intersect each other 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7086600" y="2971800"/>
            <a:ext cx="11064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Mirror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rot="10800000" flipV="1">
            <a:off x="6972300" y="3711575"/>
            <a:ext cx="3695700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486400" y="3711575"/>
            <a:ext cx="1485900" cy="1588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1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9906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Ray Diagram to Find Image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048000" y="3195638"/>
            <a:ext cx="121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Object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5159376" y="2682876"/>
            <a:ext cx="784225" cy="28416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6972300" y="3475038"/>
            <a:ext cx="3695700" cy="1020762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30675" y="3657600"/>
            <a:ext cx="152400" cy="152400"/>
          </a:xfrm>
          <a:prstGeom prst="ellipse">
            <a:avLst/>
          </a:prstGeom>
          <a:solidFill>
            <a:srgbClr val="293F6F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 rot="10800000" flipV="1">
            <a:off x="5334000" y="5311775"/>
            <a:ext cx="1639888" cy="922338"/>
          </a:xfrm>
          <a:prstGeom prst="straightConnector1">
            <a:avLst/>
          </a:prstGeom>
          <a:ln w="381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 flipV="1">
            <a:off x="6970714" y="3230563"/>
            <a:ext cx="3697287" cy="2081212"/>
          </a:xfrm>
          <a:prstGeom prst="straightConnector1">
            <a:avLst/>
          </a:prstGeom>
          <a:ln w="38100">
            <a:solidFill>
              <a:srgbClr val="A67A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915400" y="3200400"/>
            <a:ext cx="1219200" cy="609600"/>
            <a:chOff x="7391400" y="3200400"/>
            <a:chExt cx="1219200" cy="609600"/>
          </a:xfrm>
        </p:grpSpPr>
        <p:sp>
          <p:nvSpPr>
            <p:cNvPr id="21" name="TextBox 20"/>
            <p:cNvSpPr txBox="1"/>
            <p:nvPr/>
          </p:nvSpPr>
          <p:spPr bwMode="auto">
            <a:xfrm>
              <a:off x="7391400" y="3200400"/>
              <a:ext cx="12192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latin typeface="+mj-lt"/>
                </a:rPr>
                <a:t>Image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8137525" y="3657600"/>
              <a:ext cx="152400" cy="152400"/>
            </a:xfrm>
            <a:prstGeom prst="ellipse">
              <a:avLst/>
            </a:prstGeom>
            <a:solidFill>
              <a:srgbClr val="293F6F"/>
            </a:solidFill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6" name="Straight Connector 5"/>
          <p:cNvCxnSpPr/>
          <p:nvPr/>
        </p:nvCxnSpPr>
        <p:spPr>
          <a:xfrm rot="5400000">
            <a:off x="5105400" y="4533900"/>
            <a:ext cx="37338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 bwMode="auto">
          <a:xfrm>
            <a:off x="1676400" y="5181601"/>
            <a:ext cx="3352800" cy="830263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These are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not</a:t>
            </a:r>
            <a:r>
              <a:rPr lang="en-US" sz="2400" dirty="0">
                <a:latin typeface="+mj-lt"/>
              </a:rPr>
              <a:t> the only rays that are emitted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 rot="-5400000">
            <a:off x="5379244" y="4420394"/>
            <a:ext cx="3414712" cy="228600"/>
            <a:chOff x="700088" y="6191250"/>
            <a:chExt cx="3414712" cy="228600"/>
          </a:xfrm>
        </p:grpSpPr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633413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3819525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987425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3465513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1341438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1695450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auto">
            <a:xfrm rot="16200000" flipH="1">
              <a:off x="2049463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 bwMode="auto">
            <a:xfrm rot="16200000" flipH="1">
              <a:off x="2403475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 flipH="1">
              <a:off x="2757488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rot="16200000" flipH="1">
              <a:off x="3111500" y="6191250"/>
              <a:ext cx="228600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 bwMode="auto">
          <a:xfrm>
            <a:off x="1524000" y="6027738"/>
            <a:ext cx="3657600" cy="830262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You need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at least two</a:t>
            </a:r>
            <a:r>
              <a:rPr lang="en-US" sz="2400" dirty="0">
                <a:latin typeface="+mj-lt"/>
              </a:rPr>
              <a:t> rays in any ray diagram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5257800" y="6396038"/>
            <a:ext cx="5410200" cy="461962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Use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three</a:t>
            </a:r>
            <a:r>
              <a:rPr lang="en-US" sz="2400" dirty="0">
                <a:latin typeface="+mj-lt"/>
              </a:rPr>
              <a:t> to help check your diagram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159376" y="3467101"/>
            <a:ext cx="784225" cy="28416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 bwMode="auto">
          <a:xfrm>
            <a:off x="1524000" y="4191001"/>
            <a:ext cx="373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Reflected rays </a:t>
            </a:r>
            <a:r>
              <a:rPr lang="en-US" sz="2400" b="1" dirty="0">
                <a:latin typeface="+mj-lt"/>
              </a:rPr>
              <a:t>look like they came </a:t>
            </a:r>
            <a:r>
              <a:rPr lang="en-US" sz="2400" b="1" dirty="0">
                <a:solidFill>
                  <a:srgbClr val="293F6F"/>
                </a:solidFill>
                <a:latin typeface="+mj-lt"/>
              </a:rPr>
              <a:t>from image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1524000" y="3581401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Use dot for </a:t>
            </a:r>
            <a:r>
              <a:rPr lang="en-US" sz="2000" b="1" dirty="0">
                <a:solidFill>
                  <a:srgbClr val="A67A00"/>
                </a:solidFill>
                <a:latin typeface="+mj-lt"/>
              </a:rPr>
              <a:t>one point on object</a:t>
            </a:r>
            <a:endParaRPr lang="en-US" sz="2000" dirty="0">
              <a:solidFill>
                <a:srgbClr val="A67A00"/>
              </a:solidFill>
              <a:latin typeface="+mj-lt"/>
            </a:endParaRPr>
          </a:p>
        </p:txBody>
      </p:sp>
      <p:grpSp>
        <p:nvGrpSpPr>
          <p:cNvPr id="10" name="Group 46"/>
          <p:cNvGrpSpPr/>
          <p:nvPr/>
        </p:nvGrpSpPr>
        <p:grpSpPr>
          <a:xfrm>
            <a:off x="4130676" y="3711576"/>
            <a:ext cx="3298825" cy="1600201"/>
            <a:chOff x="2606675" y="3711575"/>
            <a:chExt cx="3298825" cy="1600201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2606675" y="3711575"/>
              <a:ext cx="2843213" cy="1600200"/>
            </a:xfrm>
            <a:prstGeom prst="straightConnector1">
              <a:avLst/>
            </a:prstGeom>
            <a:ln w="38100">
              <a:solidFill>
                <a:srgbClr val="A67A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4705350" y="5311775"/>
              <a:ext cx="1200150" cy="1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/>
          <p:cNvCxnSpPr/>
          <p:nvPr/>
        </p:nvCxnSpPr>
        <p:spPr>
          <a:xfrm>
            <a:off x="6153944" y="4495800"/>
            <a:ext cx="1275557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2"/>
          <p:cNvGrpSpPr/>
          <p:nvPr/>
        </p:nvGrpSpPr>
        <p:grpSpPr>
          <a:xfrm>
            <a:off x="4130676" y="3711575"/>
            <a:ext cx="3298825" cy="0"/>
            <a:chOff x="2606675" y="3711575"/>
            <a:chExt cx="3298825" cy="0"/>
          </a:xfrm>
        </p:grpSpPr>
        <p:cxnSp>
          <p:nvCxnSpPr>
            <p:cNvPr id="36" name="Straight Arrow Connector 35"/>
            <p:cNvCxnSpPr/>
            <p:nvPr/>
          </p:nvCxnSpPr>
          <p:spPr>
            <a:xfrm rot="16200000" flipH="1">
              <a:off x="4027488" y="2290762"/>
              <a:ext cx="0" cy="2841625"/>
            </a:xfrm>
            <a:prstGeom prst="straightConnector1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4991100" y="3711575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14" name="Group 16"/>
          <p:cNvGrpSpPr/>
          <p:nvPr/>
        </p:nvGrpSpPr>
        <p:grpSpPr>
          <a:xfrm>
            <a:off x="5850192" y="4210664"/>
            <a:ext cx="990600" cy="1324896"/>
            <a:chOff x="4326192" y="4210664"/>
            <a:chExt cx="990600" cy="1324896"/>
          </a:xfrm>
        </p:grpSpPr>
        <p:grpSp>
          <p:nvGrpSpPr>
            <p:cNvPr id="17" name="Group 13"/>
            <p:cNvGrpSpPr/>
            <p:nvPr/>
          </p:nvGrpSpPr>
          <p:grpSpPr>
            <a:xfrm>
              <a:off x="4326192" y="4210664"/>
              <a:ext cx="609600" cy="513736"/>
              <a:chOff x="4326192" y="4210664"/>
              <a:chExt cx="609600" cy="513736"/>
            </a:xfrm>
          </p:grpSpPr>
          <p:sp>
            <p:nvSpPr>
              <p:cNvPr id="44" name="TextBox 14"/>
              <p:cNvSpPr txBox="1">
                <a:spLocks noChangeArrowheads="1"/>
              </p:cNvSpPr>
              <p:nvPr/>
            </p:nvSpPr>
            <p:spPr bwMode="auto">
              <a:xfrm>
                <a:off x="4390104" y="4210664"/>
                <a:ext cx="4572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1400" b="1" i="1" dirty="0">
                    <a:latin typeface="Symbol" pitchFamily="18" charset="2"/>
                  </a:rPr>
                  <a:t>q</a:t>
                </a:r>
                <a:r>
                  <a:rPr lang="en-US" sz="1400" b="1" i="1" baseline="-250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  <p:sp>
            <p:nvSpPr>
              <p:cNvPr id="45" name="TextBox 16"/>
              <p:cNvSpPr txBox="1">
                <a:spLocks noChangeArrowheads="1"/>
              </p:cNvSpPr>
              <p:nvPr/>
            </p:nvSpPr>
            <p:spPr bwMode="auto">
              <a:xfrm>
                <a:off x="4326192" y="4416623"/>
                <a:ext cx="6096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1400" b="1" i="1" dirty="0" err="1">
                    <a:latin typeface="Symbol" pitchFamily="18" charset="2"/>
                  </a:rPr>
                  <a:t>q</a:t>
                </a:r>
                <a:r>
                  <a:rPr lang="en-US" sz="1400" b="1" i="1" baseline="-25000" dirty="0" err="1"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lang="en-US" sz="1400" b="1" i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" name="Group 51"/>
            <p:cNvGrpSpPr/>
            <p:nvPr/>
          </p:nvGrpSpPr>
          <p:grpSpPr>
            <a:xfrm>
              <a:off x="4707192" y="5021824"/>
              <a:ext cx="609600" cy="513736"/>
              <a:chOff x="4326192" y="4210664"/>
              <a:chExt cx="609600" cy="513736"/>
            </a:xfrm>
          </p:grpSpPr>
          <p:sp>
            <p:nvSpPr>
              <p:cNvPr id="53" name="TextBox 14"/>
              <p:cNvSpPr txBox="1">
                <a:spLocks noChangeArrowheads="1"/>
              </p:cNvSpPr>
              <p:nvPr/>
            </p:nvSpPr>
            <p:spPr bwMode="auto">
              <a:xfrm>
                <a:off x="4390104" y="4210664"/>
                <a:ext cx="4572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1400" b="1" i="1" dirty="0">
                    <a:latin typeface="Symbol" pitchFamily="18" charset="2"/>
                  </a:rPr>
                  <a:t>q</a:t>
                </a:r>
                <a:r>
                  <a:rPr lang="en-US" sz="1400" b="1" i="1" baseline="-250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  <p:sp>
            <p:nvSpPr>
              <p:cNvPr id="54" name="TextBox 16"/>
              <p:cNvSpPr txBox="1">
                <a:spLocks noChangeArrowheads="1"/>
              </p:cNvSpPr>
              <p:nvPr/>
            </p:nvSpPr>
            <p:spPr bwMode="auto">
              <a:xfrm>
                <a:off x="4326192" y="4416623"/>
                <a:ext cx="6096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1400" b="1" i="1" dirty="0" err="1">
                    <a:latin typeface="Symbol" pitchFamily="18" charset="2"/>
                  </a:rPr>
                  <a:t>q</a:t>
                </a:r>
                <a:r>
                  <a:rPr lang="en-US" sz="1400" b="1" i="1" baseline="-25000" dirty="0" err="1"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lang="en-US" sz="1400" b="1" i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5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>
          <a:xfrm>
            <a:off x="5616575" y="6403975"/>
            <a:ext cx="381000" cy="381000"/>
          </a:xfrm>
          <a:prstGeom prst="ellipse">
            <a:avLst/>
          </a:prstGeom>
          <a:solidFill>
            <a:srgbClr val="293F6F">
              <a:alpha val="50000"/>
            </a:srgbClr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  <a:cs typeface="Arial" charset="0"/>
              </a:rPr>
              <a:t>Where is the Image for a Plane Mirror?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057400" y="1443038"/>
            <a:ext cx="807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What we mean by image location: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209800" y="1905001"/>
            <a:ext cx="807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Place where it looks like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all</a:t>
            </a:r>
            <a:r>
              <a:rPr lang="en-US" sz="2400" dirty="0">
                <a:latin typeface="+mj-lt"/>
              </a:rPr>
              <a:t> the reflected rays come from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2400300" y="2362201"/>
            <a:ext cx="7391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Brain interprets the rays by saying an appropriately sized thing is located there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159375" y="5257800"/>
            <a:ext cx="3429000" cy="247650"/>
            <a:chOff x="685800" y="6172200"/>
            <a:chExt cx="3429000" cy="247649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85800" y="6172200"/>
              <a:ext cx="3429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700088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3886200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1054100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3532188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1408113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762125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2116138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470150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2824163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3178175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5616575" y="3733800"/>
            <a:ext cx="381000" cy="381000"/>
          </a:xfrm>
          <a:prstGeom prst="ellipse">
            <a:avLst/>
          </a:prstGeom>
          <a:solidFill>
            <a:srgbClr val="293F6F"/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rot="16200000" flipH="1">
            <a:off x="5596731" y="4134644"/>
            <a:ext cx="1335088" cy="9144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6397625" y="3524250"/>
            <a:ext cx="2058988" cy="14112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4987131" y="5582444"/>
            <a:ext cx="2058988" cy="1409700"/>
          </a:xfrm>
          <a:prstGeom prst="straightConnector1">
            <a:avLst/>
          </a:prstGeom>
          <a:ln w="508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807075" y="3924300"/>
            <a:ext cx="1752600" cy="1335088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7559676" y="3124200"/>
            <a:ext cx="2803525" cy="2135188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5159375" y="5257800"/>
            <a:ext cx="2400300" cy="1828800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4834731" y="4287044"/>
            <a:ext cx="1335088" cy="609600"/>
          </a:xfrm>
          <a:prstGeom prst="straightConnector1">
            <a:avLst/>
          </a:prstGeom>
          <a:ln w="50800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3754438" y="3814763"/>
            <a:ext cx="1981200" cy="904875"/>
          </a:xfrm>
          <a:prstGeom prst="straightConnector1">
            <a:avLst/>
          </a:prstGeom>
          <a:ln w="50800">
            <a:solidFill>
              <a:schemeClr val="accent5">
                <a:lumMod val="7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4721225" y="5734050"/>
            <a:ext cx="1752600" cy="800100"/>
          </a:xfrm>
          <a:prstGeom prst="straightConnector1">
            <a:avLst/>
          </a:prstGeom>
          <a:ln w="50800">
            <a:solidFill>
              <a:schemeClr val="accent5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 bwMode="auto">
          <a:xfrm>
            <a:off x="1524000" y="3581401"/>
            <a:ext cx="27685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Image forms behind the mirror</a:t>
            </a:r>
          </a:p>
        </p:txBody>
      </p:sp>
      <p:sp>
        <p:nvSpPr>
          <p:cNvPr id="52" name="TextBox 51"/>
          <p:cNvSpPr txBox="1"/>
          <p:nvPr/>
        </p:nvSpPr>
        <p:spPr bwMode="auto">
          <a:xfrm>
            <a:off x="1524000" y="4876800"/>
            <a:ext cx="3124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On normal line which passes through the object</a:t>
            </a:r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4016375" y="5067300"/>
            <a:ext cx="358140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 bwMode="auto">
          <a:xfrm>
            <a:off x="6781800" y="6027738"/>
            <a:ext cx="3886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  <a:latin typeface="+mj-lt"/>
              </a:rPr>
              <a:t>What do we mean by “behind the mirror”?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6" grpId="0"/>
      <p:bldP spid="7" grpId="0"/>
      <p:bldP spid="51" grpId="0"/>
      <p:bldP spid="52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>
          <a:xfrm>
            <a:off x="5616575" y="6403975"/>
            <a:ext cx="381000" cy="381000"/>
          </a:xfrm>
          <a:prstGeom prst="ellipse">
            <a:avLst/>
          </a:prstGeom>
          <a:solidFill>
            <a:srgbClr val="293F6F">
              <a:alpha val="50000"/>
            </a:srgbClr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How far back is the image?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159375" y="5257800"/>
            <a:ext cx="3429000" cy="247650"/>
            <a:chOff x="685800" y="6172200"/>
            <a:chExt cx="3429000" cy="247649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85800" y="6172200"/>
              <a:ext cx="3429000" cy="0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700088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3886200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1054100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3532188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1408113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762125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2116138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470150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2824163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3178175" y="6191249"/>
              <a:ext cx="228599" cy="2286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5616575" y="3733800"/>
            <a:ext cx="381000" cy="381000"/>
          </a:xfrm>
          <a:prstGeom prst="ellipse">
            <a:avLst/>
          </a:prstGeom>
          <a:solidFill>
            <a:srgbClr val="293F6F"/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807075" y="3924300"/>
            <a:ext cx="1752600" cy="1335088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7559676" y="4072732"/>
            <a:ext cx="1508125" cy="1186657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 noChangeAspect="1"/>
          </p:cNvCxnSpPr>
          <p:nvPr/>
        </p:nvCxnSpPr>
        <p:spPr>
          <a:xfrm flipV="1">
            <a:off x="5803901" y="5257801"/>
            <a:ext cx="1755775" cy="1336675"/>
          </a:xfrm>
          <a:prstGeom prst="straightConnector1">
            <a:avLst/>
          </a:prstGeom>
          <a:ln w="50800">
            <a:solidFill>
              <a:schemeClr val="accent3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 bwMode="auto">
          <a:xfrm>
            <a:off x="3657600" y="1447801"/>
            <a:ext cx="4724400" cy="8302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Does knowing where the object is tell us where the image is?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2057400" y="2362201"/>
            <a:ext cx="754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Look at a single set of rays and include its normal line</a:t>
            </a: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6340475" y="4876800"/>
            <a:ext cx="2438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6" name="TextBox 14"/>
          <p:cNvSpPr txBox="1">
            <a:spLocks noChangeArrowheads="1"/>
          </p:cNvSpPr>
          <p:nvPr/>
        </p:nvSpPr>
        <p:spPr bwMode="auto">
          <a:xfrm>
            <a:off x="7086600" y="4495801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i="1" dirty="0">
                <a:latin typeface="Symbol" pitchFamily="18" charset="2"/>
              </a:rPr>
              <a:t>q</a:t>
            </a:r>
            <a:r>
              <a:rPr lang="en-US" sz="28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7" name="TextBox 14"/>
          <p:cNvSpPr txBox="1">
            <a:spLocks noChangeArrowheads="1"/>
          </p:cNvSpPr>
          <p:nvPr/>
        </p:nvSpPr>
        <p:spPr bwMode="auto">
          <a:xfrm>
            <a:off x="7467600" y="4495801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i="1">
                <a:latin typeface="Symbol" pitchFamily="18" charset="2"/>
              </a:rPr>
              <a:t>q</a:t>
            </a:r>
            <a:r>
              <a:rPr lang="en-US" sz="2800" b="1" i="1" baseline="-25000"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b="1" i="1" baseline="-25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5237566" y="2998112"/>
            <a:ext cx="4724400" cy="1497688"/>
            <a:chOff x="3713334" y="2998112"/>
            <a:chExt cx="4724400" cy="1497688"/>
          </a:xfrm>
        </p:grpSpPr>
        <p:sp>
          <p:nvSpPr>
            <p:cNvPr id="49" name="TextBox 48"/>
            <p:cNvSpPr txBox="1"/>
            <p:nvPr/>
          </p:nvSpPr>
          <p:spPr bwMode="auto">
            <a:xfrm>
              <a:off x="3713334" y="2998112"/>
              <a:ext cx="4724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Law of Reflection says these are equal:</a:t>
              </a:r>
            </a:p>
          </p:txBody>
        </p:sp>
        <p:cxnSp>
          <p:nvCxnSpPr>
            <p:cNvPr id="53" name="Straight Arrow Connector 52"/>
            <p:cNvCxnSpPr>
              <a:stCxn id="49" idx="2"/>
              <a:endCxn id="16396" idx="0"/>
            </p:cNvCxnSpPr>
            <p:nvPr/>
          </p:nvCxnSpPr>
          <p:spPr>
            <a:xfrm flipH="1">
              <a:off x="5790968" y="3398222"/>
              <a:ext cx="284566" cy="109757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49" idx="2"/>
              <a:endCxn id="16397" idx="0"/>
            </p:cNvCxnSpPr>
            <p:nvPr/>
          </p:nvCxnSpPr>
          <p:spPr>
            <a:xfrm>
              <a:off x="6075534" y="3398222"/>
              <a:ext cx="172634" cy="109757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ight Triangle 56"/>
          <p:cNvSpPr/>
          <p:nvPr/>
        </p:nvSpPr>
        <p:spPr>
          <a:xfrm>
            <a:off x="5803901" y="3924300"/>
            <a:ext cx="1755775" cy="1335088"/>
          </a:xfrm>
          <a:prstGeom prst="rt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6096000" y="5019676"/>
            <a:ext cx="4724400" cy="1685927"/>
            <a:chOff x="4572000" y="5019019"/>
            <a:chExt cx="4724400" cy="1686526"/>
          </a:xfrm>
        </p:grpSpPr>
        <p:sp>
          <p:nvSpPr>
            <p:cNvPr id="16406" name="TextBox 14"/>
            <p:cNvSpPr txBox="1">
              <a:spLocks noChangeArrowheads="1"/>
            </p:cNvSpPr>
            <p:nvPr/>
          </p:nvSpPr>
          <p:spPr bwMode="auto">
            <a:xfrm>
              <a:off x="5562600" y="5486400"/>
              <a:ext cx="53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 dirty="0" err="1">
                  <a:solidFill>
                    <a:srgbClr val="008000"/>
                  </a:solidFill>
                  <a:latin typeface="Symbol" pitchFamily="18" charset="2"/>
                </a:rPr>
                <a:t>q</a:t>
              </a:r>
              <a:r>
                <a:rPr lang="en-US" sz="2800" b="1" i="1" baseline="-250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400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4572000" y="5997407"/>
              <a:ext cx="4724400" cy="70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These two are equal</a:t>
              </a:r>
            </a:p>
            <a:p>
              <a:pPr algn="ctr">
                <a:defRPr/>
              </a:pPr>
              <a:r>
                <a:rPr lang="en-US" sz="2000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(they’re vertical angles)</a:t>
              </a:r>
            </a:p>
          </p:txBody>
        </p:sp>
        <p:cxnSp>
          <p:nvCxnSpPr>
            <p:cNvPr id="60" name="Straight Arrow Connector 59"/>
            <p:cNvCxnSpPr>
              <a:stCxn id="59" idx="0"/>
            </p:cNvCxnSpPr>
            <p:nvPr/>
          </p:nvCxnSpPr>
          <p:spPr>
            <a:xfrm flipH="1" flipV="1">
              <a:off x="5943600" y="5684556"/>
              <a:ext cx="990600" cy="31285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0"/>
              <a:endCxn id="16397" idx="2"/>
            </p:cNvCxnSpPr>
            <p:nvPr/>
          </p:nvCxnSpPr>
          <p:spPr>
            <a:xfrm flipH="1" flipV="1">
              <a:off x="6248400" y="5019019"/>
              <a:ext cx="685800" cy="978388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5803901" y="5259389"/>
            <a:ext cx="1755775" cy="1335087"/>
            <a:chOff x="4280593" y="5259324"/>
            <a:chExt cx="1755648" cy="1335822"/>
          </a:xfrm>
        </p:grpSpPr>
        <p:sp>
          <p:nvSpPr>
            <p:cNvPr id="67" name="Right Triangle 66"/>
            <p:cNvSpPr/>
            <p:nvPr/>
          </p:nvSpPr>
          <p:spPr>
            <a:xfrm flipV="1">
              <a:off x="4280593" y="5260912"/>
              <a:ext cx="1755648" cy="1334234"/>
            </a:xfrm>
            <a:prstGeom prst="rtTriangle">
              <a:avLst/>
            </a:prstGeom>
            <a:noFill/>
            <a:ln w="762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4280593" y="5259324"/>
              <a:ext cx="1755648" cy="0"/>
            </a:xfrm>
            <a:prstGeom prst="line">
              <a:avLst/>
            </a:pr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 bwMode="auto">
          <a:xfrm>
            <a:off x="1524000" y="3581400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The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red</a:t>
            </a:r>
            <a:r>
              <a:rPr lang="en-US" sz="2400" dirty="0">
                <a:latin typeface="+mj-lt"/>
              </a:rPr>
              <a:t> and </a:t>
            </a:r>
            <a:r>
              <a:rPr lang="en-US" sz="2400" dirty="0">
                <a:solidFill>
                  <a:srgbClr val="008000"/>
                </a:solidFill>
                <a:latin typeface="+mj-lt"/>
              </a:rPr>
              <a:t>green</a:t>
            </a:r>
            <a:r>
              <a:rPr lang="en-US" sz="2400" dirty="0">
                <a:latin typeface="+mj-lt"/>
              </a:rPr>
              <a:t> triangles are congruent </a:t>
            </a:r>
          </a:p>
          <a:p>
            <a:pPr algn="ctr"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same shape and size)</a:t>
            </a:r>
          </a:p>
        </p:txBody>
      </p:sp>
      <p:sp>
        <p:nvSpPr>
          <p:cNvPr id="71" name="TextBox 70"/>
          <p:cNvSpPr txBox="1"/>
          <p:nvPr/>
        </p:nvSpPr>
        <p:spPr bwMode="auto">
          <a:xfrm>
            <a:off x="1600200" y="5562600"/>
            <a:ext cx="3886200" cy="12001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Image is as far behind the mirror as the object is in front of 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1" name="Arc 40"/>
          <p:cNvSpPr/>
          <p:nvPr/>
        </p:nvSpPr>
        <p:spPr>
          <a:xfrm rot="533374">
            <a:off x="7305867" y="4990889"/>
            <a:ext cx="501562" cy="144191"/>
          </a:xfrm>
          <a:prstGeom prst="arc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c 42"/>
          <p:cNvSpPr/>
          <p:nvPr/>
        </p:nvSpPr>
        <p:spPr>
          <a:xfrm rot="11979516">
            <a:off x="7356903" y="5443662"/>
            <a:ext cx="501562" cy="144191"/>
          </a:xfrm>
          <a:prstGeom prst="arc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14"/>
          <p:cNvSpPr txBox="1">
            <a:spLocks noChangeArrowheads="1"/>
          </p:cNvSpPr>
          <p:nvPr/>
        </p:nvSpPr>
        <p:spPr bwMode="auto">
          <a:xfrm>
            <a:off x="6019800" y="4857690"/>
            <a:ext cx="12430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b="1" i="1" dirty="0">
                <a:latin typeface="Symbol" pitchFamily="18" charset="2"/>
              </a:rPr>
              <a:t>90</a:t>
            </a:r>
            <a:r>
              <a:rPr lang="en-US" sz="2000" b="1" i="1" dirty="0">
                <a:latin typeface="Symbol" pitchFamily="18" charset="2"/>
                <a:sym typeface="Symbol"/>
              </a:rPr>
              <a:t></a:t>
            </a:r>
            <a:r>
              <a:rPr lang="en-US" sz="2000" b="1" i="1" dirty="0">
                <a:latin typeface="Symbol" pitchFamily="18" charset="2"/>
              </a:rPr>
              <a:t>-q</a:t>
            </a:r>
            <a:r>
              <a:rPr lang="en-US" sz="20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14"/>
          <p:cNvSpPr txBox="1">
            <a:spLocks noChangeArrowheads="1"/>
          </p:cNvSpPr>
          <p:nvPr/>
        </p:nvSpPr>
        <p:spPr bwMode="auto">
          <a:xfrm>
            <a:off x="5943600" y="5391090"/>
            <a:ext cx="12430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b="1" i="1" dirty="0">
                <a:latin typeface="Symbol" pitchFamily="18" charset="2"/>
              </a:rPr>
              <a:t>90</a:t>
            </a:r>
            <a:r>
              <a:rPr lang="en-US" sz="2000" b="1" i="1" dirty="0">
                <a:latin typeface="Symbol" pitchFamily="18" charset="2"/>
                <a:sym typeface="Symbol"/>
              </a:rPr>
              <a:t></a:t>
            </a:r>
            <a:r>
              <a:rPr lang="en-US" sz="2000" b="1" i="1" dirty="0">
                <a:latin typeface="Symbol" pitchFamily="18" charset="2"/>
              </a:rPr>
              <a:t>-q</a:t>
            </a:r>
            <a:r>
              <a:rPr lang="en-US" sz="20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6" name="Arc 45"/>
          <p:cNvSpPr/>
          <p:nvPr/>
        </p:nvSpPr>
        <p:spPr>
          <a:xfrm rot="13393565">
            <a:off x="6981434" y="5398954"/>
            <a:ext cx="501562" cy="144191"/>
          </a:xfrm>
          <a:prstGeom prst="arc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17709673">
            <a:off x="6818426" y="5170894"/>
            <a:ext cx="501562" cy="144191"/>
          </a:xfrm>
          <a:prstGeom prst="arc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 bwMode="auto">
          <a:xfrm>
            <a:off x="5715000" y="3733800"/>
            <a:ext cx="12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1" dirty="0">
                <a:solidFill>
                  <a:schemeClr val="tx2"/>
                </a:solidFill>
                <a:latin typeface="+mj-lt"/>
              </a:rPr>
              <a:t>Object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5715000" y="6443246"/>
            <a:ext cx="12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70" grpId="0"/>
      <p:bldP spid="7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Distance Terminology for Optics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866900" y="1295401"/>
            <a:ext cx="84582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Object Distance: 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>
                <a:latin typeface="+mj-lt"/>
              </a:rPr>
              <a:t> this is distance from the mirror / surfaces / lens to the object in question</a:t>
            </a:r>
          </a:p>
          <a:p>
            <a:pPr algn="ctr">
              <a:defRPr/>
            </a:pPr>
            <a:endParaRPr lang="en-US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905000" y="2209801"/>
            <a:ext cx="84582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Image Distance: 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en-US" sz="2400" dirty="0">
                <a:latin typeface="+mj-lt"/>
              </a:rPr>
              <a:t> this is distance from the mirror / surfaces / lens to the object’s image</a:t>
            </a:r>
          </a:p>
        </p:txBody>
      </p:sp>
      <p:sp>
        <p:nvSpPr>
          <p:cNvPr id="7" name="Oval 6"/>
          <p:cNvSpPr/>
          <p:nvPr/>
        </p:nvSpPr>
        <p:spPr>
          <a:xfrm rot="16200000">
            <a:off x="7456488" y="6330951"/>
            <a:ext cx="239713" cy="239712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solidFill>
              <a:srgbClr val="A67A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 rot="-5400000">
            <a:off x="4943476" y="5702301"/>
            <a:ext cx="2155825" cy="155575"/>
            <a:chOff x="685800" y="6172200"/>
            <a:chExt cx="3429000" cy="247649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85799" y="6172199"/>
              <a:ext cx="3429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700861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4025071" y="6191244"/>
              <a:ext cx="227433" cy="229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1054366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3671566" y="6191244"/>
              <a:ext cx="227433" cy="229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1548010" y="6191243"/>
              <a:ext cx="227433" cy="2297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901515" y="6191243"/>
              <a:ext cx="227433" cy="2297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2255020" y="6191243"/>
              <a:ext cx="227433" cy="2297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470911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2824416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3318061" y="6191244"/>
              <a:ext cx="227433" cy="229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Oval 19"/>
          <p:cNvSpPr/>
          <p:nvPr/>
        </p:nvSpPr>
        <p:spPr>
          <a:xfrm rot="16200000">
            <a:off x="4191001" y="6330951"/>
            <a:ext cx="239713" cy="239713"/>
          </a:xfrm>
          <a:prstGeom prst="ellipse">
            <a:avLst/>
          </a:prstGeom>
          <a:solidFill>
            <a:srgbClr val="293F6F"/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267201" y="5927726"/>
            <a:ext cx="1636713" cy="523875"/>
            <a:chOff x="2743200" y="5927675"/>
            <a:chExt cx="1636776" cy="52322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2743200" y="6450895"/>
              <a:ext cx="16367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22" name="TextBox 29"/>
            <p:cNvSpPr txBox="1">
              <a:spLocks noChangeArrowheads="1"/>
            </p:cNvSpPr>
            <p:nvPr/>
          </p:nvSpPr>
          <p:spPr bwMode="auto">
            <a:xfrm>
              <a:off x="3332988" y="5927675"/>
              <a:ext cx="457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endPara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5943601" y="5927726"/>
            <a:ext cx="1636713" cy="523875"/>
            <a:chOff x="4419600" y="5927675"/>
            <a:chExt cx="1636776" cy="52322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4419600" y="6450895"/>
              <a:ext cx="16367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20" name="TextBox 31"/>
            <p:cNvSpPr txBox="1">
              <a:spLocks noChangeArrowheads="1"/>
            </p:cNvSpPr>
            <p:nvPr/>
          </p:nvSpPr>
          <p:spPr bwMode="auto">
            <a:xfrm>
              <a:off x="5009388" y="5927675"/>
              <a:ext cx="457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s'</a:t>
              </a:r>
              <a:endPara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019300" y="3200401"/>
            <a:ext cx="8305800" cy="120173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/>
            <a:r>
              <a:rPr lang="en-US" sz="2400" dirty="0"/>
              <a:t>Measured along a line </a:t>
            </a:r>
            <a:r>
              <a:rPr lang="en-US" sz="2400" b="1" dirty="0">
                <a:solidFill>
                  <a:srgbClr val="FF0000"/>
                </a:solidFill>
              </a:rPr>
              <a:t>perpendicular</a:t>
            </a:r>
            <a:r>
              <a:rPr lang="en-US" sz="2400" dirty="0"/>
              <a:t> to the mirror/surface/lens (the “optical axis” will be more important when we deal with lenses and curved mirrors)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637213" y="6068220"/>
            <a:ext cx="2667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980076" y="6071376"/>
            <a:ext cx="2667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/>
          <p:nvPr/>
        </p:nvSpPr>
        <p:spPr>
          <a:xfrm>
            <a:off x="2133600" y="2660650"/>
            <a:ext cx="274638" cy="2746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67A00"/>
              </a:solidFill>
            </a:endParaRPr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Arial" charset="0"/>
                <a:cs typeface="Arial" charset="0"/>
              </a:rPr>
              <a:t>Checking on Object and Image Locations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0" y="1646238"/>
            <a:ext cx="0" cy="52117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 bwMode="auto">
          <a:xfrm>
            <a:off x="3581401" y="4627563"/>
            <a:ext cx="2155825" cy="0"/>
          </a:xfrm>
          <a:prstGeom prst="line">
            <a:avLst/>
          </a:prstGeom>
          <a:ln w="635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 bwMode="auto">
          <a:xfrm rot="16200000" flipH="1">
            <a:off x="3590926" y="4640264"/>
            <a:ext cx="142875" cy="142875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 bwMode="auto">
          <a:xfrm rot="16200000" flipH="1">
            <a:off x="5676107" y="4639470"/>
            <a:ext cx="142875" cy="144462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 bwMode="auto">
          <a:xfrm rot="16200000" flipH="1">
            <a:off x="3821114" y="4640264"/>
            <a:ext cx="142875" cy="142875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rot="16200000" flipH="1">
            <a:off x="5444332" y="4639470"/>
            <a:ext cx="142875" cy="144462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rot="16200000" flipH="1">
            <a:off x="4053682" y="4639470"/>
            <a:ext cx="142875" cy="144462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 rot="16200000" flipH="1">
            <a:off x="4285457" y="4639470"/>
            <a:ext cx="142875" cy="144462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 rot="16200000" flipH="1">
            <a:off x="4517232" y="4639470"/>
            <a:ext cx="142875" cy="144462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 rot="16200000" flipH="1">
            <a:off x="4749801" y="4640264"/>
            <a:ext cx="142875" cy="142875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auto">
          <a:xfrm rot="16200000" flipH="1">
            <a:off x="4979989" y="4640264"/>
            <a:ext cx="142875" cy="142875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16200000" flipH="1">
            <a:off x="5210970" y="4639470"/>
            <a:ext cx="142875" cy="144463"/>
          </a:xfrm>
          <a:prstGeom prst="line">
            <a:avLst/>
          </a:prstGeom>
          <a:ln w="381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1905000" y="1371601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+mj-lt"/>
              <a:buAutoNum type="arabicPeriod"/>
              <a:defRPr/>
            </a:pPr>
            <a:r>
              <a:rPr lang="en-US" sz="2400" dirty="0">
                <a:latin typeface="+mj-lt"/>
              </a:rPr>
              <a:t>Which is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>
                <a:latin typeface="+mj-lt"/>
              </a:rPr>
              <a:t>?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270125" y="2798763"/>
            <a:ext cx="130810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70126" y="2798763"/>
            <a:ext cx="2397125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270125" y="2798763"/>
            <a:ext cx="0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 bwMode="auto">
          <a:xfrm>
            <a:off x="2133600" y="3505201"/>
            <a:ext cx="274638" cy="461963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 bwMode="auto">
          <a:xfrm>
            <a:off x="2787650" y="3481388"/>
            <a:ext cx="274638" cy="46196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B</a:t>
            </a:r>
          </a:p>
        </p:txBody>
      </p:sp>
      <p:sp>
        <p:nvSpPr>
          <p:cNvPr id="46" name="TextBox 45"/>
          <p:cNvSpPr txBox="1"/>
          <p:nvPr/>
        </p:nvSpPr>
        <p:spPr bwMode="auto">
          <a:xfrm>
            <a:off x="3332163" y="3481388"/>
            <a:ext cx="273050" cy="46196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>
                <a:latin typeface="+mj-lt"/>
              </a:rPr>
              <a:t>C</a:t>
            </a:r>
            <a:endParaRPr lang="en-US" sz="2400" dirty="0">
              <a:latin typeface="+mj-lt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2270126" y="2798763"/>
            <a:ext cx="3465513" cy="1828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 bwMode="auto">
          <a:xfrm>
            <a:off x="3867150" y="3481388"/>
            <a:ext cx="273050" cy="46196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 bwMode="auto">
          <a:xfrm>
            <a:off x="2032000" y="5791201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j-lt"/>
              </a:rPr>
              <a:t>E:  None of them are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6553200" y="1371601"/>
            <a:ext cx="388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+mj-lt"/>
              <a:buAutoNum type="arabicPeriod" startAt="2"/>
              <a:defRPr/>
            </a:pPr>
            <a:r>
              <a:rPr lang="en-US" sz="2400" dirty="0">
                <a:latin typeface="+mj-lt"/>
              </a:rPr>
              <a:t>Which is the following is the image for the object?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6994525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7361238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726363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093075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458200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8823325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9190038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9555163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9921875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8458200" y="746125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458200" y="1112838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8458200" y="1477963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8458200" y="1844675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8458200" y="2209800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>
            <a:off x="8458200" y="2574925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>
            <a:off x="8458200" y="2941638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8458200" y="3306763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>
            <a:off x="8458200" y="3673475"/>
            <a:ext cx="0" cy="3657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629400" y="2209800"/>
            <a:ext cx="3657600" cy="3657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104"/>
          <p:cNvGrpSpPr>
            <a:grpSpLocks/>
          </p:cNvGrpSpPr>
          <p:nvPr/>
        </p:nvGrpSpPr>
        <p:grpSpPr bwMode="auto">
          <a:xfrm rot="2700000">
            <a:off x="7539038" y="4387851"/>
            <a:ext cx="3214688" cy="223837"/>
            <a:chOff x="2209800" y="4779264"/>
            <a:chExt cx="2238376" cy="155576"/>
          </a:xfrm>
        </p:grpSpPr>
        <p:cxnSp>
          <p:nvCxnSpPr>
            <p:cNvPr id="94" name="Straight Connector 93"/>
            <p:cNvCxnSpPr/>
            <p:nvPr/>
          </p:nvCxnSpPr>
          <p:spPr bwMode="auto">
            <a:xfrm>
              <a:off x="2208262" y="4775912"/>
              <a:ext cx="2155473" cy="0"/>
            </a:xfrm>
            <a:prstGeom prst="line">
              <a:avLst/>
            </a:prstGeom>
            <a:ln w="635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 bwMode="auto">
            <a:xfrm rot="16200000" flipH="1">
              <a:off x="2218272" y="4791998"/>
              <a:ext cx="142335" cy="142593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 bwMode="auto">
            <a:xfrm rot="16200000" flipH="1">
              <a:off x="4301276" y="4791673"/>
              <a:ext cx="142336" cy="144803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 bwMode="auto">
            <a:xfrm rot="16200000" flipH="1">
              <a:off x="2447676" y="4790275"/>
              <a:ext cx="142335" cy="143698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auto">
            <a:xfrm rot="16200000" flipH="1">
              <a:off x="4069137" y="4790893"/>
              <a:ext cx="142335" cy="144803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auto">
            <a:xfrm rot="16200000" flipH="1">
              <a:off x="2678643" y="4791673"/>
              <a:ext cx="142336" cy="144803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auto">
            <a:xfrm rot="16200000" flipH="1">
              <a:off x="2910783" y="4790892"/>
              <a:ext cx="142336" cy="144804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auto">
            <a:xfrm rot="16200000" flipH="1">
              <a:off x="3142923" y="4791672"/>
              <a:ext cx="142335" cy="144804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auto">
            <a:xfrm rot="16200000" flipH="1">
              <a:off x="3375063" y="4791998"/>
              <a:ext cx="142335" cy="142593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auto">
            <a:xfrm rot="16200000" flipH="1">
              <a:off x="3606029" y="4790274"/>
              <a:ext cx="142336" cy="143698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auto">
            <a:xfrm rot="16200000" flipH="1">
              <a:off x="3836997" y="4791672"/>
              <a:ext cx="142335" cy="144804"/>
            </a:xfrm>
            <a:prstGeom prst="line">
              <a:avLst/>
            </a:prstGeom>
            <a:ln w="381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Oval 105"/>
          <p:cNvSpPr/>
          <p:nvPr/>
        </p:nvSpPr>
        <p:spPr>
          <a:xfrm>
            <a:off x="9051925" y="2803525"/>
            <a:ext cx="274638" cy="2746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A67A00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9051925" y="5730875"/>
            <a:ext cx="274638" cy="27305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9" name="Oval 108"/>
          <p:cNvSpPr/>
          <p:nvPr/>
        </p:nvSpPr>
        <p:spPr>
          <a:xfrm>
            <a:off x="6858000" y="2803525"/>
            <a:ext cx="274638" cy="27463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0" name="Oval 109"/>
          <p:cNvSpPr/>
          <p:nvPr/>
        </p:nvSpPr>
        <p:spPr>
          <a:xfrm>
            <a:off x="6858000" y="5730875"/>
            <a:ext cx="274638" cy="27305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1" name="Oval 110"/>
          <p:cNvSpPr/>
          <p:nvPr/>
        </p:nvSpPr>
        <p:spPr>
          <a:xfrm>
            <a:off x="7954964" y="4267200"/>
            <a:ext cx="274637" cy="27463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2133600" y="3505201"/>
            <a:ext cx="274638" cy="4667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pSp>
        <p:nvGrpSpPr>
          <p:cNvPr id="6" name="Group 20"/>
          <p:cNvGrpSpPr/>
          <p:nvPr/>
        </p:nvGrpSpPr>
        <p:grpSpPr>
          <a:xfrm>
            <a:off x="1905000" y="4238016"/>
            <a:ext cx="1981200" cy="824938"/>
            <a:chOff x="381000" y="4238016"/>
            <a:chExt cx="1981200" cy="824938"/>
          </a:xfrm>
        </p:grpSpPr>
        <p:grpSp>
          <p:nvGrpSpPr>
            <p:cNvPr id="18" name="Group 17"/>
            <p:cNvGrpSpPr/>
            <p:nvPr/>
          </p:nvGrpSpPr>
          <p:grpSpPr>
            <a:xfrm>
              <a:off x="508000" y="4238016"/>
              <a:ext cx="1573213" cy="387166"/>
              <a:chOff x="508000" y="4238016"/>
              <a:chExt cx="1573213" cy="387166"/>
            </a:xfrm>
          </p:grpSpPr>
          <p:cxnSp>
            <p:nvCxnSpPr>
              <p:cNvPr id="4" name="Straight Connector 3"/>
              <p:cNvCxnSpPr/>
              <p:nvPr/>
            </p:nvCxnSpPr>
            <p:spPr>
              <a:xfrm flipH="1">
                <a:off x="508000" y="4625182"/>
                <a:ext cx="1573213" cy="0"/>
              </a:xfrm>
              <a:prstGeom prst="line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Rectangle 70"/>
              <p:cNvSpPr/>
              <p:nvPr/>
            </p:nvSpPr>
            <p:spPr>
              <a:xfrm>
                <a:off x="755853" y="4238016"/>
                <a:ext cx="266700" cy="3810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/>
            <p:cNvSpPr txBox="1"/>
            <p:nvPr/>
          </p:nvSpPr>
          <p:spPr bwMode="auto">
            <a:xfrm>
              <a:off x="381000" y="4724400"/>
              <a:ext cx="19812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chemeClr val="tx2"/>
                  </a:solidFill>
                  <a:latin typeface="+mj-lt"/>
                </a:rPr>
                <a:t>“Extension” of mirror</a:t>
              </a:r>
            </a:p>
          </p:txBody>
        </p:sp>
      </p:grpSp>
      <p:grpSp>
        <p:nvGrpSpPr>
          <p:cNvPr id="20" name="Group 22"/>
          <p:cNvGrpSpPr/>
          <p:nvPr/>
        </p:nvGrpSpPr>
        <p:grpSpPr>
          <a:xfrm>
            <a:off x="7543801" y="3051967"/>
            <a:ext cx="2178843" cy="1428408"/>
            <a:chOff x="6019800" y="3051967"/>
            <a:chExt cx="2178843" cy="1428408"/>
          </a:xfrm>
        </p:grpSpPr>
        <p:grpSp>
          <p:nvGrpSpPr>
            <p:cNvPr id="21" name="Group 72"/>
            <p:cNvGrpSpPr/>
            <p:nvPr/>
          </p:nvGrpSpPr>
          <p:grpSpPr>
            <a:xfrm rot="18973830">
              <a:off x="6019800" y="3051967"/>
              <a:ext cx="1509272" cy="1428408"/>
              <a:chOff x="287576" y="3904699"/>
              <a:chExt cx="1509272" cy="1428408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rot="2626170" flipH="1">
                <a:off x="287576" y="3904699"/>
                <a:ext cx="1509272" cy="1428408"/>
              </a:xfrm>
              <a:prstGeom prst="line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 rot="5432410">
                <a:off x="1231649" y="4389856"/>
                <a:ext cx="266700" cy="190500"/>
              </a:xfrm>
              <a:prstGeom prst="rect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TextBox 79"/>
            <p:cNvSpPr txBox="1"/>
            <p:nvPr/>
          </p:nvSpPr>
          <p:spPr bwMode="auto">
            <a:xfrm>
              <a:off x="7239000" y="3395246"/>
              <a:ext cx="959643" cy="3385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chemeClr val="tx2"/>
                  </a:solidFill>
                  <a:latin typeface="+mj-lt"/>
                </a:rPr>
                <a:t>normal</a:t>
              </a:r>
            </a:p>
          </p:txBody>
        </p:sp>
      </p:grpSp>
      <p:sp>
        <p:nvSpPr>
          <p:cNvPr id="49" name="TextBox 48"/>
          <p:cNvSpPr txBox="1"/>
          <p:nvPr/>
        </p:nvSpPr>
        <p:spPr bwMode="auto">
          <a:xfrm>
            <a:off x="6350000" y="6027738"/>
            <a:ext cx="4089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</a:rPr>
              <a:t>E:  None of them are the image location</a:t>
            </a:r>
          </a:p>
        </p:txBody>
      </p:sp>
      <p:grpSp>
        <p:nvGrpSpPr>
          <p:cNvPr id="23" name="Group 26"/>
          <p:cNvGrpSpPr/>
          <p:nvPr/>
        </p:nvGrpSpPr>
        <p:grpSpPr>
          <a:xfrm>
            <a:off x="6282532" y="6027174"/>
            <a:ext cx="4062293" cy="602226"/>
            <a:chOff x="1495875" y="6331974"/>
            <a:chExt cx="3852069" cy="602226"/>
          </a:xfrm>
        </p:grpSpPr>
        <p:sp>
          <p:nvSpPr>
            <p:cNvPr id="118" name="Rounded Rectangle 117"/>
            <p:cNvSpPr/>
            <p:nvPr/>
          </p:nvSpPr>
          <p:spPr>
            <a:xfrm>
              <a:off x="1495875" y="6331974"/>
              <a:ext cx="3852069" cy="586363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543153" y="6595646"/>
              <a:ext cx="37598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>
                      <a:lumMod val="50000"/>
                    </a:schemeClr>
                  </a:solidFill>
                  <a:cs typeface="Times New Roman" pitchFamily="18" charset="0"/>
                </a:rPr>
                <a:t>(because they do not lie on the normal)</a:t>
              </a:r>
              <a:endParaRPr lang="en-US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Types of Images Terminology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714905" y="3048000"/>
            <a:ext cx="5257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8000"/>
                </a:solidFill>
                <a:latin typeface="+mj-lt"/>
              </a:rPr>
              <a:t>Real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+mj-lt"/>
              </a:rPr>
              <a:t>image</a:t>
            </a:r>
            <a:r>
              <a:rPr lang="en-US" sz="2400" dirty="0">
                <a:latin typeface="+mj-lt"/>
              </a:rPr>
              <a:t>:  one that is formed where light rays actually converge</a:t>
            </a:r>
          </a:p>
          <a:p>
            <a:pPr algn="ctr"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formed by intersection of actual rays – see section on lenses)</a:t>
            </a:r>
            <a:r>
              <a:rPr lang="en-US" sz="2000" dirty="0">
                <a:latin typeface="+mj-lt"/>
              </a:rPr>
              <a:t> </a:t>
            </a:r>
            <a:endParaRPr lang="en-US" sz="20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866900" y="1371601"/>
            <a:ext cx="8458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Virtual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 image</a:t>
            </a:r>
            <a:r>
              <a:rPr lang="en-US" sz="2400" dirty="0">
                <a:latin typeface="+mj-lt"/>
              </a:rPr>
              <a:t>:  one that is formed by the appearance that light rays originated there</a:t>
            </a:r>
          </a:p>
          <a:p>
            <a:pPr algn="ctr"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formed by intersection of </a:t>
            </a: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projected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(dashed) rays)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3" name="Group 52"/>
          <p:cNvGrpSpPr>
            <a:grpSpLocks/>
          </p:cNvGrpSpPr>
          <p:nvPr/>
        </p:nvGrpSpPr>
        <p:grpSpPr bwMode="auto">
          <a:xfrm rot="5400000" flipV="1">
            <a:off x="7542554" y="3142001"/>
            <a:ext cx="3079075" cy="2524125"/>
            <a:chOff x="3020190" y="3276908"/>
            <a:chExt cx="4486611" cy="3678871"/>
          </a:xfrm>
        </p:grpSpPr>
        <p:sp>
          <p:nvSpPr>
            <p:cNvPr id="26" name="Oval 25"/>
            <p:cNvSpPr/>
            <p:nvPr/>
          </p:nvSpPr>
          <p:spPr>
            <a:xfrm>
              <a:off x="4092529" y="6270908"/>
              <a:ext cx="381677" cy="381770"/>
            </a:xfrm>
            <a:prstGeom prst="ellipse">
              <a:avLst/>
            </a:prstGeom>
            <a:solidFill>
              <a:srgbClr val="293F6F">
                <a:alpha val="50000"/>
              </a:srgbClr>
            </a:solidFill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3636832" y="5144100"/>
              <a:ext cx="3428150" cy="395657"/>
              <a:chOff x="686691" y="6058510"/>
              <a:chExt cx="3428150" cy="395656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686691" y="6171882"/>
                <a:ext cx="3428150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6200000" flipH="1">
                <a:off x="700542" y="6058537"/>
                <a:ext cx="229060" cy="22900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3885805" y="6225125"/>
                <a:ext cx="229060" cy="2290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16200000" flipH="1">
                <a:off x="1054460" y="6225131"/>
                <a:ext cx="229060" cy="2290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16200000" flipH="1">
                <a:off x="3531890" y="6225133"/>
                <a:ext cx="229060" cy="22900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6200000" flipH="1">
                <a:off x="1408380" y="6225132"/>
                <a:ext cx="229060" cy="22900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1762297" y="6225131"/>
                <a:ext cx="229060" cy="2290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16200000" flipH="1">
                <a:off x="2116215" y="6225132"/>
                <a:ext cx="229060" cy="22900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16200000" flipH="1">
                <a:off x="2470134" y="6225131"/>
                <a:ext cx="229060" cy="2290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6200000" flipH="1">
                <a:off x="2824052" y="6225132"/>
                <a:ext cx="229060" cy="22900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16200000" flipH="1">
                <a:off x="3177971" y="6225131"/>
                <a:ext cx="229060" cy="2290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>
              <a:off x="4092529" y="3600834"/>
              <a:ext cx="381677" cy="381770"/>
            </a:xfrm>
            <a:prstGeom prst="ellipse">
              <a:avLst/>
            </a:prstGeom>
            <a:solidFill>
              <a:srgbClr val="293F6F"/>
            </a:solidFill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rot="16200000" flipH="1">
              <a:off x="4073862" y="4003539"/>
              <a:ext cx="1335036" cy="91371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4925054" y="3702795"/>
              <a:ext cx="1830186" cy="1283823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 flipH="1" flipV="1">
              <a:off x="3752282" y="5509828"/>
              <a:ext cx="1698296" cy="1193606"/>
            </a:xfrm>
            <a:prstGeom prst="straightConnector1">
              <a:avLst/>
            </a:prstGeom>
            <a:ln w="50800">
              <a:solidFill>
                <a:srgbClr val="FF0000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4284525" y="3792876"/>
              <a:ext cx="1751086" cy="1335036"/>
            </a:xfrm>
            <a:prstGeom prst="straightConnector1">
              <a:avLst/>
            </a:prstGeom>
            <a:ln w="508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6139679" y="3716566"/>
              <a:ext cx="1290812" cy="1443433"/>
            </a:xfrm>
            <a:prstGeom prst="straightConnector1">
              <a:avLst/>
            </a:prstGeom>
            <a:ln w="508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3634518" y="5125599"/>
              <a:ext cx="2401094" cy="1830180"/>
            </a:xfrm>
            <a:prstGeom prst="straightConnector1">
              <a:avLst/>
            </a:prstGeom>
            <a:ln w="50800">
              <a:solidFill>
                <a:schemeClr val="accent6">
                  <a:lumMod val="75000"/>
                </a:schemeClr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5400000">
              <a:off x="3311665" y="4155053"/>
              <a:ext cx="1335036" cy="610683"/>
            </a:xfrm>
            <a:prstGeom prst="straightConnector1">
              <a:avLst/>
            </a:prstGeom>
            <a:ln w="50800">
              <a:solidFill>
                <a:schemeClr val="accent5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5400000" flipV="1">
              <a:off x="2575377" y="4045648"/>
              <a:ext cx="1543277" cy="653651"/>
            </a:xfrm>
            <a:prstGeom prst="straightConnector1">
              <a:avLst/>
            </a:prstGeom>
            <a:ln w="50800">
              <a:solidFill>
                <a:schemeClr val="accent5">
                  <a:lumMod val="75000"/>
                </a:schemeClr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16200000" flipH="1">
              <a:off x="3198268" y="5601173"/>
              <a:ext cx="1751512" cy="800365"/>
            </a:xfrm>
            <a:prstGeom prst="straightConnector1">
              <a:avLst/>
            </a:prstGeom>
            <a:ln w="50800">
              <a:solidFill>
                <a:schemeClr val="accent5">
                  <a:lumMod val="75000"/>
                </a:schemeClr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2493678" y="5067755"/>
              <a:ext cx="3581694" cy="0"/>
            </a:xfrm>
            <a:prstGeom prst="line">
              <a:avLst/>
            </a:prstGeom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 bwMode="auto">
          <a:xfrm>
            <a:off x="2895600" y="2433639"/>
            <a:ext cx="5867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>
                <a:latin typeface="+mj-lt"/>
              </a:rPr>
              <a:t>e.g. plane mirrors form virtual images</a:t>
            </a:r>
            <a:endParaRPr lang="en-US" sz="2200" b="1" dirty="0">
              <a:latin typeface="+mj-lt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1695450" y="4690408"/>
            <a:ext cx="5715000" cy="193899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8000"/>
                </a:solidFill>
                <a:latin typeface="+mj-lt"/>
              </a:rPr>
              <a:t>Light actually is present at location of </a:t>
            </a:r>
            <a:r>
              <a:rPr lang="en-US" sz="2400" b="1" dirty="0">
                <a:solidFill>
                  <a:srgbClr val="008000"/>
                </a:solidFill>
                <a:latin typeface="+mj-lt"/>
              </a:rPr>
              <a:t>real</a:t>
            </a:r>
            <a:r>
              <a:rPr lang="en-US" sz="2400" dirty="0">
                <a:solidFill>
                  <a:srgbClr val="008000"/>
                </a:solidFill>
                <a:latin typeface="+mj-lt"/>
              </a:rPr>
              <a:t> image</a:t>
            </a:r>
            <a:r>
              <a:rPr lang="en-US" sz="2400" b="1" dirty="0">
                <a:latin typeface="+mj-lt"/>
              </a:rPr>
              <a:t/>
            </a:r>
            <a:br>
              <a:rPr lang="en-US" sz="2400" b="1" dirty="0">
                <a:latin typeface="+mj-lt"/>
              </a:rPr>
            </a:br>
            <a:r>
              <a:rPr lang="en-US" sz="2400" b="1" dirty="0">
                <a:latin typeface="+mj-lt"/>
              </a:rPr>
              <a:t>but</a:t>
            </a:r>
            <a:br>
              <a:rPr lang="en-US" sz="2400" b="1" dirty="0">
                <a:latin typeface="+mj-lt"/>
              </a:rPr>
            </a:br>
            <a:r>
              <a:rPr lang="en-US" sz="2400" dirty="0">
                <a:solidFill>
                  <a:srgbClr val="FF0000"/>
                </a:solidFill>
                <a:latin typeface="+mj-lt"/>
              </a:rPr>
              <a:t>no rays are actually present at location of 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virtual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 image (for a mirror)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3" name="TextBox 52"/>
          <p:cNvSpPr txBox="1"/>
          <p:nvPr/>
        </p:nvSpPr>
        <p:spPr bwMode="auto">
          <a:xfrm>
            <a:off x="9395622" y="3886201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+mj-lt"/>
              </a:rPr>
              <a:t>Virtual</a:t>
            </a:r>
            <a:r>
              <a:rPr lang="en-US" dirty="0">
                <a:latin typeface="+mj-lt"/>
              </a:rPr>
              <a:t> 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4" grpId="0"/>
      <p:bldP spid="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/>
          <p:cNvSpPr txBox="1"/>
          <p:nvPr/>
        </p:nvSpPr>
        <p:spPr bwMode="auto">
          <a:xfrm>
            <a:off x="7239000" y="3962401"/>
            <a:ext cx="3429000" cy="830263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This could have been an </a:t>
            </a:r>
            <a:r>
              <a:rPr lang="en-US" sz="2400" b="1" u="sng" dirty="0">
                <a:solidFill>
                  <a:srgbClr val="293F6F"/>
                </a:solidFill>
                <a:latin typeface="+mj-lt"/>
              </a:rPr>
              <a:t>overhead</a:t>
            </a:r>
            <a:r>
              <a:rPr lang="en-US" sz="2400" dirty="0">
                <a:latin typeface="+mj-lt"/>
              </a:rPr>
              <a:t> view</a:t>
            </a:r>
          </a:p>
        </p:txBody>
      </p:sp>
      <p:grpSp>
        <p:nvGrpSpPr>
          <p:cNvPr id="2" name="Group 110"/>
          <p:cNvGrpSpPr>
            <a:grpSpLocks/>
          </p:cNvGrpSpPr>
          <p:nvPr/>
        </p:nvGrpSpPr>
        <p:grpSpPr bwMode="auto">
          <a:xfrm>
            <a:off x="8459789" y="2362200"/>
            <a:ext cx="403225" cy="990600"/>
            <a:chOff x="6936097" y="2362201"/>
            <a:chExt cx="402771" cy="990598"/>
          </a:xfrm>
        </p:grpSpPr>
        <p:sp>
          <p:nvSpPr>
            <p:cNvPr id="86" name="Rectangle 85"/>
            <p:cNvSpPr/>
            <p:nvPr/>
          </p:nvSpPr>
          <p:spPr>
            <a:xfrm rot="5400000" flipH="1">
              <a:off x="6642184" y="2656114"/>
              <a:ext cx="990598" cy="402771"/>
            </a:xfrm>
            <a:prstGeom prst="rect">
              <a:avLst/>
            </a:prstGeom>
            <a:solidFill>
              <a:srgbClr val="A67A00"/>
            </a:solidFill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7" name="Right Arrow 86"/>
            <p:cNvSpPr>
              <a:spLocks noChangeAspect="1"/>
            </p:cNvSpPr>
            <p:nvPr/>
          </p:nvSpPr>
          <p:spPr>
            <a:xfrm rot="5400000" flipH="1">
              <a:off x="6951745" y="2782972"/>
              <a:ext cx="371474" cy="149057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8" name="Right Arrow 87"/>
          <p:cNvSpPr>
            <a:spLocks/>
          </p:cNvSpPr>
          <p:nvPr/>
        </p:nvSpPr>
        <p:spPr>
          <a:xfrm flipH="1">
            <a:off x="8510589" y="2830514"/>
            <a:ext cx="301625" cy="14763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5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Mirror Image with Ray Diagram</a:t>
            </a:r>
          </a:p>
        </p:txBody>
      </p:sp>
      <p:grpSp>
        <p:nvGrpSpPr>
          <p:cNvPr id="4" name="Group 42"/>
          <p:cNvGrpSpPr>
            <a:grpSpLocks/>
          </p:cNvGrpSpPr>
          <p:nvPr/>
        </p:nvGrpSpPr>
        <p:grpSpPr bwMode="auto">
          <a:xfrm rot="16200000" flipH="1">
            <a:off x="4568826" y="4111626"/>
            <a:ext cx="5305425" cy="187325"/>
            <a:chOff x="685800" y="6172200"/>
            <a:chExt cx="7010400" cy="247650"/>
          </a:xfrm>
        </p:grpSpPr>
        <p:cxnSp>
          <p:nvCxnSpPr>
            <p:cNvPr id="21" name="Straight Connector 20"/>
            <p:cNvCxnSpPr/>
            <p:nvPr/>
          </p:nvCxnSpPr>
          <p:spPr bwMode="auto">
            <a:xfrm>
              <a:off x="685801" y="6172199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597641" y="6191146"/>
              <a:ext cx="228761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3802875" y="6191146"/>
              <a:ext cx="228761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954244" y="6191146"/>
              <a:ext cx="228761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3446271" y="6191146"/>
              <a:ext cx="228761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1308750" y="6191147"/>
              <a:ext cx="228761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1665353" y="6191147"/>
              <a:ext cx="228761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auto">
            <a:xfrm rot="16200000" flipH="1">
              <a:off x="2021956" y="6191147"/>
              <a:ext cx="228761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 bwMode="auto">
            <a:xfrm rot="16200000" flipH="1">
              <a:off x="2378559" y="6191147"/>
              <a:ext cx="228761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 flipH="1">
              <a:off x="2735162" y="6191147"/>
              <a:ext cx="228761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rot="16200000" flipH="1">
              <a:off x="3089668" y="6191146"/>
              <a:ext cx="228761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rot="16200000" flipH="1">
              <a:off x="4159477" y="6172258"/>
              <a:ext cx="228762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rot="16200000" flipH="1">
              <a:off x="4516080" y="6172258"/>
              <a:ext cx="228762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16200000" flipH="1">
              <a:off x="4870586" y="6172259"/>
              <a:ext cx="228762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 bwMode="auto">
            <a:xfrm rot="16200000" flipH="1">
              <a:off x="5227189" y="6172259"/>
              <a:ext cx="228762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 bwMode="auto">
            <a:xfrm rot="16200000" flipH="1">
              <a:off x="5583792" y="6172259"/>
              <a:ext cx="228762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 bwMode="auto">
            <a:xfrm rot="16200000" flipH="1">
              <a:off x="5940396" y="6172259"/>
              <a:ext cx="228762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 bwMode="auto">
            <a:xfrm rot="16200000" flipH="1">
              <a:off x="6296999" y="6172259"/>
              <a:ext cx="228762" cy="22864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 bwMode="auto">
            <a:xfrm rot="16200000" flipH="1">
              <a:off x="6651504" y="6172258"/>
              <a:ext cx="228762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 bwMode="auto">
            <a:xfrm rot="16200000" flipH="1">
              <a:off x="7008108" y="6172258"/>
              <a:ext cx="228762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 bwMode="auto">
            <a:xfrm rot="16200000" flipH="1">
              <a:off x="7364711" y="6172258"/>
              <a:ext cx="228762" cy="2286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47"/>
          <p:cNvSpPr/>
          <p:nvPr/>
        </p:nvSpPr>
        <p:spPr>
          <a:xfrm rot="16200000">
            <a:off x="5099051" y="2655888"/>
            <a:ext cx="990600" cy="403225"/>
          </a:xfrm>
          <a:prstGeom prst="rect">
            <a:avLst/>
          </a:prstGeom>
          <a:solidFill>
            <a:srgbClr val="A67A00"/>
          </a:solidFill>
          <a:ln>
            <a:solidFill>
              <a:srgbClr val="29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Right Arrow 48"/>
          <p:cNvSpPr>
            <a:spLocks noChangeAspect="1"/>
          </p:cNvSpPr>
          <p:nvPr/>
        </p:nvSpPr>
        <p:spPr>
          <a:xfrm rot="16200000">
            <a:off x="5408614" y="2782889"/>
            <a:ext cx="371475" cy="149225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Right Arrow 50"/>
          <p:cNvSpPr>
            <a:spLocks/>
          </p:cNvSpPr>
          <p:nvPr/>
        </p:nvSpPr>
        <p:spPr>
          <a:xfrm>
            <a:off x="5443539" y="2830514"/>
            <a:ext cx="301625" cy="14763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TextBox 54"/>
          <p:cNvSpPr txBox="1"/>
          <p:nvPr/>
        </p:nvSpPr>
        <p:spPr bwMode="auto">
          <a:xfrm>
            <a:off x="1524000" y="2057401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For this non-point object:</a:t>
            </a:r>
          </a:p>
        </p:txBody>
      </p:sp>
      <p:sp>
        <p:nvSpPr>
          <p:cNvPr id="56" name="TextBox 55"/>
          <p:cNvSpPr txBox="1"/>
          <p:nvPr/>
        </p:nvSpPr>
        <p:spPr bwMode="auto">
          <a:xfrm>
            <a:off x="1524000" y="2743201"/>
            <a:ext cx="358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100" dirty="0">
                <a:latin typeface="+mj-lt"/>
              </a:rPr>
              <a:t>Rays come from each point of the object (and hit different parts of the mirror)</a:t>
            </a:r>
          </a:p>
        </p:txBody>
      </p:sp>
      <p:grpSp>
        <p:nvGrpSpPr>
          <p:cNvPr id="5" name="Group 108"/>
          <p:cNvGrpSpPr>
            <a:grpSpLocks/>
          </p:cNvGrpSpPr>
          <p:nvPr/>
        </p:nvGrpSpPr>
        <p:grpSpPr bwMode="auto">
          <a:xfrm>
            <a:off x="5594351" y="3043238"/>
            <a:ext cx="3070225" cy="2443162"/>
            <a:chOff x="4070236" y="3042974"/>
            <a:chExt cx="3069735" cy="2442939"/>
          </a:xfrm>
        </p:grpSpPr>
        <p:cxnSp>
          <p:nvCxnSpPr>
            <p:cNvPr id="65" name="Straight Arrow Connector 64"/>
            <p:cNvCxnSpPr/>
            <p:nvPr/>
          </p:nvCxnSpPr>
          <p:spPr>
            <a:xfrm>
              <a:off x="4070236" y="3042974"/>
              <a:ext cx="1536455" cy="1300043"/>
            </a:xfrm>
            <a:prstGeom prst="straightConnector1">
              <a:avLst/>
            </a:prstGeom>
            <a:ln w="3810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4255944" y="4343017"/>
              <a:ext cx="1350746" cy="1142896"/>
            </a:xfrm>
            <a:prstGeom prst="straightConnector1">
              <a:avLst/>
            </a:prstGeom>
            <a:ln w="38100">
              <a:solidFill>
                <a:srgbClr val="293F6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5603516" y="3042974"/>
              <a:ext cx="1536455" cy="1300043"/>
            </a:xfrm>
            <a:prstGeom prst="straightConnector1">
              <a:avLst/>
            </a:prstGeom>
            <a:ln w="38100">
              <a:solidFill>
                <a:srgbClr val="293F6F"/>
              </a:solidFill>
              <a:prstDash val="sysDot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Arrow Connector 90"/>
          <p:cNvCxnSpPr/>
          <p:nvPr/>
        </p:nvCxnSpPr>
        <p:spPr>
          <a:xfrm>
            <a:off x="5594350" y="3043238"/>
            <a:ext cx="1536700" cy="91440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 flipV="1">
            <a:off x="4876800" y="3957639"/>
            <a:ext cx="2254250" cy="1341437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7119939" y="3043238"/>
            <a:ext cx="1544637" cy="919162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109"/>
          <p:cNvGrpSpPr>
            <a:grpSpLocks/>
          </p:cNvGrpSpPr>
          <p:nvPr/>
        </p:nvGrpSpPr>
        <p:grpSpPr bwMode="auto">
          <a:xfrm>
            <a:off x="5745164" y="2903538"/>
            <a:ext cx="2763837" cy="373062"/>
            <a:chOff x="4220509" y="2904330"/>
            <a:chExt cx="2764014" cy="372270"/>
          </a:xfrm>
        </p:grpSpPr>
        <p:cxnSp>
          <p:nvCxnSpPr>
            <p:cNvPr id="98" name="Straight Arrow Connector 97"/>
            <p:cNvCxnSpPr/>
            <p:nvPr/>
          </p:nvCxnSpPr>
          <p:spPr>
            <a:xfrm>
              <a:off x="4220509" y="2904330"/>
              <a:ext cx="1381213" cy="22811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 rot="10800000" flipV="1">
              <a:off x="4733304" y="3132445"/>
              <a:ext cx="868419" cy="14415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603310" y="2904330"/>
              <a:ext cx="1381213" cy="228115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4" name="Straight Arrow Connector 103"/>
          <p:cNvCxnSpPr/>
          <p:nvPr/>
        </p:nvCxnSpPr>
        <p:spPr>
          <a:xfrm flipV="1">
            <a:off x="5745164" y="2514600"/>
            <a:ext cx="1379537" cy="38893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7127876" y="2514600"/>
            <a:ext cx="1381125" cy="38893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029200" y="1922464"/>
            <a:ext cx="2095500" cy="59213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 bwMode="auto">
          <a:xfrm>
            <a:off x="1524000" y="4444622"/>
            <a:ext cx="3581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100" dirty="0">
                <a:latin typeface="+mj-lt"/>
              </a:rPr>
              <a:t>Image doesn’t shift up or down (no flip up and down)</a:t>
            </a:r>
          </a:p>
        </p:txBody>
      </p:sp>
      <p:sp>
        <p:nvSpPr>
          <p:cNvPr id="113" name="TextBox 112"/>
          <p:cNvSpPr txBox="1"/>
          <p:nvPr/>
        </p:nvSpPr>
        <p:spPr bwMode="auto">
          <a:xfrm>
            <a:off x="1524000" y="5657851"/>
            <a:ext cx="5146675" cy="1061829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100" dirty="0">
                <a:latin typeface="+mj-lt"/>
              </a:rPr>
              <a:t>Each point on the image is in same place w.r.t. mirror as corresponding point on object</a:t>
            </a:r>
          </a:p>
        </p:txBody>
      </p: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5594351" y="2901951"/>
            <a:ext cx="3070225" cy="142875"/>
            <a:chOff x="4070350" y="2901950"/>
            <a:chExt cx="3070225" cy="142876"/>
          </a:xfrm>
        </p:grpSpPr>
        <p:cxnSp>
          <p:nvCxnSpPr>
            <p:cNvPr id="52" name="Straight Arrow Connector 51"/>
            <p:cNvCxnSpPr/>
            <p:nvPr/>
          </p:nvCxnSpPr>
          <p:spPr>
            <a:xfrm flipV="1">
              <a:off x="4221163" y="2903538"/>
              <a:ext cx="1379537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603875" y="2903538"/>
              <a:ext cx="1381125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4800600" y="2901950"/>
              <a:ext cx="800100" cy="1588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61"/>
            <p:cNvGrpSpPr>
              <a:grpSpLocks/>
            </p:cNvGrpSpPr>
            <p:nvPr/>
          </p:nvGrpSpPr>
          <p:grpSpPr bwMode="auto">
            <a:xfrm>
              <a:off x="4070350" y="3043238"/>
              <a:ext cx="3070225" cy="1588"/>
              <a:chOff x="4070350" y="3043238"/>
              <a:chExt cx="3070225" cy="1588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>
                <a:off x="4070350" y="3043239"/>
                <a:ext cx="1536700" cy="0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rot="10800000" flipV="1">
                <a:off x="5595938" y="3043239"/>
                <a:ext cx="1544637" cy="0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prstDash val="sys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/>
              <p:nvPr/>
            </p:nvCxnSpPr>
            <p:spPr>
              <a:xfrm>
                <a:off x="4953000" y="3043239"/>
                <a:ext cx="654050" cy="1587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6" name="TextBox 65"/>
          <p:cNvSpPr txBox="1"/>
          <p:nvPr/>
        </p:nvSpPr>
        <p:spPr bwMode="auto">
          <a:xfrm>
            <a:off x="7239000" y="4876801"/>
            <a:ext cx="3429000" cy="830263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There’s also no left-right flip</a:t>
            </a:r>
          </a:p>
        </p:txBody>
      </p:sp>
      <p:sp>
        <p:nvSpPr>
          <p:cNvPr id="67" name="TextBox 66"/>
          <p:cNvSpPr txBox="1"/>
          <p:nvPr/>
        </p:nvSpPr>
        <p:spPr bwMode="auto">
          <a:xfrm>
            <a:off x="7239000" y="5657850"/>
            <a:ext cx="3429000" cy="1200150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(Think about what you would say if there were no context clues)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4648200" y="1524001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 dirty="0">
                <a:solidFill>
                  <a:srgbClr val="FF0000"/>
                </a:solidFill>
                <a:latin typeface="+mj-lt"/>
              </a:rPr>
              <a:t>Side View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3124200" y="990601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+mj-lt"/>
              </a:rPr>
              <a:t>Why don’t mirrors flip up and down?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88" grpId="0" animBg="1"/>
      <p:bldP spid="56" grpId="0"/>
      <p:bldP spid="112" grpId="0"/>
      <p:bldP spid="113" grpId="0" animBg="1"/>
      <p:bldP spid="66" grpId="0" animBg="1"/>
      <p:bldP spid="6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cs typeface="Arial" charset="0"/>
              </a:rPr>
              <a:t>What if Object isn’t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Directly</a:t>
            </a:r>
            <a:r>
              <a:rPr lang="en-US" dirty="0">
                <a:latin typeface="Arial" charset="0"/>
                <a:cs typeface="Arial" charset="0"/>
              </a:rPr>
              <a:t> in Front of Mirror?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676400" y="1600201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Can an image still form?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 rot="-5400000">
            <a:off x="7000876" y="3133726"/>
            <a:ext cx="2155825" cy="155575"/>
            <a:chOff x="685800" y="6172200"/>
            <a:chExt cx="3429000" cy="247649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799" y="6172199"/>
              <a:ext cx="3429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H="1">
              <a:off x="700861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4025071" y="6191244"/>
              <a:ext cx="227433" cy="229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1054366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3671566" y="6191244"/>
              <a:ext cx="227433" cy="229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1548010" y="6191243"/>
              <a:ext cx="227433" cy="2297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1901515" y="6191243"/>
              <a:ext cx="227433" cy="2297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2255020" y="6191243"/>
              <a:ext cx="227433" cy="2297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2470911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2824416" y="6192506"/>
              <a:ext cx="227433" cy="2272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3318061" y="6191244"/>
              <a:ext cx="227433" cy="2297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 bwMode="auto">
          <a:xfrm>
            <a:off x="1566081" y="2849089"/>
            <a:ext cx="449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1. Does Bob have to be in front of mirror (to the left in this figure)?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1295400" y="3765955"/>
            <a:ext cx="449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2. Can Bob see his image here?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5943600" y="5029200"/>
            <a:ext cx="83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Bob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6653213" y="3567113"/>
            <a:ext cx="1066800" cy="16383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6310313" y="3224213"/>
            <a:ext cx="1752600" cy="1638300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 flipH="1" flipV="1">
            <a:off x="6043613" y="2957513"/>
            <a:ext cx="2286000" cy="1638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8159444" y="1447800"/>
            <a:ext cx="2574925" cy="1149998"/>
            <a:chOff x="6914375" y="771965"/>
            <a:chExt cx="2286000" cy="904435"/>
          </a:xfrm>
        </p:grpSpPr>
        <p:sp>
          <p:nvSpPr>
            <p:cNvPr id="33" name="Oval 32"/>
            <p:cNvSpPr/>
            <p:nvPr/>
          </p:nvSpPr>
          <p:spPr>
            <a:xfrm rot="16200000">
              <a:off x="7848601" y="1436687"/>
              <a:ext cx="239712" cy="23971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6914375" y="771965"/>
              <a:ext cx="2286000" cy="653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no image formed if Bob stands here (on the opaque side)</a:t>
              </a:r>
            </a:p>
          </p:txBody>
        </p:sp>
      </p:grpSp>
      <p:cxnSp>
        <p:nvCxnSpPr>
          <p:cNvPr id="37" name="Straight Arrow Connector 36"/>
          <p:cNvCxnSpPr/>
          <p:nvPr/>
        </p:nvCxnSpPr>
        <p:spPr>
          <a:xfrm rot="10800000">
            <a:off x="6781801" y="3055939"/>
            <a:ext cx="1223963" cy="796925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V="1">
            <a:off x="6931820" y="2093120"/>
            <a:ext cx="1109663" cy="1038225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V="1">
            <a:off x="6987382" y="1615282"/>
            <a:ext cx="1185863" cy="8509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8001000" y="3852864"/>
            <a:ext cx="2438400" cy="1590675"/>
          </a:xfrm>
          <a:prstGeom prst="straightConnector1">
            <a:avLst/>
          </a:prstGeom>
          <a:ln w="38100">
            <a:solidFill>
              <a:srgbClr val="7030A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V="1">
            <a:off x="7916863" y="3251201"/>
            <a:ext cx="2530475" cy="2362200"/>
          </a:xfrm>
          <a:prstGeom prst="straightConnector1">
            <a:avLst/>
          </a:prstGeom>
          <a:ln w="38100">
            <a:solidFill>
              <a:srgbClr val="008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V="1">
            <a:off x="7531894" y="3102769"/>
            <a:ext cx="3300412" cy="236220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 bwMode="auto">
          <a:xfrm>
            <a:off x="2476500" y="2057401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YES</a:t>
            </a:r>
          </a:p>
        </p:txBody>
      </p:sp>
      <p:sp>
        <p:nvSpPr>
          <p:cNvPr id="54" name="TextBox 53"/>
          <p:cNvSpPr txBox="1"/>
          <p:nvPr/>
        </p:nvSpPr>
        <p:spPr bwMode="auto">
          <a:xfrm>
            <a:off x="5716588" y="1513582"/>
            <a:ext cx="1295400" cy="1077218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Someone standing here can see image</a:t>
            </a:r>
          </a:p>
        </p:txBody>
      </p:sp>
      <p:sp>
        <p:nvSpPr>
          <p:cNvPr id="55" name="TextBox 54"/>
          <p:cNvSpPr txBox="1"/>
          <p:nvPr/>
        </p:nvSpPr>
        <p:spPr bwMode="auto">
          <a:xfrm>
            <a:off x="5334001" y="3124201"/>
            <a:ext cx="887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YES</a:t>
            </a:r>
          </a:p>
        </p:txBody>
      </p:sp>
      <p:sp>
        <p:nvSpPr>
          <p:cNvPr id="56" name="TextBox 55"/>
          <p:cNvSpPr txBox="1"/>
          <p:nvPr/>
        </p:nvSpPr>
        <p:spPr bwMode="auto">
          <a:xfrm>
            <a:off x="5372100" y="3761193"/>
            <a:ext cx="647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NO</a:t>
            </a:r>
          </a:p>
        </p:txBody>
      </p:sp>
      <p:sp>
        <p:nvSpPr>
          <p:cNvPr id="17" name="Oval 16"/>
          <p:cNvSpPr/>
          <p:nvPr/>
        </p:nvSpPr>
        <p:spPr>
          <a:xfrm rot="16200000">
            <a:off x="6248401" y="4800601"/>
            <a:ext cx="239713" cy="239713"/>
          </a:xfrm>
          <a:prstGeom prst="ellipse">
            <a:avLst/>
          </a:prstGeom>
          <a:solidFill>
            <a:srgbClr val="293F6F"/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8" name="Group 58"/>
          <p:cNvGrpSpPr>
            <a:grpSpLocks/>
          </p:cNvGrpSpPr>
          <p:nvPr/>
        </p:nvGrpSpPr>
        <p:grpSpPr bwMode="auto">
          <a:xfrm>
            <a:off x="8610600" y="4800600"/>
            <a:ext cx="1143000" cy="860285"/>
            <a:chOff x="7086600" y="4800601"/>
            <a:chExt cx="1143000" cy="860928"/>
          </a:xfrm>
        </p:grpSpPr>
        <p:sp>
          <p:nvSpPr>
            <p:cNvPr id="57" name="TextBox 56"/>
            <p:cNvSpPr txBox="1"/>
            <p:nvPr/>
          </p:nvSpPr>
          <p:spPr bwMode="auto">
            <a:xfrm>
              <a:off x="7086600" y="4953114"/>
              <a:ext cx="1143000" cy="708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rgbClr val="FF6969"/>
                  </a:solidFill>
                  <a:latin typeface="+mj-lt"/>
                </a:rPr>
                <a:t>Bob’s Image</a:t>
              </a:r>
            </a:p>
          </p:txBody>
        </p:sp>
        <p:sp>
          <p:nvSpPr>
            <p:cNvPr id="44" name="Oval 43"/>
            <p:cNvSpPr/>
            <p:nvPr/>
          </p:nvSpPr>
          <p:spPr>
            <a:xfrm rot="16200000">
              <a:off x="7989797" y="4800691"/>
              <a:ext cx="239892" cy="239712"/>
            </a:xfrm>
            <a:prstGeom prst="ellipse">
              <a:avLst/>
            </a:prstGeom>
            <a:solidFill>
              <a:srgbClr val="293F6F">
                <a:alpha val="90000"/>
              </a:srgbClr>
            </a:solidFill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9" name="Group 67"/>
          <p:cNvGrpSpPr>
            <a:grpSpLocks/>
          </p:cNvGrpSpPr>
          <p:nvPr/>
        </p:nvGrpSpPr>
        <p:grpSpPr bwMode="auto">
          <a:xfrm>
            <a:off x="7239000" y="4289426"/>
            <a:ext cx="1981200" cy="2492375"/>
            <a:chOff x="5714859" y="4289425"/>
            <a:chExt cx="1981711" cy="2492375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6477059" y="4289425"/>
              <a:ext cx="0" cy="182880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 bwMode="auto">
            <a:xfrm>
              <a:off x="5714859" y="6073914"/>
              <a:ext cx="1981711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“Extension” of mirror</a:t>
              </a:r>
            </a:p>
          </p:txBody>
        </p:sp>
      </p:grpSp>
      <p:grpSp>
        <p:nvGrpSpPr>
          <p:cNvPr id="20" name="Group 71"/>
          <p:cNvGrpSpPr>
            <a:grpSpLocks/>
          </p:cNvGrpSpPr>
          <p:nvPr/>
        </p:nvGrpSpPr>
        <p:grpSpPr bwMode="auto">
          <a:xfrm>
            <a:off x="6364288" y="4820259"/>
            <a:ext cx="3273424" cy="540773"/>
            <a:chOff x="4840287" y="4820411"/>
            <a:chExt cx="3273425" cy="539956"/>
          </a:xfrm>
        </p:grpSpPr>
        <p:grpSp>
          <p:nvGrpSpPr>
            <p:cNvPr id="21" name="Group 68"/>
            <p:cNvGrpSpPr>
              <a:grpSpLocks/>
            </p:cNvGrpSpPr>
            <p:nvPr/>
          </p:nvGrpSpPr>
          <p:grpSpPr bwMode="auto">
            <a:xfrm>
              <a:off x="4840287" y="4820411"/>
              <a:ext cx="3273425" cy="539956"/>
              <a:chOff x="4840287" y="4820411"/>
              <a:chExt cx="3273425" cy="539956"/>
            </a:xfrm>
          </p:grpSpPr>
          <p:grpSp>
            <p:nvGrpSpPr>
              <p:cNvPr id="22" name="Group 32"/>
              <p:cNvGrpSpPr>
                <a:grpSpLocks/>
              </p:cNvGrpSpPr>
              <p:nvPr/>
            </p:nvGrpSpPr>
            <p:grpSpPr bwMode="auto">
              <a:xfrm>
                <a:off x="4840287" y="4820411"/>
                <a:ext cx="1636712" cy="523875"/>
                <a:chOff x="2743200" y="6350978"/>
                <a:chExt cx="1636775" cy="523220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743200" y="6427943"/>
                  <a:ext cx="16367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37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3390925" y="6350978"/>
                  <a:ext cx="457200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ctr" eaLnBrk="1" hangingPunct="1"/>
                  <a:r>
                    <a:rPr lang="en-US" sz="2800" b="1" i="1"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endParaRPr lang="en-US" sz="2400" b="1" i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3" name="Group 33"/>
              <p:cNvGrpSpPr>
                <a:grpSpLocks/>
              </p:cNvGrpSpPr>
              <p:nvPr/>
            </p:nvGrpSpPr>
            <p:grpSpPr bwMode="auto">
              <a:xfrm>
                <a:off x="6476999" y="4836492"/>
                <a:ext cx="1636713" cy="523875"/>
                <a:chOff x="4419599" y="6367035"/>
                <a:chExt cx="1636776" cy="523220"/>
              </a:xfrm>
            </p:grpSpPr>
            <p:cxnSp>
              <p:nvCxnSpPr>
                <p:cNvPr id="48" name="Straight Connector 47"/>
                <p:cNvCxnSpPr/>
                <p:nvPr/>
              </p:nvCxnSpPr>
              <p:spPr>
                <a:xfrm>
                  <a:off x="4419599" y="6450104"/>
                  <a:ext cx="163677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35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4800614" y="6367035"/>
                  <a:ext cx="457200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ctr" eaLnBrk="1" hangingPunct="1"/>
                  <a:r>
                    <a:rPr lang="en-US" sz="2800" b="1" i="1" dirty="0">
                      <a:latin typeface="Times New Roman" pitchFamily="18" charset="0"/>
                      <a:cs typeface="Times New Roman" pitchFamily="18" charset="0"/>
                    </a:rPr>
                    <a:t>s'</a:t>
                  </a:r>
                  <a:endParaRPr lang="en-US" sz="24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cxnSp>
          <p:nvCxnSpPr>
            <p:cNvPr id="71" name="Straight Connector 70"/>
            <p:cNvCxnSpPr/>
            <p:nvPr/>
          </p:nvCxnSpPr>
          <p:spPr>
            <a:xfrm rot="5400000">
              <a:off x="6400122" y="4920457"/>
              <a:ext cx="15375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 bwMode="auto">
          <a:xfrm>
            <a:off x="1828800" y="4648200"/>
            <a:ext cx="3810000" cy="156966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To create an image, an object </a:t>
            </a:r>
            <a:r>
              <a:rPr lang="en-US" sz="2400" b="1" dirty="0">
                <a:latin typeface="+mj-lt"/>
              </a:rPr>
              <a:t>must</a:t>
            </a:r>
            <a:r>
              <a:rPr lang="en-US" sz="2400" dirty="0">
                <a:latin typeface="+mj-lt"/>
              </a:rPr>
              <a:t> be located in front of the </a:t>
            </a:r>
            <a:r>
              <a:rPr lang="en-US" sz="2400" b="1" dirty="0">
                <a:latin typeface="+mj-lt"/>
              </a:rPr>
              <a:t>shiny</a:t>
            </a:r>
            <a:r>
              <a:rPr lang="en-US" sz="2400" dirty="0">
                <a:latin typeface="+mj-lt"/>
              </a:rPr>
              <a:t> side of the mirror </a:t>
            </a:r>
          </a:p>
          <a:p>
            <a:pPr algn="ctr">
              <a:defRPr/>
            </a:pPr>
            <a:r>
              <a:rPr lang="en-US" sz="2400" dirty="0">
                <a:latin typeface="+mj-lt"/>
              </a:rPr>
              <a:t>(not on the opaque side)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50" grpId="0"/>
      <p:bldP spid="54" grpId="0" animBg="1"/>
      <p:bldP spid="55" grpId="0"/>
      <p:bldP spid="56" grpId="0"/>
      <p:bldP spid="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Who can see an Image 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752600" y="1371601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We haven’t worried about the location of an observer so far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1752600" y="1981201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Whether or not someone sees an image depends on two main things (measured with respect to the mirror):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387600" y="3124201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Where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object</a:t>
            </a:r>
            <a:r>
              <a:rPr lang="en-US" sz="2400" dirty="0">
                <a:latin typeface="+mj-lt"/>
              </a:rPr>
              <a:t> is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2387600" y="3886201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Where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observer</a:t>
            </a:r>
            <a:r>
              <a:rPr lang="en-US" sz="2400" dirty="0">
                <a:latin typeface="+mj-lt"/>
              </a:rPr>
              <a:t> is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527800" y="3048001"/>
            <a:ext cx="327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For the observer to see an image, </a:t>
            </a:r>
            <a:r>
              <a:rPr lang="en-US" sz="2400" b="1" dirty="0">
                <a:solidFill>
                  <a:srgbClr val="008000"/>
                </a:solidFill>
                <a:latin typeface="+mj-lt"/>
              </a:rPr>
              <a:t>reflected rays must reach the observer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2209800" y="4876801"/>
            <a:ext cx="7239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Next, we’ll consider a small object in the middle of a mirror</a:t>
            </a:r>
            <a:endParaRPr lang="en-US" sz="2400" b="1" dirty="0">
              <a:solidFill>
                <a:srgbClr val="00800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Describing Light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057400" y="1371601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There are several different ways to “look” at light: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721927" y="2057401"/>
            <a:ext cx="10506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Light is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681303" y="2668589"/>
            <a:ext cx="10733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wave</a:t>
            </a:r>
          </a:p>
        </p:txBody>
      </p:sp>
      <p:pic>
        <p:nvPicPr>
          <p:cNvPr id="17413" name="Picture 5" descr="C:\Documents and Settings\djc321\Local Settings\Temporary Internet Files\Content.IE5\0HMB456B\MC9002922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339" y="2133600"/>
            <a:ext cx="1825625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 bwMode="auto">
          <a:xfrm>
            <a:off x="3704001" y="4038601"/>
            <a:ext cx="13692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particle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3734647" y="5410201"/>
            <a:ext cx="3843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Light can be treated like a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ray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242049" y="4038603"/>
            <a:ext cx="3710538" cy="461665"/>
            <a:chOff x="4718004" y="4039160"/>
            <a:chExt cx="3710521" cy="461367"/>
          </a:xfrm>
        </p:grpSpPr>
        <p:sp>
          <p:nvSpPr>
            <p:cNvPr id="12" name="Oval 11"/>
            <p:cNvSpPr/>
            <p:nvPr/>
          </p:nvSpPr>
          <p:spPr>
            <a:xfrm>
              <a:off x="4718004" y="4231124"/>
              <a:ext cx="76200" cy="7773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5904897" y="4039160"/>
              <a:ext cx="2523628" cy="46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latin typeface="+mj-lt"/>
                </a:rPr>
                <a:t>with some velocity</a:t>
              </a:r>
            </a:p>
          </p:txBody>
        </p:sp>
      </p:grpSp>
      <p:sp>
        <p:nvSpPr>
          <p:cNvPr id="16" name="TextBox 15"/>
          <p:cNvSpPr txBox="1"/>
          <p:nvPr/>
        </p:nvSpPr>
        <p:spPr bwMode="auto">
          <a:xfrm>
            <a:off x="4089509" y="6096001"/>
            <a:ext cx="62545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this is an approximation but it’s where we’ll start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971801" y="-4008438"/>
            <a:ext cx="7699375" cy="15606713"/>
            <a:chOff x="1447800" y="-4008438"/>
            <a:chExt cx="7699375" cy="15606713"/>
          </a:xfrm>
        </p:grpSpPr>
        <p:grpSp>
          <p:nvGrpSpPr>
            <p:cNvPr id="4" name="Group 60"/>
            <p:cNvGrpSpPr>
              <a:grpSpLocks/>
            </p:cNvGrpSpPr>
            <p:nvPr/>
          </p:nvGrpSpPr>
          <p:grpSpPr bwMode="auto">
            <a:xfrm>
              <a:off x="1447800" y="-4008438"/>
              <a:ext cx="7699375" cy="15606713"/>
              <a:chOff x="1447798" y="-4008120"/>
              <a:chExt cx="7699249" cy="15605896"/>
            </a:xfrm>
          </p:grpSpPr>
          <p:sp>
            <p:nvSpPr>
              <p:cNvPr id="55" name="Right Triangle 54"/>
              <p:cNvSpPr/>
              <p:nvPr/>
            </p:nvSpPr>
            <p:spPr>
              <a:xfrm flipH="1" flipV="1">
                <a:off x="1447798" y="5379865"/>
                <a:ext cx="7699249" cy="6217911"/>
              </a:xfrm>
              <a:prstGeom prst="rt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" name="Right Triangle 52"/>
              <p:cNvSpPr/>
              <p:nvPr/>
            </p:nvSpPr>
            <p:spPr>
              <a:xfrm flipH="1">
                <a:off x="1447798" y="-4008120"/>
                <a:ext cx="7699249" cy="6217912"/>
              </a:xfrm>
              <a:prstGeom prst="rt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447798" y="2209792"/>
                <a:ext cx="7696074" cy="31732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37" name="TextBox 36"/>
            <p:cNvSpPr txBox="1"/>
            <p:nvPr/>
          </p:nvSpPr>
          <p:spPr bwMode="auto">
            <a:xfrm>
              <a:off x="2743200" y="1524000"/>
              <a:ext cx="617220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latin typeface="+mj-lt"/>
                </a:rPr>
                <a:t>Stand </a:t>
              </a:r>
              <a:r>
                <a:rPr lang="en-US" sz="2400" b="1" dirty="0">
                  <a:solidFill>
                    <a:srgbClr val="3333FF"/>
                  </a:solidFill>
                  <a:latin typeface="+mj-lt"/>
                </a:rPr>
                <a:t>between reflections</a:t>
              </a:r>
              <a:r>
                <a:rPr lang="en-US" sz="2400" dirty="0">
                  <a:latin typeface="+mj-lt"/>
                </a:rPr>
                <a:t> of extreme rays to see image</a:t>
              </a:r>
            </a:p>
          </p:txBody>
        </p:sp>
      </p:grp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cs typeface="Arial" charset="0"/>
              </a:rPr>
              <a:t>Who can see an Image ?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3600">
                <a:latin typeface="Arial" charset="0"/>
                <a:cs typeface="Arial" charset="0"/>
              </a:rPr>
              <a:t>Ray Diagram</a:t>
            </a: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743200" y="2209800"/>
            <a:ext cx="228600" cy="3170238"/>
            <a:chOff x="5715000" y="2743199"/>
            <a:chExt cx="155576" cy="2157413"/>
          </a:xfrm>
        </p:grpSpPr>
        <p:cxnSp>
          <p:nvCxnSpPr>
            <p:cNvPr id="11" name="Straight Connector 10"/>
            <p:cNvCxnSpPr/>
            <p:nvPr/>
          </p:nvCxnSpPr>
          <p:spPr bwMode="auto">
            <a:xfrm rot="5400000">
              <a:off x="4792410" y="3821365"/>
              <a:ext cx="215633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22"/>
            <p:cNvGrpSpPr>
              <a:grpSpLocks/>
            </p:cNvGrpSpPr>
            <p:nvPr/>
          </p:nvGrpSpPr>
          <p:grpSpPr bwMode="auto">
            <a:xfrm>
              <a:off x="5715000" y="2752725"/>
              <a:ext cx="142875" cy="2147887"/>
              <a:chOff x="5715000" y="2752725"/>
              <a:chExt cx="142875" cy="2147887"/>
            </a:xfrm>
          </p:grpSpPr>
          <p:cxnSp>
            <p:nvCxnSpPr>
              <p:cNvPr id="12" name="Straight Connector 11"/>
              <p:cNvCxnSpPr/>
              <p:nvPr/>
            </p:nvCxnSpPr>
            <p:spPr bwMode="auto">
              <a:xfrm flipH="1">
                <a:off x="5715000" y="2752922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 bwMode="auto">
              <a:xfrm flipH="1">
                <a:off x="5715000" y="4755848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 bwMode="auto">
              <a:xfrm flipH="1">
                <a:off x="5715000" y="2975470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 bwMode="auto">
              <a:xfrm flipH="1">
                <a:off x="5715000" y="4534381"/>
                <a:ext cx="142612" cy="1436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 bwMode="auto">
              <a:xfrm flipH="1">
                <a:off x="5715000" y="3199097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 bwMode="auto">
              <a:xfrm flipH="1">
                <a:off x="5715000" y="3421644"/>
                <a:ext cx="142612" cy="1436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 bwMode="auto">
              <a:xfrm flipH="1">
                <a:off x="5715000" y="3643112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 bwMode="auto">
              <a:xfrm flipH="1">
                <a:off x="5715000" y="3865659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 bwMode="auto">
              <a:xfrm flipH="1">
                <a:off x="5715000" y="4088206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 bwMode="auto">
              <a:xfrm flipH="1">
                <a:off x="5715000" y="4311834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Oval 21"/>
          <p:cNvSpPr/>
          <p:nvPr/>
        </p:nvSpPr>
        <p:spPr>
          <a:xfrm rot="16200000">
            <a:off x="4953001" y="3675063"/>
            <a:ext cx="239712" cy="239713"/>
          </a:xfrm>
          <a:prstGeom prst="ellipse">
            <a:avLst/>
          </a:prstGeom>
          <a:solidFill>
            <a:srgbClr val="293F6F"/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 bwMode="auto">
          <a:xfrm rot="10800000">
            <a:off x="2968626" y="3565525"/>
            <a:ext cx="1984375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 rot="10800000" flipH="1">
            <a:off x="2971801" y="3336925"/>
            <a:ext cx="1984375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rot="10800000" flipH="1">
            <a:off x="987426" y="3565525"/>
            <a:ext cx="1984375" cy="228600"/>
          </a:xfrm>
          <a:prstGeom prst="straightConnector1">
            <a:avLst/>
          </a:prstGeom>
          <a:ln w="38100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 bwMode="auto">
          <a:xfrm>
            <a:off x="6096000" y="3048001"/>
            <a:ext cx="449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/>
              <a:t>Someone standing near the object should see image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rot="10800000">
            <a:off x="2971801" y="2212975"/>
            <a:ext cx="1984375" cy="15811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 flipV="1">
            <a:off x="2971801" y="3797300"/>
            <a:ext cx="1984375" cy="158273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 bwMode="auto">
          <a:xfrm flipV="1">
            <a:off x="2971800" y="914400"/>
            <a:ext cx="1625600" cy="1295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 bwMode="auto">
          <a:xfrm flipV="1">
            <a:off x="987426" y="2212975"/>
            <a:ext cx="1984375" cy="158115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2971800" y="5380039"/>
            <a:ext cx="609600" cy="48577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 bwMode="auto">
          <a:xfrm>
            <a:off x="990600" y="3800476"/>
            <a:ext cx="1981200" cy="157956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 bwMode="auto">
          <a:xfrm>
            <a:off x="2057400" y="5791201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/>
              <a:t>Reflections of “extreme” rays give limits of where observer can be and still see image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2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971801" y="-4008438"/>
            <a:ext cx="7699375" cy="15606713"/>
            <a:chOff x="1447800" y="-4008438"/>
            <a:chExt cx="7699375" cy="15606713"/>
          </a:xfrm>
        </p:grpSpPr>
        <p:grpSp>
          <p:nvGrpSpPr>
            <p:cNvPr id="4" name="Group 60"/>
            <p:cNvGrpSpPr>
              <a:grpSpLocks/>
            </p:cNvGrpSpPr>
            <p:nvPr/>
          </p:nvGrpSpPr>
          <p:grpSpPr bwMode="auto">
            <a:xfrm>
              <a:off x="1447800" y="-4008438"/>
              <a:ext cx="7699375" cy="15606713"/>
              <a:chOff x="1447798" y="-4008120"/>
              <a:chExt cx="7699249" cy="15605896"/>
            </a:xfrm>
          </p:grpSpPr>
          <p:sp>
            <p:nvSpPr>
              <p:cNvPr id="55" name="Right Triangle 54"/>
              <p:cNvSpPr/>
              <p:nvPr/>
            </p:nvSpPr>
            <p:spPr>
              <a:xfrm flipH="1" flipV="1">
                <a:off x="1447798" y="5379865"/>
                <a:ext cx="7699249" cy="6217911"/>
              </a:xfrm>
              <a:prstGeom prst="rt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" name="Right Triangle 52"/>
              <p:cNvSpPr/>
              <p:nvPr/>
            </p:nvSpPr>
            <p:spPr>
              <a:xfrm flipH="1">
                <a:off x="1447798" y="-4008120"/>
                <a:ext cx="7699249" cy="6217912"/>
              </a:xfrm>
              <a:prstGeom prst="rt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447798" y="2209792"/>
                <a:ext cx="7696074" cy="3173247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37" name="TextBox 36"/>
            <p:cNvSpPr txBox="1"/>
            <p:nvPr/>
          </p:nvSpPr>
          <p:spPr bwMode="auto">
            <a:xfrm>
              <a:off x="2743200" y="1524000"/>
              <a:ext cx="617220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latin typeface="+mj-lt"/>
                </a:rPr>
                <a:t>Stand </a:t>
              </a:r>
              <a:r>
                <a:rPr lang="en-US" sz="2400" b="1" dirty="0">
                  <a:solidFill>
                    <a:srgbClr val="3333FF"/>
                  </a:solidFill>
                  <a:latin typeface="+mj-lt"/>
                </a:rPr>
                <a:t>between reflections</a:t>
              </a:r>
              <a:r>
                <a:rPr lang="en-US" sz="2400" dirty="0">
                  <a:latin typeface="+mj-lt"/>
                </a:rPr>
                <a:t> of extreme rays to see image</a:t>
              </a:r>
            </a:p>
          </p:txBody>
        </p:sp>
      </p:grp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cs typeface="Arial" charset="0"/>
              </a:rPr>
              <a:t>Who can see an Image ?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3600">
                <a:latin typeface="Arial" charset="0"/>
                <a:cs typeface="Arial" charset="0"/>
              </a:rPr>
              <a:t>Ray Diagram</a:t>
            </a: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743200" y="2209800"/>
            <a:ext cx="228600" cy="3170238"/>
            <a:chOff x="5715000" y="2743199"/>
            <a:chExt cx="155576" cy="2157413"/>
          </a:xfrm>
        </p:grpSpPr>
        <p:cxnSp>
          <p:nvCxnSpPr>
            <p:cNvPr id="11" name="Straight Connector 10"/>
            <p:cNvCxnSpPr/>
            <p:nvPr/>
          </p:nvCxnSpPr>
          <p:spPr bwMode="auto">
            <a:xfrm rot="5400000">
              <a:off x="4792410" y="3821365"/>
              <a:ext cx="215633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22"/>
            <p:cNvGrpSpPr>
              <a:grpSpLocks/>
            </p:cNvGrpSpPr>
            <p:nvPr/>
          </p:nvGrpSpPr>
          <p:grpSpPr bwMode="auto">
            <a:xfrm>
              <a:off x="5715000" y="2752725"/>
              <a:ext cx="142875" cy="2147887"/>
              <a:chOff x="5715000" y="2752725"/>
              <a:chExt cx="142875" cy="2147887"/>
            </a:xfrm>
          </p:grpSpPr>
          <p:cxnSp>
            <p:nvCxnSpPr>
              <p:cNvPr id="12" name="Straight Connector 11"/>
              <p:cNvCxnSpPr/>
              <p:nvPr/>
            </p:nvCxnSpPr>
            <p:spPr bwMode="auto">
              <a:xfrm flipH="1">
                <a:off x="5715000" y="2752922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 bwMode="auto">
              <a:xfrm flipH="1">
                <a:off x="5715000" y="4755848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 bwMode="auto">
              <a:xfrm flipH="1">
                <a:off x="5715000" y="2975470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 bwMode="auto">
              <a:xfrm flipH="1">
                <a:off x="5715000" y="4534381"/>
                <a:ext cx="142612" cy="1436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 bwMode="auto">
              <a:xfrm flipH="1">
                <a:off x="5715000" y="3199097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 bwMode="auto">
              <a:xfrm flipH="1">
                <a:off x="5715000" y="3421644"/>
                <a:ext cx="142612" cy="1436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 bwMode="auto">
              <a:xfrm flipH="1">
                <a:off x="5715000" y="3643112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 bwMode="auto">
              <a:xfrm flipH="1">
                <a:off x="5715000" y="3865659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 bwMode="auto">
              <a:xfrm flipH="1">
                <a:off x="5715000" y="4088206"/>
                <a:ext cx="142612" cy="142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 bwMode="auto">
              <a:xfrm flipH="1">
                <a:off x="5715000" y="4311834"/>
                <a:ext cx="142612" cy="1447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Oval 21"/>
          <p:cNvSpPr/>
          <p:nvPr/>
        </p:nvSpPr>
        <p:spPr>
          <a:xfrm rot="16200000">
            <a:off x="4953001" y="3675063"/>
            <a:ext cx="239712" cy="239713"/>
          </a:xfrm>
          <a:prstGeom prst="ellipse">
            <a:avLst/>
          </a:prstGeom>
          <a:solidFill>
            <a:srgbClr val="293F6F"/>
          </a:solidFill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TextBox 24"/>
          <p:cNvSpPr txBox="1"/>
          <p:nvPr/>
        </p:nvSpPr>
        <p:spPr bwMode="auto">
          <a:xfrm>
            <a:off x="5867400" y="3276600"/>
            <a:ext cx="449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Someone standing directly behind the object should be able to see it’s image</a:t>
            </a:r>
          </a:p>
        </p:txBody>
      </p:sp>
      <p:cxnSp>
        <p:nvCxnSpPr>
          <p:cNvPr id="32" name="Straight Arrow Connector 31"/>
          <p:cNvCxnSpPr/>
          <p:nvPr/>
        </p:nvCxnSpPr>
        <p:spPr bwMode="auto">
          <a:xfrm rot="10800000">
            <a:off x="2968626" y="3565525"/>
            <a:ext cx="1984375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 rot="10800000" flipH="1">
            <a:off x="2971801" y="3336925"/>
            <a:ext cx="1984375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rot="10800000" flipH="1">
            <a:off x="987426" y="3565525"/>
            <a:ext cx="1984375" cy="228600"/>
          </a:xfrm>
          <a:prstGeom prst="straightConnector1">
            <a:avLst/>
          </a:prstGeom>
          <a:ln w="38100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 bwMode="auto">
          <a:xfrm>
            <a:off x="6096000" y="4800601"/>
            <a:ext cx="449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So should someone standing near the object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rot="10800000">
            <a:off x="2971801" y="2212975"/>
            <a:ext cx="1984375" cy="15811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 flipV="1">
            <a:off x="2971801" y="3797300"/>
            <a:ext cx="1984375" cy="158273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 bwMode="auto">
          <a:xfrm flipV="1">
            <a:off x="2971800" y="914400"/>
            <a:ext cx="1625600" cy="1295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 bwMode="auto">
          <a:xfrm flipV="1">
            <a:off x="987426" y="2212975"/>
            <a:ext cx="1984375" cy="158115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2971800" y="5380039"/>
            <a:ext cx="609600" cy="48577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 bwMode="auto">
          <a:xfrm>
            <a:off x="990600" y="3800476"/>
            <a:ext cx="1981200" cy="157956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 bwMode="auto">
          <a:xfrm>
            <a:off x="2057400" y="5791201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Limit for being able to see the image is that the observer is detecting “extreme” rays that just hit the mirror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9" grpId="0"/>
      <p:bldP spid="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  <a:cs typeface="Arial" charset="0"/>
              </a:rPr>
              <a:t>Finding Last Person to See an Image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81000" y="1524000"/>
            <a:ext cx="1135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In the figure, the mirror is 2 m long, and the object is 1 m away from its left edge.  The dashed line is 0.5 m away from the mirror.  How far to the right of edge of the mirror can someone standing on the line be and still see an image of the object?</a:t>
            </a:r>
          </a:p>
        </p:txBody>
      </p:sp>
      <p:grpSp>
        <p:nvGrpSpPr>
          <p:cNvPr id="3" name="Group 42"/>
          <p:cNvGrpSpPr>
            <a:grpSpLocks noChangeAspect="1"/>
          </p:cNvGrpSpPr>
          <p:nvPr/>
        </p:nvGrpSpPr>
        <p:grpSpPr bwMode="auto">
          <a:xfrm flipH="1">
            <a:off x="1920875" y="5045075"/>
            <a:ext cx="3657600" cy="128588"/>
            <a:chOff x="685800" y="6172200"/>
            <a:chExt cx="7010400" cy="247650"/>
          </a:xfrm>
        </p:grpSpPr>
        <p:cxnSp>
          <p:nvCxnSpPr>
            <p:cNvPr id="9" name="Straight Connector 8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auto">
            <a:xfrm rot="16200000" flipH="1">
              <a:off x="697420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 rot="16200000" flipH="1">
              <a:off x="390443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16200000" flipH="1">
              <a:off x="1053416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 rot="16200000" flipH="1">
              <a:off x="354539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1409414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 rot="16200000" flipH="1">
              <a:off x="1765410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 rot="16200000" flipH="1">
              <a:off x="2121408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 rot="16200000" flipH="1">
              <a:off x="2478925" y="6189575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 rot="16200000" flipH="1">
              <a:off x="2836443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auto">
            <a:xfrm rot="16200000" flipH="1">
              <a:off x="3189397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16200000" flipH="1">
              <a:off x="4260431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auto">
            <a:xfrm rot="16200000" flipH="1">
              <a:off x="4616428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4970904" y="6171231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5328422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5684418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6040416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6396412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6752410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auto">
            <a:xfrm rot="16200000" flipH="1">
              <a:off x="7108406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 bwMode="auto">
            <a:xfrm rot="16200000" flipH="1">
              <a:off x="7464403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/>
          <p:nvPr/>
        </p:nvCxnSpPr>
        <p:spPr>
          <a:xfrm>
            <a:off x="1828800" y="4130675"/>
            <a:ext cx="8763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1828801" y="3124201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" name="Straight Arrow Connector 39"/>
          <p:cNvCxnSpPr>
            <a:cxnSpLocks/>
          </p:cNvCxnSpPr>
          <p:nvPr/>
        </p:nvCxnSpPr>
        <p:spPr>
          <a:xfrm rot="16200000" flipH="1">
            <a:off x="2835275" y="2301875"/>
            <a:ext cx="1828800" cy="3657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578475" y="4130675"/>
            <a:ext cx="1828800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cxnSpLocks noChangeAspect="1"/>
          </p:cNvCxnSpPr>
          <p:nvPr/>
        </p:nvCxnSpPr>
        <p:spPr>
          <a:xfrm rot="5400000" flipH="1" flipV="1">
            <a:off x="6035675" y="3673475"/>
            <a:ext cx="914400" cy="1828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5105400" y="4419600"/>
            <a:ext cx="990600" cy="609600"/>
            <a:chOff x="3581400" y="4419600"/>
            <a:chExt cx="990600" cy="609600"/>
          </a:xfrm>
        </p:grpSpPr>
        <p:cxnSp>
          <p:nvCxnSpPr>
            <p:cNvPr id="50" name="Straight Connector 49"/>
            <p:cNvCxnSpPr/>
            <p:nvPr/>
          </p:nvCxnSpPr>
          <p:spPr>
            <a:xfrm rot="5400000">
              <a:off x="3749675" y="4724400"/>
              <a:ext cx="609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98" name="TextBox 14"/>
            <p:cNvSpPr txBox="1">
              <a:spLocks noChangeArrowheads="1"/>
            </p:cNvSpPr>
            <p:nvPr/>
          </p:nvSpPr>
          <p:spPr bwMode="auto">
            <a:xfrm>
              <a:off x="3581400" y="4429125"/>
              <a:ext cx="457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 dirty="0" err="1">
                  <a:latin typeface="Symbol" pitchFamily="18" charset="2"/>
                </a:rPr>
                <a:t>q</a:t>
              </a:r>
              <a:r>
                <a:rPr lang="en-US" sz="2800" b="1" i="1" baseline="-25000" dirty="0" err="1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99" name="TextBox 14"/>
            <p:cNvSpPr txBox="1">
              <a:spLocks noChangeArrowheads="1"/>
            </p:cNvSpPr>
            <p:nvPr/>
          </p:nvSpPr>
          <p:spPr bwMode="auto">
            <a:xfrm>
              <a:off x="3962400" y="4429125"/>
              <a:ext cx="6096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>
                  <a:latin typeface="Symbol" pitchFamily="18" charset="2"/>
                </a:rPr>
                <a:t>q</a:t>
              </a:r>
              <a:r>
                <a:rPr lang="en-US" sz="2800" b="1" i="1" baseline="-2500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400" b="1" i="1" baseline="-25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5334000" y="3048001"/>
            <a:ext cx="5105400" cy="1381125"/>
            <a:chOff x="6410093" y="381000"/>
            <a:chExt cx="5105400" cy="1381125"/>
          </a:xfrm>
        </p:grpSpPr>
        <p:sp>
          <p:nvSpPr>
            <p:cNvPr id="58" name="TextBox 57"/>
            <p:cNvSpPr txBox="1"/>
            <p:nvPr/>
          </p:nvSpPr>
          <p:spPr bwMode="auto">
            <a:xfrm>
              <a:off x="6867293" y="381000"/>
              <a:ext cx="4648200" cy="40011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Law of Reflection says these are equal:</a:t>
              </a:r>
            </a:p>
          </p:txBody>
        </p:sp>
        <p:cxnSp>
          <p:nvCxnSpPr>
            <p:cNvPr id="59" name="Straight Arrow Connector 58"/>
            <p:cNvCxnSpPr>
              <a:stCxn id="58" idx="2"/>
              <a:endCxn id="24598" idx="0"/>
            </p:cNvCxnSpPr>
            <p:nvPr/>
          </p:nvCxnSpPr>
          <p:spPr>
            <a:xfrm flipH="1">
              <a:off x="6410093" y="781110"/>
              <a:ext cx="2781300" cy="981015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8" idx="2"/>
              <a:endCxn id="24599" idx="0"/>
            </p:cNvCxnSpPr>
            <p:nvPr/>
          </p:nvCxnSpPr>
          <p:spPr>
            <a:xfrm flipH="1">
              <a:off x="6867293" y="781110"/>
              <a:ext cx="2324100" cy="981015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 bwMode="auto">
          <a:xfrm>
            <a:off x="1524000" y="5562600"/>
            <a:ext cx="358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j-lt"/>
              </a:rPr>
              <a:t>A. 2 m		B. 0.5 m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C. 0.25 m	D. 4 m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E. 1 m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524000" y="6324600"/>
            <a:ext cx="9906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pSp>
        <p:nvGrpSpPr>
          <p:cNvPr id="6" name="Group 73"/>
          <p:cNvGrpSpPr/>
          <p:nvPr/>
        </p:nvGrpSpPr>
        <p:grpSpPr>
          <a:xfrm>
            <a:off x="1920876" y="3124200"/>
            <a:ext cx="8747125" cy="3017460"/>
            <a:chOff x="396875" y="3124200"/>
            <a:chExt cx="8747125" cy="3017460"/>
          </a:xfrm>
        </p:grpSpPr>
        <p:sp>
          <p:nvSpPr>
            <p:cNvPr id="72" name="Right Triangle 71"/>
            <p:cNvSpPr/>
            <p:nvPr/>
          </p:nvSpPr>
          <p:spPr bwMode="auto">
            <a:xfrm rot="16200000" flipH="1">
              <a:off x="1311275" y="2301875"/>
              <a:ext cx="1828800" cy="3657600"/>
            </a:xfrm>
            <a:prstGeom prst="rt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 bwMode="auto">
            <a:xfrm>
              <a:off x="4953000" y="4572000"/>
              <a:ext cx="4191000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latin typeface="+mj-lt"/>
                </a:rPr>
                <a:t>So these are similar triangles</a:t>
              </a:r>
            </a:p>
            <a:p>
              <a:pPr algn="ctr">
                <a:defRPr/>
              </a:pPr>
              <a:r>
                <a:rPr lang="en-US" sz="2400" dirty="0">
                  <a:latin typeface="+mj-lt"/>
                </a:rPr>
                <a:t>(all angles equal)</a:t>
              </a:r>
            </a:p>
            <a:p>
              <a:pPr algn="ctr">
                <a:defRPr/>
              </a:pPr>
              <a:endParaRPr lang="en-US" sz="2400" dirty="0">
                <a:latin typeface="+mj-lt"/>
              </a:endParaRPr>
            </a:p>
            <a:p>
              <a:pPr algn="ctr">
                <a:defRPr/>
              </a:pPr>
              <a:r>
                <a:rPr lang="en-US" sz="2400" dirty="0">
                  <a:latin typeface="+mj-lt"/>
                </a:rPr>
                <a:t>i.e. 	x</a:t>
              </a:r>
              <a:r>
                <a:rPr lang="en-US" sz="2400" baseline="-25000" dirty="0">
                  <a:latin typeface="+mj-lt"/>
                </a:rPr>
                <a:t>1</a:t>
              </a:r>
              <a:r>
                <a:rPr lang="en-US" sz="2400" dirty="0">
                  <a:latin typeface="+mj-lt"/>
                </a:rPr>
                <a:t>/x</a:t>
              </a:r>
              <a:r>
                <a:rPr lang="en-US" sz="2400" baseline="-25000" dirty="0">
                  <a:latin typeface="+mj-lt"/>
                </a:rPr>
                <a:t>2</a:t>
              </a:r>
              <a:r>
                <a:rPr lang="en-US" sz="2400" dirty="0">
                  <a:latin typeface="+mj-lt"/>
                </a:rPr>
                <a:t> = y</a:t>
              </a:r>
              <a:r>
                <a:rPr lang="en-US" sz="2400" baseline="-25000" dirty="0">
                  <a:latin typeface="+mj-lt"/>
                </a:rPr>
                <a:t>1</a:t>
              </a:r>
              <a:r>
                <a:rPr lang="en-US" sz="2400" dirty="0">
                  <a:latin typeface="+mj-lt"/>
                </a:rPr>
                <a:t>/y</a:t>
              </a:r>
              <a:r>
                <a:rPr lang="en-US" sz="2400" baseline="-25000" dirty="0">
                  <a:latin typeface="+mj-lt"/>
                </a:rPr>
                <a:t>2</a:t>
              </a:r>
            </a:p>
          </p:txBody>
        </p:sp>
        <p:sp>
          <p:nvSpPr>
            <p:cNvPr id="73" name="Right Triangle 72"/>
            <p:cNvSpPr>
              <a:spLocks noChangeAspect="1"/>
            </p:cNvSpPr>
            <p:nvPr/>
          </p:nvSpPr>
          <p:spPr bwMode="auto">
            <a:xfrm rot="5400000">
              <a:off x="4511675" y="3673475"/>
              <a:ext cx="914400" cy="1828800"/>
            </a:xfrm>
            <a:prstGeom prst="rt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" name="Group 69"/>
            <p:cNvGrpSpPr/>
            <p:nvPr/>
          </p:nvGrpSpPr>
          <p:grpSpPr>
            <a:xfrm>
              <a:off x="2209800" y="3124200"/>
              <a:ext cx="2895600" cy="1400890"/>
              <a:chOff x="2209800" y="3124200"/>
              <a:chExt cx="2895600" cy="1400890"/>
            </a:xfrm>
          </p:grpSpPr>
          <p:sp>
            <p:nvSpPr>
              <p:cNvPr id="65" name="TextBox 14"/>
              <p:cNvSpPr txBox="1">
                <a:spLocks noChangeArrowheads="1"/>
              </p:cNvSpPr>
              <p:nvPr/>
            </p:nvSpPr>
            <p:spPr bwMode="auto">
              <a:xfrm>
                <a:off x="2209800" y="3124200"/>
                <a:ext cx="6858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000" i="1" dirty="0">
                    <a:latin typeface="+mj-lt"/>
                  </a:rPr>
                  <a:t>x</a:t>
                </a:r>
                <a:r>
                  <a:rPr lang="en-US" sz="2000" i="1" baseline="-25000" dirty="0">
                    <a:latin typeface="+mj-lt"/>
                  </a:rPr>
                  <a:t>1</a:t>
                </a:r>
                <a:endParaRPr lang="en-US" i="1" baseline="-25000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6" name="TextBox 14"/>
              <p:cNvSpPr txBox="1">
                <a:spLocks noChangeArrowheads="1"/>
              </p:cNvSpPr>
              <p:nvPr/>
            </p:nvSpPr>
            <p:spPr bwMode="auto">
              <a:xfrm>
                <a:off x="4419600" y="3714690"/>
                <a:ext cx="6858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000" i="1" dirty="0">
                    <a:latin typeface="+mj-lt"/>
                  </a:rPr>
                  <a:t>x</a:t>
                </a:r>
                <a:r>
                  <a:rPr lang="en-US" sz="2000" i="1" baseline="-25000" dirty="0">
                    <a:latin typeface="+mj-lt"/>
                  </a:rPr>
                  <a:t>2</a:t>
                </a:r>
                <a:endParaRPr lang="en-US" i="1" baseline="-25000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7" name="TextBox 14"/>
              <p:cNvSpPr txBox="1">
                <a:spLocks noChangeArrowheads="1"/>
              </p:cNvSpPr>
              <p:nvPr/>
            </p:nvSpPr>
            <p:spPr bwMode="auto">
              <a:xfrm>
                <a:off x="3505200" y="3429000"/>
                <a:ext cx="6858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000" i="1" dirty="0">
                    <a:latin typeface="+mj-lt"/>
                  </a:rPr>
                  <a:t>y</a:t>
                </a:r>
                <a:r>
                  <a:rPr lang="en-US" sz="2000" i="1" baseline="-25000" dirty="0">
                    <a:latin typeface="+mj-lt"/>
                  </a:rPr>
                  <a:t>1</a:t>
                </a:r>
                <a:endParaRPr lang="en-US" i="1" baseline="-25000" dirty="0"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68" name="TextBox 14"/>
              <p:cNvSpPr txBox="1">
                <a:spLocks noChangeArrowheads="1"/>
              </p:cNvSpPr>
              <p:nvPr/>
            </p:nvSpPr>
            <p:spPr bwMode="auto">
              <a:xfrm>
                <a:off x="3886200" y="4124980"/>
                <a:ext cx="6858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000" i="1" dirty="0">
                    <a:latin typeface="+mj-lt"/>
                  </a:rPr>
                  <a:t>y</a:t>
                </a:r>
                <a:r>
                  <a:rPr lang="en-US" sz="2000" i="1" baseline="-25000" dirty="0">
                    <a:latin typeface="+mj-lt"/>
                  </a:rPr>
                  <a:t>2</a:t>
                </a:r>
                <a:endParaRPr lang="en-US" i="1" baseline="-25000" dirty="0">
                  <a:latin typeface="+mj-lt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" name="Straight Connector 112"/>
          <p:cNvCxnSpPr/>
          <p:nvPr/>
        </p:nvCxnSpPr>
        <p:spPr>
          <a:xfrm>
            <a:off x="1828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962400" y="758826"/>
            <a:ext cx="0" cy="6099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267200" y="1069976"/>
            <a:ext cx="0" cy="57880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572000" y="1371600"/>
            <a:ext cx="0" cy="548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4876800" y="1984248"/>
            <a:ext cx="0" cy="48737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181600" y="1981200"/>
            <a:ext cx="0" cy="487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5486400" y="2286000"/>
            <a:ext cx="0" cy="457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7912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0960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7056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0104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315200" y="4114800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620000" y="4416426"/>
            <a:ext cx="0" cy="2441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524001" y="4114800"/>
            <a:ext cx="57880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524000" y="4724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524000" y="5029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524000" y="5334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524000" y="56388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24000" y="59436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524000" y="6248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524000" y="6553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524000" y="3810000"/>
            <a:ext cx="5486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523999" y="35052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523999" y="32004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523999" y="2895600"/>
            <a:ext cx="457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523999" y="25908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1523999" y="22860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1524001" y="16764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1524001" y="13716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524000" y="1066800"/>
            <a:ext cx="2743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524001" y="762000"/>
            <a:ext cx="24415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1523999" y="1981200"/>
            <a:ext cx="3657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524001" y="4419600"/>
            <a:ext cx="60991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7924800" y="4727576"/>
            <a:ext cx="0" cy="21304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1524001" y="457200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>
            <a:off x="1524000" y="6858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400800" y="3200400"/>
            <a:ext cx="0" cy="3657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91"/>
          <p:cNvGrpSpPr>
            <a:grpSpLocks/>
          </p:cNvGrpSpPr>
          <p:nvPr/>
        </p:nvGrpSpPr>
        <p:grpSpPr bwMode="auto">
          <a:xfrm>
            <a:off x="3048000" y="4724400"/>
            <a:ext cx="4267200" cy="127000"/>
            <a:chOff x="-3429000" y="4343400"/>
            <a:chExt cx="7680960" cy="228601"/>
          </a:xfrm>
        </p:grpSpPr>
        <p:cxnSp>
          <p:nvCxnSpPr>
            <p:cNvPr id="159" name="Straight Connector 158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 bwMode="auto">
            <a:xfrm rot="16200000" flipH="1">
              <a:off x="-342900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 bwMode="auto">
            <a:xfrm rot="16200000" flipH="1">
              <a:off x="-23431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 bwMode="auto">
            <a:xfrm rot="16200000" flipH="1">
              <a:off x="-307467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auto">
            <a:xfrm rot="16200000" flipH="1">
              <a:off x="-272034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auto">
            <a:xfrm rot="16200000" flipH="1">
              <a:off x="-236315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auto">
            <a:xfrm rot="16200000" flipH="1">
              <a:off x="-200882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auto">
            <a:xfrm rot="16200000" flipH="1">
              <a:off x="-165449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auto">
            <a:xfrm rot="16200000" flipH="1">
              <a:off x="-130016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auto">
            <a:xfrm rot="16200000" flipH="1">
              <a:off x="-94583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auto">
            <a:xfrm rot="16200000" flipH="1">
              <a:off x="12001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auto">
            <a:xfrm rot="16200000" flipH="1">
              <a:off x="331469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auto">
            <a:xfrm rot="16200000" flipH="1">
              <a:off x="47434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auto">
            <a:xfrm rot="16200000" flipH="1">
              <a:off x="295751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auto">
            <a:xfrm rot="16200000" flipH="1">
              <a:off x="82867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auto">
            <a:xfrm rot="16200000" flipH="1">
              <a:off x="118300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auto">
            <a:xfrm rot="16200000" flipH="1">
              <a:off x="154019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auto">
            <a:xfrm rot="16200000" flipH="1">
              <a:off x="189452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 bwMode="auto">
            <a:xfrm rot="16200000" flipH="1">
              <a:off x="224885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 bwMode="auto">
            <a:xfrm rot="16200000" flipH="1">
              <a:off x="260318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 bwMode="auto">
            <a:xfrm rot="16200000" flipH="1">
              <a:off x="366902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 bwMode="auto">
            <a:xfrm rot="16200000" flipH="1">
              <a:off x="402335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92"/>
          <p:cNvGrpSpPr>
            <a:grpSpLocks/>
          </p:cNvGrpSpPr>
          <p:nvPr/>
        </p:nvGrpSpPr>
        <p:grpSpPr bwMode="auto">
          <a:xfrm rot="16200000" flipV="1">
            <a:off x="850900" y="2527300"/>
            <a:ext cx="4267200" cy="127000"/>
            <a:chOff x="-3429000" y="4343400"/>
            <a:chExt cx="7680960" cy="228601"/>
          </a:xfrm>
        </p:grpSpPr>
        <p:cxnSp>
          <p:nvCxnSpPr>
            <p:cNvPr id="194" name="Straight Connector 193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 bwMode="auto">
            <a:xfrm rot="16200000" flipH="1">
              <a:off x="-339185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 bwMode="auto">
            <a:xfrm rot="16200000" flipH="1">
              <a:off x="-234316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 bwMode="auto">
            <a:xfrm rot="16200000" flipH="1">
              <a:off x="-303752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 bwMode="auto">
            <a:xfrm rot="16200000" flipH="1">
              <a:off x="-268319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 bwMode="auto">
            <a:xfrm rot="16200000" flipH="1">
              <a:off x="-2331721" y="4374832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 bwMode="auto">
            <a:xfrm rot="16200000" flipH="1">
              <a:off x="-200882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 bwMode="auto">
            <a:xfrm rot="16200000" flipH="1">
              <a:off x="-165449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 bwMode="auto">
            <a:xfrm rot="16200000" flipH="1">
              <a:off x="-130016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 bwMode="auto">
            <a:xfrm rot="16200000" flipH="1">
              <a:off x="-94583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 bwMode="auto">
            <a:xfrm rot="16200000" flipH="1">
              <a:off x="12001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 bwMode="auto">
            <a:xfrm rot="16200000" flipH="1">
              <a:off x="331470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 bwMode="auto">
            <a:xfrm rot="16200000" flipH="1">
              <a:off x="47434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 bwMode="auto">
            <a:xfrm rot="16200000" flipH="1">
              <a:off x="295751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 bwMode="auto">
            <a:xfrm rot="16200000" flipH="1">
              <a:off x="82867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 bwMode="auto">
            <a:xfrm rot="16200000" flipH="1">
              <a:off x="118300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 bwMode="auto">
            <a:xfrm rot="16200000" flipH="1">
              <a:off x="154019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 bwMode="auto">
            <a:xfrm rot="16200000" flipH="1">
              <a:off x="189452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 bwMode="auto">
            <a:xfrm rot="16200000" flipH="1">
              <a:off x="224885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 bwMode="auto">
            <a:xfrm rot="16200000" flipH="1">
              <a:off x="260318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 bwMode="auto">
            <a:xfrm rot="16200000" flipH="1">
              <a:off x="366903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 bwMode="auto">
            <a:xfrm rot="16200000" flipH="1">
              <a:off x="402336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Oval 93"/>
          <p:cNvSpPr/>
          <p:nvPr/>
        </p:nvSpPr>
        <p:spPr>
          <a:xfrm>
            <a:off x="41830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4" name="Straight Arrow Connector 143"/>
          <p:cNvCxnSpPr>
            <a:cxnSpLocks noChangeAspect="1"/>
          </p:cNvCxnSpPr>
          <p:nvPr/>
        </p:nvCxnSpPr>
        <p:spPr>
          <a:xfrm flipH="1">
            <a:off x="3352800" y="2895600"/>
            <a:ext cx="914400" cy="1828800"/>
          </a:xfrm>
          <a:prstGeom prst="straightConnector1">
            <a:avLst/>
          </a:prstGeom>
          <a:ln w="254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cxnSpLocks noChangeAspect="1"/>
          </p:cNvCxnSpPr>
          <p:nvPr/>
        </p:nvCxnSpPr>
        <p:spPr>
          <a:xfrm flipH="1" flipV="1">
            <a:off x="3048000" y="4114800"/>
            <a:ext cx="304800" cy="609600"/>
          </a:xfrm>
          <a:prstGeom prst="straightConnector1">
            <a:avLst/>
          </a:prstGeom>
          <a:ln w="254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H="1">
            <a:off x="3636264" y="2895600"/>
            <a:ext cx="630936" cy="1828800"/>
          </a:xfrm>
          <a:prstGeom prst="straightConnector1">
            <a:avLst/>
          </a:prstGeom>
          <a:ln w="254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cxnSpLocks/>
          </p:cNvCxnSpPr>
          <p:nvPr/>
        </p:nvCxnSpPr>
        <p:spPr>
          <a:xfrm flipH="1" flipV="1">
            <a:off x="3051048" y="2895600"/>
            <a:ext cx="612648" cy="1828800"/>
          </a:xfrm>
          <a:prstGeom prst="straightConnector1">
            <a:avLst/>
          </a:prstGeom>
          <a:ln w="254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itle 240"/>
          <p:cNvSpPr>
            <a:spLocks noGrp="1"/>
          </p:cNvSpPr>
          <p:nvPr>
            <p:ph type="title"/>
          </p:nvPr>
        </p:nvSpPr>
        <p:spPr>
          <a:xfrm>
            <a:off x="4267200" y="274638"/>
            <a:ext cx="5943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What if You Have More than One Mirror?</a:t>
            </a:r>
          </a:p>
        </p:txBody>
      </p:sp>
      <p:sp>
        <p:nvSpPr>
          <p:cNvPr id="138" name="Oval 137"/>
          <p:cNvSpPr/>
          <p:nvPr/>
        </p:nvSpPr>
        <p:spPr>
          <a:xfrm>
            <a:off x="4183064" y="6469064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17446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1" name="Straight Arrow Connector 150"/>
          <p:cNvCxnSpPr>
            <a:cxnSpLocks noChangeAspect="1"/>
          </p:cNvCxnSpPr>
          <p:nvPr/>
        </p:nvCxnSpPr>
        <p:spPr>
          <a:xfrm>
            <a:off x="3048001" y="3505200"/>
            <a:ext cx="1243861" cy="612648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rot="16200000" flipH="1" flipV="1">
            <a:off x="3352800" y="2590800"/>
            <a:ext cx="609600" cy="1219200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H="1">
            <a:off x="3051048" y="2895599"/>
            <a:ext cx="1216152" cy="1219200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cxnSpLocks/>
          </p:cNvCxnSpPr>
          <p:nvPr/>
        </p:nvCxnSpPr>
        <p:spPr>
          <a:xfrm>
            <a:off x="3051048" y="4111752"/>
            <a:ext cx="612648" cy="612648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>
            <a:cxnSpLocks noChangeAspect="1"/>
          </p:cNvCxnSpPr>
          <p:nvPr/>
        </p:nvCxnSpPr>
        <p:spPr>
          <a:xfrm flipH="1" flipV="1">
            <a:off x="3352801" y="4724400"/>
            <a:ext cx="1065277" cy="2130552"/>
          </a:xfrm>
          <a:prstGeom prst="straightConnector1">
            <a:avLst/>
          </a:prstGeom>
          <a:ln w="25400">
            <a:solidFill>
              <a:srgbClr val="293F6F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>
            <a:cxnSpLocks noChangeAspect="1"/>
          </p:cNvCxnSpPr>
          <p:nvPr/>
        </p:nvCxnSpPr>
        <p:spPr>
          <a:xfrm flipH="1" flipV="1">
            <a:off x="3636265" y="4724400"/>
            <a:ext cx="713735" cy="2130552"/>
          </a:xfrm>
          <a:prstGeom prst="straightConnector1">
            <a:avLst/>
          </a:prstGeom>
          <a:ln w="25400">
            <a:solidFill>
              <a:srgbClr val="293F6F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cxnSpLocks noChangeAspect="1"/>
          </p:cNvCxnSpPr>
          <p:nvPr/>
        </p:nvCxnSpPr>
        <p:spPr>
          <a:xfrm flipH="1" flipV="1">
            <a:off x="1524128" y="2753072"/>
            <a:ext cx="1527048" cy="752128"/>
          </a:xfrm>
          <a:prstGeom prst="straightConnector1">
            <a:avLst/>
          </a:prstGeom>
          <a:ln w="25400">
            <a:solidFill>
              <a:srgbClr val="A67A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cxnSpLocks noChangeAspect="1"/>
          </p:cNvCxnSpPr>
          <p:nvPr/>
        </p:nvCxnSpPr>
        <p:spPr>
          <a:xfrm rot="16200000" flipH="1">
            <a:off x="1524064" y="2587689"/>
            <a:ext cx="1527048" cy="1527175"/>
          </a:xfrm>
          <a:prstGeom prst="straightConnector1">
            <a:avLst/>
          </a:prstGeom>
          <a:ln w="25400">
            <a:solidFill>
              <a:srgbClr val="A67A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88" name="TextBox 114"/>
          <p:cNvSpPr txBox="1">
            <a:spLocks noChangeArrowheads="1"/>
          </p:cNvSpPr>
          <p:nvPr/>
        </p:nvSpPr>
        <p:spPr bwMode="auto">
          <a:xfrm>
            <a:off x="5334000" y="1600201"/>
            <a:ext cx="3505200" cy="4619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/>
              <a:t>Method 1:  Ray diagram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5791200" y="2143125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/>
              <a:t>Send at least two rays to </a:t>
            </a:r>
            <a:r>
              <a:rPr lang="en-US" sz="2000" b="1">
                <a:solidFill>
                  <a:srgbClr val="FF0000"/>
                </a:solidFill>
              </a:rPr>
              <a:t>each mirror</a:t>
            </a:r>
          </a:p>
        </p:txBody>
      </p: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5943600" y="2625726"/>
            <a:ext cx="434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/>
              <a:t>Try to have at least two rays reflect off </a:t>
            </a:r>
            <a:r>
              <a:rPr lang="en-US" sz="2000" b="1" dirty="0">
                <a:solidFill>
                  <a:srgbClr val="FF0000"/>
                </a:solidFill>
              </a:rPr>
              <a:t>both mirrors</a:t>
            </a:r>
          </a:p>
        </p:txBody>
      </p:sp>
      <p:cxnSp>
        <p:nvCxnSpPr>
          <p:cNvPr id="115" name="Straight Connector 114"/>
          <p:cNvCxnSpPr/>
          <p:nvPr/>
        </p:nvCxnSpPr>
        <p:spPr>
          <a:xfrm>
            <a:off x="2133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24384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27432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048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3352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657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1524001" y="158496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524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4233D-AE52-4494-928C-C4FFF6A75FE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4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39" grpId="0" animBg="1"/>
      <p:bldP spid="116" grpId="0"/>
      <p:bldP spid="1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/>
          <p:nvPr/>
        </p:nvCxnSpPr>
        <p:spPr>
          <a:xfrm>
            <a:off x="1828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133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4384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7432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048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352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657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962400" y="758826"/>
            <a:ext cx="0" cy="6099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267200" y="1069976"/>
            <a:ext cx="0" cy="57880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572000" y="1371600"/>
            <a:ext cx="0" cy="548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4876800" y="1984248"/>
            <a:ext cx="0" cy="48737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181600" y="1981200"/>
            <a:ext cx="0" cy="487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5486400" y="2286000"/>
            <a:ext cx="0" cy="457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7912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0960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7056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0104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315200" y="4114800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620000" y="4416426"/>
            <a:ext cx="0" cy="2441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524001" y="4114800"/>
            <a:ext cx="57880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524000" y="4724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524000" y="5029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524000" y="5334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524000" y="56388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24000" y="59436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524000" y="6248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524000" y="6553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524000" y="3810000"/>
            <a:ext cx="5486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523999" y="35052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523999" y="32004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523999" y="2895600"/>
            <a:ext cx="457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523999" y="25908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1523999" y="22860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1524001" y="16764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1524001" y="13716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524000" y="1066800"/>
            <a:ext cx="2743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524001" y="762000"/>
            <a:ext cx="24415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1523999" y="1981200"/>
            <a:ext cx="3657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524001" y="4419600"/>
            <a:ext cx="60991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7924800" y="4727576"/>
            <a:ext cx="0" cy="21304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1524001" y="460248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400800" y="3200400"/>
            <a:ext cx="0" cy="3657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1524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91"/>
          <p:cNvGrpSpPr>
            <a:grpSpLocks/>
          </p:cNvGrpSpPr>
          <p:nvPr/>
        </p:nvGrpSpPr>
        <p:grpSpPr bwMode="auto">
          <a:xfrm>
            <a:off x="3048000" y="4724400"/>
            <a:ext cx="4267200" cy="127000"/>
            <a:chOff x="-3429000" y="4343400"/>
            <a:chExt cx="7680960" cy="228601"/>
          </a:xfrm>
        </p:grpSpPr>
        <p:cxnSp>
          <p:nvCxnSpPr>
            <p:cNvPr id="159" name="Straight Connector 158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 bwMode="auto">
            <a:xfrm rot="16200000" flipH="1">
              <a:off x="-342900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 bwMode="auto">
            <a:xfrm rot="16200000" flipH="1">
              <a:off x="-23431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 bwMode="auto">
            <a:xfrm rot="16200000" flipH="1">
              <a:off x="-307467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auto">
            <a:xfrm rot="16200000" flipH="1">
              <a:off x="-272034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auto">
            <a:xfrm rot="16200000" flipH="1">
              <a:off x="-236315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auto">
            <a:xfrm rot="16200000" flipH="1">
              <a:off x="-200882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auto">
            <a:xfrm rot="16200000" flipH="1">
              <a:off x="-165449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auto">
            <a:xfrm rot="16200000" flipH="1">
              <a:off x="-130016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auto">
            <a:xfrm rot="16200000" flipH="1">
              <a:off x="-94583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auto">
            <a:xfrm rot="16200000" flipH="1">
              <a:off x="12001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auto">
            <a:xfrm rot="16200000" flipH="1">
              <a:off x="331469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auto">
            <a:xfrm rot="16200000" flipH="1">
              <a:off x="47434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auto">
            <a:xfrm rot="16200000" flipH="1">
              <a:off x="295751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auto">
            <a:xfrm rot="16200000" flipH="1">
              <a:off x="82867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auto">
            <a:xfrm rot="16200000" flipH="1">
              <a:off x="118300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auto">
            <a:xfrm rot="16200000" flipH="1">
              <a:off x="154019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auto">
            <a:xfrm rot="16200000" flipH="1">
              <a:off x="189452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 bwMode="auto">
            <a:xfrm rot="16200000" flipH="1">
              <a:off x="224885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 bwMode="auto">
            <a:xfrm rot="16200000" flipH="1">
              <a:off x="260318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 bwMode="auto">
            <a:xfrm rot="16200000" flipH="1">
              <a:off x="366902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 bwMode="auto">
            <a:xfrm rot="16200000" flipH="1">
              <a:off x="402335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92"/>
          <p:cNvGrpSpPr>
            <a:grpSpLocks/>
          </p:cNvGrpSpPr>
          <p:nvPr/>
        </p:nvGrpSpPr>
        <p:grpSpPr bwMode="auto">
          <a:xfrm rot="16200000" flipV="1">
            <a:off x="850900" y="2527300"/>
            <a:ext cx="4267200" cy="127000"/>
            <a:chOff x="-3429000" y="4343400"/>
            <a:chExt cx="7680960" cy="228601"/>
          </a:xfrm>
        </p:grpSpPr>
        <p:cxnSp>
          <p:nvCxnSpPr>
            <p:cNvPr id="194" name="Straight Connector 193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 bwMode="auto">
            <a:xfrm rot="16200000" flipH="1">
              <a:off x="-339185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 bwMode="auto">
            <a:xfrm rot="16200000" flipH="1">
              <a:off x="-234316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 bwMode="auto">
            <a:xfrm rot="16200000" flipH="1">
              <a:off x="-303752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 bwMode="auto">
            <a:xfrm rot="16200000" flipH="1">
              <a:off x="-268319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 bwMode="auto">
            <a:xfrm rot="16200000" flipH="1">
              <a:off x="-2331721" y="4374832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 bwMode="auto">
            <a:xfrm rot="16200000" flipH="1">
              <a:off x="-200882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 bwMode="auto">
            <a:xfrm rot="16200000" flipH="1">
              <a:off x="-165449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 bwMode="auto">
            <a:xfrm rot="16200000" flipH="1">
              <a:off x="-130016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 bwMode="auto">
            <a:xfrm rot="16200000" flipH="1">
              <a:off x="-94583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 bwMode="auto">
            <a:xfrm rot="16200000" flipH="1">
              <a:off x="12001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 bwMode="auto">
            <a:xfrm rot="16200000" flipH="1">
              <a:off x="331470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 bwMode="auto">
            <a:xfrm rot="16200000" flipH="1">
              <a:off x="47434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 bwMode="auto">
            <a:xfrm rot="16200000" flipH="1">
              <a:off x="295751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 bwMode="auto">
            <a:xfrm rot="16200000" flipH="1">
              <a:off x="82867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 bwMode="auto">
            <a:xfrm rot="16200000" flipH="1">
              <a:off x="118300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 bwMode="auto">
            <a:xfrm rot="16200000" flipH="1">
              <a:off x="154019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 bwMode="auto">
            <a:xfrm rot="16200000" flipH="1">
              <a:off x="189452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 bwMode="auto">
            <a:xfrm rot="16200000" flipH="1">
              <a:off x="224885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 bwMode="auto">
            <a:xfrm rot="16200000" flipH="1">
              <a:off x="260318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 bwMode="auto">
            <a:xfrm rot="16200000" flipH="1">
              <a:off x="366903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 bwMode="auto">
            <a:xfrm rot="16200000" flipH="1">
              <a:off x="402336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Oval 93"/>
          <p:cNvSpPr/>
          <p:nvPr/>
        </p:nvSpPr>
        <p:spPr>
          <a:xfrm>
            <a:off x="41830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4" name="Straight Arrow Connector 143"/>
          <p:cNvCxnSpPr>
            <a:cxnSpLocks noChangeAspect="1"/>
          </p:cNvCxnSpPr>
          <p:nvPr/>
        </p:nvCxnSpPr>
        <p:spPr>
          <a:xfrm flipH="1">
            <a:off x="3352800" y="2895600"/>
            <a:ext cx="914400" cy="1828800"/>
          </a:xfrm>
          <a:prstGeom prst="straightConnector1">
            <a:avLst/>
          </a:prstGeom>
          <a:ln w="127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cxnSpLocks noChangeAspect="1"/>
          </p:cNvCxnSpPr>
          <p:nvPr/>
        </p:nvCxnSpPr>
        <p:spPr>
          <a:xfrm flipH="1" flipV="1">
            <a:off x="3048000" y="4114800"/>
            <a:ext cx="304800" cy="609600"/>
          </a:xfrm>
          <a:prstGeom prst="straightConnector1">
            <a:avLst/>
          </a:prstGeom>
          <a:ln w="127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itle 240"/>
          <p:cNvSpPr>
            <a:spLocks noGrp="1"/>
          </p:cNvSpPr>
          <p:nvPr>
            <p:ph type="title"/>
          </p:nvPr>
        </p:nvSpPr>
        <p:spPr>
          <a:xfrm>
            <a:off x="4267200" y="274638"/>
            <a:ext cx="5943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What if You Have More than One Mirror?</a:t>
            </a:r>
          </a:p>
        </p:txBody>
      </p:sp>
      <p:sp>
        <p:nvSpPr>
          <p:cNvPr id="138" name="Oval 137"/>
          <p:cNvSpPr/>
          <p:nvPr/>
        </p:nvSpPr>
        <p:spPr>
          <a:xfrm>
            <a:off x="4183064" y="6469064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17446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1" name="Straight Arrow Connector 150"/>
          <p:cNvCxnSpPr>
            <a:cxnSpLocks noChangeAspect="1"/>
          </p:cNvCxnSpPr>
          <p:nvPr/>
        </p:nvCxnSpPr>
        <p:spPr>
          <a:xfrm>
            <a:off x="3048000" y="3505200"/>
            <a:ext cx="612648" cy="301752"/>
          </a:xfrm>
          <a:prstGeom prst="straightConnector1">
            <a:avLst/>
          </a:prstGeom>
          <a:ln w="127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rot="16200000" flipH="1" flipV="1">
            <a:off x="3352800" y="2590800"/>
            <a:ext cx="609600" cy="1219200"/>
          </a:xfrm>
          <a:prstGeom prst="straightConnector1">
            <a:avLst/>
          </a:prstGeom>
          <a:ln w="127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H="1">
            <a:off x="3051048" y="2895599"/>
            <a:ext cx="1216152" cy="1219200"/>
          </a:xfrm>
          <a:prstGeom prst="straightConnector1">
            <a:avLst/>
          </a:prstGeom>
          <a:ln w="127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cxnSpLocks/>
          </p:cNvCxnSpPr>
          <p:nvPr/>
        </p:nvCxnSpPr>
        <p:spPr>
          <a:xfrm>
            <a:off x="3051048" y="4111752"/>
            <a:ext cx="612648" cy="612648"/>
          </a:xfrm>
          <a:prstGeom prst="straightConnector1">
            <a:avLst/>
          </a:prstGeom>
          <a:ln w="127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>
            <a:cxnSpLocks noChangeAspect="1"/>
          </p:cNvCxnSpPr>
          <p:nvPr/>
        </p:nvCxnSpPr>
        <p:spPr>
          <a:xfrm flipH="1" flipV="1">
            <a:off x="3352801" y="4724400"/>
            <a:ext cx="1065277" cy="2130552"/>
          </a:xfrm>
          <a:prstGeom prst="straightConnector1">
            <a:avLst/>
          </a:prstGeom>
          <a:ln w="12700">
            <a:solidFill>
              <a:srgbClr val="293F6F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cxnSpLocks noChangeAspect="1"/>
          </p:cNvCxnSpPr>
          <p:nvPr/>
        </p:nvCxnSpPr>
        <p:spPr>
          <a:xfrm flipH="1" flipV="1">
            <a:off x="1524128" y="2753072"/>
            <a:ext cx="1527048" cy="752128"/>
          </a:xfrm>
          <a:prstGeom prst="straightConnector1">
            <a:avLst/>
          </a:prstGeom>
          <a:ln w="12700">
            <a:solidFill>
              <a:srgbClr val="A67A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cxnSpLocks noChangeAspect="1"/>
          </p:cNvCxnSpPr>
          <p:nvPr/>
        </p:nvCxnSpPr>
        <p:spPr>
          <a:xfrm rot="16200000" flipH="1">
            <a:off x="1524064" y="2587689"/>
            <a:ext cx="1527048" cy="1527175"/>
          </a:xfrm>
          <a:prstGeom prst="straightConnector1">
            <a:avLst/>
          </a:prstGeom>
          <a:ln w="12700">
            <a:solidFill>
              <a:srgbClr val="A67A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88" name="TextBox 114"/>
          <p:cNvSpPr txBox="1">
            <a:spLocks noChangeArrowheads="1"/>
          </p:cNvSpPr>
          <p:nvPr/>
        </p:nvSpPr>
        <p:spPr bwMode="auto">
          <a:xfrm>
            <a:off x="5334000" y="1600201"/>
            <a:ext cx="35433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/>
              <a:t>Method 1:  Ray diagram</a:t>
            </a:r>
          </a:p>
        </p:txBody>
      </p:sp>
      <p:sp>
        <p:nvSpPr>
          <p:cNvPr id="113" name="TextBox 242"/>
          <p:cNvSpPr txBox="1">
            <a:spLocks noChangeArrowheads="1"/>
          </p:cNvSpPr>
          <p:nvPr/>
        </p:nvSpPr>
        <p:spPr bwMode="auto">
          <a:xfrm>
            <a:off x="5791200" y="2143125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/>
              <a:t>Send at least two rays to </a:t>
            </a:r>
            <a:r>
              <a:rPr lang="en-US" sz="2000" b="1" dirty="0">
                <a:solidFill>
                  <a:srgbClr val="FF0000"/>
                </a:solidFill>
              </a:rPr>
              <a:t>each mirror</a:t>
            </a:r>
          </a:p>
        </p:txBody>
      </p:sp>
      <p:sp>
        <p:nvSpPr>
          <p:cNvPr id="115" name="TextBox 243"/>
          <p:cNvSpPr txBox="1">
            <a:spLocks noChangeArrowheads="1"/>
          </p:cNvSpPr>
          <p:nvPr/>
        </p:nvSpPr>
        <p:spPr bwMode="auto">
          <a:xfrm>
            <a:off x="5943600" y="2625726"/>
            <a:ext cx="434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/>
              <a:t>Try to have at least two rays reflect off </a:t>
            </a:r>
            <a:r>
              <a:rPr lang="en-US" sz="2000" b="1">
                <a:solidFill>
                  <a:srgbClr val="FF0000"/>
                </a:solidFill>
              </a:rPr>
              <a:t>both mirrors</a:t>
            </a:r>
          </a:p>
        </p:txBody>
      </p:sp>
      <p:sp>
        <p:nvSpPr>
          <p:cNvPr id="122" name="TextBox 244"/>
          <p:cNvSpPr txBox="1">
            <a:spLocks noChangeArrowheads="1"/>
          </p:cNvSpPr>
          <p:nvPr/>
        </p:nvSpPr>
        <p:spPr bwMode="auto">
          <a:xfrm>
            <a:off x="7391400" y="3414714"/>
            <a:ext cx="2971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dirty="0"/>
              <a:t>e.g. two rays that hit </a:t>
            </a:r>
            <a:r>
              <a:rPr lang="en-US" b="1" dirty="0">
                <a:solidFill>
                  <a:srgbClr val="FF0000"/>
                </a:solidFill>
              </a:rPr>
              <a:t>horizontal then vertical mirror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vice versa</a:t>
            </a:r>
          </a:p>
        </p:txBody>
      </p:sp>
      <p:sp>
        <p:nvSpPr>
          <p:cNvPr id="124" name="TextBox 123"/>
          <p:cNvSpPr txBox="1">
            <a:spLocks noChangeArrowheads="1"/>
          </p:cNvSpPr>
          <p:nvPr/>
        </p:nvSpPr>
        <p:spPr bwMode="auto">
          <a:xfrm>
            <a:off x="7696200" y="4419601"/>
            <a:ext cx="297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/>
              <a:t>Keep following this process until rays “</a:t>
            </a:r>
            <a:r>
              <a:rPr lang="en-US" b="1">
                <a:solidFill>
                  <a:srgbClr val="FF0000"/>
                </a:solidFill>
              </a:rPr>
              <a:t>escape</a:t>
            </a:r>
            <a:r>
              <a:rPr lang="en-US"/>
              <a:t>”</a:t>
            </a:r>
          </a:p>
        </p:txBody>
      </p:sp>
      <p:cxnSp>
        <p:nvCxnSpPr>
          <p:cNvPr id="127" name="Straight Arrow Connector 126"/>
          <p:cNvCxnSpPr>
            <a:cxnSpLocks noChangeAspect="1"/>
          </p:cNvCxnSpPr>
          <p:nvPr/>
        </p:nvCxnSpPr>
        <p:spPr>
          <a:xfrm flipH="1">
            <a:off x="1676400" y="4114800"/>
            <a:ext cx="1371601" cy="2743200"/>
          </a:xfrm>
          <a:prstGeom prst="straightConnector1">
            <a:avLst/>
          </a:prstGeom>
          <a:ln w="25400">
            <a:solidFill>
              <a:srgbClr val="293F6F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134"/>
          <p:cNvSpPr/>
          <p:nvPr/>
        </p:nvSpPr>
        <p:spPr>
          <a:xfrm>
            <a:off x="1744664" y="6469064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7" name="Straight Arrow Connector 136"/>
          <p:cNvCxnSpPr>
            <a:cxnSpLocks noChangeAspect="1"/>
          </p:cNvCxnSpPr>
          <p:nvPr/>
        </p:nvCxnSpPr>
        <p:spPr>
          <a:xfrm>
            <a:off x="3048001" y="3505200"/>
            <a:ext cx="2469157" cy="1216152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5486400" y="4108704"/>
            <a:ext cx="1216152" cy="612648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3657600" y="3505200"/>
            <a:ext cx="1216152" cy="1219200"/>
          </a:xfrm>
          <a:prstGeom prst="straightConnector1">
            <a:avLst/>
          </a:prstGeom>
          <a:ln w="254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cxnSpLocks noChangeAspect="1"/>
          </p:cNvCxnSpPr>
          <p:nvPr/>
        </p:nvCxnSpPr>
        <p:spPr>
          <a:xfrm flipH="1">
            <a:off x="1527048" y="4724400"/>
            <a:ext cx="3959352" cy="1950128"/>
          </a:xfrm>
          <a:prstGeom prst="straightConnector1">
            <a:avLst/>
          </a:prstGeom>
          <a:ln w="25400">
            <a:solidFill>
              <a:srgbClr val="A67A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cxnSpLocks noChangeAspect="1"/>
          </p:cNvCxnSpPr>
          <p:nvPr/>
        </p:nvCxnSpPr>
        <p:spPr>
          <a:xfrm flipV="1">
            <a:off x="1526873" y="4724402"/>
            <a:ext cx="2130727" cy="2130551"/>
          </a:xfrm>
          <a:prstGeom prst="straightConnector1">
            <a:avLst/>
          </a:prstGeom>
          <a:ln w="25400">
            <a:solidFill>
              <a:srgbClr val="A67A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>
            <a:off x="1524000" y="6858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1524001" y="158496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 flipH="1">
            <a:off x="3636264" y="2895600"/>
            <a:ext cx="630936" cy="1828800"/>
          </a:xfrm>
          <a:prstGeom prst="straightConnector1">
            <a:avLst/>
          </a:prstGeom>
          <a:ln w="127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cxnSpLocks/>
          </p:cNvCxnSpPr>
          <p:nvPr/>
        </p:nvCxnSpPr>
        <p:spPr>
          <a:xfrm flipH="1" flipV="1">
            <a:off x="3051048" y="2895600"/>
            <a:ext cx="612648" cy="1828800"/>
          </a:xfrm>
          <a:prstGeom prst="straightConnector1">
            <a:avLst/>
          </a:prstGeom>
          <a:ln w="127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cxnSpLocks noChangeAspect="1"/>
          </p:cNvCxnSpPr>
          <p:nvPr/>
        </p:nvCxnSpPr>
        <p:spPr>
          <a:xfrm flipH="1" flipV="1">
            <a:off x="3636265" y="4724400"/>
            <a:ext cx="713735" cy="2130552"/>
          </a:xfrm>
          <a:prstGeom prst="straightConnector1">
            <a:avLst/>
          </a:prstGeom>
          <a:ln w="12700">
            <a:solidFill>
              <a:srgbClr val="293F6F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cxnSpLocks noChangeAspect="1"/>
          </p:cNvCxnSpPr>
          <p:nvPr/>
        </p:nvCxnSpPr>
        <p:spPr>
          <a:xfrm flipH="1">
            <a:off x="1721618" y="2895600"/>
            <a:ext cx="1326383" cy="3959352"/>
          </a:xfrm>
          <a:prstGeom prst="straightConnector1">
            <a:avLst/>
          </a:prstGeom>
          <a:ln w="25400">
            <a:solidFill>
              <a:srgbClr val="293F6F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cxnSpLocks/>
          </p:cNvCxnSpPr>
          <p:nvPr/>
        </p:nvCxnSpPr>
        <p:spPr>
          <a:xfrm flipV="1">
            <a:off x="3051048" y="1066800"/>
            <a:ext cx="612648" cy="1828800"/>
          </a:xfrm>
          <a:prstGeom prst="straightConnector1">
            <a:avLst/>
          </a:prstGeom>
          <a:ln w="254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>
            <a:cxnSpLocks noChangeAspect="1"/>
          </p:cNvCxnSpPr>
          <p:nvPr/>
        </p:nvCxnSpPr>
        <p:spPr>
          <a:xfrm flipV="1">
            <a:off x="3048000" y="3214048"/>
            <a:ext cx="301752" cy="900753"/>
          </a:xfrm>
          <a:prstGeom prst="straightConnector1">
            <a:avLst/>
          </a:prstGeom>
          <a:ln w="254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4233D-AE52-4494-928C-C4FFF6A75FE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5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3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/>
          <p:nvPr/>
        </p:nvCxnSpPr>
        <p:spPr>
          <a:xfrm>
            <a:off x="1828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133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4384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7432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048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352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657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962400" y="758826"/>
            <a:ext cx="0" cy="6099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267200" y="1069976"/>
            <a:ext cx="0" cy="57880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572000" y="1371600"/>
            <a:ext cx="0" cy="548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4876800" y="1984248"/>
            <a:ext cx="0" cy="48737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181600" y="1981200"/>
            <a:ext cx="0" cy="487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5486400" y="2286000"/>
            <a:ext cx="0" cy="457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7912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0960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7056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0104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315200" y="4114800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620000" y="4416426"/>
            <a:ext cx="0" cy="2441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524001" y="4114800"/>
            <a:ext cx="57880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524000" y="4724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524000" y="5029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524000" y="5334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524000" y="56388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24000" y="59436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524000" y="6248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524000" y="6553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524000" y="3810000"/>
            <a:ext cx="5486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523999" y="35052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523999" y="32004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523999" y="2895600"/>
            <a:ext cx="457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523999" y="25908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1523999" y="22860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1524001" y="16764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1524001" y="13716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524000" y="1066800"/>
            <a:ext cx="2743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524001" y="762000"/>
            <a:ext cx="24415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1523999" y="1981200"/>
            <a:ext cx="3657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524001" y="4419600"/>
            <a:ext cx="60991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7924800" y="4727576"/>
            <a:ext cx="0" cy="21304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1524001" y="460248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400800" y="3200400"/>
            <a:ext cx="0" cy="3657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1524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91"/>
          <p:cNvGrpSpPr>
            <a:grpSpLocks/>
          </p:cNvGrpSpPr>
          <p:nvPr/>
        </p:nvGrpSpPr>
        <p:grpSpPr bwMode="auto">
          <a:xfrm>
            <a:off x="3048000" y="4724400"/>
            <a:ext cx="4267200" cy="127000"/>
            <a:chOff x="-3429000" y="4343400"/>
            <a:chExt cx="7680960" cy="228601"/>
          </a:xfrm>
        </p:grpSpPr>
        <p:cxnSp>
          <p:nvCxnSpPr>
            <p:cNvPr id="159" name="Straight Connector 158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 bwMode="auto">
            <a:xfrm rot="16200000" flipH="1">
              <a:off x="-342900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 bwMode="auto">
            <a:xfrm rot="16200000" flipH="1">
              <a:off x="-23431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 bwMode="auto">
            <a:xfrm rot="16200000" flipH="1">
              <a:off x="-307467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auto">
            <a:xfrm rot="16200000" flipH="1">
              <a:off x="-272034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auto">
            <a:xfrm rot="16200000" flipH="1">
              <a:off x="-236315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auto">
            <a:xfrm rot="16200000" flipH="1">
              <a:off x="-200882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auto">
            <a:xfrm rot="16200000" flipH="1">
              <a:off x="-165449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auto">
            <a:xfrm rot="16200000" flipH="1">
              <a:off x="-130016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auto">
            <a:xfrm rot="16200000" flipH="1">
              <a:off x="-94583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auto">
            <a:xfrm rot="16200000" flipH="1">
              <a:off x="12001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auto">
            <a:xfrm rot="16200000" flipH="1">
              <a:off x="331469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auto">
            <a:xfrm rot="16200000" flipH="1">
              <a:off x="47434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auto">
            <a:xfrm rot="16200000" flipH="1">
              <a:off x="295751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auto">
            <a:xfrm rot="16200000" flipH="1">
              <a:off x="82867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auto">
            <a:xfrm rot="16200000" flipH="1">
              <a:off x="118300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auto">
            <a:xfrm rot="16200000" flipH="1">
              <a:off x="154019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auto">
            <a:xfrm rot="16200000" flipH="1">
              <a:off x="189452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 bwMode="auto">
            <a:xfrm rot="16200000" flipH="1">
              <a:off x="224885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 bwMode="auto">
            <a:xfrm rot="16200000" flipH="1">
              <a:off x="260318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 bwMode="auto">
            <a:xfrm rot="16200000" flipH="1">
              <a:off x="366902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 bwMode="auto">
            <a:xfrm rot="16200000" flipH="1">
              <a:off x="402335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92"/>
          <p:cNvGrpSpPr>
            <a:grpSpLocks/>
          </p:cNvGrpSpPr>
          <p:nvPr/>
        </p:nvGrpSpPr>
        <p:grpSpPr bwMode="auto">
          <a:xfrm rot="16200000" flipV="1">
            <a:off x="850900" y="2527300"/>
            <a:ext cx="4267200" cy="127000"/>
            <a:chOff x="-3429000" y="4343400"/>
            <a:chExt cx="7680960" cy="228601"/>
          </a:xfrm>
        </p:grpSpPr>
        <p:cxnSp>
          <p:nvCxnSpPr>
            <p:cNvPr id="194" name="Straight Connector 193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 bwMode="auto">
            <a:xfrm rot="16200000" flipH="1">
              <a:off x="-339185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 bwMode="auto">
            <a:xfrm rot="16200000" flipH="1">
              <a:off x="-234316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 bwMode="auto">
            <a:xfrm rot="16200000" flipH="1">
              <a:off x="-303752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 bwMode="auto">
            <a:xfrm rot="16200000" flipH="1">
              <a:off x="-268319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 bwMode="auto">
            <a:xfrm rot="16200000" flipH="1">
              <a:off x="-2331721" y="4374832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 bwMode="auto">
            <a:xfrm rot="16200000" flipH="1">
              <a:off x="-200882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 bwMode="auto">
            <a:xfrm rot="16200000" flipH="1">
              <a:off x="-165449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 bwMode="auto">
            <a:xfrm rot="16200000" flipH="1">
              <a:off x="-130016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 bwMode="auto">
            <a:xfrm rot="16200000" flipH="1">
              <a:off x="-94583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 bwMode="auto">
            <a:xfrm rot="16200000" flipH="1">
              <a:off x="12001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 bwMode="auto">
            <a:xfrm rot="16200000" flipH="1">
              <a:off x="331470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 bwMode="auto">
            <a:xfrm rot="16200000" flipH="1">
              <a:off x="47434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 bwMode="auto">
            <a:xfrm rot="16200000" flipH="1">
              <a:off x="295751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 bwMode="auto">
            <a:xfrm rot="16200000" flipH="1">
              <a:off x="82867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 bwMode="auto">
            <a:xfrm rot="16200000" flipH="1">
              <a:off x="118300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 bwMode="auto">
            <a:xfrm rot="16200000" flipH="1">
              <a:off x="154019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 bwMode="auto">
            <a:xfrm rot="16200000" flipH="1">
              <a:off x="189452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 bwMode="auto">
            <a:xfrm rot="16200000" flipH="1">
              <a:off x="224885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 bwMode="auto">
            <a:xfrm rot="16200000" flipH="1">
              <a:off x="260318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 bwMode="auto">
            <a:xfrm rot="16200000" flipH="1">
              <a:off x="366903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 bwMode="auto">
            <a:xfrm rot="16200000" flipH="1">
              <a:off x="402336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Oval 93"/>
          <p:cNvSpPr/>
          <p:nvPr/>
        </p:nvSpPr>
        <p:spPr>
          <a:xfrm>
            <a:off x="41830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1" name="Title 240"/>
          <p:cNvSpPr>
            <a:spLocks noGrp="1"/>
          </p:cNvSpPr>
          <p:nvPr>
            <p:ph type="title"/>
          </p:nvPr>
        </p:nvSpPr>
        <p:spPr>
          <a:xfrm>
            <a:off x="4267200" y="274638"/>
            <a:ext cx="5943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What if You Have More than One Mirror?</a:t>
            </a:r>
          </a:p>
        </p:txBody>
      </p:sp>
      <p:cxnSp>
        <p:nvCxnSpPr>
          <p:cNvPr id="238" name="Straight Connector 237"/>
          <p:cNvCxnSpPr/>
          <p:nvPr/>
        </p:nvCxnSpPr>
        <p:spPr>
          <a:xfrm>
            <a:off x="1524000" y="6858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1524001" y="158496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241"/>
          <p:cNvSpPr txBox="1">
            <a:spLocks noChangeArrowheads="1"/>
          </p:cNvSpPr>
          <p:nvPr/>
        </p:nvSpPr>
        <p:spPr bwMode="auto">
          <a:xfrm>
            <a:off x="5334000" y="1600201"/>
            <a:ext cx="38481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/>
              <a:t>Method 2:  Image Location</a:t>
            </a:r>
          </a:p>
        </p:txBody>
      </p: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5791200" y="2057400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dirty="0"/>
              <a:t>Find image from object and one mirror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37" name="TextBox 136"/>
          <p:cNvSpPr txBox="1">
            <a:spLocks noChangeArrowheads="1"/>
          </p:cNvSpPr>
          <p:nvPr/>
        </p:nvSpPr>
        <p:spPr bwMode="auto">
          <a:xfrm>
            <a:off x="7188200" y="5386387"/>
            <a:ext cx="3479800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/>
              <a:t>Use each image as an </a:t>
            </a:r>
            <a:r>
              <a:rPr lang="en-US" sz="2000" b="1" dirty="0"/>
              <a:t>object</a:t>
            </a:r>
            <a:r>
              <a:rPr lang="en-US" sz="2000" dirty="0"/>
              <a:t> with the </a:t>
            </a:r>
            <a:r>
              <a:rPr lang="en-US" sz="2000" b="1" dirty="0">
                <a:solidFill>
                  <a:srgbClr val="FF0000"/>
                </a:solidFill>
              </a:rPr>
              <a:t>other mirror</a:t>
            </a:r>
          </a:p>
        </p:txBody>
      </p:sp>
      <p:sp>
        <p:nvSpPr>
          <p:cNvPr id="140" name="TextBox 139"/>
          <p:cNvSpPr txBox="1">
            <a:spLocks noChangeArrowheads="1"/>
          </p:cNvSpPr>
          <p:nvPr/>
        </p:nvSpPr>
        <p:spPr bwMode="auto">
          <a:xfrm>
            <a:off x="7543800" y="2362201"/>
            <a:ext cx="297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/>
              <a:t> = 4 boxes for object and vertical mirror</a:t>
            </a:r>
          </a:p>
        </p:txBody>
      </p:sp>
      <p:sp>
        <p:nvSpPr>
          <p:cNvPr id="141" name="TextBox 140"/>
          <p:cNvSpPr txBox="1">
            <a:spLocks noChangeArrowheads="1"/>
          </p:cNvSpPr>
          <p:nvPr/>
        </p:nvSpPr>
        <p:spPr bwMode="auto">
          <a:xfrm>
            <a:off x="7696200" y="4114801"/>
            <a:ext cx="2971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/>
              <a:t> = 4 boxes for vertical mirror</a:t>
            </a:r>
          </a:p>
        </p:txBody>
      </p:sp>
      <p:grpSp>
        <p:nvGrpSpPr>
          <p:cNvPr id="5" name="Group 126"/>
          <p:cNvGrpSpPr>
            <a:grpSpLocks/>
          </p:cNvGrpSpPr>
          <p:nvPr/>
        </p:nvGrpSpPr>
        <p:grpSpPr bwMode="auto">
          <a:xfrm>
            <a:off x="1828800" y="2895604"/>
            <a:ext cx="1220788" cy="369332"/>
            <a:chOff x="304800" y="4114800"/>
            <a:chExt cx="1220724" cy="369974"/>
          </a:xfrm>
        </p:grpSpPr>
        <p:sp>
          <p:nvSpPr>
            <p:cNvPr id="144" name="TextBox 115"/>
            <p:cNvSpPr txBox="1">
              <a:spLocks noChangeArrowheads="1"/>
            </p:cNvSpPr>
            <p:nvPr/>
          </p:nvSpPr>
          <p:spPr bwMode="auto">
            <a:xfrm>
              <a:off x="707085" y="4114800"/>
              <a:ext cx="416155" cy="3699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b="1" i="1" dirty="0">
                  <a:latin typeface="Times New Roman" pitchFamily="18" charset="0"/>
                  <a:cs typeface="Times New Roman" pitchFamily="18" charset="0"/>
                </a:rPr>
                <a:t>'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5" name="Straight Connector 144"/>
            <p:cNvCxnSpPr>
              <a:cxnSpLocks noChangeAspect="1"/>
            </p:cNvCxnSpPr>
            <p:nvPr/>
          </p:nvCxnSpPr>
          <p:spPr>
            <a:xfrm>
              <a:off x="304800" y="4114800"/>
              <a:ext cx="1220724" cy="0"/>
            </a:xfrm>
            <a:prstGeom prst="line">
              <a:avLst/>
            </a:prstGeom>
            <a:ln w="635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"/>
          <p:cNvGrpSpPr/>
          <p:nvPr/>
        </p:nvGrpSpPr>
        <p:grpSpPr>
          <a:xfrm>
            <a:off x="4267199" y="4724400"/>
            <a:ext cx="422276" cy="1828800"/>
            <a:chOff x="2743199" y="4724400"/>
            <a:chExt cx="422276" cy="1828800"/>
          </a:xfrm>
        </p:grpSpPr>
        <p:sp>
          <p:nvSpPr>
            <p:cNvPr id="150" name="TextBox 117"/>
            <p:cNvSpPr txBox="1">
              <a:spLocks noChangeArrowheads="1"/>
            </p:cNvSpPr>
            <p:nvPr/>
          </p:nvSpPr>
          <p:spPr bwMode="auto">
            <a:xfrm>
              <a:off x="2743199" y="5454134"/>
              <a:ext cx="422276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b="1" i="1" dirty="0">
                  <a:latin typeface="Times New Roman" pitchFamily="18" charset="0"/>
                  <a:cs typeface="Times New Roman" pitchFamily="18" charset="0"/>
                </a:rPr>
                <a:t>'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1" name="Straight Connector 150"/>
            <p:cNvCxnSpPr>
              <a:cxnSpLocks noChangeAspect="1"/>
            </p:cNvCxnSpPr>
            <p:nvPr/>
          </p:nvCxnSpPr>
          <p:spPr bwMode="auto">
            <a:xfrm>
              <a:off x="2743200" y="4724400"/>
              <a:ext cx="0" cy="1828800"/>
            </a:xfrm>
            <a:prstGeom prst="line">
              <a:avLst/>
            </a:prstGeom>
            <a:ln w="635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25"/>
          <p:cNvGrpSpPr>
            <a:grpSpLocks/>
          </p:cNvGrpSpPr>
          <p:nvPr/>
        </p:nvGrpSpPr>
        <p:grpSpPr bwMode="auto">
          <a:xfrm>
            <a:off x="3046414" y="2895598"/>
            <a:ext cx="1220787" cy="369332"/>
            <a:chOff x="1522476" y="4114800"/>
            <a:chExt cx="1220724" cy="368777"/>
          </a:xfrm>
        </p:grpSpPr>
        <p:sp>
          <p:nvSpPr>
            <p:cNvPr id="153" name="TextBox 112"/>
            <p:cNvSpPr txBox="1">
              <a:spLocks noChangeArrowheads="1"/>
            </p:cNvSpPr>
            <p:nvPr/>
          </p:nvSpPr>
          <p:spPr bwMode="auto">
            <a:xfrm>
              <a:off x="1935205" y="4114800"/>
              <a:ext cx="395267" cy="368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4" name="Straight Connector 153"/>
            <p:cNvCxnSpPr>
              <a:cxnSpLocks noChangeAspect="1"/>
            </p:cNvCxnSpPr>
            <p:nvPr/>
          </p:nvCxnSpPr>
          <p:spPr>
            <a:xfrm>
              <a:off x="1522476" y="4114800"/>
              <a:ext cx="1220724" cy="0"/>
            </a:xfrm>
            <a:prstGeom prst="line">
              <a:avLst/>
            </a:prstGeom>
            <a:ln w="635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6"/>
          <p:cNvGrpSpPr/>
          <p:nvPr/>
        </p:nvGrpSpPr>
        <p:grpSpPr>
          <a:xfrm>
            <a:off x="4183064" y="6199258"/>
            <a:ext cx="4999037" cy="438081"/>
            <a:chOff x="2659063" y="6199257"/>
            <a:chExt cx="4999037" cy="438081"/>
          </a:xfrm>
        </p:grpSpPr>
        <p:sp>
          <p:nvSpPr>
            <p:cNvPr id="138" name="Oval 137"/>
            <p:cNvSpPr/>
            <p:nvPr/>
          </p:nvSpPr>
          <p:spPr>
            <a:xfrm>
              <a:off x="2659063" y="6469063"/>
              <a:ext cx="168275" cy="168275"/>
            </a:xfrm>
            <a:prstGeom prst="ellipse">
              <a:avLst/>
            </a:prstGeom>
            <a:solidFill>
              <a:srgbClr val="FF24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7" name="TextBox 130"/>
            <p:cNvSpPr txBox="1">
              <a:spLocks noChangeArrowheads="1"/>
            </p:cNvSpPr>
            <p:nvPr/>
          </p:nvSpPr>
          <p:spPr bwMode="auto">
            <a:xfrm>
              <a:off x="2983070" y="6199257"/>
              <a:ext cx="4675030" cy="400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r>
                <a:rPr lang="en-US" sz="2000" dirty="0"/>
                <a:t> From object and </a:t>
              </a:r>
              <a:r>
                <a:rPr lang="en-US" sz="2000" b="1" dirty="0">
                  <a:solidFill>
                    <a:srgbClr val="FF0000"/>
                  </a:solidFill>
                </a:rPr>
                <a:t>horizontal</a:t>
              </a:r>
              <a:r>
                <a:rPr lang="en-US" sz="2000" dirty="0"/>
                <a:t> mirror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5"/>
          <p:cNvGrpSpPr/>
          <p:nvPr/>
        </p:nvGrpSpPr>
        <p:grpSpPr>
          <a:xfrm>
            <a:off x="1744664" y="2286001"/>
            <a:ext cx="4046751" cy="693737"/>
            <a:chOff x="220663" y="2286000"/>
            <a:chExt cx="4046751" cy="693737"/>
          </a:xfrm>
        </p:grpSpPr>
        <p:sp>
          <p:nvSpPr>
            <p:cNvPr id="139" name="Oval 138"/>
            <p:cNvSpPr/>
            <p:nvPr/>
          </p:nvSpPr>
          <p:spPr>
            <a:xfrm>
              <a:off x="220663" y="2811462"/>
              <a:ext cx="168275" cy="168275"/>
            </a:xfrm>
            <a:prstGeom prst="ellipse">
              <a:avLst/>
            </a:prstGeom>
            <a:solidFill>
              <a:srgbClr val="FF24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1" name="TextBox 134"/>
            <p:cNvSpPr txBox="1">
              <a:spLocks noChangeArrowheads="1"/>
            </p:cNvSpPr>
            <p:nvPr/>
          </p:nvSpPr>
          <p:spPr bwMode="auto">
            <a:xfrm>
              <a:off x="229129" y="2286000"/>
              <a:ext cx="4038285" cy="400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2000" dirty="0"/>
                <a:t> From object and </a:t>
              </a:r>
              <a:r>
                <a:rPr lang="en-US" sz="2000" b="1" dirty="0">
                  <a:solidFill>
                    <a:srgbClr val="FF0000"/>
                  </a:solidFill>
                </a:rPr>
                <a:t>vertical</a:t>
              </a:r>
              <a:r>
                <a:rPr lang="en-US" sz="2000" dirty="0"/>
                <a:t> mirror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" name="Group 2"/>
          <p:cNvGrpSpPr/>
          <p:nvPr/>
        </p:nvGrpSpPr>
        <p:grpSpPr>
          <a:xfrm>
            <a:off x="4267200" y="2895600"/>
            <a:ext cx="358775" cy="1828800"/>
            <a:chOff x="2743199" y="2895600"/>
            <a:chExt cx="358775" cy="1828800"/>
          </a:xfrm>
        </p:grpSpPr>
        <p:sp>
          <p:nvSpPr>
            <p:cNvPr id="223" name="TextBox 114"/>
            <p:cNvSpPr txBox="1">
              <a:spLocks noChangeArrowheads="1"/>
            </p:cNvSpPr>
            <p:nvPr/>
          </p:nvSpPr>
          <p:spPr bwMode="auto">
            <a:xfrm>
              <a:off x="2743199" y="3625334"/>
              <a:ext cx="358775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4" name="Straight Connector 223"/>
            <p:cNvCxnSpPr>
              <a:cxnSpLocks noChangeAspect="1"/>
            </p:cNvCxnSpPr>
            <p:nvPr/>
          </p:nvCxnSpPr>
          <p:spPr bwMode="auto">
            <a:xfrm>
              <a:off x="2743200" y="2895600"/>
              <a:ext cx="0" cy="1828800"/>
            </a:xfrm>
            <a:prstGeom prst="line">
              <a:avLst/>
            </a:prstGeom>
            <a:ln w="635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1" name="TextBox 230"/>
          <p:cNvSpPr txBox="1">
            <a:spLocks noChangeArrowheads="1"/>
          </p:cNvSpPr>
          <p:nvPr/>
        </p:nvSpPr>
        <p:spPr bwMode="auto">
          <a:xfrm>
            <a:off x="7543800" y="2935288"/>
            <a:ext cx="2971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/>
              <a:t> = 6 boxes for object and horizontal mirror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391400" y="3733800"/>
            <a:ext cx="3111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For “first generation” images</a:t>
            </a:r>
          </a:p>
        </p:txBody>
      </p:sp>
      <p:sp>
        <p:nvSpPr>
          <p:cNvPr id="232" name="TextBox 231"/>
          <p:cNvSpPr txBox="1">
            <a:spLocks noChangeArrowheads="1"/>
          </p:cNvSpPr>
          <p:nvPr/>
        </p:nvSpPr>
        <p:spPr bwMode="auto">
          <a:xfrm>
            <a:off x="7696200" y="4640264"/>
            <a:ext cx="29718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/>
              <a:t> = 6 boxes for horizontal mirror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4233D-AE52-4494-928C-C4FFF6A75FE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8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/>
      <p:bldP spid="137" grpId="0" animBg="1"/>
      <p:bldP spid="140" grpId="0"/>
      <p:bldP spid="141" grpId="0"/>
      <p:bldP spid="231" grpId="0"/>
      <p:bldP spid="8" grpId="0"/>
      <p:bldP spid="23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/>
          <p:nvPr/>
        </p:nvCxnSpPr>
        <p:spPr>
          <a:xfrm>
            <a:off x="1828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133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4384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7432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048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3528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6576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962400" y="758826"/>
            <a:ext cx="0" cy="6099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267200" y="1069976"/>
            <a:ext cx="0" cy="57880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572000" y="1371600"/>
            <a:ext cx="0" cy="548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4876800" y="1984248"/>
            <a:ext cx="0" cy="48737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181600" y="1981200"/>
            <a:ext cx="0" cy="487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5486400" y="2286000"/>
            <a:ext cx="0" cy="457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7912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096000" y="2898648"/>
            <a:ext cx="0" cy="39593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7056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010400" y="3813176"/>
            <a:ext cx="0" cy="30448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315200" y="4114800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620000" y="4416426"/>
            <a:ext cx="0" cy="2441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524001" y="4114800"/>
            <a:ext cx="57880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524000" y="4724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524000" y="5029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524000" y="5334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524000" y="56388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24000" y="59436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524000" y="62484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1524000" y="65532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524000" y="3810000"/>
            <a:ext cx="5486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523999" y="35052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523999" y="3200400"/>
            <a:ext cx="48737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523999" y="2895600"/>
            <a:ext cx="457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523999" y="25908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1523999" y="2286000"/>
            <a:ext cx="3959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1524001" y="16764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1524001" y="1371600"/>
            <a:ext cx="30448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524000" y="1066800"/>
            <a:ext cx="2743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524001" y="762000"/>
            <a:ext cx="24415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1523999" y="1981200"/>
            <a:ext cx="3657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524001" y="4419600"/>
            <a:ext cx="60991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7924800" y="4727576"/>
            <a:ext cx="0" cy="21304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1524001" y="460248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400800" y="3200400"/>
            <a:ext cx="0" cy="3657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1524000" y="158496"/>
            <a:ext cx="0" cy="67025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91"/>
          <p:cNvGrpSpPr>
            <a:grpSpLocks/>
          </p:cNvGrpSpPr>
          <p:nvPr/>
        </p:nvGrpSpPr>
        <p:grpSpPr bwMode="auto">
          <a:xfrm>
            <a:off x="3048000" y="4724400"/>
            <a:ext cx="4267200" cy="127000"/>
            <a:chOff x="-3429000" y="4343400"/>
            <a:chExt cx="7680960" cy="228601"/>
          </a:xfrm>
        </p:grpSpPr>
        <p:cxnSp>
          <p:nvCxnSpPr>
            <p:cNvPr id="159" name="Straight Connector 158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 bwMode="auto">
            <a:xfrm rot="16200000" flipH="1">
              <a:off x="-342900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 bwMode="auto">
            <a:xfrm rot="16200000" flipH="1">
              <a:off x="-23431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 bwMode="auto">
            <a:xfrm rot="16200000" flipH="1">
              <a:off x="-307467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auto">
            <a:xfrm rot="16200000" flipH="1">
              <a:off x="-2720341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auto">
            <a:xfrm rot="16200000" flipH="1">
              <a:off x="-236315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auto">
            <a:xfrm rot="16200000" flipH="1">
              <a:off x="-200882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auto">
            <a:xfrm rot="16200000" flipH="1">
              <a:off x="-165449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auto">
            <a:xfrm rot="16200000" flipH="1">
              <a:off x="-130016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auto">
            <a:xfrm rot="16200000" flipH="1">
              <a:off x="-945832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auto">
            <a:xfrm rot="16200000" flipH="1">
              <a:off x="12001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auto">
            <a:xfrm rot="16200000" flipH="1">
              <a:off x="331469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auto">
            <a:xfrm rot="16200000" flipH="1">
              <a:off x="47434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auto">
            <a:xfrm rot="16200000" flipH="1">
              <a:off x="295751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auto">
            <a:xfrm rot="16200000" flipH="1">
              <a:off x="82867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auto">
            <a:xfrm rot="16200000" flipH="1">
              <a:off x="118300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auto">
            <a:xfrm rot="16200000" flipH="1">
              <a:off x="154019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auto">
            <a:xfrm rot="16200000" flipH="1">
              <a:off x="189452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 bwMode="auto">
            <a:xfrm rot="16200000" flipH="1">
              <a:off x="224885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 bwMode="auto">
            <a:xfrm rot="16200000" flipH="1">
              <a:off x="2603183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 bwMode="auto">
            <a:xfrm rot="16200000" flipH="1">
              <a:off x="366902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 bwMode="auto">
            <a:xfrm rot="16200000" flipH="1">
              <a:off x="4023359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92"/>
          <p:cNvGrpSpPr>
            <a:grpSpLocks/>
          </p:cNvGrpSpPr>
          <p:nvPr/>
        </p:nvGrpSpPr>
        <p:grpSpPr bwMode="auto">
          <a:xfrm rot="16200000" flipV="1">
            <a:off x="850900" y="2527300"/>
            <a:ext cx="4267200" cy="127000"/>
            <a:chOff x="-3429000" y="4343400"/>
            <a:chExt cx="7680960" cy="228601"/>
          </a:xfrm>
        </p:grpSpPr>
        <p:cxnSp>
          <p:nvCxnSpPr>
            <p:cNvPr id="194" name="Straight Connector 193"/>
            <p:cNvCxnSpPr/>
            <p:nvPr/>
          </p:nvCxnSpPr>
          <p:spPr bwMode="auto">
            <a:xfrm>
              <a:off x="-3429000" y="4343400"/>
              <a:ext cx="768096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 bwMode="auto">
            <a:xfrm rot="16200000" flipH="1">
              <a:off x="-339185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 bwMode="auto">
            <a:xfrm rot="16200000" flipH="1">
              <a:off x="-234316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 bwMode="auto">
            <a:xfrm rot="16200000" flipH="1">
              <a:off x="-303752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 bwMode="auto">
            <a:xfrm rot="16200000" flipH="1">
              <a:off x="-588646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 bwMode="auto">
            <a:xfrm rot="16200000" flipH="1">
              <a:off x="-2683194" y="4380547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 bwMode="auto">
            <a:xfrm rot="16200000" flipH="1">
              <a:off x="-2331721" y="4374832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 bwMode="auto">
            <a:xfrm rot="16200000" flipH="1">
              <a:off x="-200882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 bwMode="auto">
            <a:xfrm rot="16200000" flipH="1">
              <a:off x="-165449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 bwMode="auto">
            <a:xfrm rot="16200000" flipH="1">
              <a:off x="-130016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 bwMode="auto">
            <a:xfrm rot="16200000" flipH="1">
              <a:off x="-945834" y="4343401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 bwMode="auto">
            <a:xfrm rot="16200000" flipH="1">
              <a:off x="12001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 bwMode="auto">
            <a:xfrm rot="16200000" flipH="1">
              <a:off x="331470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 bwMode="auto">
            <a:xfrm rot="16200000" flipH="1">
              <a:off x="47434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 bwMode="auto">
            <a:xfrm rot="16200000" flipH="1">
              <a:off x="295751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 bwMode="auto">
            <a:xfrm rot="16200000" flipH="1">
              <a:off x="82867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 bwMode="auto">
            <a:xfrm rot="16200000" flipH="1">
              <a:off x="1183005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 bwMode="auto">
            <a:xfrm rot="16200000" flipH="1">
              <a:off x="154019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 bwMode="auto">
            <a:xfrm rot="16200000" flipH="1">
              <a:off x="189452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 bwMode="auto">
            <a:xfrm rot="16200000" flipH="1">
              <a:off x="224885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 bwMode="auto">
            <a:xfrm rot="16200000" flipH="1">
              <a:off x="2603181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 bwMode="auto">
            <a:xfrm rot="16200000" flipH="1">
              <a:off x="366903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 bwMode="auto">
            <a:xfrm rot="16200000" flipH="1">
              <a:off x="4023360" y="4343400"/>
              <a:ext cx="228601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Oval 93"/>
          <p:cNvSpPr/>
          <p:nvPr/>
        </p:nvSpPr>
        <p:spPr>
          <a:xfrm>
            <a:off x="41830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1" name="Title 240"/>
          <p:cNvSpPr>
            <a:spLocks noGrp="1"/>
          </p:cNvSpPr>
          <p:nvPr>
            <p:ph type="title"/>
          </p:nvPr>
        </p:nvSpPr>
        <p:spPr>
          <a:xfrm>
            <a:off x="4267200" y="274638"/>
            <a:ext cx="5943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What if You Have More than One Mirror?</a:t>
            </a:r>
          </a:p>
        </p:txBody>
      </p:sp>
      <p:sp>
        <p:nvSpPr>
          <p:cNvPr id="138" name="Oval 137"/>
          <p:cNvSpPr/>
          <p:nvPr/>
        </p:nvSpPr>
        <p:spPr>
          <a:xfrm>
            <a:off x="4183064" y="6469064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1744664" y="2811463"/>
            <a:ext cx="168275" cy="168275"/>
          </a:xfrm>
          <a:prstGeom prst="ellipse">
            <a:avLst/>
          </a:prstGeom>
          <a:solidFill>
            <a:srgbClr val="FF24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>
            <a:off x="1524000" y="6858000"/>
            <a:ext cx="6400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1524001" y="158496"/>
            <a:ext cx="21304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241"/>
          <p:cNvSpPr txBox="1">
            <a:spLocks noChangeArrowheads="1"/>
          </p:cNvSpPr>
          <p:nvPr/>
        </p:nvSpPr>
        <p:spPr bwMode="auto">
          <a:xfrm>
            <a:off x="5334000" y="1600201"/>
            <a:ext cx="38862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/>
              <a:t>Method 2:  Image Location</a:t>
            </a:r>
          </a:p>
        </p:txBody>
      </p:sp>
      <p:sp>
        <p:nvSpPr>
          <p:cNvPr id="131" name="TextBox 242"/>
          <p:cNvSpPr txBox="1">
            <a:spLocks noChangeArrowheads="1"/>
          </p:cNvSpPr>
          <p:nvPr/>
        </p:nvSpPr>
        <p:spPr bwMode="auto">
          <a:xfrm>
            <a:off x="5791200" y="2057401"/>
            <a:ext cx="449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/>
              <a:t>Using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000" dirty="0"/>
              <a:t> (formed by </a:t>
            </a:r>
            <a:r>
              <a:rPr lang="en-US" sz="2000" b="1" dirty="0">
                <a:solidFill>
                  <a:srgbClr val="FF2400"/>
                </a:solidFill>
              </a:rPr>
              <a:t>object</a:t>
            </a:r>
            <a:r>
              <a:rPr lang="en-US" sz="2000" dirty="0"/>
              <a:t> and </a:t>
            </a:r>
            <a:r>
              <a:rPr lang="en-US" sz="2000" b="1" dirty="0">
                <a:solidFill>
                  <a:srgbClr val="A67A00"/>
                </a:solidFill>
              </a:rPr>
              <a:t>vertical m.</a:t>
            </a:r>
            <a:r>
              <a:rPr lang="en-US" sz="2000" dirty="0"/>
              <a:t>) and </a:t>
            </a:r>
            <a:r>
              <a:rPr lang="en-US" sz="2000" b="1" dirty="0">
                <a:solidFill>
                  <a:srgbClr val="FF0000"/>
                </a:solidFill>
              </a:rPr>
              <a:t>horizontal mirror</a:t>
            </a:r>
          </a:p>
        </p:txBody>
      </p:sp>
      <p:sp>
        <p:nvSpPr>
          <p:cNvPr id="147" name="TextBox 146"/>
          <p:cNvSpPr txBox="1">
            <a:spLocks noChangeArrowheads="1"/>
          </p:cNvSpPr>
          <p:nvPr/>
        </p:nvSpPr>
        <p:spPr bwMode="auto">
          <a:xfrm>
            <a:off x="7315200" y="2819400"/>
            <a:ext cx="297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/>
              <a:t> = 6 boxes (to extension)</a:t>
            </a:r>
          </a:p>
        </p:txBody>
      </p:sp>
      <p:sp>
        <p:nvSpPr>
          <p:cNvPr id="148" name="TextBox 130"/>
          <p:cNvSpPr txBox="1">
            <a:spLocks noChangeArrowheads="1"/>
          </p:cNvSpPr>
          <p:nvPr/>
        </p:nvSpPr>
        <p:spPr bwMode="auto">
          <a:xfrm>
            <a:off x="4191000" y="6019800"/>
            <a:ext cx="3810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endParaRPr lang="en-US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8" name="TextBox 157"/>
          <p:cNvSpPr txBox="1">
            <a:spLocks noChangeArrowheads="1"/>
          </p:cNvSpPr>
          <p:nvPr/>
        </p:nvSpPr>
        <p:spPr bwMode="auto">
          <a:xfrm>
            <a:off x="7620000" y="3200400"/>
            <a:ext cx="297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/>
              <a:t> = 6 boxes for III</a:t>
            </a:r>
          </a:p>
        </p:txBody>
      </p:sp>
      <p:sp>
        <p:nvSpPr>
          <p:cNvPr id="182" name="TextBox 134"/>
          <p:cNvSpPr txBox="1">
            <a:spLocks noChangeArrowheads="1"/>
          </p:cNvSpPr>
          <p:nvPr/>
        </p:nvSpPr>
        <p:spPr bwMode="auto">
          <a:xfrm>
            <a:off x="1845563" y="2428374"/>
            <a:ext cx="3048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en-US" sz="2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7315200" y="3657600"/>
            <a:ext cx="3352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/>
              <a:t>Using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r>
              <a:rPr lang="en-US" sz="2000" dirty="0"/>
              <a:t> (formed by </a:t>
            </a:r>
            <a:r>
              <a:rPr lang="en-US" sz="2000" b="1" dirty="0">
                <a:solidFill>
                  <a:srgbClr val="FF2400"/>
                </a:solidFill>
              </a:rPr>
              <a:t>object</a:t>
            </a:r>
            <a:r>
              <a:rPr lang="en-US" sz="2000" dirty="0"/>
              <a:t> and </a:t>
            </a:r>
            <a:r>
              <a:rPr lang="en-US" sz="2000" b="1" dirty="0">
                <a:solidFill>
                  <a:srgbClr val="293F6F"/>
                </a:solidFill>
              </a:rPr>
              <a:t>horizontal m.</a:t>
            </a:r>
            <a:r>
              <a:rPr lang="en-US" sz="2000" dirty="0"/>
              <a:t>) and </a:t>
            </a:r>
            <a:r>
              <a:rPr lang="en-US" sz="2000" b="1" dirty="0">
                <a:solidFill>
                  <a:srgbClr val="FF0000"/>
                </a:solidFill>
              </a:rPr>
              <a:t>vertical mirror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7391400" y="4648200"/>
            <a:ext cx="29718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dirty="0"/>
              <a:t> = 4 boxes (to extension)</a:t>
            </a:r>
          </a:p>
        </p:txBody>
      </p:sp>
      <p:sp>
        <p:nvSpPr>
          <p:cNvPr id="185" name="TextBox 184"/>
          <p:cNvSpPr txBox="1">
            <a:spLocks noChangeArrowheads="1"/>
          </p:cNvSpPr>
          <p:nvPr/>
        </p:nvSpPr>
        <p:spPr bwMode="auto">
          <a:xfrm>
            <a:off x="6921500" y="5029200"/>
            <a:ext cx="37465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err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/>
              <a:t> = 4 boxes for III (same position)</a:t>
            </a:r>
          </a:p>
        </p:txBody>
      </p:sp>
      <p:grpSp>
        <p:nvGrpSpPr>
          <p:cNvPr id="5" name="Group 146"/>
          <p:cNvGrpSpPr>
            <a:grpSpLocks/>
          </p:cNvGrpSpPr>
          <p:nvPr/>
        </p:nvGrpSpPr>
        <p:grpSpPr bwMode="auto">
          <a:xfrm>
            <a:off x="3048001" y="6181725"/>
            <a:ext cx="1216025" cy="369888"/>
            <a:chOff x="1524000" y="6182344"/>
            <a:chExt cx="1216152" cy="369332"/>
          </a:xfrm>
        </p:grpSpPr>
        <p:sp>
          <p:nvSpPr>
            <p:cNvPr id="187" name="TextBox 112"/>
            <p:cNvSpPr txBox="1">
              <a:spLocks noChangeArrowheads="1"/>
            </p:cNvSpPr>
            <p:nvPr/>
          </p:nvSpPr>
          <p:spPr bwMode="auto">
            <a:xfrm>
              <a:off x="1934379" y="6182344"/>
              <a:ext cx="395393" cy="368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8" name="Straight Connector 187"/>
            <p:cNvCxnSpPr>
              <a:cxnSpLocks/>
            </p:cNvCxnSpPr>
            <p:nvPr/>
          </p:nvCxnSpPr>
          <p:spPr>
            <a:xfrm>
              <a:off x="1524000" y="6551676"/>
              <a:ext cx="1216152" cy="0"/>
            </a:xfrm>
            <a:prstGeom prst="line">
              <a:avLst/>
            </a:prstGeom>
            <a:ln w="635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"/>
          <p:cNvGrpSpPr/>
          <p:nvPr/>
        </p:nvGrpSpPr>
        <p:grpSpPr>
          <a:xfrm>
            <a:off x="1828800" y="2895600"/>
            <a:ext cx="338327" cy="1828800"/>
            <a:chOff x="304799" y="2895600"/>
            <a:chExt cx="338327" cy="1828800"/>
          </a:xfrm>
        </p:grpSpPr>
        <p:sp>
          <p:nvSpPr>
            <p:cNvPr id="192" name="TextBox 114"/>
            <p:cNvSpPr txBox="1">
              <a:spLocks noChangeArrowheads="1"/>
            </p:cNvSpPr>
            <p:nvPr/>
          </p:nvSpPr>
          <p:spPr bwMode="auto">
            <a:xfrm>
              <a:off x="304799" y="3625334"/>
              <a:ext cx="338327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3" name="Straight Connector 192"/>
            <p:cNvCxnSpPr>
              <a:cxnSpLocks/>
            </p:cNvCxnSpPr>
            <p:nvPr/>
          </p:nvCxnSpPr>
          <p:spPr bwMode="auto">
            <a:xfrm>
              <a:off x="304800" y="2895600"/>
              <a:ext cx="0" cy="1828800"/>
            </a:xfrm>
            <a:prstGeom prst="line">
              <a:avLst/>
            </a:prstGeom>
            <a:ln w="635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9" name="Straight Connector 228"/>
          <p:cNvCxnSpPr/>
          <p:nvPr/>
        </p:nvCxnSpPr>
        <p:spPr>
          <a:xfrm>
            <a:off x="1524001" y="4724400"/>
            <a:ext cx="1527175" cy="0"/>
          </a:xfrm>
          <a:prstGeom prst="line">
            <a:avLst/>
          </a:prstGeom>
          <a:ln w="635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3048000" y="4724400"/>
            <a:ext cx="0" cy="2130552"/>
          </a:xfrm>
          <a:prstGeom prst="line">
            <a:avLst/>
          </a:prstGeom>
          <a:ln w="635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36"/>
          <p:cNvGrpSpPr/>
          <p:nvPr/>
        </p:nvGrpSpPr>
        <p:grpSpPr>
          <a:xfrm>
            <a:off x="1744664" y="6153150"/>
            <a:ext cx="542923" cy="484188"/>
            <a:chOff x="220663" y="6153150"/>
            <a:chExt cx="542923" cy="484188"/>
          </a:xfrm>
        </p:grpSpPr>
        <p:sp>
          <p:nvSpPr>
            <p:cNvPr id="140" name="Oval 139"/>
            <p:cNvSpPr/>
            <p:nvPr/>
          </p:nvSpPr>
          <p:spPr>
            <a:xfrm>
              <a:off x="220663" y="6469063"/>
              <a:ext cx="168275" cy="168275"/>
            </a:xfrm>
            <a:prstGeom prst="ellipse">
              <a:avLst/>
            </a:prstGeom>
            <a:solidFill>
              <a:srgbClr val="FF24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1" name="TextBox 145"/>
            <p:cNvSpPr txBox="1">
              <a:spLocks noChangeArrowheads="1"/>
            </p:cNvSpPr>
            <p:nvPr/>
          </p:nvSpPr>
          <p:spPr bwMode="auto">
            <a:xfrm>
              <a:off x="292099" y="6153150"/>
              <a:ext cx="471487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en-US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III</a:t>
              </a:r>
              <a:endParaRPr lang="en-US" sz="1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" name="Group 3"/>
          <p:cNvGrpSpPr/>
          <p:nvPr/>
        </p:nvGrpSpPr>
        <p:grpSpPr>
          <a:xfrm>
            <a:off x="1828798" y="4724400"/>
            <a:ext cx="438850" cy="1828800"/>
            <a:chOff x="304798" y="4724400"/>
            <a:chExt cx="438850" cy="1828800"/>
          </a:xfrm>
        </p:grpSpPr>
        <p:sp>
          <p:nvSpPr>
            <p:cNvPr id="222" name="TextBox 115"/>
            <p:cNvSpPr txBox="1">
              <a:spLocks noChangeArrowheads="1"/>
            </p:cNvSpPr>
            <p:nvPr/>
          </p:nvSpPr>
          <p:spPr bwMode="auto">
            <a:xfrm>
              <a:off x="304798" y="5454134"/>
              <a:ext cx="438850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b="1" i="1" dirty="0">
                  <a:latin typeface="Times New Roman" pitchFamily="18" charset="0"/>
                  <a:cs typeface="Times New Roman" pitchFamily="18" charset="0"/>
                </a:rPr>
                <a:t>'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5" name="Straight Connector 224"/>
            <p:cNvCxnSpPr>
              <a:cxnSpLocks/>
            </p:cNvCxnSpPr>
            <p:nvPr/>
          </p:nvCxnSpPr>
          <p:spPr bwMode="auto">
            <a:xfrm>
              <a:off x="304800" y="4724400"/>
              <a:ext cx="0" cy="1828800"/>
            </a:xfrm>
            <a:prstGeom prst="line">
              <a:avLst/>
            </a:prstGeom>
            <a:ln w="635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48"/>
          <p:cNvGrpSpPr>
            <a:grpSpLocks/>
          </p:cNvGrpSpPr>
          <p:nvPr/>
        </p:nvGrpSpPr>
        <p:grpSpPr bwMode="auto">
          <a:xfrm>
            <a:off x="1828801" y="6183314"/>
            <a:ext cx="1216025" cy="369887"/>
            <a:chOff x="304800" y="6183868"/>
            <a:chExt cx="1216152" cy="369332"/>
          </a:xfrm>
        </p:grpSpPr>
        <p:sp>
          <p:nvSpPr>
            <p:cNvPr id="227" name="TextBox 117"/>
            <p:cNvSpPr txBox="1">
              <a:spLocks noChangeArrowheads="1"/>
            </p:cNvSpPr>
            <p:nvPr/>
          </p:nvSpPr>
          <p:spPr bwMode="auto">
            <a:xfrm>
              <a:off x="743694" y="6183868"/>
              <a:ext cx="475602" cy="3687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b="1" i="1" dirty="0" err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b="1" i="1" baseline="-25000" dirty="0" err="1">
                  <a:latin typeface="Times New Roman" pitchFamily="18" charset="0"/>
                  <a:cs typeface="Times New Roman" pitchFamily="18" charset="0"/>
                </a:rPr>
                <a:t>II</a:t>
              </a:r>
              <a:r>
                <a:rPr lang="en-US" b="1" i="1" dirty="0">
                  <a:latin typeface="Times New Roman" pitchFamily="18" charset="0"/>
                  <a:cs typeface="Times New Roman" pitchFamily="18" charset="0"/>
                </a:rPr>
                <a:t>'</a:t>
              </a:r>
              <a:endParaRPr 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8" name="Straight Connector 227"/>
            <p:cNvCxnSpPr>
              <a:cxnSpLocks/>
            </p:cNvCxnSpPr>
            <p:nvPr/>
          </p:nvCxnSpPr>
          <p:spPr>
            <a:xfrm>
              <a:off x="304800" y="6553200"/>
              <a:ext cx="1216152" cy="0"/>
            </a:xfrm>
            <a:prstGeom prst="line">
              <a:avLst/>
            </a:prstGeom>
            <a:ln w="635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5579624" y="5658464"/>
            <a:ext cx="5084522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en-US" sz="2000" dirty="0"/>
              <a:t> is an image that </a:t>
            </a:r>
            <a:r>
              <a:rPr lang="en-US" sz="2000" b="1" dirty="0">
                <a:solidFill>
                  <a:srgbClr val="FF0000"/>
                </a:solidFill>
              </a:rPr>
              <a:t>does form</a:t>
            </a:r>
            <a:r>
              <a:rPr lang="en-US" sz="2000" dirty="0"/>
              <a:t>, but …</a:t>
            </a:r>
          </a:p>
        </p:txBody>
      </p:sp>
      <p:sp>
        <p:nvSpPr>
          <p:cNvPr id="135" name="TextBox 134"/>
          <p:cNvSpPr txBox="1">
            <a:spLocks noChangeArrowheads="1"/>
          </p:cNvSpPr>
          <p:nvPr/>
        </p:nvSpPr>
        <p:spPr bwMode="auto">
          <a:xfrm>
            <a:off x="5019676" y="6073914"/>
            <a:ext cx="5572125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dirty="0"/>
              <a:t>Since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en-US" sz="2000" dirty="0"/>
              <a:t> is </a:t>
            </a:r>
            <a:r>
              <a:rPr lang="en-US" sz="2000" b="1" dirty="0">
                <a:solidFill>
                  <a:srgbClr val="FF0000"/>
                </a:solidFill>
              </a:rPr>
              <a:t>behind both mirrors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(i.e. facing the opaque sides)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it won’t create a fourth image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4233D-AE52-4494-928C-C4FFF6A75FE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DECC350-AC6F-4C90-98C2-6593668AB31F}"/>
                  </a:ext>
                </a:extLst>
              </p14:cNvPr>
              <p14:cNvContentPartPr/>
              <p14:nvPr/>
            </p14:nvContentPartPr>
            <p14:xfrm>
              <a:off x="1530360" y="4737240"/>
              <a:ext cx="1549800" cy="200052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DECC350-AC6F-4C90-98C2-6593668AB31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21000" y="4727880"/>
                <a:ext cx="1568520" cy="201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464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/>
      <p:bldP spid="158" grpId="0"/>
      <p:bldP spid="183" grpId="0"/>
      <p:bldP spid="184" grpId="0" animBg="1"/>
      <p:bldP spid="185" grpId="0" animBg="1"/>
      <p:bldP spid="127" grpId="0" animBg="1"/>
      <p:bldP spid="13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4953000" cy="1905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cs typeface="Arial" charset="0"/>
              </a:rPr>
              <a:t>Two Mirrors Making Multiple Images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1524000" y="1905001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How do we deal with a situation with two (or more mirrors)?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324100" y="3025776"/>
            <a:ext cx="3048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Ray Diagram</a:t>
            </a:r>
          </a:p>
        </p:txBody>
      </p:sp>
      <p:grpSp>
        <p:nvGrpSpPr>
          <p:cNvPr id="5" name="Group 42"/>
          <p:cNvGrpSpPr>
            <a:grpSpLocks noChangeAspect="1"/>
          </p:cNvGrpSpPr>
          <p:nvPr/>
        </p:nvGrpSpPr>
        <p:grpSpPr bwMode="auto">
          <a:xfrm flipH="1">
            <a:off x="6248400" y="6043614"/>
            <a:ext cx="3657600" cy="128587"/>
            <a:chOff x="685800" y="6172200"/>
            <a:chExt cx="7010400" cy="247650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 rot="16200000" flipH="1">
              <a:off x="697419" y="6191096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auto">
            <a:xfrm rot="16200000" flipH="1">
              <a:off x="3904434" y="6191096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auto">
            <a:xfrm rot="16200000" flipH="1">
              <a:off x="1053415" y="6191094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 rot="16200000" flipH="1">
              <a:off x="3545394" y="6191096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16200000" flipH="1">
              <a:off x="1409413" y="6191096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 rot="16200000" flipH="1">
              <a:off x="1765409" y="6191094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2121407" y="6191096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 rot="16200000" flipH="1">
              <a:off x="2478924" y="6189574"/>
              <a:ext cx="229305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 rot="16200000" flipH="1">
              <a:off x="2836442" y="6191094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 rot="16200000" flipH="1">
              <a:off x="3189396" y="6191094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 rot="16200000" flipH="1">
              <a:off x="4260430" y="6172750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auto">
            <a:xfrm rot="16200000" flipH="1">
              <a:off x="4616428" y="617275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16200000" flipH="1">
              <a:off x="4970904" y="6171230"/>
              <a:ext cx="229305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auto">
            <a:xfrm rot="16200000" flipH="1">
              <a:off x="5328421" y="617275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5684417" y="6172750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6040415" y="617275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6396411" y="6172750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6752409" y="617275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7108405" y="6172750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7464403" y="617275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2"/>
          <p:cNvGrpSpPr>
            <a:grpSpLocks noChangeAspect="1"/>
          </p:cNvGrpSpPr>
          <p:nvPr/>
        </p:nvGrpSpPr>
        <p:grpSpPr bwMode="auto">
          <a:xfrm rot="10800000" flipH="1">
            <a:off x="6248400" y="4367214"/>
            <a:ext cx="3657600" cy="128587"/>
            <a:chOff x="685800" y="6172200"/>
            <a:chExt cx="7010400" cy="247650"/>
          </a:xfrm>
        </p:grpSpPr>
        <p:cxnSp>
          <p:nvCxnSpPr>
            <p:cNvPr id="29" name="Straight Connector 28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 flipH="1">
              <a:off x="539200" y="6350082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rot="16200000" flipH="1">
              <a:off x="3746215" y="6350082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rot="16200000" flipH="1">
              <a:off x="895196" y="635008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rot="16200000" flipH="1">
              <a:off x="3387175" y="6350082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rot="16200000" flipH="1">
              <a:off x="1251194" y="6350082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16200000" flipH="1">
              <a:off x="1607190" y="635008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 bwMode="auto">
            <a:xfrm rot="16200000" flipH="1">
              <a:off x="1963188" y="6350082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 bwMode="auto">
            <a:xfrm rot="16200000" flipH="1">
              <a:off x="2478926" y="6348560"/>
              <a:ext cx="229305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 bwMode="auto">
            <a:xfrm rot="16200000" flipH="1">
              <a:off x="2678223" y="635008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 bwMode="auto">
            <a:xfrm rot="16200000" flipH="1">
              <a:off x="3031177" y="6350082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 bwMode="auto">
            <a:xfrm rot="16200000" flipH="1">
              <a:off x="4102211" y="6331737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 bwMode="auto">
            <a:xfrm rot="16200000" flipH="1">
              <a:off x="4458209" y="6331737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 bwMode="auto">
            <a:xfrm rot="16200000" flipH="1">
              <a:off x="4970904" y="6330216"/>
              <a:ext cx="229305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 bwMode="auto">
            <a:xfrm rot="16200000" flipH="1">
              <a:off x="5170202" y="6331737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 bwMode="auto">
            <a:xfrm rot="16200000" flipH="1">
              <a:off x="5526198" y="6331737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 bwMode="auto">
            <a:xfrm rot="16200000" flipH="1">
              <a:off x="5882196" y="6331737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 bwMode="auto">
            <a:xfrm rot="16200000" flipH="1">
              <a:off x="6238192" y="6331737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 bwMode="auto">
            <a:xfrm rot="16200000" flipH="1">
              <a:off x="6594190" y="6331737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 bwMode="auto">
            <a:xfrm rot="16200000" flipH="1">
              <a:off x="6950186" y="6331737"/>
              <a:ext cx="229305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 bwMode="auto">
            <a:xfrm rot="16200000" flipH="1">
              <a:off x="7306184" y="6331737"/>
              <a:ext cx="229305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 bwMode="auto">
          <a:xfrm>
            <a:off x="2438400" y="3775075"/>
            <a:ext cx="2819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Draw rays which follow the Law of Reflection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2438400" y="5265738"/>
            <a:ext cx="2819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Trace them back to find image(s)</a:t>
            </a:r>
          </a:p>
        </p:txBody>
      </p:sp>
      <p:sp>
        <p:nvSpPr>
          <p:cNvPr id="52" name="Oval 51"/>
          <p:cNvSpPr/>
          <p:nvPr/>
        </p:nvSpPr>
        <p:spPr>
          <a:xfrm>
            <a:off x="6629401" y="5178426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rot="5400000" flipH="1" flipV="1">
            <a:off x="6590507" y="4625182"/>
            <a:ext cx="777875" cy="519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5400000" flipH="1" flipV="1">
            <a:off x="6330157" y="4883944"/>
            <a:ext cx="777875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cxnSpLocks noChangeAspect="1"/>
          </p:cNvCxnSpPr>
          <p:nvPr/>
        </p:nvCxnSpPr>
        <p:spPr>
          <a:xfrm rot="16200000" flipH="1">
            <a:off x="6980238" y="4754563"/>
            <a:ext cx="1554163" cy="10366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16200000" flipH="1">
            <a:off x="6576220" y="3847307"/>
            <a:ext cx="777875" cy="519113"/>
          </a:xfrm>
          <a:prstGeom prst="straightConnector1">
            <a:avLst/>
          </a:prstGeom>
          <a:ln w="38100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cxnSpLocks noChangeAspect="1"/>
          </p:cNvCxnSpPr>
          <p:nvPr/>
        </p:nvCxnSpPr>
        <p:spPr>
          <a:xfrm rot="5400000" flipH="1" flipV="1">
            <a:off x="8016876" y="4754564"/>
            <a:ext cx="1554163" cy="10366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cxnSpLocks noChangeAspect="1"/>
          </p:cNvCxnSpPr>
          <p:nvPr/>
        </p:nvCxnSpPr>
        <p:spPr>
          <a:xfrm rot="16200000" flipH="1">
            <a:off x="9053513" y="4754563"/>
            <a:ext cx="1554163" cy="10366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cxnSpLocks noChangeAspect="1"/>
          </p:cNvCxnSpPr>
          <p:nvPr/>
        </p:nvCxnSpPr>
        <p:spPr>
          <a:xfrm rot="16200000" flipH="1">
            <a:off x="6078538" y="1262063"/>
            <a:ext cx="3879850" cy="2587625"/>
          </a:xfrm>
          <a:prstGeom prst="straightConnector1">
            <a:avLst/>
          </a:prstGeom>
          <a:ln w="38100"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5400000" flipH="1" flipV="1">
            <a:off x="4585494" y="2362994"/>
            <a:ext cx="4267200" cy="1588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6629401" y="3627438"/>
            <a:ext cx="182563" cy="1825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6629401" y="523876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9" name="TextBox 88"/>
          <p:cNvSpPr txBox="1"/>
          <p:nvPr/>
        </p:nvSpPr>
        <p:spPr bwMode="auto">
          <a:xfrm>
            <a:off x="5424488" y="3276601"/>
            <a:ext cx="129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One Image</a:t>
            </a:r>
          </a:p>
        </p:txBody>
      </p:sp>
      <p:sp>
        <p:nvSpPr>
          <p:cNvPr id="90" name="TextBox 89"/>
          <p:cNvSpPr txBox="1"/>
          <p:nvPr/>
        </p:nvSpPr>
        <p:spPr bwMode="auto">
          <a:xfrm>
            <a:off x="6934200" y="228601"/>
            <a:ext cx="129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Another Image</a:t>
            </a:r>
          </a:p>
        </p:txBody>
      </p:sp>
      <p:grpSp>
        <p:nvGrpSpPr>
          <p:cNvPr id="28" name="Group 93"/>
          <p:cNvGrpSpPr>
            <a:grpSpLocks/>
          </p:cNvGrpSpPr>
          <p:nvPr/>
        </p:nvGrpSpPr>
        <p:grpSpPr bwMode="auto">
          <a:xfrm flipV="1">
            <a:off x="6719889" y="4495801"/>
            <a:ext cx="2592387" cy="1554163"/>
            <a:chOff x="5349080" y="4648200"/>
            <a:chExt cx="2591596" cy="1554481"/>
          </a:xfrm>
        </p:grpSpPr>
        <p:cxnSp>
          <p:nvCxnSpPr>
            <p:cNvPr id="91" name="Straight Arrow Connector 90"/>
            <p:cNvCxnSpPr/>
            <p:nvPr/>
          </p:nvCxnSpPr>
          <p:spPr>
            <a:xfrm rot="5400000" flipH="1" flipV="1">
              <a:off x="5219539" y="4777740"/>
              <a:ext cx="778034" cy="518954"/>
            </a:xfrm>
            <a:prstGeom prst="straightConnector1">
              <a:avLst/>
            </a:prstGeom>
            <a:ln w="3810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cxnSpLocks noChangeAspect="1"/>
            </p:cNvCxnSpPr>
            <p:nvPr/>
          </p:nvCxnSpPr>
          <p:spPr>
            <a:xfrm rot="16200000" flipH="1">
              <a:off x="5608953" y="4907279"/>
              <a:ext cx="1554481" cy="1036322"/>
            </a:xfrm>
            <a:prstGeom prst="straightConnector1">
              <a:avLst/>
            </a:prstGeom>
            <a:ln w="3810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cxnSpLocks noChangeAspect="1"/>
            </p:cNvCxnSpPr>
            <p:nvPr/>
          </p:nvCxnSpPr>
          <p:spPr>
            <a:xfrm rot="5400000" flipH="1" flipV="1">
              <a:off x="6645275" y="4907280"/>
              <a:ext cx="1554481" cy="1036321"/>
            </a:xfrm>
            <a:prstGeom prst="straightConnector1">
              <a:avLst/>
            </a:prstGeom>
            <a:ln w="3810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5" name="Straight Arrow Connector 94"/>
          <p:cNvCxnSpPr>
            <a:cxnSpLocks noChangeAspect="1"/>
          </p:cNvCxnSpPr>
          <p:nvPr/>
        </p:nvCxnSpPr>
        <p:spPr>
          <a:xfrm rot="16200000" flipH="1">
            <a:off x="6329364" y="2552701"/>
            <a:ext cx="2332037" cy="1554163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6629401" y="2076451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7" name="TextBox 96"/>
          <p:cNvSpPr txBox="1"/>
          <p:nvPr/>
        </p:nvSpPr>
        <p:spPr bwMode="auto">
          <a:xfrm>
            <a:off x="6718300" y="1922463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Yet Another Image</a:t>
            </a:r>
          </a:p>
        </p:txBody>
      </p:sp>
      <p:cxnSp>
        <p:nvCxnSpPr>
          <p:cNvPr id="99" name="Straight Arrow Connector 98"/>
          <p:cNvCxnSpPr>
            <a:cxnSpLocks noChangeAspect="1"/>
          </p:cNvCxnSpPr>
          <p:nvPr/>
        </p:nvCxnSpPr>
        <p:spPr>
          <a:xfrm rot="5400000">
            <a:off x="6439694" y="4761706"/>
            <a:ext cx="5334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 bwMode="auto">
          <a:xfrm>
            <a:off x="4038600" y="6396038"/>
            <a:ext cx="601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(There will also be images down here)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83" grpId="0" animBg="1"/>
      <p:bldP spid="87" grpId="0" animBg="1"/>
      <p:bldP spid="89" grpId="0"/>
      <p:bldP spid="90" grpId="0"/>
      <p:bldP spid="96" grpId="0" animBg="1"/>
      <p:bldP spid="97" grpId="0"/>
      <p:bldP spid="10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4953000" cy="1905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cs typeface="Arial" charset="0"/>
              </a:rPr>
              <a:t>Two Mirrors Making Multiple Images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1524000" y="1905001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How do we deal with a situation with two (or more mirrors)?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324100" y="3025776"/>
            <a:ext cx="3048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Image Location</a:t>
            </a:r>
          </a:p>
        </p:txBody>
      </p:sp>
      <p:grpSp>
        <p:nvGrpSpPr>
          <p:cNvPr id="5" name="Group 42"/>
          <p:cNvGrpSpPr>
            <a:grpSpLocks noChangeAspect="1"/>
          </p:cNvGrpSpPr>
          <p:nvPr/>
        </p:nvGrpSpPr>
        <p:grpSpPr bwMode="auto">
          <a:xfrm flipH="1">
            <a:off x="6781800" y="4114800"/>
            <a:ext cx="3657600" cy="128588"/>
            <a:chOff x="685800" y="6172200"/>
            <a:chExt cx="7010400" cy="247650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 rot="16200000" flipH="1">
              <a:off x="697420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auto">
            <a:xfrm rot="16200000" flipH="1">
              <a:off x="390443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auto">
            <a:xfrm rot="16200000" flipH="1">
              <a:off x="1053416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 rot="16200000" flipH="1">
              <a:off x="354539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16200000" flipH="1">
              <a:off x="1409414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 rot="16200000" flipH="1">
              <a:off x="1765410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2121408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 rot="16200000" flipH="1">
              <a:off x="2478925" y="6189575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 rot="16200000" flipH="1">
              <a:off x="2836443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 rot="16200000" flipH="1">
              <a:off x="3189397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 rot="16200000" flipH="1">
              <a:off x="4260431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auto">
            <a:xfrm rot="16200000" flipH="1">
              <a:off x="4616428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16200000" flipH="1">
              <a:off x="4970904" y="6171231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auto">
            <a:xfrm rot="16200000" flipH="1">
              <a:off x="5328422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5684418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6040416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6396412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6752410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7108406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7464403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 bwMode="auto">
          <a:xfrm>
            <a:off x="2438400" y="3775075"/>
            <a:ext cx="28194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Find the object’s image in one mirror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2438400" y="4876800"/>
            <a:ext cx="2819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Use this as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object</a:t>
            </a:r>
            <a:r>
              <a:rPr lang="en-US" sz="2400" dirty="0">
                <a:latin typeface="+mj-lt"/>
              </a:rPr>
              <a:t> for the next mirror</a:t>
            </a:r>
          </a:p>
        </p:txBody>
      </p:sp>
      <p:sp>
        <p:nvSpPr>
          <p:cNvPr id="52" name="Oval 51"/>
          <p:cNvSpPr/>
          <p:nvPr/>
        </p:nvSpPr>
        <p:spPr>
          <a:xfrm>
            <a:off x="7162801" y="3603626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>
            <a:off x="6477000" y="32766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477000" y="41148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477000" y="36957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53200" y="3276601"/>
            <a:ext cx="0" cy="841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2" name="TextBox 99"/>
          <p:cNvSpPr txBox="1">
            <a:spLocks noChangeArrowheads="1"/>
          </p:cNvSpPr>
          <p:nvPr/>
        </p:nvSpPr>
        <p:spPr bwMode="auto">
          <a:xfrm>
            <a:off x="6324600" y="3276601"/>
            <a:ext cx="22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32783" name="TextBox 101"/>
          <p:cNvSpPr txBox="1">
            <a:spLocks noChangeArrowheads="1"/>
          </p:cNvSpPr>
          <p:nvPr/>
        </p:nvSpPr>
        <p:spPr bwMode="auto">
          <a:xfrm>
            <a:off x="6324600" y="3656013"/>
            <a:ext cx="22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03" name="TextBox 102"/>
          <p:cNvSpPr txBox="1"/>
          <p:nvPr/>
        </p:nvSpPr>
        <p:spPr bwMode="auto">
          <a:xfrm>
            <a:off x="8017921" y="2743200"/>
            <a:ext cx="16721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2"/>
                </a:solidFill>
                <a:latin typeface="+mj-lt"/>
              </a:rPr>
              <a:t>Upper Mirror</a:t>
            </a:r>
          </a:p>
        </p:txBody>
      </p:sp>
      <p:sp>
        <p:nvSpPr>
          <p:cNvPr id="104" name="TextBox 103"/>
          <p:cNvSpPr txBox="1"/>
          <p:nvPr/>
        </p:nvSpPr>
        <p:spPr bwMode="auto">
          <a:xfrm>
            <a:off x="8011038" y="4267200"/>
            <a:ext cx="16195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Lower Mirror</a:t>
            </a:r>
          </a:p>
        </p:txBody>
      </p:sp>
      <p:sp>
        <p:nvSpPr>
          <p:cNvPr id="108" name="Oval 107"/>
          <p:cNvSpPr/>
          <p:nvPr/>
        </p:nvSpPr>
        <p:spPr>
          <a:xfrm>
            <a:off x="7162801" y="2763838"/>
            <a:ext cx="182563" cy="1825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" name="TextBox 111"/>
          <p:cNvSpPr txBox="1"/>
          <p:nvPr/>
        </p:nvSpPr>
        <p:spPr bwMode="auto">
          <a:xfrm>
            <a:off x="5867400" y="914401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For object and Upper Mirror:</a:t>
            </a:r>
          </a:p>
        </p:txBody>
      </p:sp>
      <p:sp>
        <p:nvSpPr>
          <p:cNvPr id="113" name="TextBox 31"/>
          <p:cNvSpPr txBox="1">
            <a:spLocks noChangeArrowheads="1"/>
          </p:cNvSpPr>
          <p:nvPr/>
        </p:nvSpPr>
        <p:spPr bwMode="auto">
          <a:xfrm>
            <a:off x="6705601" y="1371601"/>
            <a:ext cx="1274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Box 31"/>
          <p:cNvSpPr txBox="1">
            <a:spLocks noChangeArrowheads="1"/>
          </p:cNvSpPr>
          <p:nvPr/>
        </p:nvSpPr>
        <p:spPr bwMode="auto">
          <a:xfrm>
            <a:off x="6781800" y="191452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so |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s'|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grpSp>
        <p:nvGrpSpPr>
          <p:cNvPr id="6" name="Group 42"/>
          <p:cNvGrpSpPr>
            <a:grpSpLocks noChangeAspect="1"/>
          </p:cNvGrpSpPr>
          <p:nvPr/>
        </p:nvGrpSpPr>
        <p:grpSpPr bwMode="auto">
          <a:xfrm rot="60000" flipH="1" flipV="1">
            <a:off x="6781800" y="3143864"/>
            <a:ext cx="3657600" cy="128588"/>
            <a:chOff x="685800" y="6172200"/>
            <a:chExt cx="7010400" cy="247650"/>
          </a:xfrm>
        </p:grpSpPr>
        <p:cxnSp>
          <p:nvCxnSpPr>
            <p:cNvPr id="66" name="Straight Connector 65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 bwMode="auto">
            <a:xfrm rot="16200000" flipH="1">
              <a:off x="697420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 bwMode="auto">
            <a:xfrm rot="16200000" flipH="1">
              <a:off x="390443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 bwMode="auto">
            <a:xfrm rot="16200000" flipH="1">
              <a:off x="1053416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 bwMode="auto">
            <a:xfrm rot="16200000" flipH="1">
              <a:off x="354539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 bwMode="auto">
            <a:xfrm rot="16200000" flipH="1">
              <a:off x="1409414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 bwMode="auto">
            <a:xfrm rot="16200000" flipH="1">
              <a:off x="1765410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 bwMode="auto">
            <a:xfrm rot="16200000" flipH="1">
              <a:off x="2121408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 bwMode="auto">
            <a:xfrm rot="16200000" flipH="1">
              <a:off x="2478925" y="6189575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 bwMode="auto">
            <a:xfrm rot="16200000" flipH="1">
              <a:off x="2836443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 bwMode="auto">
            <a:xfrm rot="16200000" flipH="1">
              <a:off x="3189397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 bwMode="auto">
            <a:xfrm rot="16200000" flipH="1">
              <a:off x="4260431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 bwMode="auto">
            <a:xfrm rot="16200000" flipH="1">
              <a:off x="4616428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 bwMode="auto">
            <a:xfrm rot="16200000" flipH="1">
              <a:off x="4970904" y="6171231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 bwMode="auto">
            <a:xfrm rot="16200000" flipH="1">
              <a:off x="5328422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 bwMode="auto">
            <a:xfrm rot="16200000" flipH="1">
              <a:off x="5684418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 bwMode="auto">
            <a:xfrm rot="16200000" flipH="1">
              <a:off x="6040416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 bwMode="auto">
            <a:xfrm rot="16200000" flipH="1">
              <a:off x="6396412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 bwMode="auto">
            <a:xfrm rot="16200000" flipH="1">
              <a:off x="6752410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 bwMode="auto">
            <a:xfrm rot="16200000" flipH="1">
              <a:off x="7108406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 bwMode="auto">
            <a:xfrm rot="16200000" flipH="1">
              <a:off x="7464403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72B6ABC8-50FD-43BF-A588-B5FB576B6B5D}"/>
                  </a:ext>
                </a:extLst>
              </p14:cNvPr>
              <p14:cNvContentPartPr/>
              <p14:nvPr/>
            </p14:nvContentPartPr>
            <p14:xfrm>
              <a:off x="6280200" y="2730600"/>
              <a:ext cx="1244880" cy="4827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72B6ABC8-50FD-43BF-A588-B5FB576B6B5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70840" y="2721240"/>
                <a:ext cx="1263600" cy="501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108" grpId="0" animBg="1"/>
      <p:bldP spid="112" grpId="0"/>
      <p:bldP spid="113" grpId="0"/>
      <p:bldP spid="1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4953000" cy="1905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cs typeface="Arial" charset="0"/>
              </a:rPr>
              <a:t>Two Mirrors Making Multiple Images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1524000" y="1905001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How do we deal with a situation with two (or more mirrors)?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324100" y="3025776"/>
            <a:ext cx="3048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Image Location</a:t>
            </a:r>
          </a:p>
        </p:txBody>
      </p:sp>
      <p:grpSp>
        <p:nvGrpSpPr>
          <p:cNvPr id="5" name="Group 42"/>
          <p:cNvGrpSpPr>
            <a:grpSpLocks noChangeAspect="1"/>
          </p:cNvGrpSpPr>
          <p:nvPr/>
        </p:nvGrpSpPr>
        <p:grpSpPr bwMode="auto">
          <a:xfrm flipH="1">
            <a:off x="6781800" y="4114800"/>
            <a:ext cx="3657600" cy="128588"/>
            <a:chOff x="685800" y="6172200"/>
            <a:chExt cx="7010400" cy="247650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 rot="16200000" flipH="1">
              <a:off x="697420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auto">
            <a:xfrm rot="16200000" flipH="1">
              <a:off x="390443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auto">
            <a:xfrm rot="16200000" flipH="1">
              <a:off x="1053416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 rot="16200000" flipH="1">
              <a:off x="354539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16200000" flipH="1">
              <a:off x="1409414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 rot="16200000" flipH="1">
              <a:off x="1765410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2121408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 rot="16200000" flipH="1">
              <a:off x="2478925" y="6189575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 rot="16200000" flipH="1">
              <a:off x="2836443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 rot="16200000" flipH="1">
              <a:off x="3189397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 rot="16200000" flipH="1">
              <a:off x="4260431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auto">
            <a:xfrm rot="16200000" flipH="1">
              <a:off x="4616428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16200000" flipH="1">
              <a:off x="4970904" y="6171231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auto">
            <a:xfrm rot="16200000" flipH="1">
              <a:off x="5328422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5684418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6040416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6396412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6752410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7108406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7464403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 bwMode="auto">
          <a:xfrm>
            <a:off x="2438400" y="3775075"/>
            <a:ext cx="28194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Find the object’s image in one mirror</a:t>
            </a:r>
          </a:p>
        </p:txBody>
      </p:sp>
      <p:cxnSp>
        <p:nvCxnSpPr>
          <p:cNvPr id="74" name="Straight Connector 73"/>
          <p:cNvCxnSpPr/>
          <p:nvPr/>
        </p:nvCxnSpPr>
        <p:spPr>
          <a:xfrm>
            <a:off x="6477000" y="32766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477000" y="41148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477000" y="36957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53200" y="3276601"/>
            <a:ext cx="0" cy="841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3" name="TextBox 99"/>
          <p:cNvSpPr txBox="1">
            <a:spLocks noChangeArrowheads="1"/>
          </p:cNvSpPr>
          <p:nvPr/>
        </p:nvSpPr>
        <p:spPr bwMode="auto">
          <a:xfrm>
            <a:off x="6324600" y="3276601"/>
            <a:ext cx="22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33804" name="TextBox 101"/>
          <p:cNvSpPr txBox="1">
            <a:spLocks noChangeArrowheads="1"/>
          </p:cNvSpPr>
          <p:nvPr/>
        </p:nvSpPr>
        <p:spPr bwMode="auto">
          <a:xfrm>
            <a:off x="6324600" y="3656013"/>
            <a:ext cx="22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04" name="TextBox 103"/>
          <p:cNvSpPr txBox="1"/>
          <p:nvPr/>
        </p:nvSpPr>
        <p:spPr bwMode="auto">
          <a:xfrm>
            <a:off x="7839868" y="4327559"/>
            <a:ext cx="16851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Lower Mirror</a:t>
            </a:r>
          </a:p>
        </p:txBody>
      </p:sp>
      <p:sp>
        <p:nvSpPr>
          <p:cNvPr id="108" name="Oval 107"/>
          <p:cNvSpPr/>
          <p:nvPr/>
        </p:nvSpPr>
        <p:spPr>
          <a:xfrm>
            <a:off x="7162801" y="2763838"/>
            <a:ext cx="182563" cy="1825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" name="TextBox 111"/>
          <p:cNvSpPr txBox="1"/>
          <p:nvPr/>
        </p:nvSpPr>
        <p:spPr bwMode="auto">
          <a:xfrm>
            <a:off x="5867400" y="914401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For this image and Mirror 2:</a:t>
            </a:r>
          </a:p>
        </p:txBody>
      </p:sp>
      <p:sp>
        <p:nvSpPr>
          <p:cNvPr id="113" name="TextBox 31"/>
          <p:cNvSpPr txBox="1">
            <a:spLocks noChangeArrowheads="1"/>
          </p:cNvSpPr>
          <p:nvPr/>
        </p:nvSpPr>
        <p:spPr bwMode="auto">
          <a:xfrm>
            <a:off x="6705600" y="1371601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Box 31"/>
          <p:cNvSpPr txBox="1">
            <a:spLocks noChangeArrowheads="1"/>
          </p:cNvSpPr>
          <p:nvPr/>
        </p:nvSpPr>
        <p:spPr bwMode="auto">
          <a:xfrm>
            <a:off x="6781800" y="1914526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so |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s'|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6477000" y="2855913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1" name="TextBox 67"/>
          <p:cNvSpPr txBox="1">
            <a:spLocks noChangeArrowheads="1"/>
          </p:cNvSpPr>
          <p:nvPr/>
        </p:nvSpPr>
        <p:spPr bwMode="auto">
          <a:xfrm>
            <a:off x="6324600" y="2819401"/>
            <a:ext cx="22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6553200" y="2855914"/>
            <a:ext cx="0" cy="420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7162801" y="5284788"/>
            <a:ext cx="182563" cy="1825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TextBox 80"/>
          <p:cNvSpPr txBox="1"/>
          <p:nvPr/>
        </p:nvSpPr>
        <p:spPr bwMode="auto">
          <a:xfrm>
            <a:off x="6248400" y="5657850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So far we have two images, we can keep going to get more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  <p:bldP spid="70" grpId="0" animBg="1"/>
      <p:bldP spid="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409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 charset="0"/>
                <a:cs typeface="Arial" charset="0"/>
              </a:rPr>
              <a:t>OpenStax</a:t>
            </a:r>
            <a:r>
              <a:rPr lang="en-US" dirty="0">
                <a:latin typeface="Arial" charset="0"/>
                <a:cs typeface="Arial" charset="0"/>
              </a:rPr>
              <a:t> Chapter 25.1</a:t>
            </a:r>
          </a:p>
          <a:p>
            <a:endParaRPr lang="en-US" dirty="0">
              <a:latin typeface="Arial" charset="0"/>
              <a:cs typeface="Arial" charset="0"/>
            </a:endParaRPr>
          </a:p>
          <a:p>
            <a:r>
              <a:rPr lang="en-US" dirty="0">
                <a:latin typeface="Arial" charset="0"/>
                <a:cs typeface="Arial" charset="0"/>
              </a:rPr>
              <a:t>Ray model of light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Light travels in a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straight line </a:t>
            </a:r>
            <a:r>
              <a:rPr lang="en-US" dirty="0">
                <a:latin typeface="Arial" charset="0"/>
                <a:cs typeface="Arial" charset="0"/>
              </a:rPr>
              <a:t>unless if it interacts with a surface / changes media</a:t>
            </a:r>
          </a:p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4953000" cy="1905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cs typeface="Arial" charset="0"/>
              </a:rPr>
              <a:t>Two Mirrors Making Multiple Images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1524000" y="1989138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These are the images we found so far 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752600" y="3048000"/>
            <a:ext cx="3200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We could have also started with an image formed by the object and </a:t>
            </a:r>
            <a:r>
              <a:rPr lang="en-US" sz="2400" dirty="0">
                <a:solidFill>
                  <a:srgbClr val="008000"/>
                </a:solidFill>
                <a:latin typeface="+mj-lt"/>
              </a:rPr>
              <a:t>Lower Mirror</a:t>
            </a:r>
          </a:p>
        </p:txBody>
      </p:sp>
      <p:grpSp>
        <p:nvGrpSpPr>
          <p:cNvPr id="5" name="Group 42"/>
          <p:cNvGrpSpPr>
            <a:grpSpLocks noChangeAspect="1"/>
          </p:cNvGrpSpPr>
          <p:nvPr/>
        </p:nvGrpSpPr>
        <p:grpSpPr bwMode="auto">
          <a:xfrm flipH="1">
            <a:off x="6781800" y="4114800"/>
            <a:ext cx="3657600" cy="128588"/>
            <a:chOff x="685800" y="6172200"/>
            <a:chExt cx="7010400" cy="247650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 rot="16200000" flipH="1">
              <a:off x="697420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auto">
            <a:xfrm rot="16200000" flipH="1">
              <a:off x="390443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auto">
            <a:xfrm rot="16200000" flipH="1">
              <a:off x="1053416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 rot="16200000" flipH="1">
              <a:off x="354539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16200000" flipH="1">
              <a:off x="1409414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 rot="16200000" flipH="1">
              <a:off x="1765410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 rot="16200000" flipH="1">
              <a:off x="2121408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 rot="16200000" flipH="1">
              <a:off x="2478925" y="6189575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 rot="16200000" flipH="1">
              <a:off x="2836443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 rot="16200000" flipH="1">
              <a:off x="3189397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 rot="16200000" flipH="1">
              <a:off x="4260431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auto">
            <a:xfrm rot="16200000" flipH="1">
              <a:off x="4616428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16200000" flipH="1">
              <a:off x="4970904" y="6171231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auto">
            <a:xfrm rot="16200000" flipH="1">
              <a:off x="5328422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6200000" flipH="1">
              <a:off x="5684418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6200000" flipH="1">
              <a:off x="6040416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6200000" flipH="1">
              <a:off x="6396412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6752410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6200000" flipH="1">
              <a:off x="7108406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6200000" flipH="1">
              <a:off x="7464403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Straight Connector 73"/>
          <p:cNvCxnSpPr/>
          <p:nvPr/>
        </p:nvCxnSpPr>
        <p:spPr>
          <a:xfrm>
            <a:off x="6477000" y="32766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477000" y="41148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477000" y="36957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53200" y="3276601"/>
            <a:ext cx="0" cy="841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6" name="TextBox 99"/>
          <p:cNvSpPr txBox="1">
            <a:spLocks noChangeArrowheads="1"/>
          </p:cNvSpPr>
          <p:nvPr/>
        </p:nvSpPr>
        <p:spPr bwMode="auto">
          <a:xfrm>
            <a:off x="6324600" y="3276601"/>
            <a:ext cx="22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34827" name="TextBox 101"/>
          <p:cNvSpPr txBox="1">
            <a:spLocks noChangeArrowheads="1"/>
          </p:cNvSpPr>
          <p:nvPr/>
        </p:nvSpPr>
        <p:spPr bwMode="auto">
          <a:xfrm>
            <a:off x="6324600" y="3656013"/>
            <a:ext cx="22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04" name="TextBox 103"/>
          <p:cNvSpPr txBox="1"/>
          <p:nvPr/>
        </p:nvSpPr>
        <p:spPr bwMode="auto">
          <a:xfrm>
            <a:off x="8205218" y="3745468"/>
            <a:ext cx="1759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Lower Mirror</a:t>
            </a:r>
          </a:p>
        </p:txBody>
      </p:sp>
      <p:sp>
        <p:nvSpPr>
          <p:cNvPr id="108" name="Oval 107"/>
          <p:cNvSpPr/>
          <p:nvPr/>
        </p:nvSpPr>
        <p:spPr>
          <a:xfrm>
            <a:off x="7162801" y="2763838"/>
            <a:ext cx="182563" cy="1825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" name="TextBox 111"/>
          <p:cNvSpPr txBox="1"/>
          <p:nvPr/>
        </p:nvSpPr>
        <p:spPr bwMode="auto">
          <a:xfrm>
            <a:off x="1524000" y="5105401"/>
            <a:ext cx="480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For the object and </a:t>
            </a:r>
            <a:r>
              <a:rPr lang="en-US" sz="2400" dirty="0">
                <a:solidFill>
                  <a:srgbClr val="008000"/>
                </a:solidFill>
                <a:latin typeface="+mj-lt"/>
              </a:rPr>
              <a:t>Lower Mirror</a:t>
            </a:r>
            <a:r>
              <a:rPr lang="en-US" sz="2400" dirty="0">
                <a:latin typeface="+mj-lt"/>
              </a:rPr>
              <a:t>:</a:t>
            </a:r>
          </a:p>
        </p:txBody>
      </p:sp>
      <p:cxnSp>
        <p:nvCxnSpPr>
          <p:cNvPr id="67" name="Straight Connector 66"/>
          <p:cNvCxnSpPr/>
          <p:nvPr/>
        </p:nvCxnSpPr>
        <p:spPr>
          <a:xfrm>
            <a:off x="6477000" y="2855913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2" name="TextBox 67"/>
          <p:cNvSpPr txBox="1">
            <a:spLocks noChangeArrowheads="1"/>
          </p:cNvSpPr>
          <p:nvPr/>
        </p:nvSpPr>
        <p:spPr bwMode="auto">
          <a:xfrm>
            <a:off x="6324600" y="2819401"/>
            <a:ext cx="22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6553200" y="2855914"/>
            <a:ext cx="0" cy="420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7162801" y="5284788"/>
            <a:ext cx="182563" cy="1825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162801" y="3603626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TextBox 67"/>
          <p:cNvSpPr txBox="1"/>
          <p:nvPr/>
        </p:nvSpPr>
        <p:spPr bwMode="auto">
          <a:xfrm>
            <a:off x="8269288" y="2743200"/>
            <a:ext cx="16549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2"/>
                </a:solidFill>
                <a:latin typeface="+mj-lt"/>
              </a:rPr>
              <a:t>Upper Mirror</a:t>
            </a:r>
          </a:p>
        </p:txBody>
      </p:sp>
      <p:sp>
        <p:nvSpPr>
          <p:cNvPr id="75" name="TextBox 31"/>
          <p:cNvSpPr txBox="1">
            <a:spLocks noChangeArrowheads="1"/>
          </p:cNvSpPr>
          <p:nvPr/>
        </p:nvSpPr>
        <p:spPr bwMode="auto">
          <a:xfrm>
            <a:off x="2362201" y="5562601"/>
            <a:ext cx="1274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31"/>
          <p:cNvSpPr txBox="1">
            <a:spLocks noChangeArrowheads="1"/>
          </p:cNvSpPr>
          <p:nvPr/>
        </p:nvSpPr>
        <p:spPr bwMode="auto">
          <a:xfrm>
            <a:off x="2438400" y="610552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so |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s'|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7162801" y="4445001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5"/>
          <p:cNvGrpSpPr>
            <a:grpSpLocks/>
          </p:cNvGrpSpPr>
          <p:nvPr/>
        </p:nvGrpSpPr>
        <p:grpSpPr bwMode="auto">
          <a:xfrm>
            <a:off x="7345364" y="4343401"/>
            <a:ext cx="3322637" cy="830263"/>
            <a:chOff x="5821364" y="4343400"/>
            <a:chExt cx="3322636" cy="830997"/>
          </a:xfrm>
        </p:grpSpPr>
        <p:sp>
          <p:nvSpPr>
            <p:cNvPr id="79" name="TextBox 78"/>
            <p:cNvSpPr txBox="1"/>
            <p:nvPr/>
          </p:nvSpPr>
          <p:spPr bwMode="auto">
            <a:xfrm>
              <a:off x="6172201" y="4343400"/>
              <a:ext cx="2971799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latin typeface="+mj-lt"/>
                </a:rPr>
                <a:t>Then use this image and </a:t>
              </a:r>
              <a:r>
                <a:rPr lang="en-US" sz="2400" dirty="0">
                  <a:solidFill>
                    <a:schemeClr val="tx2"/>
                  </a:solidFill>
                  <a:latin typeface="+mj-lt"/>
                </a:rPr>
                <a:t>Upper Mirror</a:t>
              </a:r>
            </a:p>
          </p:txBody>
        </p:sp>
        <p:cxnSp>
          <p:nvCxnSpPr>
            <p:cNvPr id="82" name="Straight Arrow Connector 81"/>
            <p:cNvCxnSpPr>
              <a:endCxn id="77" idx="6"/>
            </p:cNvCxnSpPr>
            <p:nvPr/>
          </p:nvCxnSpPr>
          <p:spPr>
            <a:xfrm flipH="1" flipV="1">
              <a:off x="5821364" y="4536453"/>
              <a:ext cx="551434" cy="18828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Oval 94"/>
          <p:cNvSpPr/>
          <p:nvPr/>
        </p:nvSpPr>
        <p:spPr>
          <a:xfrm>
            <a:off x="7162801" y="1924051"/>
            <a:ext cx="182563" cy="1825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pSp>
        <p:nvGrpSpPr>
          <p:cNvPr id="28" name="Group 42"/>
          <p:cNvGrpSpPr>
            <a:grpSpLocks noChangeAspect="1"/>
          </p:cNvGrpSpPr>
          <p:nvPr/>
        </p:nvGrpSpPr>
        <p:grpSpPr bwMode="auto">
          <a:xfrm rot="60000" flipH="1" flipV="1">
            <a:off x="6781800" y="3143864"/>
            <a:ext cx="3657600" cy="128588"/>
            <a:chOff x="685800" y="6172200"/>
            <a:chExt cx="7010400" cy="247650"/>
          </a:xfrm>
        </p:grpSpPr>
        <p:cxnSp>
          <p:nvCxnSpPr>
            <p:cNvPr id="81" name="Straight Connector 80"/>
            <p:cNvCxnSpPr/>
            <p:nvPr/>
          </p:nvCxnSpPr>
          <p:spPr bwMode="auto">
            <a:xfrm>
              <a:off x="685800" y="6172200"/>
              <a:ext cx="7010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 bwMode="auto">
            <a:xfrm rot="16200000" flipH="1">
              <a:off x="697420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 bwMode="auto">
            <a:xfrm rot="16200000" flipH="1">
              <a:off x="390443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 bwMode="auto">
            <a:xfrm rot="16200000" flipH="1">
              <a:off x="1053416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 bwMode="auto">
            <a:xfrm rot="16200000" flipH="1">
              <a:off x="3545395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 bwMode="auto">
            <a:xfrm rot="16200000" flipH="1">
              <a:off x="1409414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 bwMode="auto">
            <a:xfrm rot="16200000" flipH="1">
              <a:off x="1765410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 bwMode="auto">
            <a:xfrm rot="16200000" flipH="1">
              <a:off x="2121408" y="6191097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 bwMode="auto">
            <a:xfrm rot="16200000" flipH="1">
              <a:off x="2478925" y="6189575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 bwMode="auto">
            <a:xfrm rot="16200000" flipH="1">
              <a:off x="2836443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 bwMode="auto">
            <a:xfrm rot="16200000" flipH="1">
              <a:off x="3189397" y="6191095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 bwMode="auto">
            <a:xfrm rot="16200000" flipH="1">
              <a:off x="4260431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 bwMode="auto">
            <a:xfrm rot="16200000" flipH="1">
              <a:off x="4616428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 bwMode="auto">
            <a:xfrm rot="16200000" flipH="1">
              <a:off x="4970904" y="6171231"/>
              <a:ext cx="229306" cy="23124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auto">
            <a:xfrm rot="16200000" flipH="1">
              <a:off x="5328422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auto">
            <a:xfrm rot="16200000" flipH="1">
              <a:off x="5684418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auto">
            <a:xfrm rot="16200000" flipH="1">
              <a:off x="6040416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auto">
            <a:xfrm rot="16200000" flipH="1">
              <a:off x="6396412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auto">
            <a:xfrm rot="16200000" flipH="1">
              <a:off x="6752410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auto">
            <a:xfrm rot="16200000" flipH="1">
              <a:off x="7108406" y="6172751"/>
              <a:ext cx="229306" cy="22820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auto">
            <a:xfrm rot="16200000" flipH="1">
              <a:off x="7464403" y="6172753"/>
              <a:ext cx="229306" cy="22820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Box 106"/>
          <p:cNvSpPr txBox="1"/>
          <p:nvPr/>
        </p:nvSpPr>
        <p:spPr bwMode="auto">
          <a:xfrm>
            <a:off x="4909444" y="6167736"/>
            <a:ext cx="464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(More practice in recitation)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75" grpId="0"/>
      <p:bldP spid="76" grpId="0"/>
      <p:bldP spid="77" grpId="0" animBg="1"/>
      <p:bldP spid="95" grpId="0" animBg="1"/>
      <p:bldP spid="10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cs typeface="Arial" charset="0"/>
              </a:rPr>
              <a:t>Geometry Techniques for Ray Optics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981200" y="6200776"/>
            <a:ext cx="3429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8000"/>
                </a:solidFill>
                <a:latin typeface="+mj-lt"/>
              </a:rPr>
              <a:t>Dealing with Circles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362200" y="2743201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293F6F"/>
                </a:solidFill>
                <a:latin typeface="+mj-lt"/>
              </a:rPr>
              <a:t>Similar Triangles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286000" y="1638301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Finding Angles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6438900" y="1371601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Some come from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Laws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248400" y="1752601"/>
            <a:ext cx="426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Use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trigonometr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y</a:t>
            </a:r>
            <a:r>
              <a:rPr lang="en-US" sz="2400" dirty="0">
                <a:latin typeface="+mj-lt"/>
              </a:rPr>
              <a:t> for others (make a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triangle</a:t>
            </a:r>
            <a:r>
              <a:rPr lang="en-US" sz="2400" dirty="0">
                <a:latin typeface="+mj-lt"/>
              </a:rPr>
              <a:t> first)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752600" y="3352801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293F6F"/>
                </a:solidFill>
                <a:latin typeface="+mj-lt"/>
              </a:rPr>
              <a:t>Same shape, different size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6248400" y="3314701"/>
            <a:ext cx="40767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If a = 2.4, </a:t>
            </a:r>
            <a:r>
              <a:rPr lang="en-US" sz="2400" dirty="0">
                <a:latin typeface="Symbol" pitchFamily="18" charset="2"/>
              </a:rPr>
              <a:t>a</a:t>
            </a:r>
            <a:r>
              <a:rPr lang="en-US" sz="2400" dirty="0">
                <a:latin typeface="+mj-lt"/>
              </a:rPr>
              <a:t> = 3.6, b = 3.6, then  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86000" y="3733801"/>
            <a:ext cx="3398838" cy="1782763"/>
            <a:chOff x="762000" y="3733800"/>
            <a:chExt cx="3398520" cy="1783080"/>
          </a:xfrm>
        </p:grpSpPr>
        <p:sp>
          <p:nvSpPr>
            <p:cNvPr id="17" name="Right Triangle 16"/>
            <p:cNvSpPr>
              <a:spLocks noChangeAspect="1"/>
            </p:cNvSpPr>
            <p:nvPr/>
          </p:nvSpPr>
          <p:spPr>
            <a:xfrm>
              <a:off x="762000" y="4114868"/>
              <a:ext cx="892092" cy="1203539"/>
            </a:xfrm>
            <a:prstGeom prst="rtTriangle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Right Triangle 17"/>
            <p:cNvSpPr>
              <a:spLocks noChangeAspect="1"/>
            </p:cNvSpPr>
            <p:nvPr/>
          </p:nvSpPr>
          <p:spPr>
            <a:xfrm>
              <a:off x="2971593" y="3733800"/>
              <a:ext cx="1188927" cy="1783080"/>
            </a:xfrm>
            <a:prstGeom prst="rtTriangle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 bwMode="auto">
          <a:xfrm>
            <a:off x="6858000" y="3733801"/>
            <a:ext cx="3276600" cy="4619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Symbol" pitchFamily="18" charset="2"/>
              <a:buChar char="b"/>
              <a:defRPr/>
            </a:pPr>
            <a:r>
              <a:rPr lang="en-US" sz="2400" dirty="0">
                <a:latin typeface="+mj-lt"/>
              </a:rPr>
              <a:t>= 5.4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828800" y="2743201"/>
            <a:ext cx="8305800" cy="3205163"/>
            <a:chOff x="304800" y="2743200"/>
            <a:chExt cx="8305800" cy="3204865"/>
          </a:xfrm>
        </p:grpSpPr>
        <p:grpSp>
          <p:nvGrpSpPr>
            <p:cNvPr id="11" name="Group 23"/>
            <p:cNvGrpSpPr>
              <a:grpSpLocks/>
            </p:cNvGrpSpPr>
            <p:nvPr/>
          </p:nvGrpSpPr>
          <p:grpSpPr bwMode="auto">
            <a:xfrm>
              <a:off x="304800" y="4419600"/>
              <a:ext cx="3429000" cy="1528465"/>
              <a:chOff x="304800" y="4419600"/>
              <a:chExt cx="3429000" cy="1528465"/>
            </a:xfrm>
          </p:grpSpPr>
          <p:sp>
            <p:nvSpPr>
              <p:cNvPr id="13" name="TextBox 12"/>
              <p:cNvSpPr txBox="1"/>
              <p:nvPr/>
            </p:nvSpPr>
            <p:spPr bwMode="auto">
              <a:xfrm>
                <a:off x="762000" y="5257566"/>
                <a:ext cx="609600" cy="4619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400" dirty="0">
                    <a:latin typeface="+mj-lt"/>
                  </a:rPr>
                  <a:t>a</a:t>
                </a:r>
              </a:p>
            </p:txBody>
          </p:sp>
          <p:sp>
            <p:nvSpPr>
              <p:cNvPr id="35859" name="TextBox 13"/>
              <p:cNvSpPr txBox="1">
                <a:spLocks noChangeArrowheads="1"/>
              </p:cNvSpPr>
              <p:nvPr/>
            </p:nvSpPr>
            <p:spPr bwMode="auto">
              <a:xfrm>
                <a:off x="3124200" y="5486400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400">
                    <a:latin typeface="Symbol" pitchFamily="18" charset="2"/>
                  </a:rPr>
                  <a:t>a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 bwMode="auto">
              <a:xfrm>
                <a:off x="304800" y="4495637"/>
                <a:ext cx="609600" cy="4619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400" dirty="0">
                    <a:latin typeface="+mj-lt"/>
                  </a:rPr>
                  <a:t>b</a:t>
                </a:r>
              </a:p>
            </p:txBody>
          </p:sp>
          <p:sp>
            <p:nvSpPr>
              <p:cNvPr id="35861" name="TextBox 15"/>
              <p:cNvSpPr txBox="1">
                <a:spLocks noChangeArrowheads="1"/>
              </p:cNvSpPr>
              <p:nvPr/>
            </p:nvSpPr>
            <p:spPr bwMode="auto">
              <a:xfrm>
                <a:off x="2514600" y="4419600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400">
                    <a:latin typeface="Symbol" pitchFamily="18" charset="2"/>
                  </a:rPr>
                  <a:t>b</a:t>
                </a:r>
              </a:p>
            </p:txBody>
          </p:sp>
        </p:grpSp>
        <p:sp>
          <p:nvSpPr>
            <p:cNvPr id="20" name="TextBox 19"/>
            <p:cNvSpPr txBox="1"/>
            <p:nvPr/>
          </p:nvSpPr>
          <p:spPr bwMode="auto">
            <a:xfrm>
              <a:off x="4724400" y="2743200"/>
              <a:ext cx="3886200" cy="461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293F6F"/>
                  </a:solidFill>
                  <a:latin typeface="+mj-lt"/>
                </a:rPr>
                <a:t>Side ratios are same</a:t>
              </a:r>
            </a:p>
          </p:txBody>
        </p:sp>
      </p:grpSp>
      <p:sp>
        <p:nvSpPr>
          <p:cNvPr id="21" name="TextBox 20"/>
          <p:cNvSpPr txBox="1"/>
          <p:nvPr/>
        </p:nvSpPr>
        <p:spPr bwMode="auto">
          <a:xfrm>
            <a:off x="6248400" y="4419601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To identify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6248400" y="4881563"/>
            <a:ext cx="3886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If </a:t>
            </a:r>
            <a:r>
              <a:rPr lang="en-US" sz="2400" b="1" dirty="0">
                <a:solidFill>
                  <a:srgbClr val="293F6F"/>
                </a:solidFill>
                <a:latin typeface="+mj-lt"/>
              </a:rPr>
              <a:t>two angles </a:t>
            </a:r>
            <a:r>
              <a:rPr lang="en-US" sz="2400" dirty="0">
                <a:latin typeface="+mj-lt"/>
              </a:rPr>
              <a:t>match, triangles are similar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5334000" y="6015038"/>
            <a:ext cx="5334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8000"/>
                </a:solidFill>
                <a:latin typeface="+mj-lt"/>
              </a:rPr>
              <a:t>Line through center is normal to circle when it reaches the edge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981200" y="2667000"/>
            <a:ext cx="8343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981200" y="6015038"/>
            <a:ext cx="8343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 animBg="1"/>
      <p:bldP spid="19" grpId="0" animBg="1"/>
      <p:bldP spid="21" grpId="0"/>
      <p:bldP spid="22" grpId="0"/>
      <p:bldP spid="2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/>
          <a:lstStyle/>
          <a:p>
            <a:r>
              <a:rPr lang="en-US" sz="4000" dirty="0"/>
              <a:t>Why do Trucks Have Signs Like This?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524000" y="1752601"/>
            <a:ext cx="5105400" cy="4217673"/>
            <a:chOff x="0" y="1219200"/>
            <a:chExt cx="5105400" cy="4217673"/>
          </a:xfrm>
        </p:grpSpPr>
        <p:pic>
          <p:nvPicPr>
            <p:cNvPr id="15974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219200"/>
              <a:ext cx="5105400" cy="3694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 bwMode="auto">
            <a:xfrm>
              <a:off x="342900" y="4913653"/>
              <a:ext cx="4419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http://static.seton.com/media/catalog/product/Truck-Safety-Signs-7258A-001-ba.gif</a:t>
              </a:r>
              <a:endParaRPr lang="en-US" sz="1400" dirty="0">
                <a:latin typeface="+mj-lt"/>
              </a:endParaRPr>
            </a:p>
          </p:txBody>
        </p:sp>
      </p:grpSp>
      <p:sp>
        <p:nvSpPr>
          <p:cNvPr id="6" name="TextBox 5"/>
          <p:cNvSpPr txBox="1"/>
          <p:nvPr/>
        </p:nvSpPr>
        <p:spPr bwMode="auto">
          <a:xfrm>
            <a:off x="6800850" y="1846765"/>
            <a:ext cx="350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Light rays are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reversible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6572250" y="3106888"/>
            <a:ext cx="396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If </a:t>
            </a:r>
            <a:r>
              <a:rPr lang="en-US" sz="2400" b="1" dirty="0">
                <a:solidFill>
                  <a:srgbClr val="293F6F"/>
                </a:solidFill>
                <a:latin typeface="+mj-lt"/>
              </a:rPr>
              <a:t>Ray A</a:t>
            </a:r>
            <a:r>
              <a:rPr lang="en-US" sz="2400" dirty="0">
                <a:latin typeface="+mj-lt"/>
              </a:rPr>
              <a:t> follows some path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6572250" y="3997679"/>
            <a:ext cx="396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A67A00"/>
                </a:solidFill>
                <a:latin typeface="+mj-lt"/>
              </a:rPr>
              <a:t>Ray</a:t>
            </a:r>
            <a:r>
              <a:rPr lang="en-US" sz="2400" dirty="0">
                <a:solidFill>
                  <a:srgbClr val="A67A00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rgbClr val="A67A00"/>
                </a:solidFill>
                <a:latin typeface="Symbol" pitchFamily="18" charset="2"/>
              </a:rPr>
              <a:t>a</a:t>
            </a:r>
            <a:r>
              <a:rPr lang="en-US" sz="2400" dirty="0">
                <a:latin typeface="+mj-lt"/>
              </a:rPr>
              <a:t> could follow the </a:t>
            </a:r>
            <a:r>
              <a:rPr lang="en-US" sz="2400" b="1" dirty="0">
                <a:solidFill>
                  <a:srgbClr val="A67A00"/>
                </a:solidFill>
                <a:latin typeface="+mj-lt"/>
              </a:rPr>
              <a:t>opposite</a:t>
            </a:r>
            <a:r>
              <a:rPr lang="en-US" sz="2400" dirty="0">
                <a:latin typeface="+mj-lt"/>
              </a:rPr>
              <a:t> path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438900" y="5257801"/>
            <a:ext cx="42291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If rays get from </a:t>
            </a:r>
            <a:r>
              <a:rPr lang="en-US" sz="2400" dirty="0">
                <a:solidFill>
                  <a:srgbClr val="293F6F"/>
                </a:solidFill>
                <a:latin typeface="+mj-lt"/>
              </a:rPr>
              <a:t>me to you</a:t>
            </a:r>
            <a:r>
              <a:rPr lang="en-US" sz="2400" dirty="0">
                <a:latin typeface="+mj-lt"/>
              </a:rPr>
              <a:t>,</a:t>
            </a:r>
          </a:p>
          <a:p>
            <a:pPr algn="ctr"/>
            <a:r>
              <a:rPr lang="en-US" sz="2400" dirty="0">
                <a:latin typeface="+mj-lt"/>
              </a:rPr>
              <a:t>then rays get from </a:t>
            </a:r>
            <a:r>
              <a:rPr lang="en-US" sz="2400" dirty="0">
                <a:solidFill>
                  <a:srgbClr val="A67A00"/>
                </a:solidFill>
                <a:latin typeface="+mj-lt"/>
              </a:rPr>
              <a:t>you to 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4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Arial" charset="0"/>
                <a:cs typeface="Arial" charset="0"/>
              </a:rPr>
              <a:t>Curved Mirrors: </a:t>
            </a:r>
            <a:br>
              <a:rPr lang="en-US" b="1" dirty="0">
                <a:latin typeface="Arial" charset="0"/>
                <a:cs typeface="Arial" charset="0"/>
              </a:rPr>
            </a:br>
            <a:r>
              <a:rPr lang="en-US" b="1" dirty="0">
                <a:latin typeface="Arial" charset="0"/>
                <a:cs typeface="Arial" charset="0"/>
              </a:rPr>
              <a:t>Convex and Concave</a:t>
            </a:r>
          </a:p>
        </p:txBody>
      </p:sp>
      <p:sp>
        <p:nvSpPr>
          <p:cNvPr id="36867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Arial" charset="0"/>
                <a:cs typeface="Arial" charset="0"/>
              </a:rPr>
              <a:t>OpenStax</a:t>
            </a:r>
            <a:r>
              <a:rPr lang="en-US" dirty="0">
                <a:latin typeface="Arial" charset="0"/>
                <a:cs typeface="Arial" charset="0"/>
              </a:rPr>
              <a:t> Chapter 25.7</a:t>
            </a:r>
          </a:p>
          <a:p>
            <a:endParaRPr lang="en-US" sz="2000" dirty="0">
              <a:latin typeface="Arial" charset="0"/>
              <a:cs typeface="Arial" charset="0"/>
            </a:endParaRPr>
          </a:p>
          <a:p>
            <a:r>
              <a:rPr lang="en-US" dirty="0">
                <a:latin typeface="Arial" charset="0"/>
                <a:cs typeface="Arial" charset="0"/>
              </a:rPr>
              <a:t>Convex Mirror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Focal length is negative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Image is virtual, upright, and reduced</a:t>
            </a:r>
          </a:p>
          <a:p>
            <a:r>
              <a:rPr lang="en-US" dirty="0">
                <a:latin typeface="Arial" charset="0"/>
                <a:cs typeface="Arial" charset="0"/>
              </a:rPr>
              <a:t>Concave Mirror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Focal length is positive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Image is either</a:t>
            </a:r>
          </a:p>
          <a:p>
            <a:pPr lvl="2"/>
            <a:r>
              <a:rPr lang="en-US" dirty="0">
                <a:latin typeface="Arial" charset="0"/>
                <a:cs typeface="Arial" charset="0"/>
              </a:rPr>
              <a:t>real and inverted</a:t>
            </a:r>
          </a:p>
          <a:p>
            <a:pPr lvl="2"/>
            <a:r>
              <a:rPr lang="en-US" dirty="0">
                <a:latin typeface="Arial" charset="0"/>
                <a:cs typeface="Arial" charset="0"/>
              </a:rPr>
              <a:t>virtual, upright, and enlarged</a:t>
            </a:r>
          </a:p>
          <a:p>
            <a:endParaRPr lang="en-US" dirty="0">
              <a:latin typeface="Arial" charset="0"/>
              <a:cs typeface="Arial" charset="0"/>
            </a:endParaRPr>
          </a:p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pSp>
        <p:nvGrpSpPr>
          <p:cNvPr id="3" name="Group 24"/>
          <p:cNvGrpSpPr>
            <a:grpSpLocks noChangeAspect="1"/>
          </p:cNvGrpSpPr>
          <p:nvPr/>
        </p:nvGrpSpPr>
        <p:grpSpPr bwMode="auto">
          <a:xfrm>
            <a:off x="6613526" y="4267200"/>
            <a:ext cx="2835275" cy="2743200"/>
            <a:chOff x="342900" y="304800"/>
            <a:chExt cx="7086600" cy="6858000"/>
          </a:xfrm>
        </p:grpSpPr>
        <p:grpSp>
          <p:nvGrpSpPr>
            <p:cNvPr id="4" name="Group 30"/>
            <p:cNvGrpSpPr>
              <a:grpSpLocks/>
            </p:cNvGrpSpPr>
            <p:nvPr/>
          </p:nvGrpSpPr>
          <p:grpSpPr bwMode="auto">
            <a:xfrm>
              <a:off x="6542088" y="1722438"/>
              <a:ext cx="887412" cy="4022725"/>
              <a:chOff x="6542088" y="1722438"/>
              <a:chExt cx="887412" cy="4022725"/>
            </a:xfrm>
          </p:grpSpPr>
          <p:cxnSp>
            <p:nvCxnSpPr>
              <p:cNvPr id="8" name="Straight Connector 7"/>
              <p:cNvCxnSpPr/>
              <p:nvPr/>
            </p:nvCxnSpPr>
            <p:spPr bwMode="auto">
              <a:xfrm flipV="1">
                <a:off x="6540698" y="5745958"/>
                <a:ext cx="230136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 bwMode="auto">
              <a:xfrm flipV="1">
                <a:off x="6826385" y="5289551"/>
                <a:ext cx="226170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7036683" y="4793458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 bwMode="auto">
              <a:xfrm flipV="1">
                <a:off x="7155719" y="4273551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6540698" y="1721646"/>
                <a:ext cx="230136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 bwMode="auto">
              <a:xfrm>
                <a:off x="6826385" y="2178051"/>
                <a:ext cx="226170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 bwMode="auto">
              <a:xfrm>
                <a:off x="7036683" y="2674146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 bwMode="auto">
              <a:xfrm>
                <a:off x="7155719" y="3194051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7199364" y="3733801"/>
                <a:ext cx="230136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Arc 6"/>
            <p:cNvSpPr/>
            <p:nvPr/>
          </p:nvSpPr>
          <p:spPr bwMode="auto">
            <a:xfrm>
              <a:off x="342900" y="304800"/>
              <a:ext cx="6856464" cy="6858000"/>
            </a:xfrm>
            <a:prstGeom prst="arc">
              <a:avLst>
                <a:gd name="adj1" fmla="val 19412995"/>
                <a:gd name="adj2" fmla="val 2185344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9131300" y="2133600"/>
            <a:ext cx="2755900" cy="2743200"/>
            <a:chOff x="2514600" y="4648200"/>
            <a:chExt cx="2755900" cy="2743200"/>
          </a:xfrm>
        </p:grpSpPr>
        <p:sp>
          <p:nvSpPr>
            <p:cNvPr id="18" name="Arc 17"/>
            <p:cNvSpPr/>
            <p:nvPr/>
          </p:nvSpPr>
          <p:spPr bwMode="auto">
            <a:xfrm rot="10800000">
              <a:off x="2527300" y="4648200"/>
              <a:ext cx="2743200" cy="2743200"/>
            </a:xfrm>
            <a:prstGeom prst="arc">
              <a:avLst>
                <a:gd name="adj1" fmla="val 19411142"/>
                <a:gd name="adj2" fmla="val 2189259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rot="10800000" flipV="1">
              <a:off x="2768600" y="5214938"/>
              <a:ext cx="9048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10800000" flipV="1">
              <a:off x="2667000" y="5397500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auto">
            <a:xfrm rot="10800000" flipV="1">
              <a:off x="2574925" y="5595938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0800000" flipV="1">
              <a:off x="2532063" y="5803900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0800000">
              <a:off x="2767013" y="6824663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0800000">
              <a:off x="2667000" y="6642100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0800000">
              <a:off x="2576513" y="6443663"/>
              <a:ext cx="9048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0800000">
              <a:off x="2533650" y="6235700"/>
              <a:ext cx="9048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0800000" flipV="1">
              <a:off x="2514600" y="6019800"/>
              <a:ext cx="9048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Spherical Mirrors Terminology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6578600" y="3691750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u="sng" dirty="0">
                <a:solidFill>
                  <a:srgbClr val="008000"/>
                </a:solidFill>
                <a:latin typeface="+mj-lt"/>
              </a:rPr>
              <a:t>Concave Mirror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489200" y="3652838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u="sng" dirty="0">
                <a:solidFill>
                  <a:srgbClr val="FF0000"/>
                </a:solidFill>
                <a:latin typeface="+mj-lt"/>
              </a:rPr>
              <a:t>Convex Mirror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362200" y="2743201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latin typeface="+mj-lt"/>
              </a:rPr>
              <a:t>Radius of Curvature</a:t>
            </a:r>
            <a:r>
              <a:rPr lang="en-US" sz="2400" dirty="0">
                <a:latin typeface="+mj-lt"/>
              </a:rPr>
              <a:t>:  radius of the sphere which was used to make a mirror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1981200" y="1219201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Instead of a flat surface, mirrored surface is either the outside or inside of a (hollow) sphere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057400" y="1981201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We’ll look at mirrors which are only a portion of the sphere</a:t>
            </a:r>
          </a:p>
          <a:p>
            <a:pPr algn="ctr">
              <a:defRPr/>
            </a:pPr>
            <a:r>
              <a:rPr lang="en-US" sz="2400" dirty="0">
                <a:latin typeface="+mj-lt"/>
              </a:rPr>
              <a:t>(fairly flat disks instead of balls)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2489200" y="4070350"/>
            <a:ext cx="3124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Reflective side is on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outside </a:t>
            </a:r>
            <a:r>
              <a:rPr lang="en-US" sz="2400" dirty="0">
                <a:latin typeface="+mj-lt"/>
              </a:rPr>
              <a:t>of sphere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6191656" y="4074988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Reflective side is on </a:t>
            </a:r>
            <a:r>
              <a:rPr lang="en-US" sz="2400" b="1" dirty="0">
                <a:solidFill>
                  <a:srgbClr val="008000"/>
                </a:solidFill>
                <a:latin typeface="+mj-lt"/>
              </a:rPr>
              <a:t>inside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dirty="0">
                <a:latin typeface="+mj-lt"/>
              </a:rPr>
              <a:t>of sphere (looks like a “cave”)</a:t>
            </a:r>
          </a:p>
        </p:txBody>
      </p:sp>
      <p:grpSp>
        <p:nvGrpSpPr>
          <p:cNvPr id="2" name="Group 24"/>
          <p:cNvGrpSpPr>
            <a:grpSpLocks noChangeAspect="1"/>
          </p:cNvGrpSpPr>
          <p:nvPr/>
        </p:nvGrpSpPr>
        <p:grpSpPr bwMode="auto">
          <a:xfrm>
            <a:off x="5301389" y="4648200"/>
            <a:ext cx="2835275" cy="2743200"/>
            <a:chOff x="342900" y="304800"/>
            <a:chExt cx="7086600" cy="6858000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6542088" y="1722438"/>
              <a:ext cx="887412" cy="4022725"/>
              <a:chOff x="6542088" y="1722438"/>
              <a:chExt cx="887412" cy="4022725"/>
            </a:xfrm>
          </p:grpSpPr>
          <p:cxnSp>
            <p:nvCxnSpPr>
              <p:cNvPr id="28" name="Straight Connector 27"/>
              <p:cNvCxnSpPr/>
              <p:nvPr/>
            </p:nvCxnSpPr>
            <p:spPr bwMode="auto">
              <a:xfrm flipV="1">
                <a:off x="6540698" y="5745958"/>
                <a:ext cx="230136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auto">
              <a:xfrm flipV="1">
                <a:off x="6826385" y="5289551"/>
                <a:ext cx="226170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auto">
              <a:xfrm flipV="1">
                <a:off x="7036683" y="4793458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auto">
              <a:xfrm flipV="1">
                <a:off x="7155719" y="4273551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auto">
              <a:xfrm>
                <a:off x="6540698" y="1721646"/>
                <a:ext cx="230136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auto">
              <a:xfrm>
                <a:off x="6826385" y="2178051"/>
                <a:ext cx="226170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auto">
              <a:xfrm>
                <a:off x="7036683" y="2674146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auto">
              <a:xfrm>
                <a:off x="7155719" y="3194051"/>
                <a:ext cx="226167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auto">
              <a:xfrm flipV="1">
                <a:off x="7199364" y="3733801"/>
                <a:ext cx="230136" cy="0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Arc 26"/>
            <p:cNvSpPr/>
            <p:nvPr/>
          </p:nvSpPr>
          <p:spPr bwMode="auto">
            <a:xfrm>
              <a:off x="342900" y="304800"/>
              <a:ext cx="6856464" cy="6858000"/>
            </a:xfrm>
            <a:prstGeom prst="arc">
              <a:avLst>
                <a:gd name="adj1" fmla="val 19412995"/>
                <a:gd name="adj2" fmla="val 2185344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 bwMode="auto">
          <a:xfrm>
            <a:off x="4572000" y="5769114"/>
            <a:ext cx="3048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(ray diagrams become a bit more complicated)</a:t>
            </a:r>
          </a:p>
        </p:txBody>
      </p: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4034563" y="4648200"/>
            <a:ext cx="2755900" cy="2743200"/>
            <a:chOff x="2514600" y="4648200"/>
            <a:chExt cx="2755900" cy="2743200"/>
          </a:xfrm>
        </p:grpSpPr>
        <p:sp>
          <p:nvSpPr>
            <p:cNvPr id="38" name="Arc 37"/>
            <p:cNvSpPr/>
            <p:nvPr/>
          </p:nvSpPr>
          <p:spPr bwMode="auto">
            <a:xfrm rot="10800000">
              <a:off x="2527300" y="4648200"/>
              <a:ext cx="2743200" cy="2743200"/>
            </a:xfrm>
            <a:prstGeom prst="arc">
              <a:avLst>
                <a:gd name="adj1" fmla="val 19411142"/>
                <a:gd name="adj2" fmla="val 2189259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 rot="10800000" flipV="1">
              <a:off x="2768600" y="5214938"/>
              <a:ext cx="9048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 bwMode="auto">
            <a:xfrm rot="10800000" flipV="1">
              <a:off x="2667000" y="5397500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 bwMode="auto">
            <a:xfrm rot="10800000" flipV="1">
              <a:off x="2574925" y="5595938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 bwMode="auto">
            <a:xfrm rot="10800000" flipV="1">
              <a:off x="2532063" y="5803900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 bwMode="auto">
            <a:xfrm rot="10800000">
              <a:off x="2767013" y="6824663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 bwMode="auto">
            <a:xfrm rot="10800000">
              <a:off x="2667000" y="6642100"/>
              <a:ext cx="9207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 bwMode="auto">
            <a:xfrm rot="10800000">
              <a:off x="2576513" y="6443663"/>
              <a:ext cx="9048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 bwMode="auto">
            <a:xfrm rot="10800000">
              <a:off x="2533650" y="6235700"/>
              <a:ext cx="9048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 bwMode="auto">
            <a:xfrm rot="10800000" flipV="1">
              <a:off x="2514600" y="6019800"/>
              <a:ext cx="9048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1" grpId="0"/>
      <p:bldP spid="12" grpId="0"/>
      <p:bldP spid="24" grpId="0"/>
      <p:bldP spid="5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Curved Surface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133600" y="1295401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What would happen if we had a curved surface instead of a flat one?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 rot="-2726985">
            <a:off x="-2236787" y="3706813"/>
            <a:ext cx="6858000" cy="6858001"/>
            <a:chOff x="-3429000" y="0"/>
            <a:chExt cx="6858000" cy="6858000"/>
          </a:xfrm>
        </p:grpSpPr>
        <p:sp>
          <p:nvSpPr>
            <p:cNvPr id="6" name="Arc 5"/>
            <p:cNvSpPr/>
            <p:nvPr/>
          </p:nvSpPr>
          <p:spPr>
            <a:xfrm>
              <a:off x="-3429000" y="0"/>
              <a:ext cx="6858000" cy="6858000"/>
            </a:xfrm>
            <a:prstGeom prst="arc">
              <a:avLst>
                <a:gd name="adj1" fmla="val 19411142"/>
                <a:gd name="adj2" fmla="val 2189259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2539367" y="5441264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825849" y="498326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035152" y="4489851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154867" y="3968797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541762" y="1418004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824430" y="18748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034959" y="2369322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154363" y="2888885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200637" y="3429202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 bwMode="auto">
          <a:xfrm>
            <a:off x="3517900" y="2133601"/>
            <a:ext cx="5397500" cy="4619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How to define an angle of incidence?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6200000" flipH="1">
            <a:off x="1562100" y="2781300"/>
            <a:ext cx="213360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4857344" y="2667001"/>
            <a:ext cx="4495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j-lt"/>
              </a:rPr>
              <a:t>First find the normal line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334000" y="3048001"/>
            <a:ext cx="5181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200" b="1" dirty="0">
                <a:solidFill>
                  <a:srgbClr val="FF0000"/>
                </a:solidFill>
                <a:latin typeface="+mj-lt"/>
              </a:rPr>
              <a:t>Perpendicular at the point where the light ray in question reaches the surface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10800000" flipH="1">
            <a:off x="2971801" y="3670300"/>
            <a:ext cx="2176463" cy="5207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971802" y="3352802"/>
            <a:ext cx="465913" cy="8381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 bwMode="auto">
          <a:xfrm>
            <a:off x="5334000" y="4058056"/>
            <a:ext cx="495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j-lt"/>
              </a:rPr>
              <a:t>Then use </a:t>
            </a:r>
            <a:r>
              <a:rPr lang="en-US" sz="2200" b="1" dirty="0">
                <a:solidFill>
                  <a:srgbClr val="008000"/>
                </a:solidFill>
                <a:latin typeface="+mj-lt"/>
              </a:rPr>
              <a:t>law of reflection: </a:t>
            </a:r>
            <a:r>
              <a:rPr lang="en-US" sz="2200" b="1" i="1" dirty="0">
                <a:latin typeface="Symbol" pitchFamily="18" charset="2"/>
              </a:rPr>
              <a:t>q</a:t>
            </a:r>
            <a:r>
              <a:rPr lang="en-US" sz="22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i="1" dirty="0">
                <a:latin typeface="Symbol" pitchFamily="18" charset="2"/>
              </a:rPr>
              <a:t> </a:t>
            </a:r>
            <a:r>
              <a:rPr lang="en-US" sz="2200" dirty="0"/>
              <a:t>= </a:t>
            </a:r>
            <a:r>
              <a:rPr lang="en-US" sz="2200" b="1" i="1" dirty="0" err="1">
                <a:latin typeface="Symbol" pitchFamily="18" charset="2"/>
              </a:rPr>
              <a:t>q</a:t>
            </a:r>
            <a:r>
              <a:rPr lang="en-US" sz="2200" b="1" i="1" baseline="-25000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200" b="1" dirty="0">
                <a:latin typeface="+mj-lt"/>
              </a:rPr>
              <a:t> 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(slide 9)</a:t>
            </a:r>
            <a:endParaRPr lang="en-US" b="1" dirty="0">
              <a:solidFill>
                <a:srgbClr val="008000"/>
              </a:solidFill>
              <a:latin typeface="+mj-lt"/>
            </a:endParaRP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2867026" y="1989139"/>
            <a:ext cx="7572375" cy="3762593"/>
            <a:chOff x="1343025" y="1988347"/>
            <a:chExt cx="7572375" cy="3764047"/>
          </a:xfrm>
        </p:grpSpPr>
        <p:sp>
          <p:nvSpPr>
            <p:cNvPr id="31" name="TextBox 30"/>
            <p:cNvSpPr txBox="1"/>
            <p:nvPr/>
          </p:nvSpPr>
          <p:spPr bwMode="auto">
            <a:xfrm>
              <a:off x="3810000" y="5105813"/>
              <a:ext cx="5105400" cy="64658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What about a ray parallel to the first but hitting someplace else?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16200000" flipH="1">
              <a:off x="360598" y="2970774"/>
              <a:ext cx="2895130" cy="930275"/>
            </a:xfrm>
            <a:prstGeom prst="straightConnector1">
              <a:avLst/>
            </a:prstGeom>
            <a:ln w="38100">
              <a:solidFill>
                <a:srgbClr val="A67A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/>
          <p:cNvCxnSpPr/>
          <p:nvPr/>
        </p:nvCxnSpPr>
        <p:spPr>
          <a:xfrm flipV="1">
            <a:off x="3797300" y="4346576"/>
            <a:ext cx="628650" cy="5381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797300" y="4884738"/>
            <a:ext cx="2725738" cy="1352550"/>
          </a:xfrm>
          <a:prstGeom prst="straightConnector1">
            <a:avLst/>
          </a:prstGeom>
          <a:ln w="38100">
            <a:solidFill>
              <a:srgbClr val="A67A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 bwMode="auto">
          <a:xfrm>
            <a:off x="5257800" y="5754328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The reflected ray travels in a different direction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29" name="TextBox 14"/>
          <p:cNvSpPr txBox="1">
            <a:spLocks noChangeArrowheads="1"/>
          </p:cNvSpPr>
          <p:nvPr/>
        </p:nvSpPr>
        <p:spPr bwMode="auto">
          <a:xfrm>
            <a:off x="2796294" y="3628416"/>
            <a:ext cx="4511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600" b="1" i="1" dirty="0">
                <a:latin typeface="Symbol" pitchFamily="18" charset="2"/>
              </a:rPr>
              <a:t>q</a:t>
            </a:r>
            <a:r>
              <a:rPr lang="en-US" sz="16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14"/>
          <p:cNvSpPr txBox="1">
            <a:spLocks noChangeArrowheads="1"/>
          </p:cNvSpPr>
          <p:nvPr/>
        </p:nvSpPr>
        <p:spPr bwMode="auto">
          <a:xfrm>
            <a:off x="2960449" y="3738958"/>
            <a:ext cx="6014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600" b="1" i="1" dirty="0" err="1">
                <a:latin typeface="Symbol" pitchFamily="18" charset="2"/>
              </a:rPr>
              <a:t>q</a:t>
            </a:r>
            <a:r>
              <a:rPr lang="en-US" sz="1600" b="1" i="1" baseline="-25000" dirty="0" err="1">
                <a:latin typeface="Times New Roman" pitchFamily="18" charset="0"/>
                <a:cs typeface="Times New Roman" pitchFamily="18" charset="0"/>
              </a:rPr>
              <a:t>r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0" grpId="0"/>
      <p:bldP spid="30" grpId="0"/>
      <p:bldP spid="7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Optical Axis and Focal Point</a:t>
            </a:r>
          </a:p>
        </p:txBody>
      </p:sp>
      <p:sp>
        <p:nvSpPr>
          <p:cNvPr id="39939" name="TextBox 18"/>
          <p:cNvSpPr txBox="1">
            <a:spLocks noChangeArrowheads="1"/>
          </p:cNvSpPr>
          <p:nvPr/>
        </p:nvSpPr>
        <p:spPr bwMode="auto">
          <a:xfrm>
            <a:off x="8229600" y="40386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9940" name="TextBox 19"/>
          <p:cNvSpPr txBox="1">
            <a:spLocks noChangeArrowheads="1"/>
          </p:cNvSpPr>
          <p:nvPr/>
        </p:nvSpPr>
        <p:spPr bwMode="auto">
          <a:xfrm>
            <a:off x="6705600" y="40386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1676400" y="1143001"/>
            <a:ext cx="44196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Optical Axis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(OA)</a:t>
            </a:r>
            <a:r>
              <a:rPr lang="en-US" sz="2400" dirty="0">
                <a:latin typeface="+mj-lt"/>
              </a:rPr>
              <a:t>:  line passing through middle of mirror and “center of curvature”</a:t>
            </a:r>
            <a:endParaRPr lang="en-US" sz="2400" b="1" dirty="0">
              <a:latin typeface="+mj-lt"/>
            </a:endParaRPr>
          </a:p>
          <a:p>
            <a:pPr algn="ctr"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similar to extending the radius)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7162800" y="2209800"/>
            <a:ext cx="350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Center of Curvature</a:t>
            </a:r>
            <a:r>
              <a:rPr lang="en-US" sz="2400" dirty="0">
                <a:latin typeface="+mj-lt"/>
              </a:rPr>
              <a:t>:  center of sphere used to make mirror (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+mj-lt"/>
              </a:rPr>
              <a:t>)</a:t>
            </a:r>
            <a:endParaRPr lang="en-US" sz="2400" b="1" dirty="0">
              <a:latin typeface="+mj-lt"/>
            </a:endParaRPr>
          </a:p>
        </p:txBody>
      </p:sp>
      <p:cxnSp>
        <p:nvCxnSpPr>
          <p:cNvPr id="38" name="Straight Arrow Connector 37"/>
          <p:cNvCxnSpPr>
            <a:stCxn id="36" idx="2"/>
            <a:endCxn id="30" idx="7"/>
          </p:cNvCxnSpPr>
          <p:nvPr/>
        </p:nvCxnSpPr>
        <p:spPr>
          <a:xfrm rot="5400000">
            <a:off x="8410575" y="3514725"/>
            <a:ext cx="609600" cy="400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5" idx="2"/>
          </p:cNvCxnSpPr>
          <p:nvPr/>
        </p:nvCxnSpPr>
        <p:spPr>
          <a:xfrm flipH="1">
            <a:off x="3733800" y="2651106"/>
            <a:ext cx="152400" cy="13874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 bwMode="auto">
          <a:xfrm>
            <a:off x="6172200" y="4591050"/>
            <a:ext cx="464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Focal Point</a:t>
            </a:r>
            <a:r>
              <a:rPr lang="en-US" sz="2400" dirty="0">
                <a:latin typeface="+mj-lt"/>
              </a:rPr>
              <a:t>:  involved with reflection of rays parallel to optical axis (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>
                <a:latin typeface="+mj-lt"/>
              </a:rPr>
              <a:t>)</a:t>
            </a:r>
            <a:endParaRPr lang="en-US" sz="2400" b="1" dirty="0">
              <a:latin typeface="+mj-lt"/>
            </a:endParaRPr>
          </a:p>
        </p:txBody>
      </p:sp>
      <p:cxnSp>
        <p:nvCxnSpPr>
          <p:cNvPr id="44" name="Straight Arrow Connector 43"/>
          <p:cNvCxnSpPr>
            <a:stCxn id="42" idx="0"/>
            <a:endCxn id="31" idx="5"/>
          </p:cNvCxnSpPr>
          <p:nvPr/>
        </p:nvCxnSpPr>
        <p:spPr>
          <a:xfrm rot="16200000" flipV="1">
            <a:off x="7505700" y="3600450"/>
            <a:ext cx="514350" cy="1466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505450" y="1066800"/>
            <a:ext cx="5962650" cy="5962650"/>
            <a:chOff x="3981450" y="1066800"/>
            <a:chExt cx="5962650" cy="5962650"/>
          </a:xfrm>
        </p:grpSpPr>
        <p:sp>
          <p:nvSpPr>
            <p:cNvPr id="20" name="Arc 19"/>
            <p:cNvSpPr/>
            <p:nvPr/>
          </p:nvSpPr>
          <p:spPr bwMode="auto">
            <a:xfrm rot="10800000">
              <a:off x="3981450" y="1066800"/>
              <a:ext cx="5962650" cy="5962650"/>
            </a:xfrm>
            <a:prstGeom prst="arc">
              <a:avLst>
                <a:gd name="adj1" fmla="val 19411142"/>
                <a:gd name="adj2" fmla="val 2189259"/>
              </a:avLst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 rot="10800000" flipV="1">
              <a:off x="4529138" y="2298700"/>
              <a:ext cx="19843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auto">
            <a:xfrm rot="10800000" flipV="1">
              <a:off x="4279900" y="2697163"/>
              <a:ext cx="20002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rot="10800000" flipV="1">
              <a:off x="4100513" y="3125788"/>
              <a:ext cx="19843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0800000" flipV="1">
              <a:off x="3994150" y="3578225"/>
              <a:ext cx="20002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10800000">
              <a:off x="4529138" y="5797550"/>
              <a:ext cx="19843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rot="10800000">
              <a:off x="4281488" y="5399088"/>
              <a:ext cx="19843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 bwMode="auto">
            <a:xfrm rot="10800000">
              <a:off x="4098925" y="4970463"/>
              <a:ext cx="200025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auto">
            <a:xfrm rot="10800000">
              <a:off x="3995738" y="4518025"/>
              <a:ext cx="198437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 bwMode="auto">
            <a:xfrm rot="10800000" flipV="1">
              <a:off x="3981450" y="4048125"/>
              <a:ext cx="198438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val 29"/>
          <p:cNvSpPr/>
          <p:nvPr/>
        </p:nvSpPr>
        <p:spPr>
          <a:xfrm>
            <a:off x="8447089" y="4008439"/>
            <a:ext cx="79375" cy="793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961189" y="4008439"/>
            <a:ext cx="79375" cy="793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3352801" y="4048125"/>
            <a:ext cx="5432425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2133601" y="3429001"/>
            <a:ext cx="4867275" cy="2114729"/>
            <a:chOff x="609600" y="3429000"/>
            <a:chExt cx="4866778" cy="2114407"/>
          </a:xfrm>
        </p:grpSpPr>
        <p:sp>
          <p:nvSpPr>
            <p:cNvPr id="45" name="TextBox 44"/>
            <p:cNvSpPr txBox="1"/>
            <p:nvPr/>
          </p:nvSpPr>
          <p:spPr bwMode="auto">
            <a:xfrm>
              <a:off x="609600" y="4343261"/>
              <a:ext cx="3047689" cy="1200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FF0000"/>
                  </a:solidFill>
                  <a:latin typeface="+mj-lt"/>
                </a:rPr>
                <a:t>Focal Length</a:t>
              </a:r>
              <a:r>
                <a:rPr lang="en-US" sz="2400" dirty="0">
                  <a:latin typeface="+mj-lt"/>
                </a:rPr>
                <a:t>:  measures from focal point to mirror (</a:t>
              </a:r>
              <a:r>
                <a:rPr lang="en-US" sz="2400" b="1" i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dirty="0">
                  <a:latin typeface="+mj-lt"/>
                </a:rPr>
                <a:t>)</a:t>
              </a:r>
              <a:endParaRPr lang="en-US" sz="2400" b="1" dirty="0">
                <a:latin typeface="+mj-lt"/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3981106" y="3782959"/>
              <a:ext cx="14952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56" name="TextBox 19"/>
            <p:cNvSpPr txBox="1">
              <a:spLocks noChangeArrowheads="1"/>
            </p:cNvSpPr>
            <p:nvPr/>
          </p:nvSpPr>
          <p:spPr bwMode="auto">
            <a:xfrm>
              <a:off x="4724400" y="3429000"/>
              <a:ext cx="2286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i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</p:grpSp>
      <p:sp>
        <p:nvSpPr>
          <p:cNvPr id="59" name="TextBox 58"/>
          <p:cNvSpPr txBox="1"/>
          <p:nvPr/>
        </p:nvSpPr>
        <p:spPr bwMode="auto">
          <a:xfrm>
            <a:off x="1943100" y="6027738"/>
            <a:ext cx="8305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For fairly flat mirrors (stay near optical axis) focal length is related to radius of curvature (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latin typeface="+mj-lt"/>
              </a:rPr>
              <a:t>) by: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 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5943600" y="1219201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(For plane mirrors </a:t>
            </a: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→ </a:t>
            </a: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+mj-lt"/>
                <a:cs typeface="Times New Roman" pitchFamily="18" charset="0"/>
              </a:rPr>
              <a:t>)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2" grpId="0"/>
      <p:bldP spid="59" grpId="0"/>
      <p:bldP spid="3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Convex Mirrors: Ray Diagram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085850" y="1138238"/>
            <a:ext cx="7581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Use </a:t>
            </a:r>
            <a:r>
              <a:rPr lang="en-US" sz="2400" b="1" dirty="0">
                <a:latin typeface="+mj-lt"/>
              </a:rPr>
              <a:t>three</a:t>
            </a:r>
            <a:r>
              <a:rPr lang="en-US" sz="2400" dirty="0">
                <a:latin typeface="+mj-lt"/>
              </a:rPr>
              <a:t> “Special Rays” to find images</a:t>
            </a:r>
          </a:p>
        </p:txBody>
      </p:sp>
      <p:sp>
        <p:nvSpPr>
          <p:cNvPr id="28" name="Arc 27"/>
          <p:cNvSpPr/>
          <p:nvPr/>
        </p:nvSpPr>
        <p:spPr bwMode="auto">
          <a:xfrm rot="10800000">
            <a:off x="6629400" y="1143000"/>
            <a:ext cx="6858000" cy="6858000"/>
          </a:xfrm>
          <a:prstGeom prst="arc">
            <a:avLst>
              <a:gd name="adj1" fmla="val 19411142"/>
              <a:gd name="adj2" fmla="val 2189259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0012364" y="4525964"/>
            <a:ext cx="92075" cy="920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8302626" y="4525964"/>
            <a:ext cx="92075" cy="920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Down Arrow 40"/>
          <p:cNvSpPr/>
          <p:nvPr/>
        </p:nvSpPr>
        <p:spPr>
          <a:xfrm rot="10800000">
            <a:off x="4608513" y="3610896"/>
            <a:ext cx="381000" cy="961104"/>
          </a:xfrm>
          <a:prstGeom prst="down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769518" y="3610896"/>
            <a:ext cx="1957387" cy="76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4467226" y="2343150"/>
            <a:ext cx="2289175" cy="13160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0" name="TextBox 18"/>
          <p:cNvSpPr txBox="1">
            <a:spLocks noChangeArrowheads="1"/>
          </p:cNvSpPr>
          <p:nvPr/>
        </p:nvSpPr>
        <p:spPr bwMode="auto">
          <a:xfrm>
            <a:off x="9791700" y="4572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0971" name="TextBox 19"/>
          <p:cNvSpPr txBox="1">
            <a:spLocks noChangeArrowheads="1"/>
          </p:cNvSpPr>
          <p:nvPr/>
        </p:nvSpPr>
        <p:spPr bwMode="auto">
          <a:xfrm>
            <a:off x="8039100" y="4572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4152900" y="4572000"/>
            <a:ext cx="62484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0800000">
            <a:off x="6757988" y="3657601"/>
            <a:ext cx="3643312" cy="2093913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 bwMode="auto">
          <a:xfrm>
            <a:off x="1905000" y="2808983"/>
            <a:ext cx="2590800" cy="98488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4488" indent="-344488">
              <a:buAutoNum type="arabicPeriod"/>
              <a:defRPr/>
            </a:pPr>
            <a:r>
              <a:rPr lang="en-US" sz="2000" dirty="0">
                <a:solidFill>
                  <a:srgbClr val="FF0000"/>
                </a:solidFill>
                <a:latin typeface="+mj-lt"/>
              </a:rPr>
              <a:t>Ray which starts 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parallel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 to OA</a:t>
            </a:r>
          </a:p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optical axis)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 bwMode="auto">
          <a:xfrm>
            <a:off x="678424" y="1595438"/>
            <a:ext cx="7581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Each one obeys Law of Reflection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6879714" y="3562290"/>
            <a:ext cx="24166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normal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1828800" y="5646738"/>
            <a:ext cx="3962400" cy="830262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  <a:latin typeface="+mj-lt"/>
              </a:rPr>
              <a:t>Reflected ray looks like it came from  F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562600" y="3367088"/>
            <a:ext cx="4876800" cy="1306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6656389" y="2560639"/>
            <a:ext cx="860425" cy="4022725"/>
            <a:chOff x="5132387" y="2560638"/>
            <a:chExt cx="860426" cy="4022725"/>
          </a:xfrm>
        </p:grpSpPr>
        <p:cxnSp>
          <p:nvCxnSpPr>
            <p:cNvPr id="45" name="Straight Connector 44"/>
            <p:cNvCxnSpPr/>
            <p:nvPr/>
          </p:nvCxnSpPr>
          <p:spPr bwMode="auto">
            <a:xfrm rot="10800000" flipV="1">
              <a:off x="5764213" y="2560638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 bwMode="auto">
            <a:xfrm rot="10800000" flipV="1">
              <a:off x="5507037" y="3017838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 bwMode="auto">
            <a:xfrm rot="10800000" flipV="1">
              <a:off x="5297487" y="35115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 bwMode="auto">
            <a:xfrm rot="10800000" flipV="1">
              <a:off x="5178424" y="40322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 bwMode="auto">
            <a:xfrm rot="10800000">
              <a:off x="5764213" y="65833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 rot="10800000">
              <a:off x="5508624" y="61261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 bwMode="auto">
            <a:xfrm rot="10800000">
              <a:off x="5299074" y="56324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 bwMode="auto">
            <a:xfrm rot="10800000">
              <a:off x="5180012" y="51117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 bwMode="auto">
            <a:xfrm rot="10800000" flipV="1">
              <a:off x="5132387" y="457200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3200400" y="4590872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Note: with non-plane mirrors, must look at extended object (not single point)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32" name="TextBox 31"/>
          <p:cNvSpPr txBox="1"/>
          <p:nvPr/>
        </p:nvSpPr>
        <p:spPr bwMode="auto">
          <a:xfrm>
            <a:off x="7402513" y="5021759"/>
            <a:ext cx="21224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projected rays pass through F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1610032" y="2129136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1</a:t>
            </a:r>
            <a:r>
              <a:rPr lang="en-US" sz="2400" baseline="30000" dirty="0">
                <a:latin typeface="+mj-lt"/>
              </a:rPr>
              <a:t>st</a:t>
            </a:r>
            <a:r>
              <a:rPr lang="en-US" sz="2400" dirty="0">
                <a:latin typeface="+mj-lt"/>
              </a:rPr>
              <a:t> 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 animBg="1"/>
      <p:bldP spid="3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2305050" y="1295400"/>
            <a:ext cx="7581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+mj-lt"/>
              </a:rPr>
              <a:t>2</a:t>
            </a:r>
            <a:r>
              <a:rPr lang="en-US" sz="2800" baseline="30000" dirty="0">
                <a:latin typeface="+mj-lt"/>
              </a:rPr>
              <a:t>nd</a:t>
            </a:r>
            <a:r>
              <a:rPr lang="en-US" sz="2800" dirty="0">
                <a:latin typeface="+mj-lt"/>
              </a:rPr>
              <a:t> Ray</a:t>
            </a:r>
          </a:p>
        </p:txBody>
      </p:sp>
      <p:sp>
        <p:nvSpPr>
          <p:cNvPr id="28" name="Arc 27"/>
          <p:cNvSpPr/>
          <p:nvPr/>
        </p:nvSpPr>
        <p:spPr bwMode="auto">
          <a:xfrm rot="10800000">
            <a:off x="6629400" y="1143000"/>
            <a:ext cx="6858000" cy="6858000"/>
          </a:xfrm>
          <a:prstGeom prst="arc">
            <a:avLst>
              <a:gd name="adj1" fmla="val 19411142"/>
              <a:gd name="adj2" fmla="val 2189259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6656389" y="2560639"/>
            <a:ext cx="860425" cy="4022725"/>
            <a:chOff x="5132387" y="2560638"/>
            <a:chExt cx="860426" cy="4022725"/>
          </a:xfrm>
        </p:grpSpPr>
        <p:cxnSp>
          <p:nvCxnSpPr>
            <p:cNvPr id="29" name="Straight Connector 28"/>
            <p:cNvCxnSpPr/>
            <p:nvPr/>
          </p:nvCxnSpPr>
          <p:spPr bwMode="auto">
            <a:xfrm rot="10800000" flipV="1">
              <a:off x="5764213" y="2560638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0800000" flipV="1">
              <a:off x="5507037" y="3017838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rot="10800000" flipV="1">
              <a:off x="5297487" y="35115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rot="10800000" flipV="1">
              <a:off x="5178424" y="40322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rot="10800000">
              <a:off x="5764213" y="65833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rot="10800000">
              <a:off x="5508624" y="61261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10800000">
              <a:off x="5299074" y="56324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 bwMode="auto">
            <a:xfrm rot="10800000">
              <a:off x="5180012" y="51117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 bwMode="auto">
            <a:xfrm rot="10800000" flipV="1">
              <a:off x="5132387" y="457200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Oval 38"/>
          <p:cNvSpPr/>
          <p:nvPr/>
        </p:nvSpPr>
        <p:spPr>
          <a:xfrm>
            <a:off x="10012364" y="4525964"/>
            <a:ext cx="92075" cy="920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8302626" y="4525964"/>
            <a:ext cx="92075" cy="920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Down Arrow 40"/>
          <p:cNvSpPr/>
          <p:nvPr/>
        </p:nvSpPr>
        <p:spPr>
          <a:xfrm rot="10800000">
            <a:off x="4608513" y="3657600"/>
            <a:ext cx="381000" cy="914400"/>
          </a:xfrm>
          <a:prstGeom prst="down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799014" y="3657600"/>
            <a:ext cx="1957387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4467226" y="2343150"/>
            <a:ext cx="2289175" cy="13160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95" name="TextBox 18"/>
          <p:cNvSpPr txBox="1">
            <a:spLocks noChangeArrowheads="1"/>
          </p:cNvSpPr>
          <p:nvPr/>
        </p:nvSpPr>
        <p:spPr bwMode="auto">
          <a:xfrm>
            <a:off x="9791700" y="4572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1996" name="TextBox 19"/>
          <p:cNvSpPr txBox="1">
            <a:spLocks noChangeArrowheads="1"/>
          </p:cNvSpPr>
          <p:nvPr/>
        </p:nvSpPr>
        <p:spPr bwMode="auto">
          <a:xfrm>
            <a:off x="8039100" y="4572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rot="10800000" flipH="1" flipV="1">
            <a:off x="4799013" y="3657600"/>
            <a:ext cx="1884362" cy="4841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4441825" y="4140200"/>
            <a:ext cx="224155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52900" y="4572000"/>
            <a:ext cx="62484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0800000">
            <a:off x="6757988" y="3657601"/>
            <a:ext cx="3643312" cy="2093913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629400" y="4140200"/>
            <a:ext cx="2857500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 bwMode="auto">
          <a:xfrm>
            <a:off x="1752600" y="2514601"/>
            <a:ext cx="27432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ctr">
              <a:buFont typeface="+mj-lt"/>
              <a:buAutoNum type="arabicPeriod" startAt="2"/>
              <a:defRPr/>
            </a:pPr>
            <a:r>
              <a:rPr lang="en-US" sz="2000" dirty="0">
                <a:solidFill>
                  <a:srgbClr val="0070C0"/>
                </a:solidFill>
                <a:latin typeface="+mj-lt"/>
              </a:rPr>
              <a:t>Ray which starts </a:t>
            </a:r>
            <a:r>
              <a:rPr lang="en-US" sz="2000" b="1" dirty="0">
                <a:solidFill>
                  <a:srgbClr val="0070C0"/>
                </a:solidFill>
                <a:latin typeface="+mj-lt"/>
              </a:rPr>
              <a:t>aimed at F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(focal point)</a:t>
            </a:r>
            <a:endParaRPr lang="en-US" sz="20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 bwMode="auto">
          <a:xfrm>
            <a:off x="1752601" y="5461140"/>
            <a:ext cx="4876799" cy="460375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70C0"/>
                </a:solidFill>
                <a:latin typeface="+mj-lt"/>
              </a:rPr>
              <a:t>Reflected ray is parallel to the OA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629400" y="4140201"/>
            <a:ext cx="3352800" cy="862013"/>
          </a:xfrm>
          <a:prstGeom prst="straightConnector1">
            <a:avLst/>
          </a:prstGeom>
          <a:ln w="12700">
            <a:solidFill>
              <a:srgbClr val="0070C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 noChangeAspect="1"/>
          </p:cNvCxnSpPr>
          <p:nvPr/>
        </p:nvCxnSpPr>
        <p:spPr>
          <a:xfrm>
            <a:off x="5316538" y="3962401"/>
            <a:ext cx="1922462" cy="252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own Arrow 37"/>
          <p:cNvSpPr/>
          <p:nvPr/>
        </p:nvSpPr>
        <p:spPr>
          <a:xfrm rot="10800000">
            <a:off x="7442200" y="4140200"/>
            <a:ext cx="179388" cy="431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598006" y="3246975"/>
            <a:ext cx="2544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image extends from optical axis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133600" y="5921515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Note: This ray is the reverse of the first special ray (previous slide)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6" name="Title 1"/>
          <p:cNvSpPr txBox="1">
            <a:spLocks/>
          </p:cNvSpPr>
          <p:nvPr/>
        </p:nvSpPr>
        <p:spPr bwMode="auto">
          <a:xfrm>
            <a:off x="1874838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Arial" pitchFamily="-112" charset="0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Arial" pitchFamily="-112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Arial" pitchFamily="-112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Arial" pitchFamily="-112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Arial" pitchFamily="-112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Convex Mirrors: Ray Diagram</a:t>
            </a:r>
            <a:endParaRPr lang="en-US" sz="40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38" grpId="0" animBg="1"/>
      <p:bldP spid="44" grpId="0"/>
      <p:bldP spid="4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2305050" y="1371600"/>
            <a:ext cx="7581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+mj-lt"/>
              </a:rPr>
              <a:t>3</a:t>
            </a:r>
            <a:r>
              <a:rPr lang="en-US" sz="2800" baseline="30000" dirty="0">
                <a:latin typeface="+mj-lt"/>
              </a:rPr>
              <a:t>rd</a:t>
            </a:r>
            <a:r>
              <a:rPr lang="en-US" sz="2800" dirty="0">
                <a:latin typeface="+mj-lt"/>
              </a:rPr>
              <a:t> Ray</a:t>
            </a:r>
          </a:p>
        </p:txBody>
      </p:sp>
      <p:sp>
        <p:nvSpPr>
          <p:cNvPr id="28" name="Arc 27"/>
          <p:cNvSpPr/>
          <p:nvPr/>
        </p:nvSpPr>
        <p:spPr bwMode="auto">
          <a:xfrm rot="10800000">
            <a:off x="6629400" y="1143000"/>
            <a:ext cx="6858000" cy="6858000"/>
          </a:xfrm>
          <a:prstGeom prst="arc">
            <a:avLst>
              <a:gd name="adj1" fmla="val 19411142"/>
              <a:gd name="adj2" fmla="val 2189259"/>
            </a:avLst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0012364" y="4525964"/>
            <a:ext cx="92075" cy="920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8302626" y="4525964"/>
            <a:ext cx="92075" cy="920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Down Arrow 40"/>
          <p:cNvSpPr/>
          <p:nvPr/>
        </p:nvSpPr>
        <p:spPr>
          <a:xfrm rot="10800000">
            <a:off x="4608513" y="3657600"/>
            <a:ext cx="381000" cy="914400"/>
          </a:xfrm>
          <a:prstGeom prst="downArrow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016" name="TextBox 18"/>
          <p:cNvSpPr txBox="1">
            <a:spLocks noChangeArrowheads="1"/>
          </p:cNvSpPr>
          <p:nvPr/>
        </p:nvSpPr>
        <p:spPr bwMode="auto">
          <a:xfrm>
            <a:off x="9791700" y="4572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3017" name="TextBox 19"/>
          <p:cNvSpPr txBox="1">
            <a:spLocks noChangeArrowheads="1"/>
          </p:cNvSpPr>
          <p:nvPr/>
        </p:nvSpPr>
        <p:spPr bwMode="auto">
          <a:xfrm>
            <a:off x="8039100" y="4572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rot="10800000" flipH="1" flipV="1">
            <a:off x="4799013" y="3657600"/>
            <a:ext cx="1828800" cy="9144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4799013" y="4572000"/>
            <a:ext cx="1828800" cy="9144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52900" y="4572000"/>
            <a:ext cx="62484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6629400" y="3657600"/>
            <a:ext cx="1828800" cy="91440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 bwMode="auto">
          <a:xfrm>
            <a:off x="1828800" y="2750403"/>
            <a:ext cx="2627312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2575" indent="-282575">
              <a:buFont typeface="+mj-lt"/>
              <a:buAutoNum type="arabicPeriod" startAt="3"/>
              <a:defRPr/>
            </a:pPr>
            <a:r>
              <a:rPr lang="en-US" sz="2000" dirty="0">
                <a:solidFill>
                  <a:srgbClr val="00B050"/>
                </a:solidFill>
                <a:latin typeface="+mj-lt"/>
              </a:rPr>
              <a:t>Ray which hits the </a:t>
            </a:r>
            <a:r>
              <a:rPr lang="en-US" sz="2000" b="1" dirty="0">
                <a:solidFill>
                  <a:srgbClr val="00B050"/>
                </a:solidFill>
                <a:latin typeface="+mj-lt"/>
              </a:rPr>
              <a:t>mirror’s center  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3332957" y="4572001"/>
            <a:ext cx="18486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latin typeface="+mj-lt"/>
              </a:rPr>
              <a:t>OA is the normal for this ray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1600200" y="5867400"/>
            <a:ext cx="5257800" cy="830262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B050"/>
                </a:solidFill>
                <a:latin typeface="+mj-lt"/>
              </a:rPr>
              <a:t>Reflected ray makes same angle with OA as the incident ray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799014" y="3657600"/>
            <a:ext cx="1957387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467226" y="2343150"/>
            <a:ext cx="2289175" cy="13160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own Arrow 42"/>
          <p:cNvSpPr/>
          <p:nvPr/>
        </p:nvSpPr>
        <p:spPr>
          <a:xfrm rot="10800000">
            <a:off x="7442200" y="4140200"/>
            <a:ext cx="179388" cy="431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rot="10800000">
            <a:off x="6757988" y="3657601"/>
            <a:ext cx="3643312" cy="2093913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 flipH="1" flipV="1">
            <a:off x="4799013" y="3657600"/>
            <a:ext cx="1884362" cy="4841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0800000">
            <a:off x="4441825" y="4140200"/>
            <a:ext cx="224155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6629400" y="4140200"/>
            <a:ext cx="2857500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629400" y="4140201"/>
            <a:ext cx="3352800" cy="862013"/>
          </a:xfrm>
          <a:prstGeom prst="straightConnector1">
            <a:avLst/>
          </a:prstGeom>
          <a:ln w="12700">
            <a:solidFill>
              <a:srgbClr val="0070C0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6656389" y="2560639"/>
            <a:ext cx="860425" cy="4022725"/>
            <a:chOff x="5132387" y="2560638"/>
            <a:chExt cx="860426" cy="4022725"/>
          </a:xfrm>
        </p:grpSpPr>
        <p:cxnSp>
          <p:nvCxnSpPr>
            <p:cNvPr id="52" name="Straight Connector 51"/>
            <p:cNvCxnSpPr/>
            <p:nvPr/>
          </p:nvCxnSpPr>
          <p:spPr bwMode="auto">
            <a:xfrm rot="10800000" flipV="1">
              <a:off x="5764213" y="2560638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 bwMode="auto">
            <a:xfrm rot="10800000" flipV="1">
              <a:off x="5507037" y="3017838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 bwMode="auto">
            <a:xfrm rot="10800000" flipV="1">
              <a:off x="5297487" y="35115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 bwMode="auto">
            <a:xfrm rot="10800000" flipV="1">
              <a:off x="5178424" y="40322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 bwMode="auto">
            <a:xfrm rot="10800000">
              <a:off x="5764213" y="65833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 bwMode="auto">
            <a:xfrm rot="10800000">
              <a:off x="5508624" y="6126163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 bwMode="auto">
            <a:xfrm rot="10800000">
              <a:off x="5299074" y="56324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 bwMode="auto">
            <a:xfrm rot="10800000">
              <a:off x="5180012" y="511175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 bwMode="auto">
            <a:xfrm rot="10800000" flipV="1">
              <a:off x="5132387" y="4572000"/>
              <a:ext cx="2286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Convex Mirrors: Ray Diagram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67" name="TextBox 14"/>
          <p:cNvSpPr txBox="1">
            <a:spLocks noChangeArrowheads="1"/>
          </p:cNvSpPr>
          <p:nvPr/>
        </p:nvSpPr>
        <p:spPr bwMode="auto">
          <a:xfrm>
            <a:off x="5724728" y="4247744"/>
            <a:ext cx="4511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600" b="1" i="1" dirty="0">
                <a:latin typeface="Symbol" pitchFamily="18" charset="2"/>
              </a:rPr>
              <a:t>q</a:t>
            </a:r>
            <a:r>
              <a:rPr lang="en-US" sz="16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14"/>
          <p:cNvSpPr txBox="1">
            <a:spLocks noChangeArrowheads="1"/>
          </p:cNvSpPr>
          <p:nvPr/>
        </p:nvSpPr>
        <p:spPr bwMode="auto">
          <a:xfrm>
            <a:off x="5640253" y="4539096"/>
            <a:ext cx="6014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600" b="1" i="1" dirty="0" err="1">
                <a:latin typeface="Symbol" pitchFamily="18" charset="2"/>
              </a:rPr>
              <a:t>q</a:t>
            </a:r>
            <a:r>
              <a:rPr lang="en-US" sz="1600" b="1" i="1" baseline="-25000" dirty="0" err="1">
                <a:latin typeface="Times New Roman" pitchFamily="18" charset="0"/>
                <a:cs typeface="Times New Roman" pitchFamily="18" charset="0"/>
              </a:rPr>
              <a:t>r</a:t>
            </a:r>
            <a:endParaRPr 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 animBg="1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Ray Model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133600" y="1371601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What do we mean by that?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752600" y="2765426"/>
            <a:ext cx="617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Rays of light are the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geometric </a:t>
            </a:r>
            <a:r>
              <a:rPr lang="en-US" sz="2400" dirty="0">
                <a:latin typeface="+mj-lt"/>
              </a:rPr>
              <a:t>kind of ray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1752600" y="3756026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Reminder about rays: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3352800" y="4213226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8000"/>
                </a:solidFill>
                <a:latin typeface="+mj-lt"/>
              </a:rPr>
              <a:t>Start at point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3352800" y="4594226"/>
            <a:ext cx="464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</a:rPr>
              <a:t>Point outward as straight 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7924800" y="2514601"/>
            <a:ext cx="2133600" cy="2689225"/>
            <a:chOff x="6400800" y="2514600"/>
            <a:chExt cx="2133600" cy="2689225"/>
          </a:xfrm>
        </p:grpSpPr>
        <p:pic>
          <p:nvPicPr>
            <p:cNvPr id="39939" name="Picture 3" descr="C:\Documents and Settings\djc321\Local Settings\Temporary Internet Files\Content.IE5\KHMRK9AV\MP900227554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0800" y="2514600"/>
              <a:ext cx="2114550" cy="2689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" name="Group 12"/>
            <p:cNvGrpSpPr/>
            <p:nvPr/>
          </p:nvGrpSpPr>
          <p:grpSpPr>
            <a:xfrm>
              <a:off x="6858000" y="3431381"/>
              <a:ext cx="1676400" cy="1445419"/>
              <a:chOff x="6858000" y="3431381"/>
              <a:chExt cx="1676400" cy="1445419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>
                <a:off x="7162800" y="3581400"/>
                <a:ext cx="685800" cy="1012825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7381672" y="3431381"/>
                <a:ext cx="1152728" cy="656431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H="1">
                <a:off x="6858000" y="3756025"/>
                <a:ext cx="76200" cy="1120775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Basic Ideas of Ray Model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057400" y="1676401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Light is represented as a collection of rays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133600" y="2362201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Light source produces an infinite number of rays (one in each direction)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096000" y="3352801"/>
            <a:ext cx="4572000" cy="2746375"/>
            <a:chOff x="4572000" y="3352800"/>
            <a:chExt cx="4572000" cy="2746177"/>
          </a:xfrm>
        </p:grpSpPr>
        <p:sp>
          <p:nvSpPr>
            <p:cNvPr id="6162" name="Rectangle 6"/>
            <p:cNvSpPr>
              <a:spLocks noChangeArrowheads="1"/>
            </p:cNvSpPr>
            <p:nvPr/>
          </p:nvSpPr>
          <p:spPr bwMode="auto">
            <a:xfrm>
              <a:off x="4572000" y="5791200"/>
              <a:ext cx="45720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400"/>
                <a:t>http://en.wikipedia.org/wiki/File:RBG-LED.jpg</a:t>
              </a:r>
            </a:p>
          </p:txBody>
        </p:sp>
        <p:pic>
          <p:nvPicPr>
            <p:cNvPr id="6163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3352800"/>
              <a:ext cx="3124200" cy="2315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1" name="Straight Arrow Connector 10"/>
          <p:cNvCxnSpPr/>
          <p:nvPr/>
        </p:nvCxnSpPr>
        <p:spPr>
          <a:xfrm rot="10800000" flipV="1">
            <a:off x="5562600" y="3962400"/>
            <a:ext cx="28194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8191500" y="2324100"/>
            <a:ext cx="2133600" cy="1447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6400800" y="2133600"/>
            <a:ext cx="2209800" cy="1600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763000" y="4038600"/>
            <a:ext cx="1600200" cy="838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7277100" y="2400300"/>
            <a:ext cx="2514600" cy="152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 bwMode="auto">
          <a:xfrm>
            <a:off x="1524000" y="3276601"/>
            <a:ext cx="3962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Object is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detected</a:t>
            </a:r>
            <a:r>
              <a:rPr lang="en-US" sz="2400" dirty="0">
                <a:latin typeface="+mj-lt"/>
              </a:rPr>
              <a:t> when an observer “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collects</a:t>
            </a:r>
            <a:r>
              <a:rPr lang="en-US" sz="2400" dirty="0">
                <a:latin typeface="+mj-lt"/>
              </a:rPr>
              <a:t>” the rays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1524000" y="4191001"/>
            <a:ext cx="3962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(for example rays enter the observer’s eye)</a:t>
            </a: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105400" y="4343400"/>
            <a:ext cx="3352800" cy="1905000"/>
            <a:chOff x="3581400" y="4343400"/>
            <a:chExt cx="3352800" cy="1905000"/>
          </a:xfrm>
        </p:grpSpPr>
        <p:pic>
          <p:nvPicPr>
            <p:cNvPr id="6160" name="Picture 8" descr="C:\Documents and Settings\djc321\Local Settings\Temporary Internet Files\Content.IE5\0HMB456B\MP900448626[1]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400" y="5181600"/>
              <a:ext cx="1422400" cy="106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1" name="Straight Arrow Connector 30"/>
            <p:cNvCxnSpPr/>
            <p:nvPr/>
          </p:nvCxnSpPr>
          <p:spPr>
            <a:xfrm rot="10800000" flipV="1">
              <a:off x="4419600" y="4343400"/>
              <a:ext cx="2514600" cy="1447800"/>
            </a:xfrm>
            <a:prstGeom prst="straightConnector1">
              <a:avLst/>
            </a:prstGeom>
            <a:ln w="635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/>
          <p:nvPr/>
        </p:nvCxnSpPr>
        <p:spPr>
          <a:xfrm rot="10800000" flipV="1">
            <a:off x="5791200" y="4267200"/>
            <a:ext cx="2743200" cy="1371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 bwMode="auto">
          <a:xfrm>
            <a:off x="1524000" y="5410200"/>
            <a:ext cx="3429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+mj-lt"/>
              </a:rPr>
              <a:t>Rays travel in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straight line unless they interact with matter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cs typeface="Arial" charset="0"/>
              </a:rPr>
              <a:t>Light Sources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3600">
                <a:latin typeface="Arial" charset="0"/>
                <a:cs typeface="Arial" charset="0"/>
              </a:rPr>
              <a:t>(Light Production)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714500" y="1600201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+mj-lt"/>
              </a:rPr>
              <a:t>Self-Luminous Objects </a:t>
            </a:r>
            <a:r>
              <a:rPr lang="en-US" sz="2400" dirty="0">
                <a:latin typeface="+mj-lt"/>
              </a:rPr>
              <a:t>(generate light)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1600200" y="2590801"/>
            <a:ext cx="3581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Fire, electric lights, stars, some animals, etc.</a:t>
            </a:r>
          </a:p>
        </p:txBody>
      </p:sp>
      <p:pic>
        <p:nvPicPr>
          <p:cNvPr id="717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3429000"/>
            <a:ext cx="16383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1524000" y="5943601"/>
            <a:ext cx="4267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hlinkClick r:id="rId3"/>
              </a:rPr>
              <a:t>http://en.wikipedia.org/wiki/File:Firefly_composite.jpg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 bwMode="auto">
          <a:xfrm>
            <a:off x="6553200" y="1676401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+mj-lt"/>
              </a:rPr>
              <a:t>Reflective Objects</a:t>
            </a:r>
          </a:p>
          <a:p>
            <a:pPr algn="ctr">
              <a:defRPr/>
            </a:pPr>
            <a:r>
              <a:rPr lang="en-US" sz="2400" dirty="0">
                <a:latin typeface="+mj-lt"/>
              </a:rPr>
              <a:t>(just reflect rays)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6438900" y="2495551"/>
            <a:ext cx="358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Just about everything else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791200" y="3314701"/>
            <a:ext cx="487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1638" indent="-401638">
              <a:defRPr/>
            </a:pPr>
            <a:r>
              <a:rPr lang="en-US" sz="2400" dirty="0">
                <a:latin typeface="+mj-lt"/>
              </a:rPr>
              <a:t>1.  Light bulbs in this room produce light rays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5791200" y="4133851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sz="2400" dirty="0">
                <a:latin typeface="+mj-lt"/>
              </a:rPr>
              <a:t>2.  These rays bounce off this screen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5791200" y="4953001"/>
            <a:ext cx="472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sz="2400" dirty="0">
                <a:latin typeface="+mj-lt"/>
              </a:rPr>
              <a:t>3.  The reflected rays enter the eye or other detector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4130676" y="2819401"/>
            <a:ext cx="6308725" cy="2657475"/>
            <a:chOff x="2606678" y="3276602"/>
            <a:chExt cx="6308723" cy="2657504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3962403" y="3711582"/>
              <a:ext cx="4952998" cy="1588"/>
            </a:xfrm>
            <a:prstGeom prst="straightConnector1">
              <a:avLst/>
            </a:prstGeom>
            <a:ln w="25400">
              <a:solidFill>
                <a:srgbClr val="293F6F"/>
              </a:solidFill>
              <a:prstDash val="sys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 flipV="1">
              <a:off x="4343402" y="3405191"/>
              <a:ext cx="4495799" cy="2528915"/>
            </a:xfrm>
            <a:prstGeom prst="straightConnector1">
              <a:avLst/>
            </a:prstGeom>
            <a:ln w="25400">
              <a:solidFill>
                <a:srgbClr val="293F6F"/>
              </a:solidFill>
              <a:prstDash val="sys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 flipV="1">
              <a:off x="2606678" y="3581405"/>
              <a:ext cx="6154736" cy="1698644"/>
            </a:xfrm>
            <a:prstGeom prst="straightConnector1">
              <a:avLst/>
            </a:prstGeom>
            <a:ln w="25400">
              <a:solidFill>
                <a:srgbClr val="293F6F"/>
              </a:solidFill>
              <a:prstDash val="sys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rot="10800000">
              <a:off x="5788027" y="3276602"/>
              <a:ext cx="3127374" cy="563569"/>
            </a:xfrm>
            <a:prstGeom prst="straightConnector1">
              <a:avLst/>
            </a:prstGeom>
            <a:ln w="25400">
              <a:solidFill>
                <a:srgbClr val="293F6F"/>
              </a:solidFill>
              <a:prstDash val="sys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Rays and Objects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551488" y="1833563"/>
            <a:ext cx="0" cy="28416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 bwMode="auto">
          <a:xfrm>
            <a:off x="1828800" y="1674020"/>
            <a:ext cx="2552701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j-lt"/>
              </a:rPr>
              <a:t>Object 1</a:t>
            </a:r>
            <a:r>
              <a:rPr lang="en-US" dirty="0">
                <a:latin typeface="+mj-lt"/>
              </a:rPr>
              <a:t>: know location, trace rays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30676" y="3254376"/>
            <a:ext cx="2422525" cy="5556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30676" y="3254376"/>
            <a:ext cx="1584325" cy="17748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130675" y="3200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1066800" y="1214438"/>
            <a:ext cx="662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Each object emits rays in all directions 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3886200" y="3254376"/>
            <a:ext cx="320676" cy="17748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3886201" y="1905001"/>
            <a:ext cx="320675" cy="13493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 bwMode="auto">
          <a:xfrm>
            <a:off x="6380828" y="5505272"/>
            <a:ext cx="419100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i="1" dirty="0">
                <a:latin typeface="+mj-lt"/>
              </a:rPr>
              <a:t>When looking for images, trace rays back to find where they intersect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245974" y="1943099"/>
            <a:ext cx="1889125" cy="127317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4130675" y="2819401"/>
            <a:ext cx="4451350" cy="2657475"/>
            <a:chOff x="2606676" y="2819402"/>
            <a:chExt cx="4451533" cy="2657472"/>
          </a:xfrm>
        </p:grpSpPr>
        <p:cxnSp>
          <p:nvCxnSpPr>
            <p:cNvPr id="6" name="Straight Arrow Connector 5"/>
            <p:cNvCxnSpPr/>
            <p:nvPr/>
          </p:nvCxnSpPr>
          <p:spPr bwMode="auto">
            <a:xfrm>
              <a:off x="3962457" y="3254377"/>
              <a:ext cx="2667110" cy="1588"/>
            </a:xfrm>
            <a:prstGeom prst="straightConnector1">
              <a:avLst/>
            </a:prstGeom>
            <a:ln w="25400">
              <a:solidFill>
                <a:srgbClr val="293F6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 bwMode="auto">
            <a:xfrm rot="10800000" flipV="1">
              <a:off x="4343472" y="4114801"/>
              <a:ext cx="2421038" cy="1362073"/>
            </a:xfrm>
            <a:prstGeom prst="straightConnector1">
              <a:avLst/>
            </a:prstGeom>
            <a:ln w="2540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 bwMode="auto">
            <a:xfrm rot="10800000" flipV="1">
              <a:off x="2606676" y="3733801"/>
              <a:ext cx="3945100" cy="1089024"/>
            </a:xfrm>
            <a:prstGeom prst="straightConnector1">
              <a:avLst/>
            </a:prstGeom>
            <a:ln w="2540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 bwMode="auto">
            <a:xfrm rot="10800000">
              <a:off x="5788157" y="2819402"/>
              <a:ext cx="1270052" cy="228600"/>
            </a:xfrm>
            <a:prstGeom prst="straightConnector1">
              <a:avLst/>
            </a:prstGeom>
            <a:ln w="25400">
              <a:solidFill>
                <a:srgbClr val="293F6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Arrow Connector 62"/>
          <p:cNvCxnSpPr/>
          <p:nvPr/>
        </p:nvCxnSpPr>
        <p:spPr>
          <a:xfrm>
            <a:off x="1524001" y="3255964"/>
            <a:ext cx="2657475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2209800" y="3276601"/>
            <a:ext cx="1997076" cy="163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V="1">
            <a:off x="1676400" y="3276600"/>
            <a:ext cx="2484438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 flipV="1">
            <a:off x="2362200" y="2209800"/>
            <a:ext cx="1803400" cy="104616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 bwMode="auto">
          <a:xfrm>
            <a:off x="6819900" y="1886635"/>
            <a:ext cx="3733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latin typeface="+mj-lt"/>
              </a:rPr>
              <a:t>Object 2</a:t>
            </a:r>
            <a:r>
              <a:rPr lang="en-US" dirty="0">
                <a:latin typeface="+mj-lt"/>
              </a:rPr>
              <a:t>: What if you know rays’ </a:t>
            </a:r>
            <a:r>
              <a:rPr lang="en-US" b="1" dirty="0">
                <a:latin typeface="+mj-lt"/>
              </a:rPr>
              <a:t>trajectories</a:t>
            </a:r>
            <a:r>
              <a:rPr lang="en-US" dirty="0">
                <a:latin typeface="+mj-lt"/>
              </a:rPr>
              <a:t> but not object’s </a:t>
            </a:r>
            <a:r>
              <a:rPr lang="en-US" b="1" dirty="0">
                <a:latin typeface="+mj-lt"/>
              </a:rPr>
              <a:t>location</a:t>
            </a:r>
            <a:r>
              <a:rPr lang="en-US" dirty="0">
                <a:latin typeface="+mj-lt"/>
              </a:rPr>
              <a:t>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4" name="Group 9223"/>
          <p:cNvGrpSpPr/>
          <p:nvPr/>
        </p:nvGrpSpPr>
        <p:grpSpPr>
          <a:xfrm>
            <a:off x="7378394" y="3333136"/>
            <a:ext cx="3137207" cy="1924664"/>
            <a:chOff x="5854393" y="3333136"/>
            <a:chExt cx="3137207" cy="1924664"/>
          </a:xfrm>
        </p:grpSpPr>
        <p:sp>
          <p:nvSpPr>
            <p:cNvPr id="37" name="TextBox 36"/>
            <p:cNvSpPr txBox="1"/>
            <p:nvPr/>
          </p:nvSpPr>
          <p:spPr bwMode="auto">
            <a:xfrm>
              <a:off x="5854393" y="4611469"/>
              <a:ext cx="3137207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Rays can be </a:t>
              </a:r>
              <a:r>
                <a:rPr lang="en-US" b="1" dirty="0">
                  <a:solidFill>
                    <a:srgbClr val="293F6F"/>
                  </a:solidFill>
                  <a:latin typeface="+mj-lt"/>
                </a:rPr>
                <a:t>traced back </a:t>
              </a:r>
              <a:r>
                <a:rPr lang="en-US" dirty="0">
                  <a:latin typeface="+mj-lt"/>
                </a:rPr>
                <a:t>to find object’s location</a:t>
              </a:r>
            </a:p>
          </p:txBody>
        </p:sp>
        <p:cxnSp>
          <p:nvCxnSpPr>
            <p:cNvPr id="9223" name="Straight Arrow Connector 9222"/>
            <p:cNvCxnSpPr/>
            <p:nvPr/>
          </p:nvCxnSpPr>
          <p:spPr>
            <a:xfrm flipV="1">
              <a:off x="8096864" y="3333136"/>
              <a:ext cx="152400" cy="134143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585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676400" y="2514600"/>
            <a:ext cx="2819400" cy="3886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Rays and Matter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895600" y="3352800"/>
            <a:ext cx="1600200" cy="838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auto">
          <a:xfrm>
            <a:off x="1524000" y="1447801"/>
            <a:ext cx="6477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When reaching a </a:t>
            </a:r>
            <a:r>
              <a:rPr lang="en-US" sz="2400" b="1" dirty="0">
                <a:latin typeface="+mj-lt"/>
              </a:rPr>
              <a:t>border between mediums </a:t>
            </a:r>
            <a:r>
              <a:rPr lang="en-US" sz="2400" dirty="0">
                <a:latin typeface="+mj-lt"/>
              </a:rPr>
              <a:t>(for example air to water), rays can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95800" y="2514600"/>
            <a:ext cx="2819400" cy="3886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1371600" y="4191001"/>
            <a:ext cx="3124200" cy="1744663"/>
            <a:chOff x="-152400" y="4191000"/>
            <a:chExt cx="3124200" cy="1745397"/>
          </a:xfrm>
        </p:grpSpPr>
        <p:sp>
          <p:nvSpPr>
            <p:cNvPr id="21" name="TextBox 20"/>
            <p:cNvSpPr txBox="1"/>
            <p:nvPr/>
          </p:nvSpPr>
          <p:spPr bwMode="auto">
            <a:xfrm>
              <a:off x="-152400" y="5105785"/>
              <a:ext cx="2971800" cy="830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FF0000"/>
                  </a:solidFill>
                  <a:latin typeface="+mj-lt"/>
                </a:rPr>
                <a:t>Reflect </a:t>
              </a:r>
              <a:r>
                <a:rPr lang="en-US" sz="2400" dirty="0">
                  <a:solidFill>
                    <a:srgbClr val="FF0000"/>
                  </a:solidFill>
                  <a:latin typeface="+mj-lt"/>
                </a:rPr>
                <a:t>(stays in original medium)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10800000" flipV="1">
              <a:off x="1371600" y="4191000"/>
              <a:ext cx="1600200" cy="838553"/>
            </a:xfrm>
            <a:prstGeom prst="straightConnector1">
              <a:avLst/>
            </a:prstGeom>
            <a:ln w="635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4495800" y="4191000"/>
            <a:ext cx="2971800" cy="2495550"/>
            <a:chOff x="2971800" y="4191000"/>
            <a:chExt cx="2971800" cy="2495729"/>
          </a:xfrm>
        </p:grpSpPr>
        <p:cxnSp>
          <p:nvCxnSpPr>
            <p:cNvPr id="29" name="Straight Arrow Connector 28"/>
            <p:cNvCxnSpPr/>
            <p:nvPr/>
          </p:nvCxnSpPr>
          <p:spPr>
            <a:xfrm rot="16200000" flipH="1">
              <a:off x="2514554" y="4648246"/>
              <a:ext cx="1295493" cy="381000"/>
            </a:xfrm>
            <a:prstGeom prst="straightConnector1">
              <a:avLst/>
            </a:prstGeom>
            <a:ln w="63500">
              <a:solidFill>
                <a:srgbClr val="3333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 bwMode="auto">
            <a:xfrm>
              <a:off x="2971800" y="5486493"/>
              <a:ext cx="2971800" cy="1200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3333FF"/>
                  </a:solidFill>
                  <a:latin typeface="+mj-lt"/>
                </a:rPr>
                <a:t>Refract </a:t>
              </a:r>
              <a:r>
                <a:rPr lang="en-US" sz="2400" dirty="0">
                  <a:solidFill>
                    <a:srgbClr val="3333FF"/>
                  </a:solidFill>
                  <a:latin typeface="+mj-lt"/>
                </a:rPr>
                <a:t>(travel in new direction into new medium)</a:t>
              </a:r>
            </a:p>
          </p:txBody>
        </p:sp>
      </p:grpSp>
      <p:sp>
        <p:nvSpPr>
          <p:cNvPr id="38" name="TextBox 37"/>
          <p:cNvSpPr txBox="1"/>
          <p:nvPr/>
        </p:nvSpPr>
        <p:spPr bwMode="auto">
          <a:xfrm>
            <a:off x="6781800" y="2895601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Within a medium, light can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7467600" y="3429001"/>
            <a:ext cx="320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A67A00"/>
                </a:solidFill>
                <a:latin typeface="+mj-lt"/>
              </a:rPr>
              <a:t>Scatter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(change direction)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67600" y="4572000"/>
            <a:ext cx="3200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A67A00"/>
                </a:solidFill>
                <a:latin typeface="+mj-lt"/>
              </a:rPr>
              <a:t>Be Absorbed </a:t>
            </a:r>
            <a:r>
              <a:rPr lang="en-US" sz="2400" dirty="0">
                <a:latin typeface="+mj-lt"/>
              </a:rPr>
              <a:t>(light’s energy changes matter and ray ends)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 bwMode="auto">
          <a:xfrm>
            <a:off x="5181600" y="3810000"/>
            <a:ext cx="5486400" cy="120015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Laws of Reflection: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1.  Rays and normal are in same plane</a:t>
            </a:r>
          </a:p>
          <a:p>
            <a:pPr>
              <a:defRPr/>
            </a:pPr>
            <a:r>
              <a:rPr lang="en-US" sz="2400" dirty="0"/>
              <a:t>2.  Those angles are equal: </a:t>
            </a:r>
            <a:r>
              <a:rPr lang="en-US" sz="2400" b="1" i="1" dirty="0" err="1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= </a:t>
            </a:r>
            <a:r>
              <a:rPr lang="en-US" sz="2400" b="1" i="1" dirty="0" err="1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Reflection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OpenStax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 25.2)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981200" y="1295401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Ray reaches surface at “angle of incidence” </a:t>
            </a:r>
            <a:r>
              <a:rPr lang="en-US" sz="2800" b="1" i="1" dirty="0" err="1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US" sz="28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981200" y="2895601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Ray “bounces” away from surface at “angle of reflection” </a:t>
            </a:r>
            <a:r>
              <a:rPr lang="en-US" sz="2400" b="1" i="1" dirty="0" err="1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1257300" y="3771900"/>
            <a:ext cx="2819400" cy="1981200"/>
          </a:xfrm>
          <a:prstGeom prst="straightConnector1">
            <a:avLst/>
          </a:prstGeom>
          <a:ln w="63500">
            <a:solidFill>
              <a:srgbClr val="293F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 bwMode="auto">
          <a:xfrm>
            <a:off x="2743200" y="1905001"/>
            <a:ext cx="6705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Angle between ray and a </a:t>
            </a:r>
            <a:r>
              <a:rPr lang="en-US" sz="2400" b="1" dirty="0">
                <a:latin typeface="+mj-lt"/>
              </a:rPr>
              <a:t>normal </a:t>
            </a:r>
            <a:r>
              <a:rPr lang="en-US" sz="2400" dirty="0">
                <a:latin typeface="+mj-lt"/>
              </a:rPr>
              <a:t>(perpendicular) line from surface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124200" y="3962400"/>
            <a:ext cx="533400" cy="2209800"/>
            <a:chOff x="1600200" y="3962400"/>
            <a:chExt cx="533400" cy="2209800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1028700" y="5067300"/>
              <a:ext cx="2209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14" name="TextBox 14"/>
            <p:cNvSpPr txBox="1">
              <a:spLocks noChangeArrowheads="1"/>
            </p:cNvSpPr>
            <p:nvPr/>
          </p:nvSpPr>
          <p:spPr bwMode="auto">
            <a:xfrm>
              <a:off x="1600200" y="4953000"/>
              <a:ext cx="457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 dirty="0">
                  <a:latin typeface="Symbol" pitchFamily="18" charset="2"/>
                </a:rPr>
                <a:t>q</a:t>
              </a:r>
              <a:r>
                <a:rPr lang="en-US" sz="2800" b="1" i="1" baseline="-25000" dirty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581400" y="3352800"/>
            <a:ext cx="2057400" cy="2819400"/>
            <a:chOff x="2057400" y="3352800"/>
            <a:chExt cx="2057400" cy="2819400"/>
          </a:xfrm>
        </p:grpSpPr>
        <p:cxnSp>
          <p:nvCxnSpPr>
            <p:cNvPr id="16" name="Straight Arrow Connector 15"/>
            <p:cNvCxnSpPr/>
            <p:nvPr/>
          </p:nvCxnSpPr>
          <p:spPr>
            <a:xfrm rot="5400000">
              <a:off x="1714500" y="3771900"/>
              <a:ext cx="2819400" cy="1981200"/>
            </a:xfrm>
            <a:prstGeom prst="straightConnector1">
              <a:avLst/>
            </a:prstGeom>
            <a:ln w="63500">
              <a:solidFill>
                <a:srgbClr val="293F6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12" name="TextBox 16"/>
            <p:cNvSpPr txBox="1">
              <a:spLocks noChangeArrowheads="1"/>
            </p:cNvSpPr>
            <p:nvPr/>
          </p:nvSpPr>
          <p:spPr bwMode="auto">
            <a:xfrm>
              <a:off x="2057400" y="4953000"/>
              <a:ext cx="6096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 i="1" dirty="0" err="1">
                  <a:latin typeface="Symbol" pitchFamily="18" charset="2"/>
                </a:rPr>
                <a:t>q</a:t>
              </a:r>
              <a:r>
                <a:rPr lang="en-US" sz="2800" b="1" i="1" baseline="-25000" dirty="0" err="1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2209800" y="6172200"/>
            <a:ext cx="3429000" cy="247650"/>
            <a:chOff x="685800" y="6172200"/>
            <a:chExt cx="3429000" cy="247649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85800" y="6172200"/>
              <a:ext cx="3429000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700088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3886200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1054100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 flipH="1">
              <a:off x="3532188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1408113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1762125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2116138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2470150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2824163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3178175" y="6191249"/>
              <a:ext cx="228599" cy="228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 bwMode="auto">
          <a:xfrm>
            <a:off x="5410200" y="5638801"/>
            <a:ext cx="5257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(Stripes like this generally mean that second material is opaque)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09241-9E76-427C-8FF9-7E40C7F3303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1" name="TextBox 14"/>
          <p:cNvSpPr txBox="1">
            <a:spLocks noChangeArrowheads="1"/>
          </p:cNvSpPr>
          <p:nvPr/>
        </p:nvSpPr>
        <p:spPr bwMode="auto">
          <a:xfrm>
            <a:off x="3273837" y="3654624"/>
            <a:ext cx="8346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 b="1" i="1" dirty="0">
                <a:latin typeface="+mj-lt"/>
              </a:rPr>
              <a:t>normal</a:t>
            </a:r>
            <a:endParaRPr lang="en-US" sz="1400" b="1" i="1" baseline="-25000" dirty="0">
              <a:latin typeface="+mj-lt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57600" y="5754328"/>
            <a:ext cx="2667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18028071">
            <a:off x="3193678" y="5708340"/>
            <a:ext cx="624842" cy="229216"/>
          </a:xfrm>
          <a:prstGeom prst="arc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2C76DF9BD8349B0CA3C9A1AA4C548" ma:contentTypeVersion="112" ma:contentTypeDescription="Create a new document." ma:contentTypeScope="" ma:versionID="3ba740bbfea08ad42b5fb892d4577724">
  <xsd:schema xmlns:xsd="http://www.w3.org/2001/XMLSchema" xmlns:xs="http://www.w3.org/2001/XMLSchema" xmlns:p="http://schemas.microsoft.com/office/2006/metadata/properties" xmlns:ns3="http://schemas.microsoft.com/sharepoint/v4" xmlns:ns4="9fff0862-dda6-4fd7-9437-296e7a0fcd45" xmlns:ns5="7dcc4a76-b6f0-4a5c-8242-557922f7abb0" targetNamespace="http://schemas.microsoft.com/office/2006/metadata/properties" ma:root="true" ma:fieldsID="f7fd287cc537a47f0d39eda5b7439aef" ns3:_="" ns4:_="" ns5:_="">
    <xsd:import namespace="http://schemas.microsoft.com/sharepoint/v4"/>
    <xsd:import namespace="9fff0862-dda6-4fd7-9437-296e7a0fcd45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3:IconOverlay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5:SharedWithUsers" minOccurs="0"/>
                <xsd:element ref="ns5:SharedWithDetail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f0862-dda6-4fd7-9437-296e7a0fc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C50A38BF-C926-4AB8-BD39-6F56E6CEAEF1}"/>
</file>

<file path=customXml/itemProps2.xml><?xml version="1.0" encoding="utf-8"?>
<ds:datastoreItem xmlns:ds="http://schemas.openxmlformats.org/officeDocument/2006/customXml" ds:itemID="{DA216B77-2AD8-4798-B688-F2C8B80D12CF}"/>
</file>

<file path=customXml/itemProps3.xml><?xml version="1.0" encoding="utf-8"?>
<ds:datastoreItem xmlns:ds="http://schemas.openxmlformats.org/officeDocument/2006/customXml" ds:itemID="{CD542833-922E-44E2-9C3F-B9B0B26BAAA8}"/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2553</Words>
  <Application>Microsoft Office PowerPoint</Application>
  <PresentationFormat>Widescreen</PresentationFormat>
  <Paragraphs>426</Paragraphs>
  <Slides>39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ＭＳ Ｐゴシック</vt:lpstr>
      <vt:lpstr>Arial</vt:lpstr>
      <vt:lpstr>Calibri</vt:lpstr>
      <vt:lpstr>Symbol</vt:lpstr>
      <vt:lpstr>Tahoma</vt:lpstr>
      <vt:lpstr>Times New Roman</vt:lpstr>
      <vt:lpstr>Office Theme</vt:lpstr>
      <vt:lpstr>Optics (behavior of light) </vt:lpstr>
      <vt:lpstr>Describing Light</vt:lpstr>
      <vt:lpstr>PowerPoint Presentation</vt:lpstr>
      <vt:lpstr>Ray Model</vt:lpstr>
      <vt:lpstr>Basic Ideas of Ray Model</vt:lpstr>
      <vt:lpstr>Light Sources (Light Production)</vt:lpstr>
      <vt:lpstr>Rays and Objects</vt:lpstr>
      <vt:lpstr>Rays and Matter</vt:lpstr>
      <vt:lpstr>Reflection (OpenStax 25.2)</vt:lpstr>
      <vt:lpstr>Plane Mirrors</vt:lpstr>
      <vt:lpstr>Ray Diagram to Find Image</vt:lpstr>
      <vt:lpstr>Where is the Image for a Plane Mirror?</vt:lpstr>
      <vt:lpstr>How far back is the image?</vt:lpstr>
      <vt:lpstr>Distance Terminology for Optics</vt:lpstr>
      <vt:lpstr>Checking on Object and Image Locations</vt:lpstr>
      <vt:lpstr>Types of Images Terminology</vt:lpstr>
      <vt:lpstr>Mirror Image with Ray Diagram</vt:lpstr>
      <vt:lpstr>What if Object isn’t Directly in Front of Mirror?</vt:lpstr>
      <vt:lpstr>Who can see an Image ?</vt:lpstr>
      <vt:lpstr>Who can see an Image ? Ray Diagram</vt:lpstr>
      <vt:lpstr>Who can see an Image ? Ray Diagram</vt:lpstr>
      <vt:lpstr>Finding Last Person to See an Image</vt:lpstr>
      <vt:lpstr>What if You Have More than One Mirror?</vt:lpstr>
      <vt:lpstr>What if You Have More than One Mirror?</vt:lpstr>
      <vt:lpstr>What if You Have More than One Mirror?</vt:lpstr>
      <vt:lpstr>What if You Have More than One Mirror?</vt:lpstr>
      <vt:lpstr>Two Mirrors Making Multiple Images</vt:lpstr>
      <vt:lpstr>Two Mirrors Making Multiple Images</vt:lpstr>
      <vt:lpstr>Two Mirrors Making Multiple Images</vt:lpstr>
      <vt:lpstr>Two Mirrors Making Multiple Images</vt:lpstr>
      <vt:lpstr>Geometry Techniques for Ray Optics</vt:lpstr>
      <vt:lpstr>Why do Trucks Have Signs Like This?</vt:lpstr>
      <vt:lpstr>Curved Mirrors:  Convex and Concave</vt:lpstr>
      <vt:lpstr>Spherical Mirrors Terminology</vt:lpstr>
      <vt:lpstr>Curved Surface</vt:lpstr>
      <vt:lpstr>Optical Axis and Focal Point</vt:lpstr>
      <vt:lpstr>Convex Mirrors: Ray Diagram</vt:lpstr>
      <vt:lpstr>PowerPoint Presentation</vt:lpstr>
      <vt:lpstr>Convex Mirrors: Ray Diagram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Optics (behavior of light) </dc:title>
  <dc:creator>Shafat</dc:creator>
  <cp:lastModifiedBy>S M</cp:lastModifiedBy>
  <cp:revision>15</cp:revision>
  <dcterms:created xsi:type="dcterms:W3CDTF">2016-06-05T07:29:15Z</dcterms:created>
  <dcterms:modified xsi:type="dcterms:W3CDTF">2021-08-02T15:44:40Z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0x0101007222C76DF9BD8349B0CA3C9A1AA4C548</vt:lpwstr>
  </property>
</Properties>
</file>