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81" r:id="rId4"/>
    <p:sldId id="282" r:id="rId5"/>
    <p:sldId id="259" r:id="rId6"/>
    <p:sldId id="258" r:id="rId7"/>
    <p:sldId id="275" r:id="rId8"/>
    <p:sldId id="283" r:id="rId9"/>
    <p:sldId id="263" r:id="rId10"/>
    <p:sldId id="284" r:id="rId11"/>
    <p:sldId id="264" r:id="rId12"/>
    <p:sldId id="262" r:id="rId13"/>
    <p:sldId id="260" r:id="rId14"/>
    <p:sldId id="261" r:id="rId15"/>
    <p:sldId id="277" r:id="rId16"/>
    <p:sldId id="278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5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9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0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3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9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0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8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4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6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79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8295"/>
            <a:ext cx="7772400" cy="1470025"/>
          </a:xfrm>
        </p:spPr>
        <p:txBody>
          <a:bodyPr/>
          <a:lstStyle/>
          <a:p>
            <a:r>
              <a:rPr lang="en-US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09900"/>
            <a:ext cx="6400800" cy="17526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000000"/>
                </a:solidFill>
              </a:rPr>
              <a:t>LAB 2</a:t>
            </a:r>
          </a:p>
          <a:p>
            <a:r>
              <a:rPr lang="en-US" sz="6000" b="1" dirty="0">
                <a:solidFill>
                  <a:srgbClr val="000000"/>
                </a:solidFill>
              </a:rPr>
              <a:t>BACTERIA</a:t>
            </a:r>
          </a:p>
        </p:txBody>
      </p:sp>
    </p:spTree>
    <p:extLst>
      <p:ext uri="{BB962C8B-B14F-4D97-AF65-F5344CB8AC3E}">
        <p14:creationId xmlns:p14="http://schemas.microsoft.com/office/powerpoint/2010/main" val="3123295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GRAM STAIN II</a:t>
            </a:r>
          </a:p>
        </p:txBody>
      </p:sp>
      <p:pic>
        <p:nvPicPr>
          <p:cNvPr id="4" name="Content Placeholder 3" descr="gramsta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8432" y="1655180"/>
            <a:ext cx="7680064" cy="3840032"/>
          </a:xfrm>
        </p:spPr>
      </p:pic>
    </p:spTree>
    <p:extLst>
      <p:ext uri="{BB962C8B-B14F-4D97-AF65-F5344CB8AC3E}">
        <p14:creationId xmlns:p14="http://schemas.microsoft.com/office/powerpoint/2010/main" val="3708463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GRAM STAIN III</a:t>
            </a:r>
          </a:p>
        </p:txBody>
      </p:sp>
      <p:pic>
        <p:nvPicPr>
          <p:cNvPr id="5" name="Picture 4" descr="bacteri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338733"/>
            <a:ext cx="3730511" cy="2244629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7229CF-4963-2D48-8C6E-A48915363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Gram Positive</a:t>
            </a:r>
          </a:p>
          <a:p>
            <a:pPr lvl="1"/>
            <a:r>
              <a:rPr lang="en-US" dirty="0"/>
              <a:t>Purple (Crystal Violet)</a:t>
            </a:r>
          </a:p>
          <a:p>
            <a:pPr lvl="1"/>
            <a:r>
              <a:rPr lang="en-US" dirty="0"/>
              <a:t>Thick cell wall</a:t>
            </a:r>
          </a:p>
          <a:p>
            <a:r>
              <a:rPr lang="en-US" dirty="0"/>
              <a:t>Gram Negative</a:t>
            </a:r>
          </a:p>
          <a:p>
            <a:pPr lvl="1"/>
            <a:r>
              <a:rPr lang="en-US" dirty="0"/>
              <a:t>Red (</a:t>
            </a:r>
            <a:r>
              <a:rPr lang="en-US" dirty="0" err="1"/>
              <a:t>Saffranin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Thin cell wall</a:t>
            </a:r>
          </a:p>
          <a:p>
            <a:pPr lvl="1"/>
            <a:endParaRPr lang="en-US" dirty="0"/>
          </a:p>
        </p:txBody>
      </p:sp>
      <p:pic>
        <p:nvPicPr>
          <p:cNvPr id="7" name="Content Placeholder 3" descr="Gram_stain_01.jpg">
            <a:extLst>
              <a:ext uri="{FF2B5EF4-FFF2-40B4-BE49-F238E27FC236}">
                <a16:creationId xmlns:a16="http://schemas.microsoft.com/office/drawing/2014/main" id="{58319466-6DDA-AE48-9978-60946EDB1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255" y="1298671"/>
            <a:ext cx="38100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CELL MORPHOLOGY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Cocci</a:t>
            </a:r>
            <a:endParaRPr lang="en-US" dirty="0"/>
          </a:p>
          <a:p>
            <a:r>
              <a:rPr lang="en-US" dirty="0"/>
              <a:t>Bacilli</a:t>
            </a:r>
          </a:p>
          <a:p>
            <a:r>
              <a:rPr lang="en-US" dirty="0" err="1"/>
              <a:t>Spirilli</a:t>
            </a:r>
            <a:endParaRPr lang="en-US" dirty="0"/>
          </a:p>
          <a:p>
            <a:endParaRPr lang="en-US" dirty="0"/>
          </a:p>
        </p:txBody>
      </p:sp>
      <p:sp>
        <p:nvSpPr>
          <p:cNvPr id="8194" name="AutoShape 2" descr="Image result for BACTERIAL MORPHOLOGY 3 TYP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 descr="bacterial-infections-101-s2-bacilli-cocci-spirill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232" y="1600200"/>
            <a:ext cx="6213074" cy="422186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COLONY MORPHOLOGY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STREAKPLATE USING STERILE TECHNIQUE</a:t>
            </a:r>
          </a:p>
        </p:txBody>
      </p:sp>
      <p:pic>
        <p:nvPicPr>
          <p:cNvPr id="4" name="Picture 3" descr="bacteria-in-di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8937" y="3009417"/>
            <a:ext cx="4057656" cy="2702399"/>
          </a:xfrm>
          <a:prstGeom prst="rect">
            <a:avLst/>
          </a:prstGeom>
        </p:spPr>
      </p:pic>
      <p:pic>
        <p:nvPicPr>
          <p:cNvPr id="5" name="Picture 4" descr="download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302" y="2685327"/>
            <a:ext cx="4877902" cy="27316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COLONY MORPHOLOGY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068" y="1143000"/>
            <a:ext cx="3732487" cy="4525963"/>
          </a:xfrm>
        </p:spPr>
        <p:txBody>
          <a:bodyPr/>
          <a:lstStyle/>
          <a:p>
            <a:r>
              <a:rPr lang="en-US" dirty="0"/>
              <a:t>color /appearance descriptors</a:t>
            </a:r>
          </a:p>
          <a:p>
            <a:r>
              <a:rPr lang="en-US" dirty="0"/>
              <a:t>form</a:t>
            </a:r>
          </a:p>
          <a:p>
            <a:r>
              <a:rPr lang="en-US" dirty="0"/>
              <a:t>elevation</a:t>
            </a:r>
          </a:p>
          <a:p>
            <a:r>
              <a:rPr lang="en-US" dirty="0"/>
              <a:t>margin</a:t>
            </a:r>
          </a:p>
          <a:p>
            <a:endParaRPr lang="en-US" dirty="0"/>
          </a:p>
        </p:txBody>
      </p:sp>
      <p:pic>
        <p:nvPicPr>
          <p:cNvPr id="4" name="Picture 3" descr="bacterial-colony-morphology-exampl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68" y="4144648"/>
            <a:ext cx="3275635" cy="2562881"/>
          </a:xfrm>
          <a:prstGeom prst="rect">
            <a:avLst/>
          </a:prstGeom>
        </p:spPr>
      </p:pic>
      <p:pic>
        <p:nvPicPr>
          <p:cNvPr id="5" name="Picture 4" descr="classificationof-bacteria-10-7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5555" y="1400536"/>
            <a:ext cx="4850141" cy="363760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1FAC4-3151-2F45-BBDA-A5CBEEF95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6312"/>
            <a:ext cx="8229600" cy="1543888"/>
          </a:xfrm>
        </p:spPr>
        <p:txBody>
          <a:bodyPr>
            <a:normAutofit/>
          </a:bodyPr>
          <a:lstStyle/>
          <a:p>
            <a:r>
              <a:rPr lang="en-US" b="1" dirty="0"/>
              <a:t>STERILE TECHNIQUE =</a:t>
            </a:r>
            <a:br>
              <a:rPr lang="en-US" b="1" dirty="0"/>
            </a:br>
            <a:r>
              <a:rPr lang="en-US" b="1" dirty="0"/>
              <a:t>ASEPTIC TECHNIQUE I </a:t>
            </a:r>
          </a:p>
        </p:txBody>
      </p:sp>
      <p:pic>
        <p:nvPicPr>
          <p:cNvPr id="2050" name="Picture 2" descr="Image result for STERILE TECHNIQUE MICRO&quot;">
            <a:extLst>
              <a:ext uri="{FF2B5EF4-FFF2-40B4-BE49-F238E27FC236}">
                <a16:creationId xmlns:a16="http://schemas.microsoft.com/office/drawing/2014/main" id="{C440E847-DF09-E849-AD06-386A3E0CAD2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21" y="2003461"/>
            <a:ext cx="3219586" cy="181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STERILE TECHNIQUE MICRO&quot;">
            <a:extLst>
              <a:ext uri="{FF2B5EF4-FFF2-40B4-BE49-F238E27FC236}">
                <a16:creationId xmlns:a16="http://schemas.microsoft.com/office/drawing/2014/main" id="{A6390540-949B-B548-99CB-0721965BC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129" y="2003461"/>
            <a:ext cx="3157591" cy="236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STERILE TECHNIQUE MICRO&quot;">
            <a:extLst>
              <a:ext uri="{FF2B5EF4-FFF2-40B4-BE49-F238E27FC236}">
                <a16:creationId xmlns:a16="http://schemas.microsoft.com/office/drawing/2014/main" id="{76820AF7-E1AF-B349-8B05-5D3A2FE3D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34" y="4126860"/>
            <a:ext cx="3541159" cy="236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338884-3057-224A-B0FD-5580728AA810}"/>
              </a:ext>
            </a:extLst>
          </p:cNvPr>
          <p:cNvSpPr txBox="1"/>
          <p:nvPr/>
        </p:nvSpPr>
        <p:spPr>
          <a:xfrm>
            <a:off x="4325420" y="4774915"/>
            <a:ext cx="46156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CLEANLINESS AND STERILITY</a:t>
            </a:r>
          </a:p>
          <a:p>
            <a:r>
              <a:rPr lang="en-US" sz="2400" dirty="0"/>
              <a:t>PREVENTION OF CONTAMINATION</a:t>
            </a:r>
          </a:p>
          <a:p>
            <a:r>
              <a:rPr lang="en-US" sz="2400" dirty="0"/>
              <a:t>CONCENTRATION AND AWARENESS</a:t>
            </a:r>
          </a:p>
        </p:txBody>
      </p:sp>
    </p:spTree>
    <p:extLst>
      <p:ext uri="{BB962C8B-B14F-4D97-AF65-F5344CB8AC3E}">
        <p14:creationId xmlns:p14="http://schemas.microsoft.com/office/powerpoint/2010/main" val="2053545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1FAC4-3151-2F45-BBDA-A5CBEEF95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6312"/>
            <a:ext cx="8229600" cy="1543888"/>
          </a:xfrm>
        </p:spPr>
        <p:txBody>
          <a:bodyPr>
            <a:normAutofit/>
          </a:bodyPr>
          <a:lstStyle/>
          <a:p>
            <a:r>
              <a:rPr lang="en-US" b="1" dirty="0"/>
              <a:t>STERILE TECHNIQUE =</a:t>
            </a:r>
            <a:br>
              <a:rPr lang="en-US" b="1" dirty="0"/>
            </a:br>
            <a:r>
              <a:rPr lang="en-US" b="1" dirty="0"/>
              <a:t>ASEPTIC TECHNIQUE II</a:t>
            </a:r>
          </a:p>
        </p:txBody>
      </p:sp>
      <p:pic>
        <p:nvPicPr>
          <p:cNvPr id="3074" name="Picture 2" descr="Image result for AUTOCLAVE PRINCIPLEW&quot;">
            <a:extLst>
              <a:ext uri="{FF2B5EF4-FFF2-40B4-BE49-F238E27FC236}">
                <a16:creationId xmlns:a16="http://schemas.microsoft.com/office/drawing/2014/main" id="{F1FF5A1D-7F0B-C84E-B5E2-D7CA03C03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568" y="1718353"/>
            <a:ext cx="6852863" cy="513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AUTOCLAVE PRINCIPLEW&quot;">
            <a:extLst>
              <a:ext uri="{FF2B5EF4-FFF2-40B4-BE49-F238E27FC236}">
                <a16:creationId xmlns:a16="http://schemas.microsoft.com/office/drawing/2014/main" id="{C270FEA3-72EB-4547-8B8F-D8ADFD3A0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262" y="4472421"/>
            <a:ext cx="2352795" cy="232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AUTOCLAVE PRINCIPLEW&quot;">
            <a:extLst>
              <a:ext uri="{FF2B5EF4-FFF2-40B4-BE49-F238E27FC236}">
                <a16:creationId xmlns:a16="http://schemas.microsoft.com/office/drawing/2014/main" id="{5A9C77F0-5A2A-6344-BE50-78662A8E0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788" y="5352912"/>
            <a:ext cx="1237474" cy="123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09DE7C-216A-BC49-96F9-FF6ED936E706}"/>
              </a:ext>
            </a:extLst>
          </p:cNvPr>
          <p:cNvSpPr txBox="1"/>
          <p:nvPr/>
        </p:nvSpPr>
        <p:spPr>
          <a:xfrm>
            <a:off x="542386" y="5122442"/>
            <a:ext cx="49195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Sterilize implements and containers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Sterilize growth media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Sterilize spent/used cultures</a:t>
            </a:r>
          </a:p>
        </p:txBody>
      </p:sp>
    </p:spTree>
    <p:extLst>
      <p:ext uri="{BB962C8B-B14F-4D97-AF65-F5344CB8AC3E}">
        <p14:creationId xmlns:p14="http://schemas.microsoft.com/office/powerpoint/2010/main" val="1727757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170748"/>
            <a:ext cx="8229600" cy="1143000"/>
          </a:xfrm>
        </p:spPr>
        <p:txBody>
          <a:bodyPr/>
          <a:lstStyle/>
          <a:p>
            <a:r>
              <a:rPr lang="en-US" b="1" dirty="0"/>
              <a:t>BACTERIA ARE PROKARYOTIC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667" y="1209858"/>
            <a:ext cx="5573210" cy="313384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No nucleus, no organelles</a:t>
            </a:r>
          </a:p>
          <a:p>
            <a:r>
              <a:rPr lang="en-US" dirty="0"/>
              <a:t>DNA in nucleoid; not associated with histones…simple, circular molecule of DNA *</a:t>
            </a:r>
          </a:p>
          <a:p>
            <a:r>
              <a:rPr lang="en-US" dirty="0"/>
              <a:t>Cell wall = Peptidoglycan *</a:t>
            </a:r>
          </a:p>
          <a:p>
            <a:r>
              <a:rPr lang="en-US" dirty="0"/>
              <a:t>Binary Fission (asexual)</a:t>
            </a:r>
          </a:p>
          <a:p>
            <a:r>
              <a:rPr lang="en-US" dirty="0"/>
              <a:t>Represented by two Domains</a:t>
            </a:r>
          </a:p>
          <a:p>
            <a:endParaRPr lang="en-US" dirty="0"/>
          </a:p>
        </p:txBody>
      </p:sp>
      <p:sp>
        <p:nvSpPr>
          <p:cNvPr id="13314" name="AutoShape 2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6" name="AutoShape 4" descr="http://emcscientific.ca/wp-content/uploads/2013/06/bacteria-analysis-bacterium-microscop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8" name="AutoShape 6" descr="Bacterium, Nucleoid, Cytoplasm, Cell, Ribosom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0" name="AutoShape 8" descr="Bacterium, Nucleoid, Cytoplasm, Cell, Ribosom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2" name="AutoShape 10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4" name="AutoShape 12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6" name="AutoShape 14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8" name="AutoShape 16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0" name="AutoShape 18" descr="http://www.apsnet.org/edcenter/illglossary/Article%20Images/_w/bacterium_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2" name="AutoShape 20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3" descr="downlo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2282" y="3204685"/>
            <a:ext cx="2619376" cy="1972117"/>
          </a:xfrm>
          <a:prstGeom prst="rect">
            <a:avLst/>
          </a:prstGeom>
        </p:spPr>
      </p:pic>
      <p:pic>
        <p:nvPicPr>
          <p:cNvPr id="15" name="Picture 14" descr="Synechococcus_04_500x341_aeruginos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434" y="5278924"/>
            <a:ext cx="2120227" cy="1445995"/>
          </a:xfrm>
          <a:prstGeom prst="rect">
            <a:avLst/>
          </a:prstGeom>
        </p:spPr>
      </p:pic>
      <p:pic>
        <p:nvPicPr>
          <p:cNvPr id="16" name="Picture 15" descr="download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1687" y="1232421"/>
            <a:ext cx="2619375" cy="17430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6B75CF-54F1-0544-8D19-F4381AAB0C22}"/>
              </a:ext>
            </a:extLst>
          </p:cNvPr>
          <p:cNvSpPr txBox="1"/>
          <p:nvPr/>
        </p:nvSpPr>
        <p:spPr>
          <a:xfrm>
            <a:off x="522342" y="4576637"/>
            <a:ext cx="50020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*</a:t>
            </a:r>
            <a:r>
              <a:rPr lang="en-US" sz="3200" b="1" dirty="0">
                <a:solidFill>
                  <a:srgbClr val="FF0000"/>
                </a:solidFill>
              </a:rPr>
              <a:t>characteristic of Eubacteria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	only; not characteristic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	of Archaebacteria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429CF-A2E9-9145-B9A1-5A630F5B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119" y="0"/>
            <a:ext cx="8229600" cy="1143000"/>
          </a:xfrm>
        </p:spPr>
        <p:txBody>
          <a:bodyPr/>
          <a:lstStyle/>
          <a:p>
            <a:r>
              <a:rPr lang="en-US" b="1" dirty="0"/>
              <a:t>OTHER BACTERIA FACTS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4B2B3-41C6-7B47-B407-08B20611C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025"/>
            <a:ext cx="8229600" cy="4525963"/>
          </a:xfrm>
        </p:spPr>
        <p:txBody>
          <a:bodyPr/>
          <a:lstStyle/>
          <a:p>
            <a:r>
              <a:rPr lang="en-US" dirty="0"/>
              <a:t>Addition genes might be present in the form of plasmids</a:t>
            </a:r>
          </a:p>
          <a:p>
            <a:r>
              <a:rPr lang="en-US" dirty="0"/>
              <a:t>Plasmids can be exchanged through conjugation</a:t>
            </a:r>
          </a:p>
          <a:p>
            <a:r>
              <a:rPr lang="en-US" dirty="0"/>
              <a:t>Genetic change of a bacterium through plasmid exchange or viral transfer is called transduction</a:t>
            </a:r>
          </a:p>
          <a:p>
            <a:r>
              <a:rPr lang="en-US" dirty="0"/>
              <a:t>Transduction results in transformation.</a:t>
            </a:r>
          </a:p>
        </p:txBody>
      </p:sp>
      <p:pic>
        <p:nvPicPr>
          <p:cNvPr id="7170" name="Picture 2" descr="Image result for plasmid&quot;">
            <a:extLst>
              <a:ext uri="{FF2B5EF4-FFF2-40B4-BE49-F238E27FC236}">
                <a16:creationId xmlns:a16="http://schemas.microsoft.com/office/drawing/2014/main" id="{246871D5-C81F-6C41-BD01-7BF945200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9" y="5589430"/>
            <a:ext cx="1970984" cy="92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result for bacterial conjugation&quot;">
            <a:extLst>
              <a:ext uri="{FF2B5EF4-FFF2-40B4-BE49-F238E27FC236}">
                <a16:creationId xmlns:a16="http://schemas.microsoft.com/office/drawing/2014/main" id="{17C1E441-EECE-8A49-8F2E-D3745D979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414" y="5483962"/>
            <a:ext cx="1524001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T4 Bacteriophage">
            <a:extLst>
              <a:ext uri="{FF2B5EF4-FFF2-40B4-BE49-F238E27FC236}">
                <a16:creationId xmlns:a16="http://schemas.microsoft.com/office/drawing/2014/main" id="{0744BA03-A02D-0344-9D34-25CC799F4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T4 Bacteriophage">
            <a:extLst>
              <a:ext uri="{FF2B5EF4-FFF2-40B4-BE49-F238E27FC236}">
                <a16:creationId xmlns:a16="http://schemas.microsoft.com/office/drawing/2014/main" id="{5973244F-95E8-7648-B13E-330EBCB518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0" descr="T4 Bacteriophage">
            <a:extLst>
              <a:ext uri="{FF2B5EF4-FFF2-40B4-BE49-F238E27FC236}">
                <a16:creationId xmlns:a16="http://schemas.microsoft.com/office/drawing/2014/main" id="{AC24522F-CC3A-2C4B-BB69-4B44AF4656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80" name="Picture 12" descr="Image result for bacteriophage&quot;">
            <a:extLst>
              <a:ext uri="{FF2B5EF4-FFF2-40B4-BE49-F238E27FC236}">
                <a16:creationId xmlns:a16="http://schemas.microsoft.com/office/drawing/2014/main" id="{7584E3CF-70BE-0246-B36E-0A38F687A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974" y="5689314"/>
            <a:ext cx="1044849" cy="696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Image result for bacteriophage&quot;">
            <a:extLst>
              <a:ext uri="{FF2B5EF4-FFF2-40B4-BE49-F238E27FC236}">
                <a16:creationId xmlns:a16="http://schemas.microsoft.com/office/drawing/2014/main" id="{E44B04BF-E41B-5E4D-9B52-009F808B7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589" y="5447936"/>
            <a:ext cx="2032629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208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D8D99-2DF7-1948-BBC6-A769BF732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MICROSCOPES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8B271-6E36-C447-A3CD-47059B8AC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Compound Light Microscope</a:t>
            </a:r>
          </a:p>
          <a:p>
            <a:pPr lvl="1"/>
            <a:r>
              <a:rPr lang="en-US" dirty="0"/>
              <a:t>Transmitted visible light</a:t>
            </a:r>
          </a:p>
          <a:p>
            <a:pPr lvl="1"/>
            <a:r>
              <a:rPr lang="en-US" dirty="0"/>
              <a:t>Maximum effective magnification 1000X</a:t>
            </a:r>
          </a:p>
          <a:p>
            <a:r>
              <a:rPr lang="en-US" dirty="0"/>
              <a:t>Electron Microscope</a:t>
            </a:r>
          </a:p>
          <a:p>
            <a:pPr lvl="1"/>
            <a:r>
              <a:rPr lang="en-US" dirty="0"/>
              <a:t>Transmission electron microscopy (TEM)</a:t>
            </a:r>
          </a:p>
          <a:p>
            <a:pPr lvl="2"/>
            <a:r>
              <a:rPr lang="en-US" dirty="0"/>
              <a:t>Electron beam transmitted through specimen</a:t>
            </a:r>
          </a:p>
          <a:p>
            <a:pPr lvl="2"/>
            <a:r>
              <a:rPr lang="en-US" dirty="0"/>
              <a:t>Intracellular structure revealed</a:t>
            </a:r>
          </a:p>
          <a:p>
            <a:pPr lvl="2"/>
            <a:r>
              <a:rPr lang="en-US" dirty="0"/>
              <a:t>Maximum effective magnification 200,000X</a:t>
            </a:r>
          </a:p>
          <a:p>
            <a:pPr lvl="1"/>
            <a:r>
              <a:rPr lang="en-US" dirty="0"/>
              <a:t>Scanning electron microscopy (SEM)</a:t>
            </a:r>
          </a:p>
          <a:p>
            <a:pPr lvl="2"/>
            <a:r>
              <a:rPr lang="en-US" dirty="0"/>
              <a:t>Electron beam bombards specimen</a:t>
            </a:r>
          </a:p>
          <a:p>
            <a:pPr lvl="2"/>
            <a:r>
              <a:rPr lang="en-US" dirty="0"/>
              <a:t>Surficial details revealed</a:t>
            </a:r>
          </a:p>
          <a:p>
            <a:pPr lvl="2"/>
            <a:r>
              <a:rPr lang="en-US" dirty="0"/>
              <a:t>Maximum effective magnification 20,000X</a:t>
            </a:r>
          </a:p>
        </p:txBody>
      </p:sp>
    </p:spTree>
    <p:extLst>
      <p:ext uri="{BB962C8B-B14F-4D97-AF65-F5344CB8AC3E}">
        <p14:creationId xmlns:p14="http://schemas.microsoft.com/office/powerpoint/2010/main" val="4108254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DOMAINS: 1. BACTERIA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DNA without histones</a:t>
            </a:r>
          </a:p>
          <a:p>
            <a:r>
              <a:rPr lang="en-US" dirty="0" err="1"/>
              <a:t>Peptidoglycan</a:t>
            </a:r>
            <a:endParaRPr lang="en-US" dirty="0"/>
          </a:p>
          <a:p>
            <a:r>
              <a:rPr lang="en-US" dirty="0"/>
              <a:t>Ribosome shape and size</a:t>
            </a:r>
          </a:p>
          <a:p>
            <a:r>
              <a:rPr lang="en-US" dirty="0"/>
              <a:t>Ubiquitous</a:t>
            </a:r>
          </a:p>
          <a:p>
            <a:r>
              <a:rPr lang="en-US" dirty="0"/>
              <a:t>“Eubacteria” = Kingdom</a:t>
            </a:r>
          </a:p>
          <a:p>
            <a:pPr marL="0" indent="0">
              <a:buNone/>
            </a:pPr>
            <a:r>
              <a:rPr lang="en-US" dirty="0"/>
              <a:t>	Eubacteria</a:t>
            </a:r>
          </a:p>
          <a:p>
            <a:endParaRPr lang="en-US" dirty="0"/>
          </a:p>
        </p:txBody>
      </p:sp>
      <p:pic>
        <p:nvPicPr>
          <p:cNvPr id="4" name="Picture 3" descr="bacteria-in-di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169" y="3828940"/>
            <a:ext cx="2617229" cy="1743075"/>
          </a:xfrm>
          <a:prstGeom prst="rect">
            <a:avLst/>
          </a:prstGeom>
        </p:spPr>
      </p:pic>
      <p:pic>
        <p:nvPicPr>
          <p:cNvPr id="5" name="Picture 4" descr="download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170" y="1600200"/>
            <a:ext cx="261937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103"/>
            <a:ext cx="8229600" cy="1143000"/>
          </a:xfrm>
        </p:spPr>
        <p:txBody>
          <a:bodyPr/>
          <a:lstStyle/>
          <a:p>
            <a:r>
              <a:rPr lang="en-US" b="1" dirty="0"/>
              <a:t>DOMAINS: 2. ARCHAEA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7710755" cy="4525963"/>
          </a:xfrm>
        </p:spPr>
        <p:txBody>
          <a:bodyPr/>
          <a:lstStyle/>
          <a:p>
            <a:r>
              <a:rPr lang="en-US" dirty="0"/>
              <a:t>DNA with </a:t>
            </a:r>
            <a:r>
              <a:rPr lang="en-US" dirty="0" err="1"/>
              <a:t>histones</a:t>
            </a:r>
            <a:endParaRPr lang="en-US" dirty="0"/>
          </a:p>
          <a:p>
            <a:r>
              <a:rPr lang="en-US" dirty="0"/>
              <a:t>No </a:t>
            </a:r>
            <a:r>
              <a:rPr lang="en-US" dirty="0" err="1"/>
              <a:t>peptidoglycan</a:t>
            </a:r>
            <a:endParaRPr lang="en-US" dirty="0"/>
          </a:p>
          <a:p>
            <a:r>
              <a:rPr lang="en-US" dirty="0"/>
              <a:t>Ribosome shape and size</a:t>
            </a:r>
          </a:p>
          <a:p>
            <a:r>
              <a:rPr lang="en-US" dirty="0"/>
              <a:t>Inhospitable environments</a:t>
            </a:r>
          </a:p>
          <a:p>
            <a:r>
              <a:rPr lang="en-US" dirty="0"/>
              <a:t>”Archaebacteria” = Kingdom Archaebacteria</a:t>
            </a:r>
          </a:p>
          <a:p>
            <a:endParaRPr lang="en-US" dirty="0"/>
          </a:p>
        </p:txBody>
      </p:sp>
      <p:pic>
        <p:nvPicPr>
          <p:cNvPr id="4" name="Picture 3" descr="Geysir5-37_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07" y="4908903"/>
            <a:ext cx="2570263" cy="1747778"/>
          </a:xfrm>
          <a:prstGeom prst="rect">
            <a:avLst/>
          </a:prstGeom>
        </p:spPr>
      </p:pic>
      <p:pic>
        <p:nvPicPr>
          <p:cNvPr id="5" name="Picture 4" descr="Upstream_of_aquifex_environme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226" y="4908903"/>
            <a:ext cx="2342506" cy="1756880"/>
          </a:xfrm>
          <a:prstGeom prst="rect">
            <a:avLst/>
          </a:prstGeom>
        </p:spPr>
      </p:pic>
      <p:pic>
        <p:nvPicPr>
          <p:cNvPr id="6" name="Picture 5" descr="Archaebacteria_web-lar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498230" y="2668443"/>
            <a:ext cx="4243568" cy="174195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46272-A87F-9F45-9DAD-4D9DFCCE6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9429"/>
            <a:ext cx="8229600" cy="978809"/>
          </a:xfrm>
        </p:spPr>
        <p:txBody>
          <a:bodyPr/>
          <a:lstStyle/>
          <a:p>
            <a:r>
              <a:rPr lang="en-US" b="1" dirty="0"/>
              <a:t>BACTERIAL METABOLSM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9322F-AB30-B840-BF86-465F8AB2D1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8238"/>
            <a:ext cx="8229600" cy="506792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Chemoheterotrophic </a:t>
            </a:r>
          </a:p>
          <a:p>
            <a:pPr lvl="1"/>
            <a:r>
              <a:rPr lang="en-US" dirty="0"/>
              <a:t>Most Eubacteria…not bulk feeders</a:t>
            </a:r>
          </a:p>
          <a:p>
            <a:pPr lvl="1"/>
            <a:r>
              <a:rPr lang="en-US" dirty="0"/>
              <a:t>Heterotrophs: break down pre-existing food molecules</a:t>
            </a:r>
          </a:p>
          <a:p>
            <a:pPr lvl="2"/>
            <a:r>
              <a:rPr lang="en-US" dirty="0"/>
              <a:t>Saprotrophs (“Decomposers”)</a:t>
            </a:r>
          </a:p>
          <a:p>
            <a:pPr lvl="2"/>
            <a:r>
              <a:rPr lang="en-US" dirty="0"/>
              <a:t>Parasites</a:t>
            </a:r>
          </a:p>
          <a:p>
            <a:r>
              <a:rPr lang="en-US" dirty="0"/>
              <a:t>Photosynthetic </a:t>
            </a:r>
          </a:p>
          <a:p>
            <a:pPr lvl="1"/>
            <a:r>
              <a:rPr lang="en-US" dirty="0"/>
              <a:t>Only a few Eubacteria… </a:t>
            </a:r>
          </a:p>
          <a:p>
            <a:pPr lvl="1"/>
            <a:r>
              <a:rPr lang="en-US" dirty="0"/>
              <a:t>”blue-green algae”  or “Cyanobacteria”</a:t>
            </a:r>
          </a:p>
          <a:p>
            <a:r>
              <a:rPr lang="en-US" dirty="0"/>
              <a:t>Chemoautotrophic</a:t>
            </a:r>
          </a:p>
          <a:p>
            <a:pPr lvl="1"/>
            <a:r>
              <a:rPr lang="en-US" dirty="0"/>
              <a:t>Most Archaebacteria</a:t>
            </a:r>
          </a:p>
          <a:p>
            <a:pPr lvl="1"/>
            <a:r>
              <a:rPr lang="en-US" dirty="0"/>
              <a:t>Autotrophs: make their own food molecules…from inorganic chemical compounds</a:t>
            </a:r>
          </a:p>
        </p:txBody>
      </p:sp>
    </p:spTree>
    <p:extLst>
      <p:ext uri="{BB962C8B-B14F-4D97-AF65-F5344CB8AC3E}">
        <p14:creationId xmlns:p14="http://schemas.microsoft.com/office/powerpoint/2010/main" val="3880232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88781-570D-B14B-992B-608EE68E4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MICROSCOPIC STAINS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BC3CB-01CD-6D46-8C4B-8F7C7F75F7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Colored chemical substances (“dyes”) that are used to impart color and contrast to ordinarily colorless biological specimens</a:t>
            </a:r>
          </a:p>
          <a:p>
            <a:pPr lvl="1"/>
            <a:r>
              <a:rPr lang="en-US" dirty="0"/>
              <a:t>General stains </a:t>
            </a:r>
          </a:p>
          <a:p>
            <a:pPr lvl="1"/>
            <a:r>
              <a:rPr lang="en-US" dirty="0"/>
              <a:t>Specific stains</a:t>
            </a:r>
          </a:p>
        </p:txBody>
      </p:sp>
    </p:spTree>
    <p:extLst>
      <p:ext uri="{BB962C8B-B14F-4D97-AF65-F5344CB8AC3E}">
        <p14:creationId xmlns:p14="http://schemas.microsoft.com/office/powerpoint/2010/main" val="3936224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GRAM STAIN 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92D6611-5192-3C45-871F-E00E691E74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Staining procedure used to distinguish between to general types of bacteria</a:t>
            </a:r>
          </a:p>
          <a:p>
            <a:pPr lvl="1"/>
            <a:r>
              <a:rPr lang="en-US" dirty="0"/>
              <a:t>Gram Positive</a:t>
            </a:r>
          </a:p>
          <a:p>
            <a:pPr lvl="1"/>
            <a:r>
              <a:rPr lang="en-US" dirty="0"/>
              <a:t>Gram Negative</a:t>
            </a:r>
          </a:p>
          <a:p>
            <a:r>
              <a:rPr lang="en-US" dirty="0"/>
              <a:t>Procedure relies on two stains</a:t>
            </a:r>
          </a:p>
          <a:p>
            <a:pPr lvl="1"/>
            <a:r>
              <a:rPr lang="en-US" dirty="0"/>
              <a:t>Gram’s Crystal Violet (primary stain)</a:t>
            </a:r>
          </a:p>
          <a:p>
            <a:pPr lvl="1"/>
            <a:r>
              <a:rPr lang="en-US" dirty="0"/>
              <a:t>Gram’s </a:t>
            </a:r>
            <a:r>
              <a:rPr lang="en-US" dirty="0" err="1"/>
              <a:t>Saffranin</a:t>
            </a:r>
            <a:r>
              <a:rPr lang="en-US" dirty="0"/>
              <a:t> (counterstain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379</Words>
  <Application>Microsoft Macintosh PowerPoint</Application>
  <PresentationFormat>On-screen Show (4:3)</PresentationFormat>
  <Paragraphs>93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BIOL 1108  LAB PRESENTATION</vt:lpstr>
      <vt:lpstr>BACTERIA ARE PROKARYOTIC </vt:lpstr>
      <vt:lpstr>OTHER BACTERIA FACTS</vt:lpstr>
      <vt:lpstr>MICROSCOPES</vt:lpstr>
      <vt:lpstr>DOMAINS: 1. BACTERIA</vt:lpstr>
      <vt:lpstr>DOMAINS: 2. ARCHAEA</vt:lpstr>
      <vt:lpstr>BACTERIAL METABOLSM</vt:lpstr>
      <vt:lpstr>MICROSCOPIC STAINS</vt:lpstr>
      <vt:lpstr>GRAM STAIN I</vt:lpstr>
      <vt:lpstr>GRAM STAIN II</vt:lpstr>
      <vt:lpstr>GRAM STAIN III</vt:lpstr>
      <vt:lpstr>CELL MORPHOLOGY</vt:lpstr>
      <vt:lpstr>COLONY MORPHOLOGY I</vt:lpstr>
      <vt:lpstr>COLONY MORPHOLOGY II</vt:lpstr>
      <vt:lpstr>STERILE TECHNIQUE = ASEPTIC TECHNIQUE I </vt:lpstr>
      <vt:lpstr>STERILE TECHNIQUE = ASEPTIC TECHNIQUE II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  LAB PRESENTATION</dc:title>
  <dc:creator>GHC</dc:creator>
  <cp:lastModifiedBy>Mark Knauss</cp:lastModifiedBy>
  <cp:revision>31</cp:revision>
  <dcterms:created xsi:type="dcterms:W3CDTF">2016-01-27T16:10:41Z</dcterms:created>
  <dcterms:modified xsi:type="dcterms:W3CDTF">2020-06-16T23:23:49Z</dcterms:modified>
</cp:coreProperties>
</file>