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2" r:id="rId3"/>
    <p:sldId id="257" r:id="rId4"/>
    <p:sldId id="273" r:id="rId5"/>
    <p:sldId id="258" r:id="rId6"/>
    <p:sldId id="259" r:id="rId7"/>
    <p:sldId id="260" r:id="rId8"/>
    <p:sldId id="261" r:id="rId9"/>
    <p:sldId id="262" r:id="rId10"/>
    <p:sldId id="269" r:id="rId11"/>
    <p:sldId id="271" r:id="rId12"/>
    <p:sldId id="270" r:id="rId13"/>
    <p:sldId id="263" r:id="rId14"/>
    <p:sldId id="264" r:id="rId15"/>
    <p:sldId id="265" r:id="rId16"/>
    <p:sldId id="266" r:id="rId17"/>
    <p:sldId id="274" r:id="rId18"/>
    <p:sldId id="267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4339B-6F60-40E8-8E41-A53DA837F7B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D446BD-9763-4E6D-81DB-317C9A9A7D8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446BD-9763-4E6D-81DB-317C9A9A7D83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446BD-9763-4E6D-81DB-317C9A9A7D8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261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00E82-B3C3-407D-B497-91D88FA0037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3B00A-FCE1-46EF-97CA-0399EE403B9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0021" y="228600"/>
            <a:ext cx="7772400" cy="1470025"/>
          </a:xfrm>
        </p:spPr>
        <p:txBody>
          <a:bodyPr/>
          <a:lstStyle/>
          <a:p>
            <a:r>
              <a:rPr lang="en-US" dirty="0"/>
              <a:t>BIOL 1108</a:t>
            </a:r>
            <a:br>
              <a:rPr lang="en-US" dirty="0"/>
            </a:br>
            <a:r>
              <a:rPr lang="en-US" dirty="0"/>
              <a:t> LAB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0021" y="2133600"/>
            <a:ext cx="7480204" cy="26289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6000" b="1" dirty="0">
                <a:solidFill>
                  <a:srgbClr val="000000"/>
                </a:solidFill>
              </a:rPr>
              <a:t>LAB 9</a:t>
            </a:r>
          </a:p>
          <a:p>
            <a:pPr>
              <a:spcBef>
                <a:spcPts val="0"/>
              </a:spcBef>
            </a:pPr>
            <a:r>
              <a:rPr lang="en-US" sz="6000" b="1" dirty="0">
                <a:solidFill>
                  <a:srgbClr val="000000"/>
                </a:solidFill>
              </a:rPr>
              <a:t>ARTHROPODS</a:t>
            </a:r>
          </a:p>
          <a:p>
            <a:pPr>
              <a:spcBef>
                <a:spcPts val="0"/>
              </a:spcBef>
            </a:pPr>
            <a:r>
              <a:rPr lang="en-US" sz="6000" b="1" dirty="0">
                <a:solidFill>
                  <a:srgbClr val="000000"/>
                </a:solidFill>
              </a:rPr>
              <a:t>&amp;</a:t>
            </a:r>
          </a:p>
          <a:p>
            <a:pPr>
              <a:spcBef>
                <a:spcPts val="0"/>
              </a:spcBef>
            </a:pPr>
            <a:r>
              <a:rPr lang="en-US" sz="6000" b="1" dirty="0">
                <a:solidFill>
                  <a:srgbClr val="000000"/>
                </a:solidFill>
              </a:rPr>
              <a:t>ECHINODERMS</a:t>
            </a:r>
          </a:p>
        </p:txBody>
      </p:sp>
    </p:spTree>
    <p:extLst>
      <p:ext uri="{BB962C8B-B14F-4D97-AF65-F5344CB8AC3E}">
        <p14:creationId xmlns:p14="http://schemas.microsoft.com/office/powerpoint/2010/main" val="897639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6503"/>
          </a:xfrm>
        </p:spPr>
        <p:txBody>
          <a:bodyPr/>
          <a:lstStyle/>
          <a:p>
            <a:r>
              <a:rPr lang="en-US" b="1" dirty="0"/>
              <a:t>CRAYFISH DISSECTION: EXTERNAL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74CA71-B7DF-2846-87F4-743B9C4103F6}"/>
              </a:ext>
            </a:extLst>
          </p:cNvPr>
          <p:cNvSpPr txBox="1"/>
          <p:nvPr/>
        </p:nvSpPr>
        <p:spPr>
          <a:xfrm>
            <a:off x="3581400" y="1371600"/>
            <a:ext cx="2100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LATERAL  VIEW</a:t>
            </a:r>
          </a:p>
        </p:txBody>
      </p:sp>
      <p:pic>
        <p:nvPicPr>
          <p:cNvPr id="1026" name="Picture 2" descr="Image result for CRAYFISH EXTERNAL DORSAL">
            <a:extLst>
              <a:ext uri="{FF2B5EF4-FFF2-40B4-BE49-F238E27FC236}">
                <a16:creationId xmlns:a16="http://schemas.microsoft.com/office/drawing/2014/main" id="{3D6C9AC6-68A2-8648-B5BA-D67F63137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51546"/>
            <a:ext cx="8001000" cy="378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374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6503"/>
          </a:xfrm>
        </p:spPr>
        <p:txBody>
          <a:bodyPr/>
          <a:lstStyle/>
          <a:p>
            <a:r>
              <a:rPr lang="en-US" b="1" dirty="0"/>
              <a:t>CRAYFISH DISSECTION: EXTERNAL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74CA71-B7DF-2846-87F4-743B9C4103F6}"/>
              </a:ext>
            </a:extLst>
          </p:cNvPr>
          <p:cNvSpPr txBox="1"/>
          <p:nvPr/>
        </p:nvSpPr>
        <p:spPr>
          <a:xfrm>
            <a:off x="3475385" y="781852"/>
            <a:ext cx="2193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VENTRAL  VIEW</a:t>
            </a:r>
          </a:p>
        </p:txBody>
      </p:sp>
      <p:pic>
        <p:nvPicPr>
          <p:cNvPr id="2050" name="Picture 2" descr="Image result for CRAYFISH EXTERNAL DORSAL">
            <a:extLst>
              <a:ext uri="{FF2B5EF4-FFF2-40B4-BE49-F238E27FC236}">
                <a16:creationId xmlns:a16="http://schemas.microsoft.com/office/drawing/2014/main" id="{31A605CC-7E4C-7447-805B-4F6C80D5F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84" y="1375209"/>
            <a:ext cx="4227820" cy="281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CRAYFISH EXTERNAL DORSAL">
            <a:extLst>
              <a:ext uri="{FF2B5EF4-FFF2-40B4-BE49-F238E27FC236}">
                <a16:creationId xmlns:a16="http://schemas.microsoft.com/office/drawing/2014/main" id="{A5F6C20F-086F-A449-878E-5D7D3DE60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6597" y="4396494"/>
            <a:ext cx="2776230" cy="206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CRAYFISH EXTERNAL MOUTH">
            <a:extLst>
              <a:ext uri="{FF2B5EF4-FFF2-40B4-BE49-F238E27FC236}">
                <a16:creationId xmlns:a16="http://schemas.microsoft.com/office/drawing/2014/main" id="{2C8A2A23-8BC9-3947-9693-D976E60D6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000" y="1371600"/>
            <a:ext cx="3887787" cy="514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8A796A-3A2B-8844-9AEE-45DF0296C9A6}"/>
              </a:ext>
            </a:extLst>
          </p:cNvPr>
          <p:cNvSpPr txBox="1"/>
          <p:nvPr/>
        </p:nvSpPr>
        <p:spPr>
          <a:xfrm>
            <a:off x="963752" y="6129169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17695-D15F-484B-98EC-86664DE60F0A}"/>
              </a:ext>
            </a:extLst>
          </p:cNvPr>
          <p:cNvSpPr txBox="1"/>
          <p:nvPr/>
        </p:nvSpPr>
        <p:spPr>
          <a:xfrm>
            <a:off x="383304" y="982442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654B98-F811-A742-9349-0DCEE0C1099A}"/>
              </a:ext>
            </a:extLst>
          </p:cNvPr>
          <p:cNvSpPr txBox="1"/>
          <p:nvPr/>
        </p:nvSpPr>
        <p:spPr>
          <a:xfrm>
            <a:off x="1826597" y="4408565"/>
            <a:ext cx="1079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Copulatory</a:t>
            </a:r>
          </a:p>
          <a:p>
            <a:r>
              <a:rPr lang="en-US" sz="1400" dirty="0"/>
              <a:t>swimmerets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0D0766-9977-274B-B74F-A39D1332C3BC}"/>
              </a:ext>
            </a:extLst>
          </p:cNvPr>
          <p:cNvSpPr txBox="1"/>
          <p:nvPr/>
        </p:nvSpPr>
        <p:spPr>
          <a:xfrm>
            <a:off x="5008169" y="4133295"/>
            <a:ext cx="9637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mandible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CAECB2-05E3-5149-AD3B-C3A45DE68070}"/>
              </a:ext>
            </a:extLst>
          </p:cNvPr>
          <p:cNvSpPr txBox="1"/>
          <p:nvPr/>
        </p:nvSpPr>
        <p:spPr>
          <a:xfrm>
            <a:off x="7620000" y="3244334"/>
            <a:ext cx="740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mouth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48D700-2E0B-B84D-A996-E911823DBFD0}"/>
              </a:ext>
            </a:extLst>
          </p:cNvPr>
          <p:cNvSpPr txBox="1"/>
          <p:nvPr/>
        </p:nvSpPr>
        <p:spPr>
          <a:xfrm>
            <a:off x="5008169" y="3353343"/>
            <a:ext cx="1115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maxillipeds</a:t>
            </a:r>
            <a:endParaRPr lang="en-US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C53222C-E333-A649-BEFE-A07BDB1F43E4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2366457" y="4931785"/>
            <a:ext cx="148143" cy="536686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2F05AC1-DB0C-E343-A4F3-458593B1E1F0}"/>
              </a:ext>
            </a:extLst>
          </p:cNvPr>
          <p:cNvCxnSpPr>
            <a:cxnSpLocks/>
          </p:cNvCxnSpPr>
          <p:nvPr/>
        </p:nvCxnSpPr>
        <p:spPr>
          <a:xfrm flipV="1">
            <a:off x="6060618" y="4302572"/>
            <a:ext cx="876031" cy="93922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617058B-1D88-CC42-8B00-6EECFE1ABA1D}"/>
              </a:ext>
            </a:extLst>
          </p:cNvPr>
          <p:cNvCxnSpPr>
            <a:cxnSpLocks/>
          </p:cNvCxnSpPr>
          <p:nvPr/>
        </p:nvCxnSpPr>
        <p:spPr>
          <a:xfrm flipH="1">
            <a:off x="7012528" y="3602575"/>
            <a:ext cx="603087" cy="530720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5BAA21E-C6BF-B645-9D2F-2C04942B22C8}"/>
              </a:ext>
            </a:extLst>
          </p:cNvPr>
          <p:cNvCxnSpPr>
            <a:cxnSpLocks/>
          </p:cNvCxnSpPr>
          <p:nvPr/>
        </p:nvCxnSpPr>
        <p:spPr>
          <a:xfrm>
            <a:off x="6070584" y="3513253"/>
            <a:ext cx="482616" cy="178644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418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6503"/>
          </a:xfrm>
        </p:spPr>
        <p:txBody>
          <a:bodyPr/>
          <a:lstStyle/>
          <a:p>
            <a:r>
              <a:rPr lang="en-US" b="1" dirty="0"/>
              <a:t>CRAYFISH DISSECTION: INTERNAL</a:t>
            </a:r>
          </a:p>
        </p:txBody>
      </p:sp>
      <p:pic>
        <p:nvPicPr>
          <p:cNvPr id="3074" name="Picture 2" descr="Image result for specialized swimmerets in male crayfish">
            <a:extLst>
              <a:ext uri="{FF2B5EF4-FFF2-40B4-BE49-F238E27FC236}">
                <a16:creationId xmlns:a16="http://schemas.microsoft.com/office/drawing/2014/main" id="{B73E2EFC-FCE0-1046-8FBB-18A789668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88" y="1408906"/>
            <a:ext cx="7570424" cy="404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7012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789" y="94192"/>
            <a:ext cx="8229600" cy="1143000"/>
          </a:xfrm>
        </p:spPr>
        <p:txBody>
          <a:bodyPr/>
          <a:lstStyle/>
          <a:p>
            <a:r>
              <a:rPr lang="en-US" b="1" dirty="0"/>
              <a:t>HEXAPODA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3886200" cy="5486400"/>
          </a:xfrm>
        </p:spPr>
        <p:txBody>
          <a:bodyPr>
            <a:normAutofit/>
          </a:bodyPr>
          <a:lstStyle/>
          <a:p>
            <a:r>
              <a:rPr lang="en-US" dirty="0"/>
              <a:t>MANDIBLES</a:t>
            </a:r>
          </a:p>
          <a:p>
            <a:r>
              <a:rPr lang="en-US" dirty="0"/>
              <a:t>ONE PAIR ANTENNAE</a:t>
            </a:r>
          </a:p>
          <a:p>
            <a:r>
              <a:rPr lang="en-US" dirty="0"/>
              <a:t>THREE BODY REGIONS</a:t>
            </a:r>
          </a:p>
          <a:p>
            <a:pPr lvl="1"/>
            <a:r>
              <a:rPr lang="en-US" dirty="0"/>
              <a:t>HEAD</a:t>
            </a:r>
          </a:p>
          <a:p>
            <a:pPr lvl="1"/>
            <a:r>
              <a:rPr lang="en-US" dirty="0"/>
              <a:t>THORAX</a:t>
            </a:r>
          </a:p>
          <a:p>
            <a:pPr lvl="1"/>
            <a:r>
              <a:rPr lang="en-US" dirty="0"/>
              <a:t>ABDOMEN</a:t>
            </a:r>
          </a:p>
        </p:txBody>
      </p:sp>
      <p:pic>
        <p:nvPicPr>
          <p:cNvPr id="4" name="Picture 3" descr="9190105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2971800"/>
            <a:ext cx="3241543" cy="1838325"/>
          </a:xfrm>
          <a:prstGeom prst="rect">
            <a:avLst/>
          </a:prstGeom>
        </p:spPr>
      </p:pic>
      <p:pic>
        <p:nvPicPr>
          <p:cNvPr id="5" name="Picture 4" descr="220px-Diptera_01g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00" y="1295400"/>
            <a:ext cx="1752600" cy="1314450"/>
          </a:xfrm>
          <a:prstGeom prst="rect">
            <a:avLst/>
          </a:prstGeom>
        </p:spPr>
      </p:pic>
      <p:pic>
        <p:nvPicPr>
          <p:cNvPr id="6" name="Picture 5" descr="download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34200" y="4936066"/>
            <a:ext cx="1828800" cy="1693333"/>
          </a:xfrm>
          <a:prstGeom prst="rect">
            <a:avLst/>
          </a:prstGeom>
        </p:spPr>
      </p:pic>
      <p:pic>
        <p:nvPicPr>
          <p:cNvPr id="7" name="Picture 6" descr="thbCalasoma_05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3400" y="4876800"/>
            <a:ext cx="2133600" cy="179755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HEXAPODA: TAXA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err="1"/>
              <a:t>Ephemeroptera</a:t>
            </a:r>
            <a:r>
              <a:rPr lang="en-US" b="1" dirty="0"/>
              <a:t> – mayflies</a:t>
            </a:r>
          </a:p>
          <a:p>
            <a:r>
              <a:rPr lang="en-US" b="1" dirty="0" err="1"/>
              <a:t>Odonata</a:t>
            </a:r>
            <a:r>
              <a:rPr lang="en-US" b="1" dirty="0"/>
              <a:t> – dragonflies, damselflies</a:t>
            </a:r>
          </a:p>
          <a:p>
            <a:r>
              <a:rPr lang="en-US" b="1" dirty="0" err="1"/>
              <a:t>Dermaptera</a:t>
            </a:r>
            <a:r>
              <a:rPr lang="en-US" b="1" dirty="0"/>
              <a:t> – earwigs</a:t>
            </a:r>
          </a:p>
          <a:p>
            <a:r>
              <a:rPr lang="en-US" b="1" dirty="0" err="1"/>
              <a:t>Dictyoptera</a:t>
            </a:r>
            <a:r>
              <a:rPr lang="en-US" b="1" dirty="0"/>
              <a:t> – </a:t>
            </a:r>
            <a:r>
              <a:rPr lang="en-US" b="1" dirty="0" err="1"/>
              <a:t>mantids</a:t>
            </a:r>
            <a:r>
              <a:rPr lang="en-US" b="1" dirty="0"/>
              <a:t>, cockroaches</a:t>
            </a:r>
          </a:p>
          <a:p>
            <a:r>
              <a:rPr lang="en-US" b="1" dirty="0" err="1"/>
              <a:t>Isoptera</a:t>
            </a:r>
            <a:r>
              <a:rPr lang="en-US" b="1" dirty="0"/>
              <a:t> – termites</a:t>
            </a:r>
          </a:p>
          <a:p>
            <a:r>
              <a:rPr lang="en-US" b="1" dirty="0" err="1"/>
              <a:t>Hemiptera</a:t>
            </a:r>
            <a:r>
              <a:rPr lang="en-US" b="1" dirty="0"/>
              <a:t> – true bugs</a:t>
            </a:r>
          </a:p>
          <a:p>
            <a:r>
              <a:rPr lang="en-US" b="1" dirty="0" err="1"/>
              <a:t>Coleoptera</a:t>
            </a:r>
            <a:r>
              <a:rPr lang="en-US" b="1" dirty="0"/>
              <a:t> – beetles</a:t>
            </a:r>
          </a:p>
          <a:p>
            <a:r>
              <a:rPr lang="en-US" b="1" dirty="0" err="1"/>
              <a:t>Siphonaptera</a:t>
            </a:r>
            <a:r>
              <a:rPr lang="en-US" b="1" dirty="0"/>
              <a:t> – fleas</a:t>
            </a:r>
          </a:p>
          <a:p>
            <a:r>
              <a:rPr lang="en-US" b="1" dirty="0" err="1"/>
              <a:t>Diptera</a:t>
            </a:r>
            <a:r>
              <a:rPr lang="en-US" b="1" dirty="0"/>
              <a:t> – true flies (including mosquitoes)</a:t>
            </a:r>
          </a:p>
          <a:p>
            <a:r>
              <a:rPr lang="en-US" b="1" dirty="0"/>
              <a:t>Lepidoptera – butterflies, moths</a:t>
            </a:r>
          </a:p>
          <a:p>
            <a:r>
              <a:rPr lang="en-US" b="1" dirty="0"/>
              <a:t>Hymenoptera – ants, bees, wasps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MYRIAPODA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MANDIBLES</a:t>
            </a:r>
          </a:p>
          <a:p>
            <a:r>
              <a:rPr lang="en-US" dirty="0"/>
              <a:t>ONE PAIR ANTENNAE</a:t>
            </a:r>
          </a:p>
          <a:p>
            <a:r>
              <a:rPr lang="en-US" dirty="0"/>
              <a:t>REPEATING BODY SEGMENTS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Giant Centiped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4114800"/>
            <a:ext cx="3181350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7768"/>
            <a:ext cx="8229600" cy="1143000"/>
          </a:xfrm>
        </p:spPr>
        <p:txBody>
          <a:bodyPr/>
          <a:lstStyle/>
          <a:p>
            <a:r>
              <a:rPr lang="en-US" b="1" dirty="0"/>
              <a:t>MYRIAPODA: TAXA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CLASS CHILOPODA</a:t>
            </a:r>
          </a:p>
          <a:p>
            <a:r>
              <a:rPr lang="en-US" dirty="0"/>
              <a:t>CLASS DIPLOPODA</a:t>
            </a:r>
          </a:p>
        </p:txBody>
      </p:sp>
      <p:pic>
        <p:nvPicPr>
          <p:cNvPr id="4" name="Picture 3" descr="downloa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27781" y="1676400"/>
            <a:ext cx="3582769" cy="1981200"/>
          </a:xfrm>
          <a:prstGeom prst="rect">
            <a:avLst/>
          </a:prstGeom>
        </p:spPr>
      </p:pic>
      <p:pic>
        <p:nvPicPr>
          <p:cNvPr id="5" name="Picture 4" descr="downlo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3657600"/>
            <a:ext cx="3276600" cy="23193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D9426E-9310-B04C-9148-BEAF19C07033}"/>
              </a:ext>
            </a:extLst>
          </p:cNvPr>
          <p:cNvSpPr txBox="1"/>
          <p:nvPr/>
        </p:nvSpPr>
        <p:spPr>
          <a:xfrm>
            <a:off x="6467809" y="1828800"/>
            <a:ext cx="1328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CENTIPEDES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7D793F-B155-9849-AC92-329961660D85}"/>
              </a:ext>
            </a:extLst>
          </p:cNvPr>
          <p:cNvSpPr txBox="1"/>
          <p:nvPr/>
        </p:nvSpPr>
        <p:spPr>
          <a:xfrm>
            <a:off x="2521259" y="6124059"/>
            <a:ext cx="1282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MILLIPEDES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PHYLUM ECHINODERMATA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DEUTEROSTOMES</a:t>
            </a:r>
          </a:p>
          <a:p>
            <a:r>
              <a:rPr lang="en-US" dirty="0"/>
              <a:t>COELOMATE EUMETAZOANS</a:t>
            </a:r>
          </a:p>
          <a:p>
            <a:r>
              <a:rPr lang="en-US" dirty="0"/>
              <a:t>“SPINY SKIN”</a:t>
            </a:r>
          </a:p>
          <a:p>
            <a:r>
              <a:rPr lang="en-US" dirty="0"/>
              <a:t>WATER VASCULAR SYSTEM</a:t>
            </a:r>
          </a:p>
          <a:p>
            <a:pPr lvl="1"/>
            <a:r>
              <a:rPr lang="en-US" dirty="0"/>
              <a:t>MADREPORITE</a:t>
            </a:r>
          </a:p>
          <a:p>
            <a:pPr lvl="1"/>
            <a:r>
              <a:rPr lang="en-US" dirty="0"/>
              <a:t>CANALS (CIRCULAR / RADIAL)</a:t>
            </a:r>
          </a:p>
          <a:p>
            <a:pPr lvl="1"/>
            <a:r>
              <a:rPr lang="en-US" dirty="0"/>
              <a:t>TUBEFEET</a:t>
            </a:r>
          </a:p>
          <a:p>
            <a:r>
              <a:rPr lang="en-US" dirty="0"/>
              <a:t>PENTARADIAL SYMMETRY (ADULTS)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7835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043" y="1533837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 descr="cla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2092244"/>
            <a:ext cx="7264738" cy="32269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6057B0-A68A-2840-BC10-49E23BBA981D}"/>
              </a:ext>
            </a:extLst>
          </p:cNvPr>
          <p:cNvSpPr txBox="1"/>
          <p:nvPr/>
        </p:nvSpPr>
        <p:spPr>
          <a:xfrm>
            <a:off x="593821" y="5040759"/>
            <a:ext cx="1364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ASTEROIDEA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80A886-C98E-1D40-809C-1C2E2F846981}"/>
              </a:ext>
            </a:extLst>
          </p:cNvPr>
          <p:cNvSpPr txBox="1"/>
          <p:nvPr/>
        </p:nvSpPr>
        <p:spPr>
          <a:xfrm>
            <a:off x="3667547" y="5110508"/>
            <a:ext cx="1364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ECHINOIDEA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DE1BE8-C6C1-AC4D-806B-7C5678F74028}"/>
              </a:ext>
            </a:extLst>
          </p:cNvPr>
          <p:cNvSpPr txBox="1"/>
          <p:nvPr/>
        </p:nvSpPr>
        <p:spPr>
          <a:xfrm>
            <a:off x="5341165" y="5323169"/>
            <a:ext cx="1842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HOLOTHUROIDEA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DC186F-706B-9046-B519-DE0EC00AAE8C}"/>
              </a:ext>
            </a:extLst>
          </p:cNvPr>
          <p:cNvSpPr txBox="1"/>
          <p:nvPr/>
        </p:nvSpPr>
        <p:spPr>
          <a:xfrm>
            <a:off x="7558364" y="4572000"/>
            <a:ext cx="1235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CRINOIDEA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FB8147-51B0-6E43-A15A-54C921206B54}"/>
              </a:ext>
            </a:extLst>
          </p:cNvPr>
          <p:cNvSpPr txBox="1"/>
          <p:nvPr/>
        </p:nvSpPr>
        <p:spPr>
          <a:xfrm>
            <a:off x="1882724" y="5319186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OPHIROIDEA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73DEED9-DCA8-D843-B5D2-57AFF0A54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ECHINODERMS: CLASSIFICATION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CAB48-8679-4544-AA2D-F06767EED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SEASTAR DISSECTION: EXTERNAL</a:t>
            </a:r>
          </a:p>
        </p:txBody>
      </p:sp>
      <p:pic>
        <p:nvPicPr>
          <p:cNvPr id="4098" name="Picture 2" descr="Image result for SEASTAR DISSECTION EXTERNAL">
            <a:extLst>
              <a:ext uri="{FF2B5EF4-FFF2-40B4-BE49-F238E27FC236}">
                <a16:creationId xmlns:a16="http://schemas.microsoft.com/office/drawing/2014/main" id="{A6710DAF-9492-D244-AB01-FAC011AC1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63" y="1417638"/>
            <a:ext cx="8507273" cy="453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828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55CF8-DE23-0A4C-AF23-5DAF8E956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0337"/>
            <a:ext cx="8229600" cy="1143000"/>
          </a:xfrm>
        </p:spPr>
        <p:txBody>
          <a:bodyPr/>
          <a:lstStyle/>
          <a:p>
            <a:r>
              <a:rPr lang="en-US" b="1" dirty="0"/>
              <a:t>COELOMATE EVOLUTION REVIEW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31A1701-7CDA-E14B-BA22-E505FCE04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209221"/>
            <a:ext cx="4040188" cy="639762"/>
          </a:xfrm>
        </p:spPr>
        <p:txBody>
          <a:bodyPr/>
          <a:lstStyle/>
          <a:p>
            <a:r>
              <a:rPr lang="en-US" dirty="0"/>
              <a:t>PROTOSTOMES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D8C8F7E-0A6E-1547-B45B-5DD7D006E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7234" y="1845737"/>
            <a:ext cx="4040188" cy="3951288"/>
          </a:xfrm>
        </p:spPr>
        <p:txBody>
          <a:bodyPr>
            <a:normAutofit fontScale="92500"/>
          </a:bodyPr>
          <a:lstStyle/>
          <a:p>
            <a:r>
              <a:rPr lang="en-US" dirty="0"/>
              <a:t>“FIRST MOUTH”</a:t>
            </a:r>
          </a:p>
          <a:p>
            <a:r>
              <a:rPr lang="en-US" dirty="0"/>
              <a:t>BLASTOPORE BECOMES MOUTH; ANUS FORMS LATER</a:t>
            </a:r>
          </a:p>
          <a:p>
            <a:r>
              <a:rPr lang="en-US" dirty="0"/>
              <a:t>EMBRYONIC CELL DIVISION PATTERN: SPIRAL CLEAVAGE</a:t>
            </a:r>
          </a:p>
          <a:p>
            <a:r>
              <a:rPr lang="en-US" dirty="0"/>
              <a:t>COELOM FORMS FROM SPLITTING OF MESODERM IN THE EMBRYO</a:t>
            </a:r>
          </a:p>
          <a:p>
            <a:r>
              <a:rPr lang="en-US" dirty="0"/>
              <a:t>MOLLUSKS, ANNELIDS, ARTHROPODS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25F440-EA37-1D44-A85F-ADDFD1B72C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00600" y="1209221"/>
            <a:ext cx="4041775" cy="639762"/>
          </a:xfrm>
        </p:spPr>
        <p:txBody>
          <a:bodyPr/>
          <a:lstStyle/>
          <a:p>
            <a:r>
              <a:rPr lang="en-US" dirty="0"/>
              <a:t>DEUTEROSTOMES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3A757B8-B31E-BE4F-BA44-D6D7D55654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76580" y="1845737"/>
            <a:ext cx="4041775" cy="3951288"/>
          </a:xfrm>
        </p:spPr>
        <p:txBody>
          <a:bodyPr>
            <a:normAutofit fontScale="92500"/>
          </a:bodyPr>
          <a:lstStyle/>
          <a:p>
            <a:r>
              <a:rPr lang="en-US" dirty="0"/>
              <a:t>“SECOND MOUTH”</a:t>
            </a:r>
          </a:p>
          <a:p>
            <a:r>
              <a:rPr lang="en-US" dirty="0"/>
              <a:t>BLASTOPORE BECOMES ANUS; MOUTH FORMS LATER</a:t>
            </a:r>
          </a:p>
          <a:p>
            <a:r>
              <a:rPr lang="en-US" dirty="0"/>
              <a:t>EMBRYONIC CELL DIVISION PATTERN: RADIAL CLEAVAGE</a:t>
            </a:r>
          </a:p>
          <a:p>
            <a:r>
              <a:rPr lang="en-US" dirty="0"/>
              <a:t>COELOM FORMS FROM OUT-POCKETING OF THE GUT IN THE EMBRYO</a:t>
            </a:r>
          </a:p>
          <a:p>
            <a:r>
              <a:rPr lang="en-US" dirty="0"/>
              <a:t>ECHINODERMS, CHORDATES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105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CAB48-8679-4544-AA2D-F06767EED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57" y="89694"/>
            <a:ext cx="8229600" cy="1143000"/>
          </a:xfrm>
        </p:spPr>
        <p:txBody>
          <a:bodyPr/>
          <a:lstStyle/>
          <a:p>
            <a:r>
              <a:rPr lang="en-US" b="1" dirty="0"/>
              <a:t>SEASTAR DISSECTION: INTERNAL</a:t>
            </a:r>
          </a:p>
        </p:txBody>
      </p:sp>
      <p:pic>
        <p:nvPicPr>
          <p:cNvPr id="5122" name="Picture 2" descr="Image result for SEASTAR DISSECTION EXTERNAL">
            <a:extLst>
              <a:ext uri="{FF2B5EF4-FFF2-40B4-BE49-F238E27FC236}">
                <a16:creationId xmlns:a16="http://schemas.microsoft.com/office/drawing/2014/main" id="{0AC71088-6ED4-EB4B-85F7-C106DEAE7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28800"/>
            <a:ext cx="3949557" cy="293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SEASTAR DISSECTION internal">
            <a:extLst>
              <a:ext uri="{FF2B5EF4-FFF2-40B4-BE49-F238E27FC236}">
                <a16:creationId xmlns:a16="http://schemas.microsoft.com/office/drawing/2014/main" id="{171ABBC2-D010-9E42-AF62-DA444D170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57" y="990600"/>
            <a:ext cx="3617384" cy="271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Image result for SEASTAR DISSECTION internal">
            <a:extLst>
              <a:ext uri="{FF2B5EF4-FFF2-40B4-BE49-F238E27FC236}">
                <a16:creationId xmlns:a16="http://schemas.microsoft.com/office/drawing/2014/main" id="{C4069769-A3C7-EE41-94BF-612723A5F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57" y="3810000"/>
            <a:ext cx="3683000" cy="27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244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PHYLUM ARTHROPODA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PROTOSTOME</a:t>
            </a:r>
          </a:p>
          <a:p>
            <a:r>
              <a:rPr lang="en-US" dirty="0"/>
              <a:t>COELOMATE EUMETAZOAN</a:t>
            </a:r>
          </a:p>
          <a:p>
            <a:r>
              <a:rPr lang="en-US" dirty="0"/>
              <a:t>EXOSKELETON</a:t>
            </a:r>
          </a:p>
          <a:p>
            <a:pPr lvl="1"/>
            <a:r>
              <a:rPr lang="en-US" dirty="0"/>
              <a:t>CHITIN</a:t>
            </a:r>
          </a:p>
          <a:p>
            <a:pPr lvl="1"/>
            <a:r>
              <a:rPr lang="en-US" dirty="0"/>
              <a:t>ECDYSIS</a:t>
            </a:r>
          </a:p>
          <a:p>
            <a:r>
              <a:rPr lang="en-US" dirty="0"/>
              <a:t>OPEN CIRCULATORY SYSTEM</a:t>
            </a:r>
          </a:p>
          <a:p>
            <a:pPr lvl="1"/>
            <a:r>
              <a:rPr lang="en-US" dirty="0"/>
              <a:t>HEMOCOEL</a:t>
            </a:r>
          </a:p>
          <a:p>
            <a:pPr lvl="1"/>
            <a:r>
              <a:rPr lang="en-US" dirty="0"/>
              <a:t>HEMOLYMPH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/>
              <a:t>PHYLUM ARTHROPODA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/>
              <a:t>MALPIGHIAN TUBULES (“KIDNEYS”)</a:t>
            </a:r>
          </a:p>
          <a:p>
            <a:r>
              <a:rPr lang="en-US" dirty="0"/>
              <a:t>VENTRAL NERVE CORD</a:t>
            </a:r>
          </a:p>
          <a:p>
            <a:r>
              <a:rPr lang="en-US" dirty="0"/>
              <a:t>LIFE STAGES</a:t>
            </a:r>
          </a:p>
          <a:p>
            <a:pPr lvl="1"/>
            <a:r>
              <a:rPr lang="en-US" dirty="0"/>
              <a:t>EGG</a:t>
            </a:r>
          </a:p>
          <a:p>
            <a:pPr lvl="1"/>
            <a:r>
              <a:rPr lang="en-US" dirty="0"/>
              <a:t>LARVA (PUPA, NYMPH)</a:t>
            </a:r>
          </a:p>
          <a:p>
            <a:pPr lvl="1"/>
            <a:r>
              <a:rPr lang="en-US" dirty="0"/>
              <a:t>ADULT</a:t>
            </a:r>
          </a:p>
          <a:p>
            <a:r>
              <a:rPr lang="en-US" dirty="0"/>
              <a:t>METAMORPHOSIS IN SOME</a:t>
            </a:r>
          </a:p>
          <a:p>
            <a:r>
              <a:rPr lang="en-US" dirty="0"/>
              <a:t>GILLS OR TRACHAE (SPIRACLES, TRACHEOLES)</a:t>
            </a:r>
          </a:p>
        </p:txBody>
      </p:sp>
    </p:spTree>
    <p:extLst>
      <p:ext uri="{BB962C8B-B14F-4D97-AF65-F5344CB8AC3E}">
        <p14:creationId xmlns:p14="http://schemas.microsoft.com/office/powerpoint/2010/main" val="2064947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ARTHROPOD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 SUBPHYLA</a:t>
            </a:r>
          </a:p>
          <a:p>
            <a:pPr lvl="1"/>
            <a:r>
              <a:rPr lang="en-US" dirty="0"/>
              <a:t>CHELICERATA</a:t>
            </a:r>
          </a:p>
          <a:p>
            <a:pPr lvl="1"/>
            <a:r>
              <a:rPr lang="en-US" dirty="0"/>
              <a:t>CRUSTACEA</a:t>
            </a:r>
          </a:p>
          <a:p>
            <a:pPr lvl="1"/>
            <a:r>
              <a:rPr lang="en-US" dirty="0"/>
              <a:t>HEXAPODA</a:t>
            </a:r>
          </a:p>
          <a:p>
            <a:pPr lvl="1"/>
            <a:r>
              <a:rPr lang="en-US" dirty="0"/>
              <a:t>MYRIAPODA</a:t>
            </a:r>
          </a:p>
        </p:txBody>
      </p:sp>
      <p:pic>
        <p:nvPicPr>
          <p:cNvPr id="4" name="Picture 3" descr="arthropodbodypl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1828800"/>
            <a:ext cx="4298950" cy="42989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SUBPHYLUM CHELICERATA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CHELICERAE</a:t>
            </a:r>
          </a:p>
          <a:p>
            <a:r>
              <a:rPr lang="en-US" dirty="0"/>
              <a:t>NO  ANTENNAE</a:t>
            </a:r>
          </a:p>
          <a:p>
            <a:r>
              <a:rPr lang="en-US" dirty="0"/>
              <a:t>TWO BODY REGIONS</a:t>
            </a:r>
          </a:p>
          <a:p>
            <a:pPr lvl="1"/>
            <a:r>
              <a:rPr lang="en-US" dirty="0"/>
              <a:t>CEPHALOTHORAX</a:t>
            </a:r>
          </a:p>
          <a:p>
            <a:pPr lvl="1"/>
            <a:r>
              <a:rPr lang="en-US" dirty="0"/>
              <a:t>ABDOMEN</a:t>
            </a:r>
          </a:p>
          <a:p>
            <a:endParaRPr lang="en-US" dirty="0"/>
          </a:p>
        </p:txBody>
      </p:sp>
      <p:pic>
        <p:nvPicPr>
          <p:cNvPr id="4" name="Picture 3" descr="images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524000"/>
            <a:ext cx="2619375" cy="1743075"/>
          </a:xfrm>
          <a:prstGeom prst="rect">
            <a:avLst/>
          </a:prstGeom>
        </p:spPr>
      </p:pic>
      <p:pic>
        <p:nvPicPr>
          <p:cNvPr id="5" name="Picture 4" descr="3788055878_689b088d3d_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810000"/>
            <a:ext cx="3901440" cy="26136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CHELICERATA: TAXA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145" y="1167451"/>
            <a:ext cx="3352800" cy="4525963"/>
          </a:xfrm>
        </p:spPr>
        <p:txBody>
          <a:bodyPr/>
          <a:lstStyle/>
          <a:p>
            <a:r>
              <a:rPr lang="en-US" dirty="0"/>
              <a:t>CLASS ARACHNIDA</a:t>
            </a:r>
          </a:p>
          <a:p>
            <a:r>
              <a:rPr lang="en-US" dirty="0"/>
              <a:t>CLASS MEROSTOMATA</a:t>
            </a:r>
          </a:p>
        </p:txBody>
      </p:sp>
      <p:pic>
        <p:nvPicPr>
          <p:cNvPr id="5" name="Picture 4" descr="download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8350" y="1016383"/>
            <a:ext cx="2581275" cy="1771650"/>
          </a:xfrm>
          <a:prstGeom prst="rect">
            <a:avLst/>
          </a:prstGeom>
        </p:spPr>
      </p:pic>
      <p:pic>
        <p:nvPicPr>
          <p:cNvPr id="6" name="Picture 5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0142" y="3463972"/>
            <a:ext cx="2130413" cy="2836112"/>
          </a:xfrm>
          <a:prstGeom prst="rect">
            <a:avLst/>
          </a:prstGeom>
        </p:spPr>
      </p:pic>
      <p:pic>
        <p:nvPicPr>
          <p:cNvPr id="7" name="Picture 6" descr="images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4600" y="4680499"/>
            <a:ext cx="2581275" cy="1749216"/>
          </a:xfrm>
          <a:prstGeom prst="rect">
            <a:avLst/>
          </a:prstGeom>
        </p:spPr>
      </p:pic>
      <p:pic>
        <p:nvPicPr>
          <p:cNvPr id="1026" name="Picture 2" descr="Image result for mites">
            <a:extLst>
              <a:ext uri="{FF2B5EF4-FFF2-40B4-BE49-F238E27FC236}">
                <a16:creationId xmlns:a16="http://schemas.microsoft.com/office/drawing/2014/main" id="{3785A096-ABB3-DA4D-8EAA-05BA21163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960193"/>
            <a:ext cx="2940050" cy="157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tick">
            <a:extLst>
              <a:ext uri="{FF2B5EF4-FFF2-40B4-BE49-F238E27FC236}">
                <a16:creationId xmlns:a16="http://schemas.microsoft.com/office/drawing/2014/main" id="{107047CF-A995-2C47-826A-25F70238C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012" y="1016383"/>
            <a:ext cx="2614292" cy="174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7AAE0C-E7AF-4B45-AEBA-A83212CC0A7A}"/>
              </a:ext>
            </a:extLst>
          </p:cNvPr>
          <p:cNvSpPr txBox="1"/>
          <p:nvPr/>
        </p:nvSpPr>
        <p:spPr>
          <a:xfrm>
            <a:off x="3337003" y="2357751"/>
            <a:ext cx="94949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SPIDERS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505526-0A5F-7849-AD4D-D862B2E081F5}"/>
              </a:ext>
            </a:extLst>
          </p:cNvPr>
          <p:cNvSpPr txBox="1"/>
          <p:nvPr/>
        </p:nvSpPr>
        <p:spPr>
          <a:xfrm>
            <a:off x="7848600" y="2308898"/>
            <a:ext cx="70198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TICKS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E7AE35-A2BA-6842-8086-021E159D23EA}"/>
              </a:ext>
            </a:extLst>
          </p:cNvPr>
          <p:cNvSpPr txBox="1"/>
          <p:nvPr/>
        </p:nvSpPr>
        <p:spPr>
          <a:xfrm>
            <a:off x="4375067" y="4040531"/>
            <a:ext cx="76751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MITES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2131F-B45C-184E-927B-4A9044F3A63C}"/>
              </a:ext>
            </a:extLst>
          </p:cNvPr>
          <p:cNvSpPr txBox="1"/>
          <p:nvPr/>
        </p:nvSpPr>
        <p:spPr>
          <a:xfrm>
            <a:off x="7563265" y="4800600"/>
            <a:ext cx="127265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SCORPIONS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0F6951-30DA-1248-8499-69F183763BEE}"/>
              </a:ext>
            </a:extLst>
          </p:cNvPr>
          <p:cNvSpPr txBox="1"/>
          <p:nvPr/>
        </p:nvSpPr>
        <p:spPr>
          <a:xfrm>
            <a:off x="1042039" y="6300084"/>
            <a:ext cx="199881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HORSESHOE CRABS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SUBPHYLUM CRUSTACEA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810000" cy="5105400"/>
          </a:xfrm>
        </p:spPr>
        <p:txBody>
          <a:bodyPr>
            <a:normAutofit/>
          </a:bodyPr>
          <a:lstStyle/>
          <a:p>
            <a:r>
              <a:rPr lang="en-US" dirty="0"/>
              <a:t>MANDIBLES</a:t>
            </a:r>
          </a:p>
          <a:p>
            <a:r>
              <a:rPr lang="en-US" dirty="0"/>
              <a:t>TWO PAIR ANTENNAE</a:t>
            </a:r>
          </a:p>
          <a:p>
            <a:r>
              <a:rPr lang="en-US" dirty="0"/>
              <a:t>TWO BODY REGIONS</a:t>
            </a:r>
          </a:p>
          <a:p>
            <a:pPr lvl="1"/>
            <a:r>
              <a:rPr lang="en-US" dirty="0"/>
              <a:t>CEPHALOTHORAX</a:t>
            </a:r>
          </a:p>
          <a:p>
            <a:pPr lvl="1"/>
            <a:r>
              <a:rPr lang="en-US" dirty="0"/>
              <a:t>ABDOMEN</a:t>
            </a:r>
          </a:p>
        </p:txBody>
      </p:sp>
      <p:pic>
        <p:nvPicPr>
          <p:cNvPr id="4" name="Picture 3" descr="Topic46NotesImag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990600"/>
            <a:ext cx="3455920" cy="2933440"/>
          </a:xfrm>
          <a:prstGeom prst="rect">
            <a:avLst/>
          </a:prstGeom>
        </p:spPr>
      </p:pic>
      <p:pic>
        <p:nvPicPr>
          <p:cNvPr id="5" name="Picture 4" descr="crayfish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962400"/>
            <a:ext cx="3581400" cy="25129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6503"/>
          </a:xfrm>
        </p:spPr>
        <p:txBody>
          <a:bodyPr/>
          <a:lstStyle/>
          <a:p>
            <a:r>
              <a:rPr lang="en-US" b="1" dirty="0"/>
              <a:t>CRUSTACEA: TAXA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422" y="811408"/>
            <a:ext cx="4800600" cy="5059363"/>
          </a:xfrm>
        </p:spPr>
        <p:txBody>
          <a:bodyPr/>
          <a:lstStyle/>
          <a:p>
            <a:r>
              <a:rPr lang="en-US" dirty="0"/>
              <a:t>CLASS MALACOSTRACA</a:t>
            </a:r>
          </a:p>
          <a:p>
            <a:pPr lvl="1"/>
            <a:r>
              <a:rPr lang="en-US" dirty="0"/>
              <a:t>ORDER DECAPODA</a:t>
            </a:r>
          </a:p>
          <a:p>
            <a:pPr lvl="1"/>
            <a:r>
              <a:rPr lang="en-US" dirty="0"/>
              <a:t>ORDER ISOPODA</a:t>
            </a:r>
          </a:p>
          <a:p>
            <a:r>
              <a:rPr lang="en-US" dirty="0"/>
              <a:t>CLASS MAXILLOPODA</a:t>
            </a:r>
          </a:p>
        </p:txBody>
      </p:sp>
      <p:pic>
        <p:nvPicPr>
          <p:cNvPr id="4" name="Picture 3" descr="BARNACLES AND TIDAL POOL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440" y="3042410"/>
            <a:ext cx="2211862" cy="2072865"/>
          </a:xfrm>
          <a:prstGeom prst="rect">
            <a:avLst/>
          </a:prstGeom>
        </p:spPr>
      </p:pic>
      <p:pic>
        <p:nvPicPr>
          <p:cNvPr id="5" name="Picture 4" descr="Barnacle-2-300x1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289" y="5493023"/>
            <a:ext cx="2192142" cy="1169142"/>
          </a:xfrm>
          <a:prstGeom prst="rect">
            <a:avLst/>
          </a:prstGeom>
        </p:spPr>
      </p:pic>
      <p:pic>
        <p:nvPicPr>
          <p:cNvPr id="8" name="Picture 7" descr="Malacostraca-Sally_lightfoot_crab-wikiped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64963" y="998279"/>
            <a:ext cx="1686428" cy="1161761"/>
          </a:xfrm>
          <a:prstGeom prst="rect">
            <a:avLst/>
          </a:prstGeom>
        </p:spPr>
      </p:pic>
      <p:pic>
        <p:nvPicPr>
          <p:cNvPr id="9" name="Picture 8" descr="download (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97232" y="3793418"/>
            <a:ext cx="2164783" cy="1435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9354FF-CB7F-A440-8AE8-16E89F5B1E5E}"/>
              </a:ext>
            </a:extLst>
          </p:cNvPr>
          <p:cNvSpPr txBox="1"/>
          <p:nvPr/>
        </p:nvSpPr>
        <p:spPr>
          <a:xfrm>
            <a:off x="663881" y="5123691"/>
            <a:ext cx="1282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BARNACLES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4F3B0F-9D1F-BF48-B967-8495A83A0A8B}"/>
              </a:ext>
            </a:extLst>
          </p:cNvPr>
          <p:cNvSpPr txBox="1"/>
          <p:nvPr/>
        </p:nvSpPr>
        <p:spPr>
          <a:xfrm>
            <a:off x="4583904" y="5255128"/>
            <a:ext cx="1225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WOODLICE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797775-1D88-934A-99F2-E8D3259BABAB}"/>
              </a:ext>
            </a:extLst>
          </p:cNvPr>
          <p:cNvSpPr txBox="1"/>
          <p:nvPr/>
        </p:nvSpPr>
        <p:spPr>
          <a:xfrm>
            <a:off x="7235945" y="2219202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CRABS</a:t>
            </a:r>
          </a:p>
        </p:txBody>
      </p:sp>
      <p:pic>
        <p:nvPicPr>
          <p:cNvPr id="12" name="Picture 11" descr="medium.jpg">
            <a:extLst>
              <a:ext uri="{FF2B5EF4-FFF2-40B4-BE49-F238E27FC236}">
                <a16:creationId xmlns:a16="http://schemas.microsoft.com/office/drawing/2014/main" id="{76114F6E-0473-A246-A27D-E6BA5DD5767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6828" y="2784043"/>
            <a:ext cx="2050002" cy="11691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D528547-AA60-0D47-AEEF-1C78372C9A3A}"/>
              </a:ext>
            </a:extLst>
          </p:cNvPr>
          <p:cNvSpPr txBox="1"/>
          <p:nvPr/>
        </p:nvSpPr>
        <p:spPr>
          <a:xfrm>
            <a:off x="6894492" y="4027580"/>
            <a:ext cx="1627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SHRIMP / KRILL</a:t>
            </a:r>
          </a:p>
        </p:txBody>
      </p:sp>
      <p:pic>
        <p:nvPicPr>
          <p:cNvPr id="2050" name="Picture 2" descr="Image result for LOBSTER">
            <a:extLst>
              <a:ext uri="{FF2B5EF4-FFF2-40B4-BE49-F238E27FC236}">
                <a16:creationId xmlns:a16="http://schemas.microsoft.com/office/drawing/2014/main" id="{9DE701CB-7C8D-0D41-9DD2-519182453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606" y="811408"/>
            <a:ext cx="1993620" cy="199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C5A4388-178E-8240-9F1E-D64EC7B973E5}"/>
              </a:ext>
            </a:extLst>
          </p:cNvPr>
          <p:cNvSpPr txBox="1"/>
          <p:nvPr/>
        </p:nvSpPr>
        <p:spPr>
          <a:xfrm>
            <a:off x="4479395" y="2503333"/>
            <a:ext cx="1988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LOBSTER/CRAYFISH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333</Words>
  <Application>Microsoft Macintosh PowerPoint</Application>
  <PresentationFormat>On-screen Show (4:3)</PresentationFormat>
  <Paragraphs>131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BIOL 1108  LAB PRESENTATION</vt:lpstr>
      <vt:lpstr>COELOMATE EVOLUTION REVIEW</vt:lpstr>
      <vt:lpstr>PHYLUM ARTHROPODA I</vt:lpstr>
      <vt:lpstr>PHYLUM ARTHROPODA II</vt:lpstr>
      <vt:lpstr>ARTHROPOD CLASSIFICATION</vt:lpstr>
      <vt:lpstr>SUBPHYLUM CHELICERATA</vt:lpstr>
      <vt:lpstr>CHELICERATA: TAXA</vt:lpstr>
      <vt:lpstr>SUBPHYLUM CRUSTACEA</vt:lpstr>
      <vt:lpstr>CRUSTACEA: TAXA</vt:lpstr>
      <vt:lpstr>CRAYFISH DISSECTION: EXTERNAL</vt:lpstr>
      <vt:lpstr>CRAYFISH DISSECTION: EXTERNAL</vt:lpstr>
      <vt:lpstr>CRAYFISH DISSECTION: INTERNAL</vt:lpstr>
      <vt:lpstr>HEXAPODA</vt:lpstr>
      <vt:lpstr>HEXAPODA: TAXA</vt:lpstr>
      <vt:lpstr>MYRIAPODA</vt:lpstr>
      <vt:lpstr>MYRIAPODA: TAXA</vt:lpstr>
      <vt:lpstr>PHYLUM ECHINODERMATA </vt:lpstr>
      <vt:lpstr>ECHINODERMS: CLASSIFICATION</vt:lpstr>
      <vt:lpstr>SEASTAR DISSECTION: EXTERNAL</vt:lpstr>
      <vt:lpstr>SEASTAR DISSECTION: INTERNAL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ARTHROPODS  &amp;  ECHINODERMS</dc:title>
  <dc:creator>Mark E. Knauss</dc:creator>
  <cp:lastModifiedBy>Mark Knauss</cp:lastModifiedBy>
  <cp:revision>19</cp:revision>
  <dcterms:created xsi:type="dcterms:W3CDTF">2017-01-09T11:07:55Z</dcterms:created>
  <dcterms:modified xsi:type="dcterms:W3CDTF">2020-06-16T23:34:22Z</dcterms:modified>
</cp:coreProperties>
</file>