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B05F-20DB-40EC-B0E0-4B8255BAE9FE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8DE44-27A8-41E6-A000-16FCB43DA1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B05F-20DB-40EC-B0E0-4B8255BAE9FE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8DE44-27A8-41E6-A000-16FCB43DA1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B05F-20DB-40EC-B0E0-4B8255BAE9FE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8DE44-27A8-41E6-A000-16FCB43DA1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B05F-20DB-40EC-B0E0-4B8255BAE9FE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8DE44-27A8-41E6-A000-16FCB43DA1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B05F-20DB-40EC-B0E0-4B8255BAE9FE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8DE44-27A8-41E6-A000-16FCB43DA1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B05F-20DB-40EC-B0E0-4B8255BAE9FE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8DE44-27A8-41E6-A000-16FCB43DA1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B05F-20DB-40EC-B0E0-4B8255BAE9FE}" type="datetimeFigureOut">
              <a:rPr lang="en-US" smtClean="0"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8DE44-27A8-41E6-A000-16FCB43DA1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B05F-20DB-40EC-B0E0-4B8255BAE9FE}" type="datetimeFigureOut">
              <a:rPr lang="en-US" smtClean="0"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8DE44-27A8-41E6-A000-16FCB43DA1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B05F-20DB-40EC-B0E0-4B8255BAE9FE}" type="datetimeFigureOut">
              <a:rPr lang="en-US" smtClean="0"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8DE44-27A8-41E6-A000-16FCB43DA1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B05F-20DB-40EC-B0E0-4B8255BAE9FE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8DE44-27A8-41E6-A000-16FCB43DA1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B05F-20DB-40EC-B0E0-4B8255BAE9FE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8DE44-27A8-41E6-A000-16FCB43DA1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0B05F-20DB-40EC-B0E0-4B8255BAE9FE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8DE44-27A8-41E6-A000-16FCB43DA1A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1470025"/>
          </a:xfrm>
        </p:spPr>
        <p:txBody>
          <a:bodyPr/>
          <a:lstStyle/>
          <a:p>
            <a:r>
              <a:rPr lang="en-US" dirty="0"/>
              <a:t>BIOL 1108</a:t>
            </a:r>
            <a:br>
              <a:rPr lang="en-US" dirty="0"/>
            </a:br>
            <a:r>
              <a:rPr lang="en-US" dirty="0"/>
              <a:t> LAB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1898" y="1905000"/>
            <a:ext cx="7480204" cy="1752600"/>
          </a:xfrm>
        </p:spPr>
        <p:txBody>
          <a:bodyPr>
            <a:noAutofit/>
          </a:bodyPr>
          <a:lstStyle/>
          <a:p>
            <a:r>
              <a:rPr lang="en-US" sz="6000" b="1" dirty="0">
                <a:solidFill>
                  <a:srgbClr val="000000"/>
                </a:solidFill>
              </a:rPr>
              <a:t>LAB 10</a:t>
            </a:r>
          </a:p>
          <a:p>
            <a:r>
              <a:rPr lang="en-US" sz="6000" b="1" dirty="0">
                <a:solidFill>
                  <a:srgbClr val="000000"/>
                </a:solidFill>
              </a:rPr>
              <a:t>CHORDATA /</a:t>
            </a:r>
          </a:p>
          <a:p>
            <a:r>
              <a:rPr lang="en-US" sz="6000" b="1" dirty="0">
                <a:solidFill>
                  <a:srgbClr val="000000"/>
                </a:solidFill>
              </a:rPr>
              <a:t>MAMMALIAN ANATOMY I</a:t>
            </a:r>
          </a:p>
        </p:txBody>
      </p:sp>
    </p:spTree>
    <p:extLst>
      <p:ext uri="{BB962C8B-B14F-4D97-AF65-F5344CB8AC3E}">
        <p14:creationId xmlns:p14="http://schemas.microsoft.com/office/powerpoint/2010/main" val="425328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CLASS AGNATHA</a:t>
            </a:r>
            <a:endParaRPr lang="en-US" dirty="0"/>
          </a:p>
        </p:txBody>
      </p:sp>
      <p:pic>
        <p:nvPicPr>
          <p:cNvPr id="4" name="Content Placeholder 3" descr="downlo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29200" y="914400"/>
            <a:ext cx="2895600" cy="2143858"/>
          </a:xfrm>
        </p:spPr>
      </p:pic>
      <p:pic>
        <p:nvPicPr>
          <p:cNvPr id="5" name="Picture 4" descr="2553065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8400" y="3429000"/>
            <a:ext cx="5969000" cy="2819400"/>
          </a:xfrm>
          <a:prstGeom prst="rect">
            <a:avLst/>
          </a:prstGeom>
        </p:spPr>
      </p:pic>
      <p:pic>
        <p:nvPicPr>
          <p:cNvPr id="6" name="Picture 5" descr="4982087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143000"/>
            <a:ext cx="4038600" cy="2170748"/>
          </a:xfrm>
          <a:prstGeom prst="rect">
            <a:avLst/>
          </a:prstGeom>
        </p:spPr>
      </p:pic>
      <p:pic>
        <p:nvPicPr>
          <p:cNvPr id="7" name="Picture 6" descr="lamprey_mout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-126643" y="3784246"/>
            <a:ext cx="2819401" cy="210891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CLASS CHONDRICHTHYES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CARTILAGINOUS FISHES</a:t>
            </a:r>
          </a:p>
          <a:p>
            <a:r>
              <a:rPr lang="en-US" dirty="0"/>
              <a:t>JAWS</a:t>
            </a:r>
          </a:p>
          <a:p>
            <a:r>
              <a:rPr lang="en-US" dirty="0"/>
              <a:t>CARTILAGINOUS SKELETON</a:t>
            </a:r>
          </a:p>
          <a:p>
            <a:r>
              <a:rPr lang="en-US" dirty="0"/>
              <a:t>TWO-CHAMBERED HEART</a:t>
            </a:r>
          </a:p>
          <a:p>
            <a:r>
              <a:rPr lang="en-US" dirty="0"/>
              <a:t>MULTIPLE GILL SLITS – GILLS</a:t>
            </a:r>
          </a:p>
          <a:p>
            <a:r>
              <a:rPr lang="en-US" dirty="0"/>
              <a:t>ANAMNIOTE EGG</a:t>
            </a:r>
          </a:p>
          <a:p>
            <a:r>
              <a:rPr lang="en-US" dirty="0"/>
              <a:t>ECTOTHERMS</a:t>
            </a:r>
          </a:p>
          <a:p>
            <a:r>
              <a:rPr lang="en-US" dirty="0"/>
              <a:t>SHARKS, SKATES, RAYS, CHIMERAS</a:t>
            </a:r>
          </a:p>
          <a:p>
            <a:endParaRPr lang="en-US" dirty="0"/>
          </a:p>
        </p:txBody>
      </p:sp>
      <p:pic>
        <p:nvPicPr>
          <p:cNvPr id="4" name="Picture 3" descr="download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1600200"/>
            <a:ext cx="2743200" cy="23431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b="1" dirty="0"/>
              <a:t>CLASS CHONDRICHTHYES</a:t>
            </a:r>
            <a:endParaRPr lang="en-US" dirty="0"/>
          </a:p>
        </p:txBody>
      </p:sp>
      <p:pic>
        <p:nvPicPr>
          <p:cNvPr id="4" name="Picture 3" descr="download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1371600"/>
            <a:ext cx="3300761" cy="2819400"/>
          </a:xfrm>
          <a:prstGeom prst="rect">
            <a:avLst/>
          </a:prstGeom>
        </p:spPr>
      </p:pic>
      <p:pic>
        <p:nvPicPr>
          <p:cNvPr id="5" name="Picture 4" descr="download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1600200"/>
            <a:ext cx="3858039" cy="2590800"/>
          </a:xfrm>
          <a:prstGeom prst="rect">
            <a:avLst/>
          </a:prstGeom>
        </p:spPr>
      </p:pic>
      <p:pic>
        <p:nvPicPr>
          <p:cNvPr id="6" name="Picture 5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0" y="4266911"/>
            <a:ext cx="3581400" cy="259108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CLASS OSTEICHTHYES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BONY FISHES</a:t>
            </a:r>
          </a:p>
          <a:p>
            <a:r>
              <a:rPr lang="en-US" dirty="0"/>
              <a:t>JAWS</a:t>
            </a:r>
          </a:p>
          <a:p>
            <a:r>
              <a:rPr lang="en-US" dirty="0"/>
              <a:t>OSSIFIED SKELETON</a:t>
            </a:r>
          </a:p>
          <a:p>
            <a:r>
              <a:rPr lang="en-US" dirty="0"/>
              <a:t>TWO-CHAMBERED HEART</a:t>
            </a:r>
          </a:p>
          <a:p>
            <a:r>
              <a:rPr lang="en-US" dirty="0"/>
              <a:t>SINGLE GILL SLITS WITH OPERCULUM – GILLS</a:t>
            </a:r>
          </a:p>
          <a:p>
            <a:r>
              <a:rPr lang="en-US" dirty="0"/>
              <a:t>SWIM BLADDER</a:t>
            </a:r>
          </a:p>
          <a:p>
            <a:r>
              <a:rPr lang="en-US" dirty="0"/>
              <a:t>ANAMNIOTE EGG</a:t>
            </a:r>
          </a:p>
          <a:p>
            <a:r>
              <a:rPr lang="en-US" dirty="0"/>
              <a:t>ECTOTHERMS</a:t>
            </a:r>
          </a:p>
          <a:p>
            <a:r>
              <a:rPr lang="en-US" dirty="0"/>
              <a:t>RAY-FINNED (TELEOST) / LOBE-FINNED (LUNG FISHES)</a:t>
            </a:r>
          </a:p>
          <a:p>
            <a:endParaRPr lang="en-US" dirty="0"/>
          </a:p>
        </p:txBody>
      </p:sp>
      <p:pic>
        <p:nvPicPr>
          <p:cNvPr id="4" name="Picture 3" descr="download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3600" y="1371600"/>
            <a:ext cx="2514600" cy="1676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CLASS OSTEICHTHYES</a:t>
            </a:r>
            <a:endParaRPr lang="en-US" dirty="0"/>
          </a:p>
        </p:txBody>
      </p:sp>
      <p:pic>
        <p:nvPicPr>
          <p:cNvPr id="4" name="Content Placeholder 3" descr="download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1371600"/>
            <a:ext cx="4000500" cy="2667000"/>
          </a:xfrm>
        </p:spPr>
      </p:pic>
      <p:pic>
        <p:nvPicPr>
          <p:cNvPr id="5" name="Picture 4" descr="gil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9200" y="1371600"/>
            <a:ext cx="3251200" cy="2432794"/>
          </a:xfrm>
          <a:prstGeom prst="rect">
            <a:avLst/>
          </a:prstGeom>
        </p:spPr>
      </p:pic>
      <p:pic>
        <p:nvPicPr>
          <p:cNvPr id="6" name="Picture 5" descr="Marbled-lungfish-Protopterus-aethiopicus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" y="4648200"/>
            <a:ext cx="4523356" cy="1843268"/>
          </a:xfrm>
          <a:prstGeom prst="rect">
            <a:avLst/>
          </a:prstGeom>
        </p:spPr>
      </p:pic>
      <p:pic>
        <p:nvPicPr>
          <p:cNvPr id="7" name="Picture 6" descr="lung-fis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81600" y="4267200"/>
            <a:ext cx="3486150" cy="223788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CLASS AMPHIBIA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4800600" cy="556260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AMPHIBIANS</a:t>
            </a:r>
          </a:p>
          <a:p>
            <a:r>
              <a:rPr lang="en-US" dirty="0"/>
              <a:t>JAWS</a:t>
            </a:r>
          </a:p>
          <a:p>
            <a:r>
              <a:rPr lang="en-US" dirty="0"/>
              <a:t>OSSIFIED SKELETON</a:t>
            </a:r>
          </a:p>
          <a:p>
            <a:r>
              <a:rPr lang="en-US" dirty="0"/>
              <a:t>TETRAPODS</a:t>
            </a:r>
          </a:p>
          <a:p>
            <a:r>
              <a:rPr lang="en-US" dirty="0"/>
              <a:t>VASCULARIZED SKIN</a:t>
            </a:r>
          </a:p>
          <a:p>
            <a:r>
              <a:rPr lang="en-US" dirty="0"/>
              <a:t>THREE-CHAMBERED HEART</a:t>
            </a:r>
          </a:p>
          <a:p>
            <a:r>
              <a:rPr lang="en-US" dirty="0"/>
              <a:t>LUNGS (SIMPLE SACS)</a:t>
            </a:r>
          </a:p>
          <a:p>
            <a:r>
              <a:rPr lang="en-US" dirty="0"/>
              <a:t>ANAMNIOTE EGG</a:t>
            </a:r>
          </a:p>
          <a:p>
            <a:r>
              <a:rPr lang="en-US" dirty="0"/>
              <a:t>ECTOTHERMS</a:t>
            </a:r>
          </a:p>
          <a:p>
            <a:r>
              <a:rPr lang="en-US" dirty="0"/>
              <a:t>FROGS, TOADS, SALAMANDERS, NEWTS, MUDPUPPIES, SIRENS</a:t>
            </a:r>
          </a:p>
          <a:p>
            <a:endParaRPr lang="en-US" dirty="0"/>
          </a:p>
        </p:txBody>
      </p:sp>
      <p:pic>
        <p:nvPicPr>
          <p:cNvPr id="4" name="Picture 3" descr="downloa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8600" y="990600"/>
            <a:ext cx="2977213" cy="2133600"/>
          </a:xfrm>
          <a:prstGeom prst="rect">
            <a:avLst/>
          </a:prstGeom>
        </p:spPr>
      </p:pic>
      <p:pic>
        <p:nvPicPr>
          <p:cNvPr id="5" name="Picture 4" descr="Frogspawn_closeu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 flipH="1">
            <a:off x="6877051" y="1276352"/>
            <a:ext cx="2133600" cy="1562100"/>
          </a:xfrm>
          <a:prstGeom prst="rect">
            <a:avLst/>
          </a:prstGeom>
        </p:spPr>
      </p:pic>
      <p:pic>
        <p:nvPicPr>
          <p:cNvPr id="6" name="Picture 5" descr="1072186_ori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62600" y="3352800"/>
            <a:ext cx="3070383" cy="2667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b="1" dirty="0"/>
              <a:t>CLASS AMPHIBIA</a:t>
            </a:r>
            <a:endParaRPr lang="en-US" dirty="0"/>
          </a:p>
        </p:txBody>
      </p:sp>
      <p:pic>
        <p:nvPicPr>
          <p:cNvPr id="5" name="Content Placeholder 4" descr="09278eea2bf585fdd833cc93f2e8463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4600" y="3429000"/>
            <a:ext cx="2286000" cy="1638300"/>
          </a:xfrm>
        </p:spPr>
      </p:pic>
      <p:pic>
        <p:nvPicPr>
          <p:cNvPr id="8" name="Picture 7" descr="fire_salamand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62600" y="2895600"/>
            <a:ext cx="2950243" cy="2038350"/>
          </a:xfrm>
          <a:prstGeom prst="rect">
            <a:avLst/>
          </a:prstGeom>
        </p:spPr>
      </p:pic>
      <p:pic>
        <p:nvPicPr>
          <p:cNvPr id="9" name="Picture 8" descr="Amelanistic-Woodhous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143000"/>
            <a:ext cx="2922103" cy="1600200"/>
          </a:xfrm>
          <a:prstGeom prst="rect">
            <a:avLst/>
          </a:prstGeom>
        </p:spPr>
      </p:pic>
      <p:pic>
        <p:nvPicPr>
          <p:cNvPr id="10" name="Picture 9" descr="imag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9200" y="5181600"/>
            <a:ext cx="2209800" cy="1530491"/>
          </a:xfrm>
          <a:prstGeom prst="rect">
            <a:avLst/>
          </a:prstGeom>
        </p:spPr>
      </p:pic>
      <p:pic>
        <p:nvPicPr>
          <p:cNvPr id="11" name="Picture 10" descr="images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81600" y="5029200"/>
            <a:ext cx="2847975" cy="1600200"/>
          </a:xfrm>
          <a:prstGeom prst="rect">
            <a:avLst/>
          </a:prstGeom>
        </p:spPr>
      </p:pic>
      <p:pic>
        <p:nvPicPr>
          <p:cNvPr id="12" name="Picture 11" descr="download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9600" y="1143000"/>
            <a:ext cx="2977213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CLASS REPTILIA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REPTILES</a:t>
            </a:r>
          </a:p>
          <a:p>
            <a:r>
              <a:rPr lang="en-US" dirty="0"/>
              <a:t>JAWS</a:t>
            </a:r>
          </a:p>
          <a:p>
            <a:r>
              <a:rPr lang="en-US" dirty="0"/>
              <a:t>OSSIFIED SKELETON</a:t>
            </a:r>
          </a:p>
          <a:p>
            <a:r>
              <a:rPr lang="en-US" dirty="0"/>
              <a:t>TETRAPODS</a:t>
            </a:r>
          </a:p>
          <a:p>
            <a:r>
              <a:rPr lang="en-US" dirty="0"/>
              <a:t>SCALY SKIN</a:t>
            </a:r>
          </a:p>
          <a:p>
            <a:r>
              <a:rPr lang="en-US" dirty="0"/>
              <a:t>THREE-CHAMBERED HEART (EXCEPT CROCODILIANS)</a:t>
            </a:r>
          </a:p>
          <a:p>
            <a:r>
              <a:rPr lang="en-US" dirty="0"/>
              <a:t>LUNGS (SAC OF SACS, NEG. PRESSURE VENTILATION, NO DIAPHRAM)</a:t>
            </a:r>
          </a:p>
          <a:p>
            <a:r>
              <a:rPr lang="en-US" dirty="0"/>
              <a:t>AMNIOTE EGG</a:t>
            </a:r>
          </a:p>
          <a:p>
            <a:r>
              <a:rPr lang="en-US" dirty="0"/>
              <a:t>ECTOTHERMS</a:t>
            </a:r>
          </a:p>
          <a:p>
            <a:r>
              <a:rPr lang="en-US" dirty="0"/>
              <a:t>LIZARDS, SNAKES, TURTLES, TORTOISES, CROCODILIANS</a:t>
            </a:r>
          </a:p>
          <a:p>
            <a:endParaRPr lang="en-US" dirty="0"/>
          </a:p>
        </p:txBody>
      </p:sp>
      <p:pic>
        <p:nvPicPr>
          <p:cNvPr id="4" name="Picture 3" descr="reptile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0" y="1447800"/>
            <a:ext cx="3203312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CLASS REPTILIA</a:t>
            </a:r>
            <a:endParaRPr lang="en-US" dirty="0"/>
          </a:p>
        </p:txBody>
      </p:sp>
      <p:pic>
        <p:nvPicPr>
          <p:cNvPr id="5" name="Content Placeholder 4" descr="5a0670c4-f483-41e6-86e1-914e43b1696c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05200" y="2514600"/>
            <a:ext cx="3285506" cy="1935163"/>
          </a:xfrm>
        </p:spPr>
      </p:pic>
      <p:pic>
        <p:nvPicPr>
          <p:cNvPr id="6" name="Picture 5" descr="loggerhead-sea-turtle-swimming-underwater.adapt.470.1.sqrcro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7800" y="1219200"/>
            <a:ext cx="2916670" cy="1638300"/>
          </a:xfrm>
          <a:prstGeom prst="rect">
            <a:avLst/>
          </a:prstGeom>
        </p:spPr>
      </p:pic>
      <p:pic>
        <p:nvPicPr>
          <p:cNvPr id="7" name="Picture 6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4400" y="3048000"/>
            <a:ext cx="2514600" cy="1819275"/>
          </a:xfrm>
          <a:prstGeom prst="rect">
            <a:avLst/>
          </a:prstGeom>
        </p:spPr>
      </p:pic>
      <p:pic>
        <p:nvPicPr>
          <p:cNvPr id="8" name="Picture 7" descr="images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6477000" y="1143000"/>
            <a:ext cx="1911927" cy="1752600"/>
          </a:xfrm>
          <a:prstGeom prst="rect">
            <a:avLst/>
          </a:prstGeom>
        </p:spPr>
      </p:pic>
      <p:pic>
        <p:nvPicPr>
          <p:cNvPr id="9" name="Picture 8" descr="Reptile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6324600" y="3581400"/>
            <a:ext cx="2590800" cy="1640681"/>
          </a:xfrm>
          <a:prstGeom prst="rect">
            <a:avLst/>
          </a:prstGeom>
        </p:spPr>
      </p:pic>
      <p:pic>
        <p:nvPicPr>
          <p:cNvPr id="10" name="Picture 9" descr="download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863796" y="5105400"/>
            <a:ext cx="4156004" cy="150016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CLASS AVES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BIRDS</a:t>
            </a:r>
          </a:p>
          <a:p>
            <a:r>
              <a:rPr lang="en-US" dirty="0"/>
              <a:t>JAWS (BEAK)</a:t>
            </a:r>
          </a:p>
          <a:p>
            <a:r>
              <a:rPr lang="en-US" dirty="0"/>
              <a:t>OSSIFIED SKELETON (HOLLOW BONES)</a:t>
            </a:r>
          </a:p>
          <a:p>
            <a:r>
              <a:rPr lang="en-US" dirty="0"/>
              <a:t>TETRAPODS (FORELIMBS MODIFIED AS WINGS)</a:t>
            </a:r>
          </a:p>
          <a:p>
            <a:r>
              <a:rPr lang="en-US" dirty="0"/>
              <a:t>SCALY SKIN (FEATHERS MODIFIED SCALES)</a:t>
            </a:r>
          </a:p>
          <a:p>
            <a:r>
              <a:rPr lang="en-US" dirty="0"/>
              <a:t>FOUR-CHAMBERED HEART </a:t>
            </a:r>
          </a:p>
          <a:p>
            <a:r>
              <a:rPr lang="en-US" dirty="0"/>
              <a:t>LUNGS (SYSTEM OF SACS = PARABRONCHI, NEG. PRESSURE VENTILATION, NO DIAPHRAM)</a:t>
            </a:r>
          </a:p>
          <a:p>
            <a:r>
              <a:rPr lang="en-US" dirty="0"/>
              <a:t>AMNIOTE EGG</a:t>
            </a:r>
          </a:p>
          <a:p>
            <a:r>
              <a:rPr lang="en-US" dirty="0"/>
              <a:t>ENDOTHERMS</a:t>
            </a:r>
          </a:p>
          <a:p>
            <a:endParaRPr lang="en-US" dirty="0"/>
          </a:p>
        </p:txBody>
      </p:sp>
      <p:pic>
        <p:nvPicPr>
          <p:cNvPr id="4" name="Picture 3" descr="downloa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1800" y="838200"/>
            <a:ext cx="1828800" cy="1524000"/>
          </a:xfrm>
          <a:prstGeom prst="rect">
            <a:avLst/>
          </a:prstGeom>
        </p:spPr>
      </p:pic>
      <p:pic>
        <p:nvPicPr>
          <p:cNvPr id="5" name="Picture 4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7600" y="5410200"/>
            <a:ext cx="190500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PHYLUM CHORDATA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DEUTEROSTOMES</a:t>
            </a:r>
          </a:p>
          <a:p>
            <a:r>
              <a:rPr lang="en-US" dirty="0"/>
              <a:t>COELOMATE EUMETAZOANS</a:t>
            </a:r>
          </a:p>
          <a:p>
            <a:r>
              <a:rPr lang="en-US" dirty="0"/>
              <a:t>FOUR DISTINGUISHING FEATURES</a:t>
            </a:r>
          </a:p>
          <a:p>
            <a:pPr lvl="1"/>
            <a:r>
              <a:rPr lang="en-US" dirty="0"/>
              <a:t>NOTOCHORD</a:t>
            </a:r>
          </a:p>
          <a:p>
            <a:pPr lvl="1"/>
            <a:r>
              <a:rPr lang="en-US" dirty="0"/>
              <a:t>PHARYNGEAL GROOVES (SLITS)</a:t>
            </a:r>
          </a:p>
          <a:p>
            <a:pPr lvl="1"/>
            <a:r>
              <a:rPr lang="en-US" dirty="0"/>
              <a:t>DORSAL HOLLOW NERVE CORD</a:t>
            </a:r>
          </a:p>
          <a:p>
            <a:pPr lvl="1"/>
            <a:r>
              <a:rPr lang="en-US" dirty="0"/>
              <a:t>POST-ANAL TAIL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CLASS AVES</a:t>
            </a:r>
            <a:endParaRPr lang="en-US" dirty="0"/>
          </a:p>
        </p:txBody>
      </p:sp>
      <p:pic>
        <p:nvPicPr>
          <p:cNvPr id="5" name="Content Placeholder 4" descr="download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24200" y="3429000"/>
            <a:ext cx="2628900" cy="1743075"/>
          </a:xfrm>
        </p:spPr>
      </p:pic>
      <p:pic>
        <p:nvPicPr>
          <p:cNvPr id="6" name="Picture 5" descr="download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0" y="3352800"/>
            <a:ext cx="1676400" cy="2085975"/>
          </a:xfrm>
          <a:prstGeom prst="rect">
            <a:avLst/>
          </a:prstGeom>
        </p:spPr>
      </p:pic>
      <p:pic>
        <p:nvPicPr>
          <p:cNvPr id="7" name="Picture 6" descr="download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3000" y="3352800"/>
            <a:ext cx="1714500" cy="1714500"/>
          </a:xfrm>
          <a:prstGeom prst="rect">
            <a:avLst/>
          </a:prstGeom>
        </p:spPr>
      </p:pic>
      <p:pic>
        <p:nvPicPr>
          <p:cNvPr id="8" name="Picture 7" descr="images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33600" y="1371600"/>
            <a:ext cx="2581275" cy="1771650"/>
          </a:xfrm>
          <a:prstGeom prst="rect">
            <a:avLst/>
          </a:prstGeom>
        </p:spPr>
      </p:pic>
      <p:pic>
        <p:nvPicPr>
          <p:cNvPr id="9" name="Picture 8" descr="images (2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29200" y="1219200"/>
            <a:ext cx="2647950" cy="17240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CLASS MAMMALIA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MAMMALS</a:t>
            </a:r>
          </a:p>
          <a:p>
            <a:r>
              <a:rPr lang="en-US" dirty="0"/>
              <a:t>JAWS </a:t>
            </a:r>
          </a:p>
          <a:p>
            <a:r>
              <a:rPr lang="en-US" dirty="0"/>
              <a:t>OSSIFIED SKELETON </a:t>
            </a:r>
          </a:p>
          <a:p>
            <a:r>
              <a:rPr lang="en-US" dirty="0"/>
              <a:t>TETRAPODS </a:t>
            </a:r>
          </a:p>
          <a:p>
            <a:r>
              <a:rPr lang="en-US" dirty="0"/>
              <a:t>VASCULARIZED, KERATINIZED SKIN </a:t>
            </a:r>
          </a:p>
          <a:p>
            <a:r>
              <a:rPr lang="en-US" dirty="0"/>
              <a:t>MAMMARY GLANDS</a:t>
            </a:r>
          </a:p>
          <a:p>
            <a:r>
              <a:rPr lang="en-US" dirty="0"/>
              <a:t>HAIR</a:t>
            </a:r>
          </a:p>
          <a:p>
            <a:r>
              <a:rPr lang="en-US" dirty="0"/>
              <a:t>FOUR-CHAMBERED HEART </a:t>
            </a:r>
          </a:p>
          <a:p>
            <a:r>
              <a:rPr lang="en-US" dirty="0"/>
              <a:t>LUNGS (SAC OF SACS = ALVEOLI, NEG. PRESSURE VENTILATION, DIAPHRAM)</a:t>
            </a:r>
          </a:p>
          <a:p>
            <a:r>
              <a:rPr lang="en-US" dirty="0"/>
              <a:t>AMNIOTE EGG</a:t>
            </a:r>
          </a:p>
          <a:p>
            <a:r>
              <a:rPr lang="en-US" dirty="0"/>
              <a:t>ENDOTHERMS</a:t>
            </a:r>
          </a:p>
          <a:p>
            <a:endParaRPr lang="en-US" dirty="0"/>
          </a:p>
        </p:txBody>
      </p:sp>
      <p:pic>
        <p:nvPicPr>
          <p:cNvPr id="4" name="Picture 3" descr="mammalsC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1828800"/>
            <a:ext cx="2985147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MAMMALIAN DIVERSITY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10000" cy="4525963"/>
          </a:xfrm>
        </p:spPr>
        <p:txBody>
          <a:bodyPr/>
          <a:lstStyle/>
          <a:p>
            <a:r>
              <a:rPr lang="en-US" dirty="0"/>
              <a:t>MONOTREMES</a:t>
            </a:r>
          </a:p>
          <a:p>
            <a:r>
              <a:rPr lang="en-US" dirty="0"/>
              <a:t>MARSUPIALS</a:t>
            </a:r>
          </a:p>
          <a:p>
            <a:r>
              <a:rPr lang="en-US" dirty="0"/>
              <a:t>EUTHERIANS</a:t>
            </a:r>
          </a:p>
        </p:txBody>
      </p:sp>
      <p:pic>
        <p:nvPicPr>
          <p:cNvPr id="4" name="Picture 3" descr="download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0" y="1600200"/>
            <a:ext cx="2190301" cy="1590675"/>
          </a:xfrm>
          <a:prstGeom prst="rect">
            <a:avLst/>
          </a:prstGeom>
        </p:spPr>
      </p:pic>
      <p:pic>
        <p:nvPicPr>
          <p:cNvPr id="5" name="Picture 4" descr="female-opossum-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7800" y="3733800"/>
            <a:ext cx="2514600" cy="1885950"/>
          </a:xfrm>
          <a:prstGeom prst="rect">
            <a:avLst/>
          </a:prstGeom>
        </p:spPr>
      </p:pic>
      <p:pic>
        <p:nvPicPr>
          <p:cNvPr id="6" name="Picture 5" descr="download (4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400" y="3810000"/>
            <a:ext cx="2966184" cy="237531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b="1" dirty="0"/>
              <a:t>MONOTREMES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4114800" cy="4525963"/>
          </a:xfrm>
        </p:spPr>
        <p:txBody>
          <a:bodyPr/>
          <a:lstStyle/>
          <a:p>
            <a:r>
              <a:rPr lang="en-US" dirty="0"/>
              <a:t>EGG-LAYING MAMMALS</a:t>
            </a:r>
          </a:p>
          <a:p>
            <a:r>
              <a:rPr lang="en-US" dirty="0"/>
              <a:t>DUCK-BILLED PLATYPUS</a:t>
            </a:r>
          </a:p>
          <a:p>
            <a:r>
              <a:rPr lang="en-US" dirty="0"/>
              <a:t>SPINY ANTEATER</a:t>
            </a:r>
          </a:p>
          <a:p>
            <a:endParaRPr lang="en-US" dirty="0"/>
          </a:p>
        </p:txBody>
      </p:sp>
      <p:pic>
        <p:nvPicPr>
          <p:cNvPr id="4" name="Picture 3" descr="download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4419600"/>
            <a:ext cx="2466975" cy="1847850"/>
          </a:xfrm>
          <a:prstGeom prst="rect">
            <a:avLst/>
          </a:prstGeom>
        </p:spPr>
      </p:pic>
      <p:pic>
        <p:nvPicPr>
          <p:cNvPr id="5" name="Picture 4" descr="download (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7800" y="1371600"/>
            <a:ext cx="3344472" cy="2428875"/>
          </a:xfrm>
          <a:prstGeom prst="rect">
            <a:avLst/>
          </a:prstGeom>
        </p:spPr>
      </p:pic>
      <p:pic>
        <p:nvPicPr>
          <p:cNvPr id="6" name="Picture 5" descr="rmrhkxm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0" y="3962400"/>
            <a:ext cx="3362262" cy="25273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MARSUPIALS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POUCHED MAMMALS</a:t>
            </a:r>
          </a:p>
          <a:p>
            <a:r>
              <a:rPr lang="en-US" dirty="0"/>
              <a:t>KANGAROO</a:t>
            </a:r>
          </a:p>
          <a:p>
            <a:r>
              <a:rPr lang="en-US" dirty="0"/>
              <a:t>KOALA</a:t>
            </a:r>
          </a:p>
          <a:p>
            <a:r>
              <a:rPr lang="en-US" dirty="0"/>
              <a:t>OPOSSUM</a:t>
            </a:r>
          </a:p>
          <a:p>
            <a:endParaRPr lang="en-US" dirty="0"/>
          </a:p>
        </p:txBody>
      </p:sp>
      <p:pic>
        <p:nvPicPr>
          <p:cNvPr id="4" name="Picture 3" descr="female-opossum-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6800" y="1905000"/>
            <a:ext cx="2514600" cy="1885950"/>
          </a:xfrm>
          <a:prstGeom prst="rect">
            <a:avLst/>
          </a:prstGeom>
        </p:spPr>
      </p:pic>
      <p:pic>
        <p:nvPicPr>
          <p:cNvPr id="5" name="Picture 4" descr="download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0400" y="2514600"/>
            <a:ext cx="1295400" cy="1905000"/>
          </a:xfrm>
          <a:prstGeom prst="rect">
            <a:avLst/>
          </a:prstGeom>
        </p:spPr>
      </p:pic>
      <p:pic>
        <p:nvPicPr>
          <p:cNvPr id="6" name="Picture 5" descr="downloa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0" y="4419600"/>
            <a:ext cx="2343150" cy="1952625"/>
          </a:xfrm>
          <a:prstGeom prst="rect">
            <a:avLst/>
          </a:prstGeom>
        </p:spPr>
      </p:pic>
      <p:pic>
        <p:nvPicPr>
          <p:cNvPr id="7" name="Picture 6" descr="imag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01604" y="4800600"/>
            <a:ext cx="3289946" cy="18192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EUTHERIANS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3200400" cy="5791200"/>
          </a:xfrm>
        </p:spPr>
        <p:txBody>
          <a:bodyPr>
            <a:normAutofit/>
          </a:bodyPr>
          <a:lstStyle/>
          <a:p>
            <a:r>
              <a:rPr lang="en-US" dirty="0"/>
              <a:t>PLACENTAL MAMMALS</a:t>
            </a:r>
          </a:p>
          <a:p>
            <a:r>
              <a:rPr lang="en-US" dirty="0"/>
              <a:t>PLACENTA</a:t>
            </a:r>
          </a:p>
          <a:p>
            <a:r>
              <a:rPr lang="en-US" dirty="0"/>
              <a:t>GESTATION</a:t>
            </a:r>
          </a:p>
          <a:p>
            <a:pPr lvl="1"/>
            <a:r>
              <a:rPr lang="en-US" dirty="0"/>
              <a:t>DOGS</a:t>
            </a:r>
          </a:p>
          <a:p>
            <a:pPr lvl="1"/>
            <a:r>
              <a:rPr lang="en-US" dirty="0"/>
              <a:t>CATS</a:t>
            </a:r>
          </a:p>
          <a:p>
            <a:pPr lvl="1"/>
            <a:r>
              <a:rPr lang="en-US" dirty="0"/>
              <a:t>HORSES</a:t>
            </a:r>
          </a:p>
          <a:p>
            <a:pPr lvl="1"/>
            <a:r>
              <a:rPr lang="en-US" dirty="0"/>
              <a:t>HUMANS</a:t>
            </a:r>
          </a:p>
          <a:p>
            <a:pPr lvl="1"/>
            <a:r>
              <a:rPr lang="en-US" dirty="0"/>
              <a:t>MOST MAMMALS</a:t>
            </a:r>
          </a:p>
          <a:p>
            <a:endParaRPr lang="en-US" dirty="0"/>
          </a:p>
        </p:txBody>
      </p:sp>
      <p:pic>
        <p:nvPicPr>
          <p:cNvPr id="4" name="Picture 3" descr="download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2800" y="1905000"/>
            <a:ext cx="2051784" cy="1643062"/>
          </a:xfrm>
          <a:prstGeom prst="rect">
            <a:avLst/>
          </a:prstGeom>
        </p:spPr>
      </p:pic>
      <p:pic>
        <p:nvPicPr>
          <p:cNvPr id="5" name="Picture 4" descr="download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3810000"/>
            <a:ext cx="2141221" cy="1371600"/>
          </a:xfrm>
          <a:prstGeom prst="rect">
            <a:avLst/>
          </a:prstGeom>
        </p:spPr>
      </p:pic>
      <p:pic>
        <p:nvPicPr>
          <p:cNvPr id="6" name="Picture 5" descr="download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7400" y="1219200"/>
            <a:ext cx="2781300" cy="1638300"/>
          </a:xfrm>
          <a:prstGeom prst="rect">
            <a:avLst/>
          </a:prstGeom>
        </p:spPr>
      </p:pic>
      <p:pic>
        <p:nvPicPr>
          <p:cNvPr id="7" name="Picture 6" descr="images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1200" y="3200400"/>
            <a:ext cx="2857500" cy="1600200"/>
          </a:xfrm>
          <a:prstGeom prst="rect">
            <a:avLst/>
          </a:prstGeom>
        </p:spPr>
      </p:pic>
      <p:pic>
        <p:nvPicPr>
          <p:cNvPr id="8" name="Picture 7" descr="images (2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34000" y="5181600"/>
            <a:ext cx="3095625" cy="147637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28600"/>
            <a:ext cx="5867400" cy="61236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10000" y="1143000"/>
            <a:ext cx="1170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PECTORAL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0" y="1447800"/>
            <a:ext cx="1101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CERVICAL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19200" y="1219200"/>
            <a:ext cx="12522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ANTERIOR</a:t>
            </a:r>
          </a:p>
          <a:p>
            <a:r>
              <a:rPr lang="en-US" b="1" dirty="0"/>
              <a:t>(CEPHALIC)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6800" y="609600"/>
            <a:ext cx="95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DORSAL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96200" y="1219200"/>
            <a:ext cx="12724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POSTERIOR</a:t>
            </a:r>
          </a:p>
          <a:p>
            <a:r>
              <a:rPr lang="en-US" b="1" dirty="0"/>
              <a:t>(CAUDAL)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95800" y="1828800"/>
            <a:ext cx="106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VENTRAL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43600" y="1066800"/>
            <a:ext cx="819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PELVIC</a:t>
            </a:r>
          </a:p>
        </p:txBody>
      </p:sp>
    </p:spTree>
    <p:extLst>
      <p:ext uri="{BB962C8B-B14F-4D97-AF65-F5344CB8AC3E}">
        <p14:creationId xmlns:p14="http://schemas.microsoft.com/office/powerpoint/2010/main" val="19212838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Image result for neck and thoracic cavity of fetal p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381000"/>
            <a:ext cx="5943600" cy="60576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383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457200"/>
            <a:ext cx="4724400" cy="58202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914955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Image result for neck ANATOMY of fetal p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886574" y="-514974"/>
            <a:ext cx="5422954" cy="82817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98064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CHORDATE CLASSIFICATION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SUBPHYLUM UROCHORDATA</a:t>
            </a:r>
          </a:p>
          <a:p>
            <a:r>
              <a:rPr lang="en-US" dirty="0"/>
              <a:t>SUBPHYLUM CEPHALOCHORDATA</a:t>
            </a:r>
          </a:p>
          <a:p>
            <a:r>
              <a:rPr lang="en-US" dirty="0"/>
              <a:t>SUBPHYLUM VERTEBRATA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b="1" dirty="0"/>
              <a:t>UROCHORDATA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229600" cy="5135563"/>
          </a:xfrm>
        </p:spPr>
        <p:txBody>
          <a:bodyPr/>
          <a:lstStyle/>
          <a:p>
            <a:r>
              <a:rPr lang="en-US" dirty="0"/>
              <a:t>UROCHORDATES = TUNICATES=SEA SQUIRTS</a:t>
            </a:r>
          </a:p>
          <a:p>
            <a:r>
              <a:rPr lang="en-US" dirty="0"/>
              <a:t>CHORDATE FEATURES AS JUVENILES</a:t>
            </a:r>
          </a:p>
          <a:p>
            <a:r>
              <a:rPr lang="en-US" dirty="0"/>
              <a:t>SESSILE, FILTER-FEEDING ADULTS</a:t>
            </a:r>
          </a:p>
          <a:p>
            <a:pPr lvl="0"/>
            <a:r>
              <a:rPr lang="en-US" dirty="0"/>
              <a:t>PHARYNGEAL SLITS REMAIN IN ADULTS</a:t>
            </a:r>
          </a:p>
          <a:p>
            <a:pPr lvl="0"/>
            <a:r>
              <a:rPr lang="en-US" dirty="0"/>
              <a:t>TUNIC (PROTEIN AND CARBOHYDRATE)</a:t>
            </a:r>
          </a:p>
          <a:p>
            <a:pPr lvl="0"/>
            <a:r>
              <a:rPr lang="en-US" dirty="0"/>
              <a:t>MARINE</a:t>
            </a:r>
          </a:p>
          <a:p>
            <a:pPr lvl="0"/>
            <a:r>
              <a:rPr lang="en-US" dirty="0"/>
              <a:t>“INVERTEBRATE”</a:t>
            </a:r>
          </a:p>
          <a:p>
            <a:endParaRPr lang="en-US" dirty="0"/>
          </a:p>
        </p:txBody>
      </p:sp>
      <p:pic>
        <p:nvPicPr>
          <p:cNvPr id="4" name="Picture 3" descr="34-03-Tunicate-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0" y="4267200"/>
            <a:ext cx="5181600" cy="2305812"/>
          </a:xfrm>
          <a:prstGeom prst="rect">
            <a:avLst/>
          </a:prstGeom>
        </p:spPr>
      </p:pic>
      <p:pic>
        <p:nvPicPr>
          <p:cNvPr id="5" name="Picture 4" descr="tunicate-J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5181600"/>
            <a:ext cx="1823936" cy="1371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SUBPHYLUM UROCHORDATA</a:t>
            </a:r>
            <a:endParaRPr lang="en-US" dirty="0"/>
          </a:p>
        </p:txBody>
      </p:sp>
      <p:pic>
        <p:nvPicPr>
          <p:cNvPr id="4" name="Picture 3" descr="downloa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3581400"/>
            <a:ext cx="2902298" cy="2200910"/>
          </a:xfrm>
          <a:prstGeom prst="rect">
            <a:avLst/>
          </a:prstGeom>
        </p:spPr>
      </p:pic>
      <p:pic>
        <p:nvPicPr>
          <p:cNvPr id="6" name="Picture 5" descr="Tadult_low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81400" y="1295400"/>
            <a:ext cx="5095608" cy="4495800"/>
          </a:xfrm>
          <a:prstGeom prst="rect">
            <a:avLst/>
          </a:prstGeom>
        </p:spPr>
      </p:pic>
      <p:pic>
        <p:nvPicPr>
          <p:cNvPr id="7" name="Picture 6" descr="tunicate-J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" y="1295400"/>
            <a:ext cx="2895600" cy="217749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/>
              <a:t>SUBPHYLUM CEPHALOCHORDATA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1"/>
            <a:ext cx="8229600" cy="44196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CEPHALOCHORDATES=LANCELETS=</a:t>
            </a:r>
          </a:p>
          <a:p>
            <a:pPr marL="0" indent="0">
              <a:buNone/>
            </a:pPr>
            <a:r>
              <a:rPr lang="en-US" dirty="0"/>
              <a:t>	“AMPHIOXUS”</a:t>
            </a:r>
          </a:p>
          <a:p>
            <a:r>
              <a:rPr lang="en-US" dirty="0"/>
              <a:t>CHORDATE FEATUERS IN JUVENILES AND ADULTS</a:t>
            </a:r>
          </a:p>
          <a:p>
            <a:r>
              <a:rPr lang="en-US" dirty="0"/>
              <a:t>MOTILE, FILTER-FEEDING ADULTS</a:t>
            </a:r>
          </a:p>
          <a:p>
            <a:r>
              <a:rPr lang="en-US" dirty="0"/>
              <a:t>SEGMENTED MUSCULATURE = “MYOMERES”</a:t>
            </a:r>
          </a:p>
          <a:p>
            <a:r>
              <a:rPr lang="en-US" dirty="0"/>
              <a:t>MARINE</a:t>
            </a:r>
          </a:p>
          <a:p>
            <a:r>
              <a:rPr lang="en-US" dirty="0"/>
              <a:t>“INVERTEBRATE”</a:t>
            </a:r>
          </a:p>
          <a:p>
            <a:endParaRPr lang="en-US" dirty="0"/>
          </a:p>
        </p:txBody>
      </p:sp>
      <p:pic>
        <p:nvPicPr>
          <p:cNvPr id="4" name="Picture 3" descr="240_F_70418508_RICEVn73T4f3dfDugVDvvPjpkOlfYId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8600" y="4648200"/>
            <a:ext cx="4464050" cy="191658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SUBPHYLUM CEPHALOCHORDATA</a:t>
            </a:r>
            <a:endParaRPr lang="en-US" dirty="0"/>
          </a:p>
        </p:txBody>
      </p:sp>
      <p:pic>
        <p:nvPicPr>
          <p:cNvPr id="4" name="Picture 3" descr="amphix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399" y="2057400"/>
            <a:ext cx="3730625" cy="3378679"/>
          </a:xfrm>
          <a:prstGeom prst="rect">
            <a:avLst/>
          </a:prstGeom>
        </p:spPr>
      </p:pic>
      <p:pic>
        <p:nvPicPr>
          <p:cNvPr id="5" name="Picture 4" descr="figure-29-01-04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0" y="1752600"/>
            <a:ext cx="4096512" cy="375011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SUBPHYLUM VERTEBRATA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ANIMALS WITH BACKBONES</a:t>
            </a:r>
          </a:p>
          <a:p>
            <a:r>
              <a:rPr lang="en-US" dirty="0"/>
              <a:t>DIVERSITY</a:t>
            </a:r>
          </a:p>
          <a:p>
            <a:pPr lvl="1"/>
            <a:r>
              <a:rPr lang="en-US" dirty="0"/>
              <a:t>CLASS AGNATHA</a:t>
            </a:r>
          </a:p>
          <a:p>
            <a:pPr lvl="1"/>
            <a:r>
              <a:rPr lang="en-US" dirty="0"/>
              <a:t>CLASS CHONDRICHTHYES</a:t>
            </a:r>
          </a:p>
          <a:p>
            <a:pPr lvl="1"/>
            <a:r>
              <a:rPr lang="en-US" dirty="0"/>
              <a:t>CLASS OSTEICHTHYES</a:t>
            </a:r>
          </a:p>
          <a:p>
            <a:pPr lvl="1"/>
            <a:r>
              <a:rPr lang="en-US" dirty="0"/>
              <a:t>CLASS AMPHIBIA</a:t>
            </a:r>
          </a:p>
          <a:p>
            <a:pPr lvl="1"/>
            <a:r>
              <a:rPr lang="en-US" dirty="0"/>
              <a:t>CLASS REPTILIA</a:t>
            </a:r>
          </a:p>
          <a:p>
            <a:pPr lvl="1"/>
            <a:r>
              <a:rPr lang="en-US" dirty="0"/>
              <a:t>CLASS AVES</a:t>
            </a:r>
          </a:p>
          <a:p>
            <a:pPr lvl="1"/>
            <a:r>
              <a:rPr lang="en-US" dirty="0"/>
              <a:t>CLASS MAMMALIA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7650" name="AutoShape 2" descr="Image result for BACKBO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 descr="Backbo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1371600"/>
            <a:ext cx="2286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CLASS AGNATHA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JAWLESS FISHES</a:t>
            </a:r>
          </a:p>
          <a:p>
            <a:r>
              <a:rPr lang="en-US" dirty="0"/>
              <a:t>CARTILAGINOUS SKELETON</a:t>
            </a:r>
          </a:p>
          <a:p>
            <a:r>
              <a:rPr lang="en-US" dirty="0"/>
              <a:t>TWO-CHAMBERED HEART</a:t>
            </a:r>
          </a:p>
          <a:p>
            <a:r>
              <a:rPr lang="en-US" dirty="0"/>
              <a:t>MULTIPLE GILL SLITS – GILLS</a:t>
            </a:r>
          </a:p>
          <a:p>
            <a:r>
              <a:rPr lang="en-US" dirty="0"/>
              <a:t>ANAMNIOTE EGG</a:t>
            </a:r>
          </a:p>
          <a:p>
            <a:r>
              <a:rPr lang="en-US" dirty="0"/>
              <a:t>ECTOTHERM</a:t>
            </a:r>
          </a:p>
          <a:p>
            <a:r>
              <a:rPr lang="en-US" dirty="0"/>
              <a:t>LAMPREY, HAGFISH</a:t>
            </a:r>
          </a:p>
          <a:p>
            <a:endParaRPr lang="en-US" dirty="0"/>
          </a:p>
        </p:txBody>
      </p:sp>
      <p:pic>
        <p:nvPicPr>
          <p:cNvPr id="4" name="Picture 3" descr="220px-Lampetra_fluviatili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4495800"/>
            <a:ext cx="2794000" cy="1727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406</Words>
  <Application>Microsoft Macintosh PowerPoint</Application>
  <PresentationFormat>On-screen Show (4:3)</PresentationFormat>
  <Paragraphs>152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Calibri</vt:lpstr>
      <vt:lpstr>Office Theme</vt:lpstr>
      <vt:lpstr>BIOL 1108  LAB PRESENTATION</vt:lpstr>
      <vt:lpstr>PHYLUM CHORDATA</vt:lpstr>
      <vt:lpstr>CHORDATE CLASSIFICATION</vt:lpstr>
      <vt:lpstr>UROCHORDATA</vt:lpstr>
      <vt:lpstr>SUBPHYLUM UROCHORDATA</vt:lpstr>
      <vt:lpstr>SUBPHYLUM CEPHALOCHORDATA</vt:lpstr>
      <vt:lpstr>SUBPHYLUM CEPHALOCHORDATA</vt:lpstr>
      <vt:lpstr>SUBPHYLUM VERTEBRATA</vt:lpstr>
      <vt:lpstr>CLASS AGNATHA</vt:lpstr>
      <vt:lpstr>CLASS AGNATHA</vt:lpstr>
      <vt:lpstr>CLASS CHONDRICHTHYES</vt:lpstr>
      <vt:lpstr>CLASS CHONDRICHTHYES</vt:lpstr>
      <vt:lpstr>CLASS OSTEICHTHYES</vt:lpstr>
      <vt:lpstr>CLASS OSTEICHTHYES</vt:lpstr>
      <vt:lpstr>CLASS AMPHIBIA</vt:lpstr>
      <vt:lpstr>CLASS AMPHIBIA</vt:lpstr>
      <vt:lpstr>CLASS REPTILIA</vt:lpstr>
      <vt:lpstr>CLASS REPTILIA</vt:lpstr>
      <vt:lpstr>CLASS AVES</vt:lpstr>
      <vt:lpstr>CLASS AVES</vt:lpstr>
      <vt:lpstr>CLASS MAMMALIA</vt:lpstr>
      <vt:lpstr>MAMMALIAN DIVERSITY</vt:lpstr>
      <vt:lpstr>MONOTREMES</vt:lpstr>
      <vt:lpstr>MARSUPIALS</vt:lpstr>
      <vt:lpstr>EUTHERIANS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PHYLUM CHORDATA</dc:title>
  <dc:creator>Mark E. Knauss</dc:creator>
  <cp:lastModifiedBy>Mark Knauss</cp:lastModifiedBy>
  <cp:revision>4</cp:revision>
  <dcterms:created xsi:type="dcterms:W3CDTF">2017-01-09T14:28:15Z</dcterms:created>
  <dcterms:modified xsi:type="dcterms:W3CDTF">2020-06-16T23:38:11Z</dcterms:modified>
</cp:coreProperties>
</file>