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76" r:id="rId5"/>
    <p:sldId id="260" r:id="rId6"/>
    <p:sldId id="277" r:id="rId7"/>
    <p:sldId id="278" r:id="rId8"/>
    <p:sldId id="279" r:id="rId9"/>
    <p:sldId id="280" r:id="rId10"/>
    <p:sldId id="282" r:id="rId11"/>
    <p:sldId id="264" r:id="rId12"/>
    <p:sldId id="281" r:id="rId13"/>
    <p:sldId id="266" r:id="rId14"/>
    <p:sldId id="267" r:id="rId15"/>
    <p:sldId id="268" r:id="rId16"/>
    <p:sldId id="275" r:id="rId17"/>
    <p:sldId id="270" r:id="rId18"/>
    <p:sldId id="271" r:id="rId19"/>
    <p:sldId id="272" r:id="rId20"/>
    <p:sldId id="273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54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61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097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0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5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34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99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02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82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4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6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79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542" y="371571"/>
            <a:ext cx="7772400" cy="1470025"/>
          </a:xfrm>
        </p:spPr>
        <p:txBody>
          <a:bodyPr/>
          <a:lstStyle/>
          <a:p>
            <a:r>
              <a:rPr lang="en-US" dirty="0"/>
              <a:t>BIOL 1108</a:t>
            </a:r>
            <a:br>
              <a:rPr lang="en-US" dirty="0"/>
            </a:br>
            <a:r>
              <a:rPr lang="en-US" dirty="0"/>
              <a:t> LAB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063" y="2958529"/>
            <a:ext cx="8445357" cy="1752600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rgbClr val="000000"/>
                </a:solidFill>
              </a:rPr>
              <a:t>LAB 6 </a:t>
            </a:r>
          </a:p>
          <a:p>
            <a:r>
              <a:rPr lang="en-US" sz="6000" b="1" dirty="0">
                <a:solidFill>
                  <a:srgbClr val="000000"/>
                </a:solidFill>
              </a:rPr>
              <a:t>SPONGES &amp; JELLYFISH</a:t>
            </a:r>
          </a:p>
        </p:txBody>
      </p:sp>
    </p:spTree>
    <p:extLst>
      <p:ext uri="{BB962C8B-B14F-4D97-AF65-F5344CB8AC3E}">
        <p14:creationId xmlns:p14="http://schemas.microsoft.com/office/powerpoint/2010/main" val="3123295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PHYLUM PORIFERA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Sponges </a:t>
            </a:r>
          </a:p>
          <a:p>
            <a:r>
              <a:rPr lang="en-US" dirty="0"/>
              <a:t>	Aquatic (marine, freshwater)</a:t>
            </a:r>
          </a:p>
          <a:p>
            <a:r>
              <a:rPr lang="en-US" dirty="0"/>
              <a:t> No Tissues</a:t>
            </a:r>
          </a:p>
          <a:p>
            <a:r>
              <a:rPr lang="en-US" dirty="0"/>
              <a:t>	Cellular-grade organization “</a:t>
            </a:r>
            <a:r>
              <a:rPr lang="en-US" dirty="0" err="1"/>
              <a:t>Parazoans</a:t>
            </a:r>
            <a:r>
              <a:rPr lang="en-US" dirty="0"/>
              <a:t>”</a:t>
            </a:r>
          </a:p>
          <a:p>
            <a:r>
              <a:rPr lang="en-US" dirty="0"/>
              <a:t>	Filter-feeders</a:t>
            </a:r>
          </a:p>
        </p:txBody>
      </p:sp>
    </p:spTree>
    <p:extLst>
      <p:ext uri="{BB962C8B-B14F-4D97-AF65-F5344CB8AC3E}">
        <p14:creationId xmlns:p14="http://schemas.microsoft.com/office/powerpoint/2010/main" val="291738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SPONGE STRUCTURE I 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718" y="1206883"/>
            <a:ext cx="6743700" cy="505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699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SPONGE STRUCTURE II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0AF1B7-96B5-4348-9140-C9E808B71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34948"/>
            <a:ext cx="8229600" cy="5191215"/>
          </a:xfrm>
        </p:spPr>
        <p:txBody>
          <a:bodyPr/>
          <a:lstStyle/>
          <a:p>
            <a:r>
              <a:rPr lang="en-US" dirty="0"/>
              <a:t>Spongocoel</a:t>
            </a:r>
          </a:p>
          <a:p>
            <a:r>
              <a:rPr lang="en-US" dirty="0"/>
              <a:t>Osculum</a:t>
            </a:r>
          </a:p>
          <a:p>
            <a:r>
              <a:rPr lang="en-US" dirty="0"/>
              <a:t>Epidermal cells</a:t>
            </a:r>
          </a:p>
          <a:p>
            <a:r>
              <a:rPr lang="en-US" dirty="0"/>
              <a:t>Choanocytes</a:t>
            </a:r>
          </a:p>
          <a:p>
            <a:r>
              <a:rPr lang="en-US" dirty="0" err="1"/>
              <a:t>Porocytes</a:t>
            </a:r>
            <a:endParaRPr lang="en-US" dirty="0"/>
          </a:p>
          <a:p>
            <a:r>
              <a:rPr lang="en-US" dirty="0"/>
              <a:t>Amoebocytes</a:t>
            </a:r>
          </a:p>
          <a:p>
            <a:r>
              <a:rPr lang="en-US" dirty="0"/>
              <a:t>Spicules</a:t>
            </a:r>
          </a:p>
          <a:p>
            <a:r>
              <a:rPr lang="en-US" dirty="0" err="1"/>
              <a:t>Mesohyl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126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3397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SPONGE DIVERSITY: CLASSIFICATION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901" y="1432366"/>
            <a:ext cx="3810000" cy="213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568" y="2605636"/>
            <a:ext cx="3750849" cy="21111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348" y="3875409"/>
            <a:ext cx="3902553" cy="28185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FE8B409-90BA-6343-8F50-086EE07CE108}"/>
              </a:ext>
            </a:extLst>
          </p:cNvPr>
          <p:cNvSpPr txBox="1"/>
          <p:nvPr/>
        </p:nvSpPr>
        <p:spPr>
          <a:xfrm>
            <a:off x="813901" y="986947"/>
            <a:ext cx="1779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CLASS CALCAREA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B11C1E-2F74-1846-B377-951691E9644A}"/>
              </a:ext>
            </a:extLst>
          </p:cNvPr>
          <p:cNvSpPr txBox="1"/>
          <p:nvPr/>
        </p:nvSpPr>
        <p:spPr>
          <a:xfrm>
            <a:off x="6145518" y="1622457"/>
            <a:ext cx="2392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CLASS HEXACTINELLIDA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EC7DE3-83FF-2648-A51B-A7FA8025BACA}"/>
              </a:ext>
            </a:extLst>
          </p:cNvPr>
          <p:cNvSpPr txBox="1"/>
          <p:nvPr/>
        </p:nvSpPr>
        <p:spPr>
          <a:xfrm>
            <a:off x="4697698" y="5383440"/>
            <a:ext cx="2382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CLASS DEMOSPONGIAE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C8ED0E-F533-3649-822B-15C87B0CCD9E}"/>
              </a:ext>
            </a:extLst>
          </p:cNvPr>
          <p:cNvSpPr txBox="1"/>
          <p:nvPr/>
        </p:nvSpPr>
        <p:spPr>
          <a:xfrm>
            <a:off x="5285897" y="479115"/>
            <a:ext cx="31720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SPICULE COMPOSITION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35FC60-EF42-1C43-ADF7-4D6F97A81CD7}"/>
              </a:ext>
            </a:extLst>
          </p:cNvPr>
          <p:cNvSpPr txBox="1"/>
          <p:nvPr/>
        </p:nvSpPr>
        <p:spPr>
          <a:xfrm>
            <a:off x="2697743" y="1001904"/>
            <a:ext cx="2305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CALCIUM CARBONATE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8F5512-BBF9-AB4F-B974-8FACB4552495}"/>
              </a:ext>
            </a:extLst>
          </p:cNvPr>
          <p:cNvSpPr txBox="1"/>
          <p:nvPr/>
        </p:nvSpPr>
        <p:spPr>
          <a:xfrm>
            <a:off x="6287452" y="2058345"/>
            <a:ext cx="1794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SILICON DIOXIDE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2B0718-3C62-BF4E-A4CD-0C5E5E5D54C8}"/>
              </a:ext>
            </a:extLst>
          </p:cNvPr>
          <p:cNvSpPr txBox="1"/>
          <p:nvPr/>
        </p:nvSpPr>
        <p:spPr>
          <a:xfrm>
            <a:off x="4623901" y="5856096"/>
            <a:ext cx="2500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SPONGIN (…A PROTEIN)</a:t>
            </a:r>
          </a:p>
        </p:txBody>
      </p:sp>
    </p:spTree>
    <p:extLst>
      <p:ext uri="{BB962C8B-B14F-4D97-AF65-F5344CB8AC3E}">
        <p14:creationId xmlns:p14="http://schemas.microsoft.com/office/powerpoint/2010/main" val="3441467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SPONGE EVOLUTION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150" y="927673"/>
            <a:ext cx="7141466" cy="5356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896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SPONGE LIFE CYCLE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664" y="985270"/>
            <a:ext cx="5145117" cy="520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240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47964"/>
          </a:xfrm>
        </p:spPr>
        <p:txBody>
          <a:bodyPr/>
          <a:lstStyle/>
          <a:p>
            <a:r>
              <a:rPr lang="en-US" b="1" dirty="0"/>
              <a:t>PHYLUM CNIDARIA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3852"/>
            <a:ext cx="8229600" cy="523231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Jellyfish = “coelenterates” (Phylum </a:t>
            </a:r>
            <a:r>
              <a:rPr lang="en-US" dirty="0" err="1"/>
              <a:t>Coelenterata</a:t>
            </a:r>
            <a:r>
              <a:rPr lang="en-US" dirty="0"/>
              <a:t>)</a:t>
            </a:r>
          </a:p>
          <a:p>
            <a:r>
              <a:rPr lang="en-US" dirty="0"/>
              <a:t>Aquatic (marine, freshwater)</a:t>
            </a:r>
          </a:p>
          <a:p>
            <a:r>
              <a:rPr lang="en-US" dirty="0"/>
              <a:t>Two body forms: medusa, polyp</a:t>
            </a:r>
          </a:p>
          <a:p>
            <a:r>
              <a:rPr lang="en-US" dirty="0"/>
              <a:t>Eumetazoans: diploblastic </a:t>
            </a:r>
          </a:p>
          <a:p>
            <a:pPr lvl="1"/>
            <a:r>
              <a:rPr lang="en-US" dirty="0"/>
              <a:t>Ectoderm = epidermis</a:t>
            </a:r>
          </a:p>
          <a:p>
            <a:pPr lvl="1"/>
            <a:r>
              <a:rPr lang="en-US" dirty="0"/>
              <a:t>Endoderm = gastrodermis</a:t>
            </a:r>
          </a:p>
          <a:p>
            <a:r>
              <a:rPr lang="en-US" dirty="0"/>
              <a:t>Mesoglea</a:t>
            </a:r>
          </a:p>
          <a:p>
            <a:r>
              <a:rPr lang="en-US" dirty="0"/>
              <a:t>Gastrovascular cavity</a:t>
            </a:r>
          </a:p>
          <a:p>
            <a:r>
              <a:rPr lang="en-US" dirty="0"/>
              <a:t>Nerve net  (except in Box Jellies)</a:t>
            </a:r>
          </a:p>
          <a:p>
            <a:r>
              <a:rPr lang="en-US" dirty="0"/>
              <a:t>Cnidocytes (= “</a:t>
            </a:r>
            <a:r>
              <a:rPr lang="en-US" dirty="0" err="1"/>
              <a:t>cnidoblasts</a:t>
            </a:r>
            <a:r>
              <a:rPr lang="en-US" dirty="0"/>
              <a:t>”), nematocysts</a:t>
            </a:r>
          </a:p>
        </p:txBody>
      </p:sp>
    </p:spTree>
    <p:extLst>
      <p:ext uri="{BB962C8B-B14F-4D97-AF65-F5344CB8AC3E}">
        <p14:creationId xmlns:p14="http://schemas.microsoft.com/office/powerpoint/2010/main" val="35251233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CNIDARIANS: TWO BODY FORMS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93800"/>
            <a:ext cx="8229600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31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43528"/>
          </a:xfrm>
        </p:spPr>
        <p:txBody>
          <a:bodyPr/>
          <a:lstStyle/>
          <a:p>
            <a:r>
              <a:rPr lang="en-US" b="1" dirty="0"/>
              <a:t>CNIDARIA STRUCTURE</a:t>
            </a:r>
            <a:endParaRPr lang="en-US" dirty="0"/>
          </a:p>
        </p:txBody>
      </p:sp>
      <p:pic>
        <p:nvPicPr>
          <p:cNvPr id="6146" name="Picture 2" descr="Image result for jellyfish tissues">
            <a:extLst>
              <a:ext uri="{FF2B5EF4-FFF2-40B4-BE49-F238E27FC236}">
                <a16:creationId xmlns:a16="http://schemas.microsoft.com/office/drawing/2014/main" id="{DF196D09-20BA-4142-BF86-27DB36A92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93800"/>
            <a:ext cx="8229600" cy="447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B669D0-22C4-CF4C-9F74-50BF959164B8}"/>
              </a:ext>
            </a:extLst>
          </p:cNvPr>
          <p:cNvSpPr txBox="1"/>
          <p:nvPr/>
        </p:nvSpPr>
        <p:spPr>
          <a:xfrm>
            <a:off x="1099335" y="6041204"/>
            <a:ext cx="29751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</a:rPr>
              <a:t>Ectoderm = epidermis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1FBE5E-33AD-784F-9100-4D06E4AA6129}"/>
              </a:ext>
            </a:extLst>
          </p:cNvPr>
          <p:cNvSpPr txBox="1"/>
          <p:nvPr/>
        </p:nvSpPr>
        <p:spPr>
          <a:xfrm>
            <a:off x="4477820" y="6041204"/>
            <a:ext cx="34711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</a:rPr>
              <a:t>Endoderm = gastrodermis</a:t>
            </a:r>
          </a:p>
        </p:txBody>
      </p:sp>
    </p:spTree>
    <p:extLst>
      <p:ext uri="{BB962C8B-B14F-4D97-AF65-F5344CB8AC3E}">
        <p14:creationId xmlns:p14="http://schemas.microsoft.com/office/powerpoint/2010/main" val="1645067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606" y="274638"/>
            <a:ext cx="8876327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CNIDARIA DIVERSITY: CLASSIFICATION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100" y="1013860"/>
            <a:ext cx="7289800" cy="3987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5DBC651-3710-1046-A6EA-2E1ECCA0BC5C}"/>
              </a:ext>
            </a:extLst>
          </p:cNvPr>
          <p:cNvSpPr txBox="1"/>
          <p:nvPr/>
        </p:nvSpPr>
        <p:spPr>
          <a:xfrm>
            <a:off x="990467" y="5578866"/>
            <a:ext cx="118814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Anenomes</a:t>
            </a:r>
            <a:endParaRPr lang="en-US" dirty="0"/>
          </a:p>
          <a:p>
            <a:r>
              <a:rPr lang="en-US" dirty="0"/>
              <a:t>Corals</a:t>
            </a:r>
          </a:p>
          <a:p>
            <a:r>
              <a:rPr lang="en-US" dirty="0" err="1"/>
              <a:t>Seafans</a:t>
            </a:r>
            <a:endParaRPr lang="en-US" dirty="0"/>
          </a:p>
          <a:p>
            <a:r>
              <a:rPr lang="en-US" dirty="0" err="1"/>
              <a:t>Seawhips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F7A15A-65FF-1745-A65E-EB610DAF303F}"/>
              </a:ext>
            </a:extLst>
          </p:cNvPr>
          <p:cNvSpPr txBox="1"/>
          <p:nvPr/>
        </p:nvSpPr>
        <p:spPr>
          <a:xfrm>
            <a:off x="2885326" y="5578867"/>
            <a:ext cx="1015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Hydroids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F4DC13-B635-324E-9D7B-55C901DA57F3}"/>
              </a:ext>
            </a:extLst>
          </p:cNvPr>
          <p:cNvSpPr txBox="1"/>
          <p:nvPr/>
        </p:nvSpPr>
        <p:spPr>
          <a:xfrm>
            <a:off x="4979542" y="5578866"/>
            <a:ext cx="113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Box Jellies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68A4D3-33F2-A54D-9768-C014A70F1E65}"/>
              </a:ext>
            </a:extLst>
          </p:cNvPr>
          <p:cNvSpPr txBox="1"/>
          <p:nvPr/>
        </p:nvSpPr>
        <p:spPr>
          <a:xfrm>
            <a:off x="6818616" y="5578866"/>
            <a:ext cx="919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Jellyfish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0A30FB-BFF7-F146-9718-1471226216EA}"/>
              </a:ext>
            </a:extLst>
          </p:cNvPr>
          <p:cNvSpPr txBox="1"/>
          <p:nvPr/>
        </p:nvSpPr>
        <p:spPr>
          <a:xfrm>
            <a:off x="780836" y="5104669"/>
            <a:ext cx="1275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polyps only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A0A5C3-4C06-4D48-93AF-2334C6C4508F}"/>
              </a:ext>
            </a:extLst>
          </p:cNvPr>
          <p:cNvSpPr txBox="1"/>
          <p:nvPr/>
        </p:nvSpPr>
        <p:spPr>
          <a:xfrm>
            <a:off x="2618265" y="5104669"/>
            <a:ext cx="1756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polyps/medusas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10695D-D3D8-E84A-A730-4ECFE00BB3D4}"/>
              </a:ext>
            </a:extLst>
          </p:cNvPr>
          <p:cNvSpPr txBox="1"/>
          <p:nvPr/>
        </p:nvSpPr>
        <p:spPr>
          <a:xfrm>
            <a:off x="6641034" y="5104669"/>
            <a:ext cx="1495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medusas only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9DD27D-8F5E-A946-ACCF-DE00EE611B73}"/>
              </a:ext>
            </a:extLst>
          </p:cNvPr>
          <p:cNvSpPr txBox="1"/>
          <p:nvPr/>
        </p:nvSpPr>
        <p:spPr>
          <a:xfrm>
            <a:off x="4667693" y="5104669"/>
            <a:ext cx="1756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polyps/medusas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DAF05D-012B-D24C-9A7A-360A4D9E18EE}"/>
              </a:ext>
            </a:extLst>
          </p:cNvPr>
          <p:cNvSpPr txBox="1"/>
          <p:nvPr/>
        </p:nvSpPr>
        <p:spPr>
          <a:xfrm>
            <a:off x="4589779" y="6006896"/>
            <a:ext cx="17985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i="1" dirty="0"/>
              <a:t>Highly toxic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i="1" dirty="0"/>
              <a:t>Sophisticated </a:t>
            </a:r>
          </a:p>
          <a:p>
            <a:r>
              <a:rPr lang="en-US" sz="1400" i="1" dirty="0"/>
              <a:t>	Nervous System</a:t>
            </a:r>
          </a:p>
        </p:txBody>
      </p:sp>
    </p:spTree>
    <p:extLst>
      <p:ext uri="{BB962C8B-B14F-4D97-AF65-F5344CB8AC3E}">
        <p14:creationId xmlns:p14="http://schemas.microsoft.com/office/powerpoint/2010/main" val="546186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ANIMAL 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	</a:t>
            </a:r>
            <a:r>
              <a:rPr lang="en-US" dirty="0"/>
              <a:t>Eukaryotic</a:t>
            </a:r>
          </a:p>
          <a:p>
            <a:r>
              <a:rPr lang="en-US" dirty="0"/>
              <a:t>	Multicellular</a:t>
            </a:r>
          </a:p>
          <a:p>
            <a:r>
              <a:rPr lang="en-US" dirty="0"/>
              <a:t>	Heterotrophic</a:t>
            </a:r>
          </a:p>
          <a:p>
            <a:r>
              <a:rPr lang="en-US" dirty="0"/>
              <a:t>	Generally motile</a:t>
            </a:r>
          </a:p>
          <a:p>
            <a:r>
              <a:rPr lang="en-US" dirty="0"/>
              <a:t>	Gametic meiosis life cycle</a:t>
            </a:r>
          </a:p>
        </p:txBody>
      </p:sp>
    </p:spTree>
    <p:extLst>
      <p:ext uri="{BB962C8B-B14F-4D97-AF65-F5344CB8AC3E}">
        <p14:creationId xmlns:p14="http://schemas.microsoft.com/office/powerpoint/2010/main" val="42122593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CNIDARIA: OBELIA LIFE CYCLE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18" y="1299450"/>
            <a:ext cx="9144000" cy="352850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41C996D-0EFC-3940-8560-A04D471A5E63}"/>
              </a:ext>
            </a:extLst>
          </p:cNvPr>
          <p:cNvSpPr txBox="1"/>
          <p:nvPr/>
        </p:nvSpPr>
        <p:spPr>
          <a:xfrm>
            <a:off x="2517169" y="5640512"/>
            <a:ext cx="5041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TYPICAL HYDROZOAN LIFE CYCLE</a:t>
            </a:r>
          </a:p>
        </p:txBody>
      </p:sp>
    </p:spTree>
    <p:extLst>
      <p:ext uri="{BB962C8B-B14F-4D97-AF65-F5344CB8AC3E}">
        <p14:creationId xmlns:p14="http://schemas.microsoft.com/office/powerpoint/2010/main" val="9114208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CNIDOCYTES / NEMATOCYSTS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148" y="1240339"/>
            <a:ext cx="3506585" cy="450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503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1300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168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0CA35-37A9-7944-9FE5-904D8BD10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1919"/>
            <a:ext cx="8229600" cy="792381"/>
          </a:xfrm>
        </p:spPr>
        <p:txBody>
          <a:bodyPr>
            <a:normAutofit fontScale="90000"/>
          </a:bodyPr>
          <a:lstStyle/>
          <a:p>
            <a:r>
              <a:rPr lang="en-US" dirty="0"/>
              <a:t>EVOLUTIONARY TRENDS IN ANIMALS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3DF333-9E8A-F845-923A-4BE4E60FC603}"/>
              </a:ext>
            </a:extLst>
          </p:cNvPr>
          <p:cNvSpPr txBox="1"/>
          <p:nvPr/>
        </p:nvSpPr>
        <p:spPr>
          <a:xfrm>
            <a:off x="4751004" y="1765688"/>
            <a:ext cx="2743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ANIMALS WITH TISSUES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3874D6-C6DC-6342-8C29-1D9BF589E636}"/>
              </a:ext>
            </a:extLst>
          </p:cNvPr>
          <p:cNvSpPr txBox="1"/>
          <p:nvPr/>
        </p:nvSpPr>
        <p:spPr>
          <a:xfrm>
            <a:off x="577956" y="1786970"/>
            <a:ext cx="3210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ANIMALS WITHOUT TISSUES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9257A9-FD25-DD4B-9F11-C43D1A4420BF}"/>
              </a:ext>
            </a:extLst>
          </p:cNvPr>
          <p:cNvSpPr txBox="1"/>
          <p:nvPr/>
        </p:nvSpPr>
        <p:spPr>
          <a:xfrm>
            <a:off x="5090280" y="2979039"/>
            <a:ext cx="2859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TRIPLOBLASTIC ANIMALS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DBB3EA-6B04-4E44-996F-80D98A14195B}"/>
              </a:ext>
            </a:extLst>
          </p:cNvPr>
          <p:cNvSpPr txBox="1"/>
          <p:nvPr/>
        </p:nvSpPr>
        <p:spPr>
          <a:xfrm>
            <a:off x="1119230" y="2973379"/>
            <a:ext cx="2750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DIPLOBLASTIC ANIMALS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C04CF8-03F8-8A41-AE61-EC33B45E5AC9}"/>
              </a:ext>
            </a:extLst>
          </p:cNvPr>
          <p:cNvSpPr txBox="1"/>
          <p:nvPr/>
        </p:nvSpPr>
        <p:spPr>
          <a:xfrm>
            <a:off x="110308" y="4159788"/>
            <a:ext cx="27200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ACOELOMATE ANIMALS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14DFD4-564F-C041-AAE5-6B35B104A19E}"/>
              </a:ext>
            </a:extLst>
          </p:cNvPr>
          <p:cNvSpPr txBox="1"/>
          <p:nvPr/>
        </p:nvSpPr>
        <p:spPr>
          <a:xfrm>
            <a:off x="3070243" y="4379751"/>
            <a:ext cx="3452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PSEUDOCOELOMATE ANIMALS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AA8B7-64D1-704C-8DAE-C9101919733B}"/>
              </a:ext>
            </a:extLst>
          </p:cNvPr>
          <p:cNvSpPr txBox="1"/>
          <p:nvPr/>
        </p:nvSpPr>
        <p:spPr>
          <a:xfrm>
            <a:off x="6560740" y="4525391"/>
            <a:ext cx="25675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COELOMATE ANIMALS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671D6F-7C99-CA49-B9F1-15E77A2F3924}"/>
              </a:ext>
            </a:extLst>
          </p:cNvPr>
          <p:cNvSpPr txBox="1"/>
          <p:nvPr/>
        </p:nvSpPr>
        <p:spPr>
          <a:xfrm>
            <a:off x="2455861" y="5523358"/>
            <a:ext cx="1804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PROTOSTOMES</a:t>
            </a:r>
            <a:endParaRPr 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A7287E-785B-0544-B71F-9D59C2083BFE}"/>
              </a:ext>
            </a:extLst>
          </p:cNvPr>
          <p:cNvSpPr txBox="1"/>
          <p:nvPr/>
        </p:nvSpPr>
        <p:spPr>
          <a:xfrm>
            <a:off x="6081806" y="5785939"/>
            <a:ext cx="2085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DEUTEROSTOMES</a:t>
            </a:r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0FEA63-A833-B743-8EF7-E36F0F128A44}"/>
              </a:ext>
            </a:extLst>
          </p:cNvPr>
          <p:cNvSpPr txBox="1"/>
          <p:nvPr/>
        </p:nvSpPr>
        <p:spPr>
          <a:xfrm>
            <a:off x="1998056" y="852385"/>
            <a:ext cx="23667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ANCESTRAL PROTIST</a:t>
            </a:r>
          </a:p>
        </p:txBody>
      </p:sp>
      <p:sp>
        <p:nvSpPr>
          <p:cNvPr id="13" name="Down Arrow 12">
            <a:extLst>
              <a:ext uri="{FF2B5EF4-FFF2-40B4-BE49-F238E27FC236}">
                <a16:creationId xmlns:a16="http://schemas.microsoft.com/office/drawing/2014/main" id="{016B74EA-BC22-324F-83A5-6F6B47CFD9AE}"/>
              </a:ext>
            </a:extLst>
          </p:cNvPr>
          <p:cNvSpPr/>
          <p:nvPr/>
        </p:nvSpPr>
        <p:spPr>
          <a:xfrm>
            <a:off x="2585166" y="1212707"/>
            <a:ext cx="271472" cy="565253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id="{51CFEBB2-3EF7-DD4D-808E-C8BD1E6E439A}"/>
              </a:ext>
            </a:extLst>
          </p:cNvPr>
          <p:cNvSpPr/>
          <p:nvPr/>
        </p:nvSpPr>
        <p:spPr>
          <a:xfrm rot="16963563">
            <a:off x="3547549" y="672681"/>
            <a:ext cx="271472" cy="1911930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>
            <a:extLst>
              <a:ext uri="{FF2B5EF4-FFF2-40B4-BE49-F238E27FC236}">
                <a16:creationId xmlns:a16="http://schemas.microsoft.com/office/drawing/2014/main" id="{5E0B94B3-9553-A54A-85EE-5694816D2130}"/>
              </a:ext>
            </a:extLst>
          </p:cNvPr>
          <p:cNvSpPr/>
          <p:nvPr/>
        </p:nvSpPr>
        <p:spPr>
          <a:xfrm>
            <a:off x="5467345" y="2112297"/>
            <a:ext cx="271472" cy="851230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>
            <a:extLst>
              <a:ext uri="{FF2B5EF4-FFF2-40B4-BE49-F238E27FC236}">
                <a16:creationId xmlns:a16="http://schemas.microsoft.com/office/drawing/2014/main" id="{1340F8C2-473B-F44C-96BB-98C842144183}"/>
              </a:ext>
            </a:extLst>
          </p:cNvPr>
          <p:cNvSpPr/>
          <p:nvPr/>
        </p:nvSpPr>
        <p:spPr>
          <a:xfrm rot="4264579">
            <a:off x="4552652" y="1851865"/>
            <a:ext cx="271472" cy="1911930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>
            <a:extLst>
              <a:ext uri="{FF2B5EF4-FFF2-40B4-BE49-F238E27FC236}">
                <a16:creationId xmlns:a16="http://schemas.microsoft.com/office/drawing/2014/main" id="{C3D36B18-5E43-0647-B895-5C277D63B0AA}"/>
              </a:ext>
            </a:extLst>
          </p:cNvPr>
          <p:cNvSpPr/>
          <p:nvPr/>
        </p:nvSpPr>
        <p:spPr>
          <a:xfrm>
            <a:off x="6948742" y="3348371"/>
            <a:ext cx="271472" cy="1167529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>
            <a:extLst>
              <a:ext uri="{FF2B5EF4-FFF2-40B4-BE49-F238E27FC236}">
                <a16:creationId xmlns:a16="http://schemas.microsoft.com/office/drawing/2014/main" id="{33D7620D-22D4-324E-B7D1-69152CA87174}"/>
              </a:ext>
            </a:extLst>
          </p:cNvPr>
          <p:cNvSpPr/>
          <p:nvPr/>
        </p:nvSpPr>
        <p:spPr>
          <a:xfrm rot="3658846">
            <a:off x="6297881" y="3316585"/>
            <a:ext cx="271472" cy="1390595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id="{D7892D80-2030-2142-9C52-BD3A211AFC79}"/>
              </a:ext>
            </a:extLst>
          </p:cNvPr>
          <p:cNvSpPr/>
          <p:nvPr/>
        </p:nvSpPr>
        <p:spPr>
          <a:xfrm rot="4797521">
            <a:off x="4741190" y="1820230"/>
            <a:ext cx="271472" cy="4352479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>
            <a:extLst>
              <a:ext uri="{FF2B5EF4-FFF2-40B4-BE49-F238E27FC236}">
                <a16:creationId xmlns:a16="http://schemas.microsoft.com/office/drawing/2014/main" id="{8D6C4B55-318E-BD4B-BB81-23DA24927440}"/>
              </a:ext>
            </a:extLst>
          </p:cNvPr>
          <p:cNvSpPr/>
          <p:nvPr/>
        </p:nvSpPr>
        <p:spPr>
          <a:xfrm>
            <a:off x="6916923" y="4884551"/>
            <a:ext cx="271472" cy="909823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id="{85E6663C-EB80-C54D-BF27-A472B9576411}"/>
              </a:ext>
            </a:extLst>
          </p:cNvPr>
          <p:cNvSpPr/>
          <p:nvPr/>
        </p:nvSpPr>
        <p:spPr>
          <a:xfrm rot="4593792">
            <a:off x="5513228" y="3990419"/>
            <a:ext cx="271472" cy="2871963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E14907-D1C2-8548-B39F-580159D578E4}"/>
              </a:ext>
            </a:extLst>
          </p:cNvPr>
          <p:cNvSpPr txBox="1"/>
          <p:nvPr/>
        </p:nvSpPr>
        <p:spPr>
          <a:xfrm>
            <a:off x="1223639" y="2088201"/>
            <a:ext cx="1561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“PARAZOANS”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35CFE1E-A757-BD4F-B524-5C71F5FD3EE7}"/>
              </a:ext>
            </a:extLst>
          </p:cNvPr>
          <p:cNvSpPr txBox="1"/>
          <p:nvPr/>
        </p:nvSpPr>
        <p:spPr>
          <a:xfrm>
            <a:off x="5840928" y="2058847"/>
            <a:ext cx="1859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“EUMETAZOANS”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1F3EC2C-3737-EF4D-A21D-1E19BCD732CF}"/>
              </a:ext>
            </a:extLst>
          </p:cNvPr>
          <p:cNvSpPr txBox="1"/>
          <p:nvPr/>
        </p:nvSpPr>
        <p:spPr>
          <a:xfrm>
            <a:off x="905810" y="2415434"/>
            <a:ext cx="2028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PHYLUM PORIFERA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F088B8F-3B48-5144-A785-B7D32B1FF879}"/>
              </a:ext>
            </a:extLst>
          </p:cNvPr>
          <p:cNvSpPr txBox="1"/>
          <p:nvPr/>
        </p:nvSpPr>
        <p:spPr>
          <a:xfrm>
            <a:off x="1530529" y="3257470"/>
            <a:ext cx="2010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PHYLUM CNIDARIA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F169E93-3C6A-D048-99FF-6608BE705DF8}"/>
              </a:ext>
            </a:extLst>
          </p:cNvPr>
          <p:cNvSpPr txBox="1"/>
          <p:nvPr/>
        </p:nvSpPr>
        <p:spPr>
          <a:xfrm>
            <a:off x="411773" y="4446392"/>
            <a:ext cx="20110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PHYLUM 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PLATYHELMINTHES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7FA3972-C3A3-EC4B-875B-78B76C5865AF}"/>
              </a:ext>
            </a:extLst>
          </p:cNvPr>
          <p:cNvSpPr txBox="1"/>
          <p:nvPr/>
        </p:nvSpPr>
        <p:spPr>
          <a:xfrm>
            <a:off x="3914191" y="4723127"/>
            <a:ext cx="1315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PHYLUM 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NEMATODA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8D669-12E9-9D4D-A409-8085E77BAA8A}"/>
              </a:ext>
            </a:extLst>
          </p:cNvPr>
          <p:cNvSpPr txBox="1"/>
          <p:nvPr/>
        </p:nvSpPr>
        <p:spPr>
          <a:xfrm>
            <a:off x="2131394" y="5850735"/>
            <a:ext cx="2440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PHYLUM MOLLUSCA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PHYLUM ANNELIDA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PHYLUM ARTHROPODA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CD6A4A-E995-FE41-83C2-A045F5D6BA63}"/>
              </a:ext>
            </a:extLst>
          </p:cNvPr>
          <p:cNvSpPr txBox="1"/>
          <p:nvPr/>
        </p:nvSpPr>
        <p:spPr>
          <a:xfrm>
            <a:off x="5566953" y="6074479"/>
            <a:ext cx="2763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PHYLUM ECHINODERMATA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PHYLUM CHORDATA</a:t>
            </a:r>
          </a:p>
        </p:txBody>
      </p:sp>
    </p:spTree>
    <p:extLst>
      <p:ext uri="{BB962C8B-B14F-4D97-AF65-F5344CB8AC3E}">
        <p14:creationId xmlns:p14="http://schemas.microsoft.com/office/powerpoint/2010/main" val="1911661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FOCUS ON TISSUES I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1802"/>
            <a:ext cx="8229600" cy="4934361"/>
          </a:xfrm>
        </p:spPr>
        <p:txBody>
          <a:bodyPr/>
          <a:lstStyle/>
          <a:p>
            <a:r>
              <a:rPr lang="en-US" dirty="0"/>
              <a:t>Definition:  Group of cells…</a:t>
            </a:r>
          </a:p>
          <a:p>
            <a:pPr lvl="1"/>
            <a:r>
              <a:rPr lang="en-US" dirty="0"/>
              <a:t>Similar appearance…</a:t>
            </a:r>
          </a:p>
          <a:p>
            <a:pPr lvl="1"/>
            <a:r>
              <a:rPr lang="en-US" dirty="0"/>
              <a:t>Similar function…</a:t>
            </a:r>
          </a:p>
          <a:p>
            <a:pPr lvl="1"/>
            <a:r>
              <a:rPr lang="en-US" dirty="0"/>
              <a:t>Degree of interdependency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2050" name="Picture 2" descr="Multinucleated skeletal muscle cells">
            <a:extLst>
              <a:ext uri="{FF2B5EF4-FFF2-40B4-BE49-F238E27FC236}">
                <a16:creationId xmlns:a16="http://schemas.microsoft.com/office/drawing/2014/main" id="{F2601F34-A350-AA41-8A5D-1980D2F61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266" y="3429000"/>
            <a:ext cx="4293014" cy="321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109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FOCUS ON TISSUES II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1802"/>
            <a:ext cx="8229600" cy="4934361"/>
          </a:xfrm>
        </p:spPr>
        <p:txBody>
          <a:bodyPr/>
          <a:lstStyle/>
          <a:p>
            <a:r>
              <a:rPr lang="en-US" dirty="0"/>
              <a:t>Origin:  </a:t>
            </a:r>
          </a:p>
          <a:p>
            <a:pPr lvl="1"/>
            <a:r>
              <a:rPr lang="en-US" dirty="0"/>
              <a:t>Mature tissues in the individual are derived from…</a:t>
            </a:r>
          </a:p>
          <a:p>
            <a:pPr lvl="1"/>
            <a:r>
              <a:rPr lang="en-US" dirty="0"/>
              <a:t>Embryonic tissues, which are derived from</a:t>
            </a:r>
          </a:p>
          <a:p>
            <a:pPr lvl="1"/>
            <a:r>
              <a:rPr lang="en-US" dirty="0"/>
              <a:t>Early cell divisions of the zygote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1026" name="Picture 2" descr="Image result for zygote morula blastula gastrula">
            <a:extLst>
              <a:ext uri="{FF2B5EF4-FFF2-40B4-BE49-F238E27FC236}">
                <a16:creationId xmlns:a16="http://schemas.microsoft.com/office/drawing/2014/main" id="{ABABD7C0-D146-7C40-B0D5-C21810EDA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397" y="3405883"/>
            <a:ext cx="6236414" cy="308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279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FOCUS ON TISSUES III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1802"/>
            <a:ext cx="8229600" cy="4934361"/>
          </a:xfrm>
        </p:spPr>
        <p:txBody>
          <a:bodyPr/>
          <a:lstStyle/>
          <a:p>
            <a:r>
              <a:rPr lang="en-US" dirty="0"/>
              <a:t>Types of Embryonic Tissues:  </a:t>
            </a:r>
          </a:p>
          <a:p>
            <a:pPr lvl="1"/>
            <a:r>
              <a:rPr lang="en-US" dirty="0"/>
              <a:t>Ectoderm </a:t>
            </a:r>
          </a:p>
          <a:p>
            <a:pPr lvl="2"/>
            <a:r>
              <a:rPr lang="en-US" dirty="0"/>
              <a:t>On the outside</a:t>
            </a:r>
          </a:p>
          <a:p>
            <a:pPr lvl="2"/>
            <a:r>
              <a:rPr lang="en-US" dirty="0"/>
              <a:t>Becomes the Epidermis (skin)</a:t>
            </a:r>
          </a:p>
          <a:p>
            <a:pPr lvl="1"/>
            <a:r>
              <a:rPr lang="en-US" dirty="0"/>
              <a:t>Endoderm</a:t>
            </a:r>
          </a:p>
          <a:p>
            <a:pPr lvl="2"/>
            <a:r>
              <a:rPr lang="en-US" dirty="0"/>
              <a:t>On the inside</a:t>
            </a:r>
          </a:p>
          <a:p>
            <a:pPr lvl="2"/>
            <a:r>
              <a:rPr lang="en-US" dirty="0"/>
              <a:t>Becomes the lining of the gut</a:t>
            </a:r>
          </a:p>
          <a:p>
            <a:pPr lvl="1"/>
            <a:r>
              <a:rPr lang="en-US" dirty="0"/>
              <a:t>Mesoderm</a:t>
            </a:r>
          </a:p>
          <a:p>
            <a:pPr lvl="2"/>
            <a:r>
              <a:rPr lang="en-US" dirty="0"/>
              <a:t>In between the Ectoderm and Endoderm</a:t>
            </a:r>
          </a:p>
          <a:p>
            <a:pPr lvl="2"/>
            <a:r>
              <a:rPr lang="en-US" dirty="0"/>
              <a:t>Becomes everything else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3074" name="Picture 2" descr="Triplo">
            <a:extLst>
              <a:ext uri="{FF2B5EF4-FFF2-40B4-BE49-F238E27FC236}">
                <a16:creationId xmlns:a16="http://schemas.microsoft.com/office/drawing/2014/main" id="{DC755E53-097A-354C-B0E9-3E3D2EFDE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186" y="1643865"/>
            <a:ext cx="3169614" cy="239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113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3D51B-D57B-444F-84CD-88949E6DD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1433244"/>
          </a:xfrm>
        </p:spPr>
        <p:txBody>
          <a:bodyPr>
            <a:normAutofit/>
          </a:bodyPr>
          <a:lstStyle/>
          <a:p>
            <a:r>
              <a:rPr lang="en-US" b="1" dirty="0"/>
              <a:t>TISSUES AS EVOLUTIONARY INDICATORS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75F681-89DF-1243-A6A1-1E0211E09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11141"/>
            <a:ext cx="8229600" cy="4235718"/>
          </a:xfrm>
        </p:spPr>
        <p:txBody>
          <a:bodyPr/>
          <a:lstStyle/>
          <a:p>
            <a:r>
              <a:rPr lang="en-US" dirty="0"/>
              <a:t>Ancestral Protist</a:t>
            </a:r>
          </a:p>
          <a:p>
            <a:pPr lvl="1"/>
            <a:r>
              <a:rPr lang="en-US" dirty="0"/>
              <a:t>Single-celled</a:t>
            </a:r>
          </a:p>
          <a:p>
            <a:pPr lvl="1"/>
            <a:r>
              <a:rPr lang="en-US" dirty="0"/>
              <a:t>No tissues</a:t>
            </a:r>
          </a:p>
          <a:p>
            <a:r>
              <a:rPr lang="en-US" dirty="0"/>
              <a:t>”</a:t>
            </a:r>
            <a:r>
              <a:rPr lang="en-US" dirty="0" err="1"/>
              <a:t>Parazoans</a:t>
            </a:r>
            <a:r>
              <a:rPr lang="en-US" dirty="0"/>
              <a:t>” (Subkingdom Parazoa)</a:t>
            </a:r>
          </a:p>
          <a:p>
            <a:pPr lvl="1"/>
            <a:r>
              <a:rPr lang="en-US" dirty="0"/>
              <a:t>Multicellular Animals</a:t>
            </a:r>
          </a:p>
          <a:p>
            <a:pPr lvl="1"/>
            <a:r>
              <a:rPr lang="en-US" dirty="0"/>
              <a:t>No tissues</a:t>
            </a:r>
          </a:p>
          <a:p>
            <a:pPr lvl="1"/>
            <a:r>
              <a:rPr lang="en-US" dirty="0"/>
              <a:t>Sponges (Phylum Porifera)</a:t>
            </a:r>
          </a:p>
        </p:txBody>
      </p:sp>
      <p:pic>
        <p:nvPicPr>
          <p:cNvPr id="4098" name="Picture 2" descr="Image result for flagellated protist">
            <a:extLst>
              <a:ext uri="{FF2B5EF4-FFF2-40B4-BE49-F238E27FC236}">
                <a16:creationId xmlns:a16="http://schemas.microsoft.com/office/drawing/2014/main" id="{DF20E1D0-BD27-124B-9A83-CE85D2906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812" y="1472613"/>
            <a:ext cx="1640570" cy="1433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sponge cells">
            <a:extLst>
              <a:ext uri="{FF2B5EF4-FFF2-40B4-BE49-F238E27FC236}">
                <a16:creationId xmlns:a16="http://schemas.microsoft.com/office/drawing/2014/main" id="{A4EE7268-2BF6-B643-AA0E-0A4789A715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097" y="3952142"/>
            <a:ext cx="3194046" cy="200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calcarea">
            <a:extLst>
              <a:ext uri="{FF2B5EF4-FFF2-40B4-BE49-F238E27FC236}">
                <a16:creationId xmlns:a16="http://schemas.microsoft.com/office/drawing/2014/main" id="{BF900DD3-E1A6-7A4D-BA31-4FBCE8E4E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515" y="5140931"/>
            <a:ext cx="2888179" cy="162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902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3D51B-D57B-444F-84CD-88949E6DD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880"/>
            <a:ext cx="8229600" cy="1492517"/>
          </a:xfrm>
        </p:spPr>
        <p:txBody>
          <a:bodyPr>
            <a:normAutofit/>
          </a:bodyPr>
          <a:lstStyle/>
          <a:p>
            <a:r>
              <a:rPr lang="en-US" b="1" dirty="0"/>
              <a:t>TISSUES AS EVOLUTIONARY INDICATORS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75F681-89DF-1243-A6A1-1E0211E09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046" y="1600397"/>
            <a:ext cx="4968347" cy="4235718"/>
          </a:xfrm>
        </p:spPr>
        <p:txBody>
          <a:bodyPr/>
          <a:lstStyle/>
          <a:p>
            <a:r>
              <a:rPr lang="en-US" dirty="0"/>
              <a:t>“Eumetazoans” (Subkingdom Eumetazoa)</a:t>
            </a:r>
          </a:p>
          <a:p>
            <a:pPr lvl="1"/>
            <a:r>
              <a:rPr lang="en-US" dirty="0"/>
              <a:t>Multicellular Animals</a:t>
            </a:r>
          </a:p>
          <a:p>
            <a:pPr lvl="1"/>
            <a:r>
              <a:rPr lang="en-US" dirty="0"/>
              <a:t>Tissues</a:t>
            </a:r>
          </a:p>
          <a:p>
            <a:pPr lvl="1"/>
            <a:r>
              <a:rPr lang="en-US" dirty="0"/>
              <a:t>Diploblastic or Triploblastic</a:t>
            </a:r>
          </a:p>
        </p:txBody>
      </p:sp>
      <p:pic>
        <p:nvPicPr>
          <p:cNvPr id="5122" name="Picture 2" descr="Image result for earthworm">
            <a:extLst>
              <a:ext uri="{FF2B5EF4-FFF2-40B4-BE49-F238E27FC236}">
                <a16:creationId xmlns:a16="http://schemas.microsoft.com/office/drawing/2014/main" id="{F23A4871-40FE-3C42-8809-71030B04B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263" y="4425706"/>
            <a:ext cx="2842284" cy="195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Image result for human">
            <a:extLst>
              <a:ext uri="{FF2B5EF4-FFF2-40B4-BE49-F238E27FC236}">
                <a16:creationId xmlns:a16="http://schemas.microsoft.com/office/drawing/2014/main" id="{586DBCF2-3E24-644D-AFE2-E801439E0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159" y="1600397"/>
            <a:ext cx="2386781" cy="2460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CF4E05-0A6E-0B43-AD5E-52A60EA83A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2304" y="4461851"/>
            <a:ext cx="3479763" cy="199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740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</TotalTime>
  <Words>382</Words>
  <Application>Microsoft Macintosh PowerPoint</Application>
  <PresentationFormat>On-screen Show (4:3)</PresentationFormat>
  <Paragraphs>126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BIOL 1108  LAB PRESENTATION</vt:lpstr>
      <vt:lpstr>ANIMAL CHARACTERISTICS</vt:lpstr>
      <vt:lpstr>PowerPoint Presentation</vt:lpstr>
      <vt:lpstr>EVOLUTIONARY TRENDS IN ANIMALS</vt:lpstr>
      <vt:lpstr>FOCUS ON TISSUES I </vt:lpstr>
      <vt:lpstr>FOCUS ON TISSUES II </vt:lpstr>
      <vt:lpstr>FOCUS ON TISSUES III </vt:lpstr>
      <vt:lpstr>TISSUES AS EVOLUTIONARY INDICATORS I</vt:lpstr>
      <vt:lpstr>TISSUES AS EVOLUTIONARY INDICATORS II</vt:lpstr>
      <vt:lpstr>PHYLUM PORIFERA</vt:lpstr>
      <vt:lpstr>SPONGE STRUCTURE I  </vt:lpstr>
      <vt:lpstr>SPONGE STRUCTURE II  </vt:lpstr>
      <vt:lpstr>SPONGE DIVERSITY: CLASSIFICATION </vt:lpstr>
      <vt:lpstr>SPONGE EVOLUTION </vt:lpstr>
      <vt:lpstr>SPONGE LIFE CYCLE </vt:lpstr>
      <vt:lpstr>PHYLUM CNIDARIA</vt:lpstr>
      <vt:lpstr>CNIDARIANS: TWO BODY FORMS</vt:lpstr>
      <vt:lpstr>CNIDARIA STRUCTURE</vt:lpstr>
      <vt:lpstr>CNIDARIA DIVERSITY: CLASSIFICATION </vt:lpstr>
      <vt:lpstr>CNIDARIA: OBELIA LIFE CYCLE </vt:lpstr>
      <vt:lpstr>CNIDOCYTES / NEMATOCYSTS 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  LAB PRESENTATION</dc:title>
  <dc:creator>GHC</dc:creator>
  <cp:lastModifiedBy>Mark Knauss</cp:lastModifiedBy>
  <cp:revision>18</cp:revision>
  <dcterms:created xsi:type="dcterms:W3CDTF">2016-01-27T16:10:41Z</dcterms:created>
  <dcterms:modified xsi:type="dcterms:W3CDTF">2020-06-16T23:28:31Z</dcterms:modified>
</cp:coreProperties>
</file>