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9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0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3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9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0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8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4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8295"/>
            <a:ext cx="7772400" cy="1470025"/>
          </a:xfrm>
        </p:spPr>
        <p:txBody>
          <a:bodyPr/>
          <a:lstStyle/>
          <a:p>
            <a:r>
              <a:rPr lang="en-US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09900"/>
            <a:ext cx="6400800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5</a:t>
            </a:r>
          </a:p>
          <a:p>
            <a:r>
              <a:rPr lang="en-US" sz="6000" b="1">
                <a:solidFill>
                  <a:srgbClr val="000000"/>
                </a:solidFill>
              </a:rPr>
              <a:t>FUNGI</a:t>
            </a:r>
            <a:endParaRPr lang="en-US" sz="6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295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LICHENS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4958862" cy="5440680"/>
          </a:xfrm>
        </p:spPr>
        <p:txBody>
          <a:bodyPr>
            <a:normAutofit/>
          </a:bodyPr>
          <a:lstStyle/>
          <a:p>
            <a:r>
              <a:rPr lang="en-US" sz="4000" dirty="0"/>
              <a:t>Morphology</a:t>
            </a:r>
          </a:p>
          <a:p>
            <a:pPr lvl="1"/>
            <a:r>
              <a:rPr lang="en-US" sz="3600" dirty="0"/>
              <a:t>Cross-sectional anatomy</a:t>
            </a:r>
          </a:p>
          <a:p>
            <a:pPr lvl="1"/>
            <a:r>
              <a:rPr lang="en-US" sz="3600" dirty="0"/>
              <a:t>Gross morphology</a:t>
            </a:r>
          </a:p>
          <a:p>
            <a:pPr lvl="2"/>
            <a:r>
              <a:rPr lang="en-US" sz="3200" dirty="0" err="1"/>
              <a:t>Crustose</a:t>
            </a:r>
            <a:endParaRPr lang="en-US" sz="3200" dirty="0"/>
          </a:p>
          <a:p>
            <a:pPr lvl="2"/>
            <a:r>
              <a:rPr lang="en-US" sz="3200" dirty="0"/>
              <a:t>Foliose</a:t>
            </a:r>
          </a:p>
          <a:p>
            <a:pPr lvl="2"/>
            <a:r>
              <a:rPr lang="en-US" sz="3200" dirty="0" err="1"/>
              <a:t>Fruiticose</a:t>
            </a:r>
            <a:endParaRPr lang="en-US" sz="3200" dirty="0"/>
          </a:p>
          <a:p>
            <a:endParaRPr lang="en-US" dirty="0"/>
          </a:p>
        </p:txBody>
      </p:sp>
      <p:pic>
        <p:nvPicPr>
          <p:cNvPr id="4" name="Picture 3" descr="vertical_section_of_lichen_thal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495" y="1143000"/>
            <a:ext cx="1994355" cy="1589429"/>
          </a:xfrm>
          <a:prstGeom prst="rect">
            <a:avLst/>
          </a:prstGeom>
        </p:spPr>
      </p:pic>
      <p:pic>
        <p:nvPicPr>
          <p:cNvPr id="5" name="Picture 4" descr="Green_Lichen_on_tree_trun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495" y="4535200"/>
            <a:ext cx="1994355" cy="1330609"/>
          </a:xfrm>
          <a:prstGeom prst="rect">
            <a:avLst/>
          </a:prstGeom>
        </p:spPr>
      </p:pic>
      <p:pic>
        <p:nvPicPr>
          <p:cNvPr id="6" name="Picture 5" descr="FRU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7507" y="5200505"/>
            <a:ext cx="1623727" cy="1383175"/>
          </a:xfrm>
          <a:prstGeom prst="rect">
            <a:avLst/>
          </a:prstGeom>
        </p:spPr>
      </p:pic>
      <p:pic>
        <p:nvPicPr>
          <p:cNvPr id="7" name="Picture 6" descr="Rhizocarpon_viridiatrum_IMG_5760_5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0531" y="2794160"/>
            <a:ext cx="1986269" cy="15810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9251"/>
          </a:xfrm>
        </p:spPr>
        <p:txBody>
          <a:bodyPr/>
          <a:lstStyle/>
          <a:p>
            <a:r>
              <a:rPr lang="en-US" b="1" dirty="0"/>
              <a:t>MYCORRHIZAE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3890"/>
            <a:ext cx="4607169" cy="5373858"/>
          </a:xfrm>
        </p:spPr>
        <p:txBody>
          <a:bodyPr/>
          <a:lstStyle/>
          <a:p>
            <a:r>
              <a:rPr lang="en-US" dirty="0"/>
              <a:t>Symbiotic relationship</a:t>
            </a:r>
          </a:p>
          <a:p>
            <a:pPr lvl="1"/>
            <a:r>
              <a:rPr lang="en-US" dirty="0"/>
              <a:t>Fungus</a:t>
            </a:r>
          </a:p>
          <a:p>
            <a:pPr lvl="1"/>
            <a:r>
              <a:rPr lang="en-US" dirty="0"/>
              <a:t>Vascular plant (roots)</a:t>
            </a:r>
          </a:p>
          <a:p>
            <a:r>
              <a:rPr lang="en-US" dirty="0"/>
              <a:t>Benefits</a:t>
            </a:r>
          </a:p>
          <a:p>
            <a:pPr lvl="1"/>
            <a:r>
              <a:rPr lang="en-US" dirty="0"/>
              <a:t>Fungus gets </a:t>
            </a:r>
            <a:r>
              <a:rPr lang="en-US" dirty="0" err="1"/>
              <a:t>photosynthate</a:t>
            </a:r>
            <a:endParaRPr lang="en-US" dirty="0"/>
          </a:p>
          <a:p>
            <a:pPr lvl="1"/>
            <a:r>
              <a:rPr lang="en-US" dirty="0"/>
              <a:t>Plant gets improved nutrition (absorption of </a:t>
            </a:r>
            <a:r>
              <a:rPr lang="en-US" dirty="0" err="1"/>
              <a:t>nutriients</a:t>
            </a:r>
            <a:r>
              <a:rPr lang="en-US" dirty="0"/>
              <a:t>)</a:t>
            </a:r>
          </a:p>
        </p:txBody>
      </p:sp>
      <p:pic>
        <p:nvPicPr>
          <p:cNvPr id="4" name="Picture 3" descr="Blog-Post-3-5-Reason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369" y="4165951"/>
            <a:ext cx="3242396" cy="2431797"/>
          </a:xfrm>
          <a:prstGeom prst="rect">
            <a:avLst/>
          </a:prstGeom>
        </p:spPr>
      </p:pic>
      <p:pic>
        <p:nvPicPr>
          <p:cNvPr id="5" name="Picture 4" descr="mycorrhizae-fung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62" y="1223890"/>
            <a:ext cx="2968612" cy="25886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KINGDOM FUNGI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643" y="1143000"/>
            <a:ext cx="4739833" cy="537034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DOMAIN EUKARYA</a:t>
            </a:r>
          </a:p>
          <a:p>
            <a:r>
              <a:rPr lang="en-US" dirty="0"/>
              <a:t>Cell wall = chitin</a:t>
            </a:r>
          </a:p>
          <a:p>
            <a:r>
              <a:rPr lang="en-US" dirty="0"/>
              <a:t>Morphology</a:t>
            </a:r>
          </a:p>
          <a:p>
            <a:pPr lvl="1"/>
            <a:r>
              <a:rPr lang="en-US" dirty="0"/>
              <a:t>Filamentous construction</a:t>
            </a:r>
          </a:p>
          <a:p>
            <a:pPr lvl="2"/>
            <a:r>
              <a:rPr lang="en-US" dirty="0"/>
              <a:t>Filaments = </a:t>
            </a:r>
            <a:r>
              <a:rPr lang="en-US" dirty="0" err="1"/>
              <a:t>hyphae</a:t>
            </a:r>
            <a:endParaRPr lang="en-US" dirty="0"/>
          </a:p>
          <a:p>
            <a:pPr lvl="3"/>
            <a:r>
              <a:rPr lang="en-US" dirty="0" err="1"/>
              <a:t>Nonseptate</a:t>
            </a:r>
            <a:r>
              <a:rPr lang="en-US" dirty="0"/>
              <a:t> = </a:t>
            </a:r>
            <a:r>
              <a:rPr lang="en-US" dirty="0" err="1"/>
              <a:t>coenocytic</a:t>
            </a:r>
            <a:r>
              <a:rPr lang="en-US" dirty="0"/>
              <a:t> ( no cross walls)</a:t>
            </a:r>
          </a:p>
          <a:p>
            <a:pPr lvl="3"/>
            <a:r>
              <a:rPr lang="en-US" dirty="0" err="1"/>
              <a:t>Septate</a:t>
            </a:r>
            <a:r>
              <a:rPr lang="en-US" dirty="0"/>
              <a:t> (cross walls)</a:t>
            </a:r>
          </a:p>
          <a:p>
            <a:pPr lvl="2"/>
            <a:r>
              <a:rPr lang="en-US" dirty="0"/>
              <a:t>“body” of fungus = mycelium</a:t>
            </a:r>
          </a:p>
          <a:p>
            <a:pPr lvl="1"/>
            <a:r>
              <a:rPr lang="en-US" dirty="0"/>
              <a:t>Spores</a:t>
            </a:r>
          </a:p>
          <a:p>
            <a:pPr lvl="2"/>
            <a:r>
              <a:rPr lang="en-US" dirty="0"/>
              <a:t>In sporangia (spore containers</a:t>
            </a:r>
            <a:r>
              <a:rPr lang="en-US"/>
              <a:t>; microscopic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In fruiting bodies (macroscopic spore-bearing structures)</a:t>
            </a:r>
          </a:p>
        </p:txBody>
      </p:sp>
      <p:pic>
        <p:nvPicPr>
          <p:cNvPr id="4" name="Picture 3" descr="HYPH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8188" y="1249574"/>
            <a:ext cx="2686050" cy="1704975"/>
          </a:xfrm>
          <a:prstGeom prst="rect">
            <a:avLst/>
          </a:prstGeom>
        </p:spPr>
      </p:pic>
      <p:pic>
        <p:nvPicPr>
          <p:cNvPr id="5" name="Picture 4" descr="FU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0175" y="3264061"/>
            <a:ext cx="3476625" cy="1314450"/>
          </a:xfrm>
          <a:prstGeom prst="rect">
            <a:avLst/>
          </a:prstGeom>
        </p:spPr>
      </p:pic>
      <p:pic>
        <p:nvPicPr>
          <p:cNvPr id="6" name="Picture 5" descr="SHROO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5880" y="934655"/>
            <a:ext cx="1835431" cy="1488984"/>
          </a:xfrm>
          <a:prstGeom prst="rect">
            <a:avLst/>
          </a:prstGeom>
        </p:spPr>
      </p:pic>
      <p:pic>
        <p:nvPicPr>
          <p:cNvPr id="7" name="Picture 6" descr="SPORE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5487" y="4815068"/>
            <a:ext cx="2267283" cy="16982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46" y="1417638"/>
            <a:ext cx="5507502" cy="4525963"/>
          </a:xfrm>
        </p:spPr>
        <p:txBody>
          <a:bodyPr>
            <a:normAutofit/>
          </a:bodyPr>
          <a:lstStyle/>
          <a:p>
            <a:r>
              <a:rPr lang="en-US" sz="4000" dirty="0"/>
              <a:t>Heterotrophic</a:t>
            </a:r>
          </a:p>
          <a:p>
            <a:pPr lvl="1"/>
            <a:r>
              <a:rPr lang="en-US" sz="3600" dirty="0" err="1"/>
              <a:t>Saproptrophs</a:t>
            </a:r>
            <a:endParaRPr lang="en-US" sz="3600" dirty="0"/>
          </a:p>
          <a:p>
            <a:pPr lvl="1"/>
            <a:r>
              <a:rPr lang="en-US" sz="3600" dirty="0"/>
              <a:t>Parasites (some pathogens)</a:t>
            </a:r>
          </a:p>
          <a:p>
            <a:pPr lvl="2"/>
            <a:r>
              <a:rPr lang="en-US" sz="3200" dirty="0"/>
              <a:t>Plants</a:t>
            </a:r>
          </a:p>
          <a:p>
            <a:pPr lvl="2"/>
            <a:r>
              <a:rPr lang="en-US" sz="3200" dirty="0"/>
              <a:t>Animals</a:t>
            </a:r>
          </a:p>
        </p:txBody>
      </p:sp>
      <p:pic>
        <p:nvPicPr>
          <p:cNvPr id="4" name="Picture 3" descr="ind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816" y="2122805"/>
            <a:ext cx="2332971" cy="1666408"/>
          </a:xfrm>
          <a:prstGeom prst="rect">
            <a:avLst/>
          </a:prstGeom>
        </p:spPr>
      </p:pic>
      <p:pic>
        <p:nvPicPr>
          <p:cNvPr id="5" name="Picture 4" descr="SHRO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6034" y="274638"/>
            <a:ext cx="1835431" cy="1488984"/>
          </a:xfrm>
          <a:prstGeom prst="rect">
            <a:avLst/>
          </a:prstGeom>
        </p:spPr>
      </p:pic>
      <p:pic>
        <p:nvPicPr>
          <p:cNvPr id="6" name="Picture 5" descr="fungi-0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137" y="2122805"/>
            <a:ext cx="2021663" cy="1516247"/>
          </a:xfrm>
          <a:prstGeom prst="rect">
            <a:avLst/>
          </a:prstGeom>
        </p:spPr>
      </p:pic>
      <p:pic>
        <p:nvPicPr>
          <p:cNvPr id="7" name="Picture 6" descr="SMU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4490" y="5478186"/>
            <a:ext cx="2169319" cy="1084660"/>
          </a:xfrm>
          <a:prstGeom prst="rect">
            <a:avLst/>
          </a:prstGeom>
        </p:spPr>
      </p:pic>
      <p:pic>
        <p:nvPicPr>
          <p:cNvPr id="8" name="Picture 7" descr="12956046-Fungus-Infection-on-Nails-of-Man-Stock-Photo-fungus-funga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4816" y="4159926"/>
            <a:ext cx="3962400" cy="26365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LIFE CYCLE: ZYGOTIC MEIOSIS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86665" cy="4525963"/>
          </a:xfrm>
        </p:spPr>
        <p:txBody>
          <a:bodyPr/>
          <a:lstStyle/>
          <a:p>
            <a:r>
              <a:rPr lang="en-US" dirty="0"/>
              <a:t>Individuals are haploid</a:t>
            </a:r>
          </a:p>
          <a:p>
            <a:r>
              <a:rPr lang="en-US" dirty="0"/>
              <a:t>Zygote is the only diploid cell in the entire life cycle</a:t>
            </a:r>
          </a:p>
          <a:p>
            <a:r>
              <a:rPr lang="en-US" dirty="0"/>
              <a:t>Zygote undergoes meiosis</a:t>
            </a:r>
          </a:p>
          <a:p>
            <a:endParaRPr lang="en-US" dirty="0"/>
          </a:p>
        </p:txBody>
      </p:sp>
      <p:pic>
        <p:nvPicPr>
          <p:cNvPr id="4" name="Picture 3" descr="classi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6618" y="1944546"/>
            <a:ext cx="4213971" cy="315659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ZYGOMYCOTA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5865"/>
            <a:ext cx="5605975" cy="5331093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Zygomycetes</a:t>
            </a:r>
            <a:endParaRPr lang="en-US" dirty="0"/>
          </a:p>
          <a:p>
            <a:r>
              <a:rPr lang="en-US" dirty="0"/>
              <a:t>“molds”</a:t>
            </a:r>
          </a:p>
          <a:p>
            <a:pPr lvl="1"/>
            <a:r>
              <a:rPr lang="en-US" dirty="0" err="1"/>
              <a:t>Coenocytic</a:t>
            </a:r>
            <a:r>
              <a:rPr lang="en-US" dirty="0"/>
              <a:t> </a:t>
            </a:r>
            <a:r>
              <a:rPr lang="en-US" dirty="0" err="1"/>
              <a:t>hyphae</a:t>
            </a:r>
            <a:endParaRPr lang="en-US" dirty="0"/>
          </a:p>
          <a:p>
            <a:pPr lvl="1"/>
            <a:r>
              <a:rPr lang="en-US" dirty="0"/>
              <a:t>Asexual reproduction by spores</a:t>
            </a:r>
          </a:p>
          <a:p>
            <a:pPr lvl="1"/>
            <a:r>
              <a:rPr lang="en-US" dirty="0"/>
              <a:t>Sexual reproduction produces “</a:t>
            </a:r>
            <a:r>
              <a:rPr lang="en-US" dirty="0" err="1"/>
              <a:t>zygosporangium</a:t>
            </a:r>
            <a:r>
              <a:rPr lang="en-US" dirty="0"/>
              <a:t>”</a:t>
            </a:r>
          </a:p>
          <a:p>
            <a:pPr lvl="2"/>
            <a:r>
              <a:rPr lang="en-US" dirty="0"/>
              <a:t>Thick-walled</a:t>
            </a:r>
          </a:p>
          <a:p>
            <a:pPr lvl="2"/>
            <a:r>
              <a:rPr lang="en-US" dirty="0"/>
              <a:t>Resistant</a:t>
            </a:r>
          </a:p>
          <a:p>
            <a:r>
              <a:rPr lang="en-US" dirty="0"/>
              <a:t>No fruiting body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i="1" dirty="0" err="1"/>
              <a:t>Rhizopus</a:t>
            </a:r>
            <a:r>
              <a:rPr lang="en-US" dirty="0"/>
              <a:t> = black bread mold</a:t>
            </a:r>
          </a:p>
          <a:p>
            <a:pPr lvl="1"/>
            <a:r>
              <a:rPr lang="en-US" dirty="0"/>
              <a:t>Grey mold of strawberries</a:t>
            </a:r>
          </a:p>
        </p:txBody>
      </p:sp>
      <p:pic>
        <p:nvPicPr>
          <p:cNvPr id="4" name="Picture 3" descr="BRE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7136" y="1143000"/>
            <a:ext cx="1662679" cy="1202923"/>
          </a:xfrm>
          <a:prstGeom prst="rect">
            <a:avLst/>
          </a:prstGeom>
        </p:spPr>
      </p:pic>
      <p:pic>
        <p:nvPicPr>
          <p:cNvPr id="5" name="Picture 4" descr="dc398a8434c310c2646d40617b82f4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3175" y="1255865"/>
            <a:ext cx="2839355" cy="1879849"/>
          </a:xfrm>
          <a:prstGeom prst="rect">
            <a:avLst/>
          </a:prstGeom>
        </p:spPr>
      </p:pic>
      <p:pic>
        <p:nvPicPr>
          <p:cNvPr id="6" name="Picture 5" descr="GREY MOL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3175" y="4815309"/>
            <a:ext cx="2581275" cy="1771650"/>
          </a:xfrm>
          <a:prstGeom prst="rect">
            <a:avLst/>
          </a:prstGeom>
        </p:spPr>
      </p:pic>
      <p:pic>
        <p:nvPicPr>
          <p:cNvPr id="7" name="Picture 6" descr="ZY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454570" y="3128570"/>
            <a:ext cx="1217209" cy="162503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ASCOMYCOTA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4382086" cy="4983163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/>
              <a:t>Ascomycetes</a:t>
            </a:r>
            <a:endParaRPr lang="en-US" dirty="0"/>
          </a:p>
          <a:p>
            <a:r>
              <a:rPr lang="en-US" dirty="0"/>
              <a:t> “sac fungi”</a:t>
            </a:r>
          </a:p>
          <a:p>
            <a:pPr lvl="1"/>
            <a:r>
              <a:rPr lang="en-US" dirty="0"/>
              <a:t>	</a:t>
            </a:r>
            <a:r>
              <a:rPr lang="en-US" dirty="0" err="1"/>
              <a:t>Septate</a:t>
            </a:r>
            <a:r>
              <a:rPr lang="en-US" dirty="0"/>
              <a:t> </a:t>
            </a:r>
            <a:r>
              <a:rPr lang="en-US" dirty="0" err="1"/>
              <a:t>hyphae</a:t>
            </a:r>
            <a:endParaRPr lang="en-US" dirty="0"/>
          </a:p>
          <a:p>
            <a:pPr lvl="1"/>
            <a:r>
              <a:rPr lang="en-US" dirty="0"/>
              <a:t>	Asexual reproduction by “</a:t>
            </a:r>
            <a:r>
              <a:rPr lang="en-US" dirty="0" err="1"/>
              <a:t>condia</a:t>
            </a:r>
            <a:r>
              <a:rPr lang="en-US" dirty="0"/>
              <a:t>” (</a:t>
            </a:r>
            <a:r>
              <a:rPr lang="en-US" dirty="0" err="1"/>
              <a:t>hyphal</a:t>
            </a:r>
            <a:r>
              <a:rPr lang="en-US" dirty="0"/>
              <a:t> buds that resemble spores)</a:t>
            </a:r>
          </a:p>
          <a:p>
            <a:pPr lvl="1"/>
            <a:r>
              <a:rPr lang="en-US" dirty="0"/>
              <a:t>Sexual reproduction produces “</a:t>
            </a:r>
            <a:r>
              <a:rPr lang="en-US" dirty="0" err="1"/>
              <a:t>ascus</a:t>
            </a:r>
            <a:r>
              <a:rPr lang="en-US" dirty="0"/>
              <a:t>” (elongate sac)</a:t>
            </a:r>
          </a:p>
          <a:p>
            <a:pPr lvl="1"/>
            <a:r>
              <a:rPr lang="en-US" dirty="0" err="1"/>
              <a:t>Ascus</a:t>
            </a:r>
            <a:r>
              <a:rPr lang="en-US" dirty="0"/>
              <a:t> contains 8 </a:t>
            </a:r>
            <a:r>
              <a:rPr lang="en-US" dirty="0" err="1"/>
              <a:t>ascospores</a:t>
            </a:r>
            <a:endParaRPr lang="en-US" dirty="0"/>
          </a:p>
          <a:p>
            <a:pPr lvl="1"/>
            <a:r>
              <a:rPr lang="en-US" dirty="0"/>
              <a:t>Some species with fruiting body: “</a:t>
            </a:r>
            <a:r>
              <a:rPr lang="en-US" dirty="0" err="1"/>
              <a:t>ascocarp</a:t>
            </a:r>
            <a:r>
              <a:rPr lang="en-US" dirty="0"/>
              <a:t>”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i="1" dirty="0" err="1"/>
              <a:t>Peziza</a:t>
            </a:r>
            <a:r>
              <a:rPr lang="en-US" dirty="0"/>
              <a:t> cup fungus</a:t>
            </a:r>
          </a:p>
          <a:p>
            <a:pPr lvl="1"/>
            <a:r>
              <a:rPr lang="en-US" dirty="0"/>
              <a:t>Morels</a:t>
            </a:r>
          </a:p>
          <a:p>
            <a:pPr lvl="1"/>
            <a:r>
              <a:rPr lang="en-US" i="1" dirty="0" err="1"/>
              <a:t>Saccharomyces</a:t>
            </a:r>
            <a:r>
              <a:rPr lang="en-US" dirty="0"/>
              <a:t> yeast</a:t>
            </a:r>
          </a:p>
          <a:p>
            <a:endParaRPr lang="en-US" dirty="0"/>
          </a:p>
        </p:txBody>
      </p:sp>
      <p:pic>
        <p:nvPicPr>
          <p:cNvPr id="4" name="Picture 3" descr="PEZIZ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0092" y="786295"/>
            <a:ext cx="1898971" cy="1198641"/>
          </a:xfrm>
          <a:prstGeom prst="rect">
            <a:avLst/>
          </a:prstGeom>
        </p:spPr>
      </p:pic>
      <p:pic>
        <p:nvPicPr>
          <p:cNvPr id="5" name="Picture 4" descr="PE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1856" y="2152891"/>
            <a:ext cx="3524944" cy="1955700"/>
          </a:xfrm>
          <a:prstGeom prst="rect">
            <a:avLst/>
          </a:prstGeom>
        </p:spPr>
      </p:pic>
      <p:pic>
        <p:nvPicPr>
          <p:cNvPr id="6" name="Picture 5" descr="FBFRW2FGJHVGMWT.MEDIU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139" y="4548398"/>
            <a:ext cx="2546069" cy="1909552"/>
          </a:xfrm>
          <a:prstGeom prst="rect">
            <a:avLst/>
          </a:prstGeom>
        </p:spPr>
      </p:pic>
      <p:pic>
        <p:nvPicPr>
          <p:cNvPr id="7" name="Picture 6" descr="YEAS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5673" y="4815068"/>
            <a:ext cx="2193332" cy="164288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BASIDIOMYCOTA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016" y="1143000"/>
            <a:ext cx="5866228" cy="5468815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/>
              <a:t>Basidiomycetes</a:t>
            </a:r>
            <a:endParaRPr lang="en-US" dirty="0"/>
          </a:p>
          <a:p>
            <a:pPr lvl="1"/>
            <a:r>
              <a:rPr lang="en-US" dirty="0"/>
              <a:t>“club fungi”</a:t>
            </a:r>
          </a:p>
          <a:p>
            <a:pPr lvl="1"/>
            <a:r>
              <a:rPr lang="en-US" dirty="0" err="1"/>
              <a:t>Septate</a:t>
            </a:r>
            <a:r>
              <a:rPr lang="en-US" dirty="0"/>
              <a:t> </a:t>
            </a:r>
            <a:r>
              <a:rPr lang="en-US" dirty="0" err="1"/>
              <a:t>hyphae</a:t>
            </a:r>
            <a:endParaRPr lang="en-US" dirty="0"/>
          </a:p>
          <a:p>
            <a:pPr lvl="1"/>
            <a:r>
              <a:rPr lang="en-US" dirty="0"/>
              <a:t>Asexual reproduction - none</a:t>
            </a:r>
          </a:p>
          <a:p>
            <a:pPr lvl="1"/>
            <a:r>
              <a:rPr lang="en-US" dirty="0"/>
              <a:t>Sexual reproduction produces “</a:t>
            </a:r>
            <a:r>
              <a:rPr lang="en-US" dirty="0" err="1"/>
              <a:t>basidium</a:t>
            </a:r>
            <a:r>
              <a:rPr lang="en-US" dirty="0"/>
              <a:t>” </a:t>
            </a:r>
          </a:p>
          <a:p>
            <a:pPr lvl="1"/>
            <a:r>
              <a:rPr lang="en-US" dirty="0" err="1"/>
              <a:t>Basidium</a:t>
            </a:r>
            <a:r>
              <a:rPr lang="en-US" dirty="0"/>
              <a:t> bears 4 </a:t>
            </a:r>
            <a:r>
              <a:rPr lang="en-US" dirty="0" err="1"/>
              <a:t>basidiospores</a:t>
            </a:r>
            <a:endParaRPr lang="en-US" dirty="0"/>
          </a:p>
          <a:p>
            <a:pPr lvl="1"/>
            <a:r>
              <a:rPr lang="en-US" dirty="0"/>
              <a:t>Some species with fruiting body: “</a:t>
            </a:r>
            <a:r>
              <a:rPr lang="en-US" dirty="0" err="1"/>
              <a:t>Basidiocarp</a:t>
            </a:r>
            <a:r>
              <a:rPr lang="en-US" dirty="0"/>
              <a:t>”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	Mushrooms</a:t>
            </a:r>
          </a:p>
          <a:p>
            <a:pPr lvl="1"/>
            <a:r>
              <a:rPr lang="en-US" dirty="0"/>
              <a:t>	Shelf (bracket) fungi</a:t>
            </a:r>
          </a:p>
          <a:p>
            <a:pPr lvl="1"/>
            <a:r>
              <a:rPr lang="en-US" dirty="0"/>
              <a:t>	Corn smut</a:t>
            </a:r>
          </a:p>
          <a:p>
            <a:endParaRPr lang="en-US" dirty="0"/>
          </a:p>
        </p:txBody>
      </p:sp>
      <p:pic>
        <p:nvPicPr>
          <p:cNvPr id="4" name="Picture 3" descr="fungi-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584" y="2758713"/>
            <a:ext cx="2642216" cy="1981662"/>
          </a:xfrm>
          <a:prstGeom prst="rect">
            <a:avLst/>
          </a:prstGeom>
        </p:spPr>
      </p:pic>
      <p:pic>
        <p:nvPicPr>
          <p:cNvPr id="5" name="Picture 4" descr="SHRO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974" y="923080"/>
            <a:ext cx="2057833" cy="1669407"/>
          </a:xfrm>
          <a:prstGeom prst="rect">
            <a:avLst/>
          </a:prstGeom>
        </p:spPr>
      </p:pic>
      <p:pic>
        <p:nvPicPr>
          <p:cNvPr id="6" name="Picture 5" descr="BS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277" y="4740375"/>
            <a:ext cx="2498469" cy="1871440"/>
          </a:xfrm>
          <a:prstGeom prst="rect">
            <a:avLst/>
          </a:prstGeom>
        </p:spPr>
      </p:pic>
      <p:pic>
        <p:nvPicPr>
          <p:cNvPr id="7" name="Picture 6" descr="SMU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8493" y="4892974"/>
            <a:ext cx="2642216" cy="13211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DEUTEROMYCOTA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1348"/>
            <a:ext cx="5920451" cy="5014815"/>
          </a:xfrm>
        </p:spPr>
        <p:txBody>
          <a:bodyPr>
            <a:normAutofit fontScale="85000" lnSpcReduction="20000"/>
          </a:bodyPr>
          <a:lstStyle/>
          <a:p>
            <a:r>
              <a:rPr lang="en-US" sz="4000" dirty="0"/>
              <a:t>Also called </a:t>
            </a:r>
            <a:r>
              <a:rPr lang="en-US" sz="4000" dirty="0" err="1"/>
              <a:t>Deuteromycetes</a:t>
            </a:r>
            <a:endParaRPr lang="en-US" sz="4000" dirty="0"/>
          </a:p>
          <a:p>
            <a:r>
              <a:rPr lang="en-US" sz="4000" dirty="0"/>
              <a:t>Also called the Fungi </a:t>
            </a:r>
            <a:r>
              <a:rPr lang="en-US" sz="4000" dirty="0" err="1"/>
              <a:t>Imperfecti</a:t>
            </a:r>
            <a:endParaRPr lang="en-US" sz="4000" dirty="0"/>
          </a:p>
          <a:p>
            <a:pPr lvl="1"/>
            <a:r>
              <a:rPr lang="en-US" sz="3600" dirty="0"/>
              <a:t>No sexual reproduction observed</a:t>
            </a:r>
          </a:p>
          <a:p>
            <a:pPr lvl="1"/>
            <a:r>
              <a:rPr lang="en-US" sz="3600" dirty="0"/>
              <a:t>Are usually </a:t>
            </a:r>
            <a:r>
              <a:rPr lang="en-US" sz="3600" dirty="0" err="1"/>
              <a:t>Ascomycota</a:t>
            </a:r>
            <a:endParaRPr lang="en-US" sz="3600" dirty="0"/>
          </a:p>
          <a:p>
            <a:r>
              <a:rPr lang="en-US" sz="4000" dirty="0"/>
              <a:t>Examples:</a:t>
            </a:r>
          </a:p>
          <a:p>
            <a:pPr lvl="1"/>
            <a:r>
              <a:rPr lang="en-US" sz="3600" dirty="0" err="1"/>
              <a:t>Penicillium</a:t>
            </a:r>
            <a:r>
              <a:rPr lang="en-US" sz="3600" dirty="0"/>
              <a:t> (source of penicillin)</a:t>
            </a:r>
          </a:p>
          <a:p>
            <a:pPr lvl="1"/>
            <a:r>
              <a:rPr lang="en-US" sz="3600" dirty="0" err="1"/>
              <a:t>Aspergillus</a:t>
            </a:r>
            <a:r>
              <a:rPr lang="en-US" sz="3600" dirty="0"/>
              <a:t> (can be a human pathogen = </a:t>
            </a:r>
            <a:r>
              <a:rPr lang="en-US" sz="3600" dirty="0" err="1"/>
              <a:t>Aspergillosis</a:t>
            </a:r>
            <a:r>
              <a:rPr lang="en-US" sz="3600" dirty="0"/>
              <a:t>)</a:t>
            </a: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 descr="penicillium_culture_www-lookfordiagnosis-c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387" y="1426580"/>
            <a:ext cx="2257064" cy="2257064"/>
          </a:xfrm>
          <a:prstGeom prst="rect">
            <a:avLst/>
          </a:prstGeom>
        </p:spPr>
      </p:pic>
      <p:pic>
        <p:nvPicPr>
          <p:cNvPr id="5" name="Picture 4" descr="PENICI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3326" y="3983038"/>
            <a:ext cx="214312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LICHENS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068" y="949124"/>
            <a:ext cx="4687747" cy="5732584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Symbiotic relationship</a:t>
            </a:r>
          </a:p>
          <a:p>
            <a:pPr lvl="1"/>
            <a:r>
              <a:rPr lang="en-US" sz="3200" dirty="0"/>
              <a:t>Blue-green alga (usually) = facultative </a:t>
            </a:r>
            <a:r>
              <a:rPr lang="en-US" sz="3200" dirty="0" err="1"/>
              <a:t>phycobiont</a:t>
            </a:r>
            <a:endParaRPr lang="en-US" sz="3200" dirty="0"/>
          </a:p>
          <a:p>
            <a:pPr lvl="1"/>
            <a:r>
              <a:rPr lang="en-US" sz="3200" dirty="0" err="1"/>
              <a:t>Ascomycete</a:t>
            </a:r>
            <a:r>
              <a:rPr lang="en-US" sz="3200" dirty="0"/>
              <a:t> (usually) = obligate </a:t>
            </a:r>
            <a:r>
              <a:rPr lang="en-US" sz="3200" dirty="0" err="1"/>
              <a:t>mycobiont</a:t>
            </a:r>
            <a:endParaRPr lang="en-US" sz="3200" dirty="0"/>
          </a:p>
          <a:p>
            <a:r>
              <a:rPr lang="en-US" sz="3600" dirty="0"/>
              <a:t>Benefits</a:t>
            </a:r>
          </a:p>
          <a:p>
            <a:pPr lvl="1"/>
            <a:r>
              <a:rPr lang="en-US" sz="3200" dirty="0"/>
              <a:t>Fungus gets </a:t>
            </a:r>
            <a:r>
              <a:rPr lang="en-US" sz="3200" dirty="0" err="1"/>
              <a:t>photosynthate</a:t>
            </a:r>
            <a:endParaRPr lang="en-US" sz="3200" dirty="0"/>
          </a:p>
          <a:p>
            <a:pPr lvl="1"/>
            <a:r>
              <a:rPr lang="en-US" sz="3200" dirty="0"/>
              <a:t>Alga gets protective environment</a:t>
            </a:r>
          </a:p>
          <a:p>
            <a:pPr>
              <a:buNone/>
            </a:pPr>
            <a:endParaRPr lang="en-US" sz="3600" dirty="0"/>
          </a:p>
        </p:txBody>
      </p:sp>
      <p:pic>
        <p:nvPicPr>
          <p:cNvPr id="4" name="Picture 3" descr="Green_Lichen_on_tree_tru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953" y="1398157"/>
            <a:ext cx="2870522" cy="1915177"/>
          </a:xfrm>
          <a:prstGeom prst="rect">
            <a:avLst/>
          </a:prstGeom>
        </p:spPr>
      </p:pic>
      <p:pic>
        <p:nvPicPr>
          <p:cNvPr id="5" name="Picture 4" descr="vertical_section_of_lichen_thall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6953" y="3588151"/>
            <a:ext cx="3054570" cy="243438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317</Words>
  <Application>Microsoft Macintosh PowerPoint</Application>
  <PresentationFormat>On-screen Show (4:3)</PresentationFormat>
  <Paragraphs>90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BIOL 1108  LAB PRESENTATION</vt:lpstr>
      <vt:lpstr>KINGDOM FUNGI</vt:lpstr>
      <vt:lpstr>METABOLISM</vt:lpstr>
      <vt:lpstr>LIFE CYCLE: ZYGOTIC MEIOSIS</vt:lpstr>
      <vt:lpstr>ZYGOMYCOTA</vt:lpstr>
      <vt:lpstr>ASCOMYCOTA</vt:lpstr>
      <vt:lpstr>BASIDIOMYCOTA</vt:lpstr>
      <vt:lpstr>DEUTEROMYCOTA</vt:lpstr>
      <vt:lpstr>LICHENS I</vt:lpstr>
      <vt:lpstr>LICHENS II</vt:lpstr>
      <vt:lpstr>MYCORRHIZAE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  LAB PRESENTATION</dc:title>
  <dc:creator>GHC</dc:creator>
  <cp:lastModifiedBy>Mark Knauss</cp:lastModifiedBy>
  <cp:revision>11</cp:revision>
  <dcterms:created xsi:type="dcterms:W3CDTF">2016-01-27T16:10:41Z</dcterms:created>
  <dcterms:modified xsi:type="dcterms:W3CDTF">2020-06-16T23:25:42Z</dcterms:modified>
</cp:coreProperties>
</file>