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8" r:id="rId10"/>
    <p:sldId id="269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6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212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0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0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26C84-F2DD-944D-85F1-CE9D4F2A4042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75F0A-666D-CF41-B395-1D678F613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8295"/>
            <a:ext cx="7772400" cy="1470025"/>
          </a:xfrm>
        </p:spPr>
        <p:txBody>
          <a:bodyPr/>
          <a:lstStyle/>
          <a:p>
            <a:r>
              <a:rPr lang="en-US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09900"/>
            <a:ext cx="6400800" cy="1752600"/>
          </a:xfrm>
        </p:spPr>
        <p:txBody>
          <a:bodyPr>
            <a:noAutofit/>
          </a:bodyPr>
          <a:lstStyle/>
          <a:p>
            <a:r>
              <a:rPr lang="en-US" sz="6000" b="1">
                <a:solidFill>
                  <a:srgbClr val="000000"/>
                </a:solidFill>
              </a:rPr>
              <a:t>LAB 4</a:t>
            </a:r>
          </a:p>
          <a:p>
            <a:r>
              <a:rPr lang="en-US" sz="6000" b="1">
                <a:solidFill>
                  <a:srgbClr val="000000"/>
                </a:solidFill>
              </a:rPr>
              <a:t>PLANTS</a:t>
            </a:r>
            <a:endParaRPr lang="en-US" sz="6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29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2F4A9-E8F2-9445-9CB1-0F1E09C44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498"/>
            <a:ext cx="8229600" cy="789710"/>
          </a:xfrm>
        </p:spPr>
        <p:txBody>
          <a:bodyPr>
            <a:normAutofit/>
          </a:bodyPr>
          <a:lstStyle/>
          <a:p>
            <a:r>
              <a:rPr lang="en-US" dirty="0"/>
              <a:t>DIVERSITY OF PLANTS SUMMARY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B3FB0C-B94D-5041-99AD-E47689D30400}"/>
              </a:ext>
            </a:extLst>
          </p:cNvPr>
          <p:cNvSpPr/>
          <p:nvPr/>
        </p:nvSpPr>
        <p:spPr>
          <a:xfrm>
            <a:off x="182880" y="949142"/>
            <a:ext cx="2660073" cy="904595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NONVASCULAR</a:t>
            </a:r>
          </a:p>
          <a:p>
            <a:pPr algn="ctr"/>
            <a:r>
              <a:rPr lang="en-US" dirty="0"/>
              <a:t>No cuticle, xylem, phloem</a:t>
            </a:r>
          </a:p>
          <a:p>
            <a:pPr algn="ctr"/>
            <a:r>
              <a:rPr lang="en-US" dirty="0"/>
              <a:t>Gametophyte dom. gen.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F8E24D-6867-8642-8966-BE25A8EC97C1}"/>
              </a:ext>
            </a:extLst>
          </p:cNvPr>
          <p:cNvSpPr/>
          <p:nvPr/>
        </p:nvSpPr>
        <p:spPr>
          <a:xfrm>
            <a:off x="182880" y="2247682"/>
            <a:ext cx="2660073" cy="1189629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VASCULAR</a:t>
            </a:r>
          </a:p>
          <a:p>
            <a:pPr algn="ctr"/>
            <a:r>
              <a:rPr lang="en-US" dirty="0"/>
              <a:t>Cuticle, xylem, phloem</a:t>
            </a:r>
          </a:p>
          <a:p>
            <a:pPr algn="ctr"/>
            <a:r>
              <a:rPr lang="en-US" dirty="0"/>
              <a:t>“Tracheophytes”</a:t>
            </a:r>
          </a:p>
          <a:p>
            <a:pPr algn="ctr"/>
            <a:r>
              <a:rPr lang="en-US" dirty="0"/>
              <a:t>Sporophyte dom. gen.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2A5E0D-6834-DD43-879B-496F25233586}"/>
              </a:ext>
            </a:extLst>
          </p:cNvPr>
          <p:cNvSpPr/>
          <p:nvPr/>
        </p:nvSpPr>
        <p:spPr>
          <a:xfrm>
            <a:off x="3253048" y="958682"/>
            <a:ext cx="2103119" cy="904595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SPORE-BEARING</a:t>
            </a:r>
          </a:p>
          <a:p>
            <a:pPr algn="ctr"/>
            <a:r>
              <a:rPr lang="en-US" dirty="0"/>
              <a:t>Water </a:t>
            </a:r>
            <a:r>
              <a:rPr lang="en-US" dirty="0" err="1"/>
              <a:t>req’d</a:t>
            </a:r>
            <a:r>
              <a:rPr lang="en-US" dirty="0"/>
              <a:t> for fertilization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9D8F42-3E87-3D46-B8EA-33A50F1C6881}"/>
              </a:ext>
            </a:extLst>
          </p:cNvPr>
          <p:cNvSpPr/>
          <p:nvPr/>
        </p:nvSpPr>
        <p:spPr>
          <a:xfrm>
            <a:off x="3253047" y="3861199"/>
            <a:ext cx="2103119" cy="1205344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SEED-BEARING</a:t>
            </a:r>
          </a:p>
          <a:p>
            <a:pPr algn="ctr"/>
            <a:r>
              <a:rPr lang="en-US" dirty="0"/>
              <a:t>Pollen </a:t>
            </a:r>
          </a:p>
          <a:p>
            <a:pPr algn="ctr"/>
            <a:r>
              <a:rPr lang="en-US" dirty="0"/>
              <a:t>Ovules (Seeds)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16EC0D-3979-C54D-84DA-6583B7ECB6E3}"/>
              </a:ext>
            </a:extLst>
          </p:cNvPr>
          <p:cNvSpPr/>
          <p:nvPr/>
        </p:nvSpPr>
        <p:spPr>
          <a:xfrm>
            <a:off x="5766259" y="949142"/>
            <a:ext cx="3020290" cy="904594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MOSSES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ED1771-C551-C24D-81C7-DC1F1B2DA173}"/>
              </a:ext>
            </a:extLst>
          </p:cNvPr>
          <p:cNvSpPr/>
          <p:nvPr/>
        </p:nvSpPr>
        <p:spPr>
          <a:xfrm>
            <a:off x="5766260" y="2233296"/>
            <a:ext cx="3020290" cy="1204014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FERNS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CF04EE-C7D1-C541-9E62-755DD2DF2455}"/>
              </a:ext>
            </a:extLst>
          </p:cNvPr>
          <p:cNvSpPr/>
          <p:nvPr/>
        </p:nvSpPr>
        <p:spPr>
          <a:xfrm>
            <a:off x="5766260" y="3861199"/>
            <a:ext cx="3144981" cy="11430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GYMNOSPERMS</a:t>
            </a:r>
          </a:p>
          <a:p>
            <a:pPr algn="ctr"/>
            <a:r>
              <a:rPr lang="en-US" dirty="0"/>
              <a:t>Cones</a:t>
            </a:r>
          </a:p>
          <a:p>
            <a:pPr algn="ctr"/>
            <a:r>
              <a:rPr lang="en-US" dirty="0"/>
              <a:t>Ovules (Seeds) not protected</a:t>
            </a:r>
          </a:p>
          <a:p>
            <a:pPr algn="ctr"/>
            <a:r>
              <a:rPr lang="en-US" dirty="0" err="1"/>
              <a:t>D.Coniferophyta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624D59-A59C-B54C-928F-449618FAC5A8}"/>
              </a:ext>
            </a:extLst>
          </p:cNvPr>
          <p:cNvSpPr/>
          <p:nvPr/>
        </p:nvSpPr>
        <p:spPr>
          <a:xfrm>
            <a:off x="5766259" y="5353611"/>
            <a:ext cx="3144981" cy="11430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ANGIOSPERMS</a:t>
            </a:r>
          </a:p>
          <a:p>
            <a:pPr algn="ctr"/>
            <a:r>
              <a:rPr lang="en-US" dirty="0"/>
              <a:t>Flowers</a:t>
            </a:r>
          </a:p>
          <a:p>
            <a:pPr algn="ctr"/>
            <a:r>
              <a:rPr lang="en-US" dirty="0"/>
              <a:t>Ovules (Seeds) protected</a:t>
            </a:r>
          </a:p>
          <a:p>
            <a:pPr algn="ctr"/>
            <a:r>
              <a:rPr lang="en-US" dirty="0"/>
              <a:t>D. Anthophyta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39C134F-3EFE-8C4F-A95E-6DD88201A505}"/>
              </a:ext>
            </a:extLst>
          </p:cNvPr>
          <p:cNvSpPr/>
          <p:nvPr/>
        </p:nvSpPr>
        <p:spPr>
          <a:xfrm>
            <a:off x="3253047" y="2233295"/>
            <a:ext cx="2103119" cy="1204015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SPORE-BEARING</a:t>
            </a:r>
          </a:p>
          <a:p>
            <a:pPr algn="ctr"/>
            <a:r>
              <a:rPr lang="en-US" dirty="0"/>
              <a:t>Water </a:t>
            </a:r>
            <a:r>
              <a:rPr lang="en-US" dirty="0" err="1"/>
              <a:t>req’d</a:t>
            </a:r>
            <a:r>
              <a:rPr lang="en-US" dirty="0"/>
              <a:t> for fertilization</a:t>
            </a:r>
          </a:p>
        </p:txBody>
      </p:sp>
    </p:spTree>
    <p:extLst>
      <p:ext uri="{BB962C8B-B14F-4D97-AF65-F5344CB8AC3E}">
        <p14:creationId xmlns:p14="http://schemas.microsoft.com/office/powerpoint/2010/main" val="381499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364"/>
            <a:ext cx="8229600" cy="1143000"/>
          </a:xfrm>
        </p:spPr>
        <p:txBody>
          <a:bodyPr/>
          <a:lstStyle/>
          <a:p>
            <a:r>
              <a:rPr lang="en-US" dirty="0"/>
              <a:t>PLANTS EXAMPLES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3782"/>
            <a:ext cx="8229600" cy="4962381"/>
          </a:xfrm>
        </p:spPr>
        <p:txBody>
          <a:bodyPr/>
          <a:lstStyle/>
          <a:p>
            <a:r>
              <a:rPr lang="en-US" dirty="0"/>
              <a:t>Division </a:t>
            </a:r>
            <a:r>
              <a:rPr lang="en-US" dirty="0" err="1"/>
              <a:t>Bryophyta</a:t>
            </a:r>
            <a:endParaRPr lang="en-US" dirty="0"/>
          </a:p>
          <a:p>
            <a:pPr lvl="1"/>
            <a:r>
              <a:rPr lang="en-US" i="1" dirty="0" err="1"/>
              <a:t>Polytrichum</a:t>
            </a:r>
            <a:r>
              <a:rPr lang="en-US" dirty="0"/>
              <a:t> hair cap moss	</a:t>
            </a:r>
          </a:p>
          <a:p>
            <a:pPr lvl="1"/>
            <a:r>
              <a:rPr lang="en-US" i="1" dirty="0"/>
              <a:t>Sphagnum</a:t>
            </a:r>
            <a:r>
              <a:rPr lang="en-US" dirty="0"/>
              <a:t> peat moss</a:t>
            </a:r>
          </a:p>
          <a:p>
            <a:endParaRPr lang="en-US" dirty="0"/>
          </a:p>
        </p:txBody>
      </p:sp>
      <p:pic>
        <p:nvPicPr>
          <p:cNvPr id="4" name="Picture 3" descr="PeterMurrel_July-29-2015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8" y="3709496"/>
            <a:ext cx="3929604" cy="2619736"/>
          </a:xfrm>
          <a:prstGeom prst="rect">
            <a:avLst/>
          </a:prstGeom>
        </p:spPr>
      </p:pic>
      <p:pic>
        <p:nvPicPr>
          <p:cNvPr id="5" name="Picture 4" descr="44ad9c7e-be28-4155-b2ac-356498d7f0de_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402" y="4000614"/>
            <a:ext cx="2540000" cy="2540000"/>
          </a:xfrm>
          <a:prstGeom prst="rect">
            <a:avLst/>
          </a:prstGeom>
        </p:spPr>
      </p:pic>
      <p:pic>
        <p:nvPicPr>
          <p:cNvPr id="6" name="Picture 5" descr="POLY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342" y="1089351"/>
            <a:ext cx="2693481" cy="26934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207" y="160337"/>
            <a:ext cx="8229600" cy="1143000"/>
          </a:xfrm>
        </p:spPr>
        <p:txBody>
          <a:bodyPr/>
          <a:lstStyle/>
          <a:p>
            <a:r>
              <a:rPr lang="en-US" dirty="0"/>
              <a:t>PLANTS EXAMPLES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93" y="1166018"/>
            <a:ext cx="8229600" cy="4525963"/>
          </a:xfrm>
        </p:spPr>
        <p:txBody>
          <a:bodyPr/>
          <a:lstStyle/>
          <a:p>
            <a:r>
              <a:rPr lang="en-US" dirty="0"/>
              <a:t>Division </a:t>
            </a:r>
            <a:r>
              <a:rPr lang="en-US" dirty="0" err="1"/>
              <a:t>Pterophyta</a:t>
            </a:r>
            <a:endParaRPr lang="en-US" dirty="0"/>
          </a:p>
          <a:p>
            <a:pPr lvl="1"/>
            <a:r>
              <a:rPr lang="en-US" i="1" dirty="0" err="1"/>
              <a:t>Polystichum</a:t>
            </a:r>
            <a:r>
              <a:rPr lang="en-US" i="1" dirty="0"/>
              <a:t> </a:t>
            </a:r>
            <a:r>
              <a:rPr lang="en-US" i="1" dirty="0" err="1"/>
              <a:t>acrostichoides</a:t>
            </a:r>
            <a:r>
              <a:rPr lang="en-US" i="1" dirty="0"/>
              <a:t> </a:t>
            </a:r>
            <a:r>
              <a:rPr lang="en-US" dirty="0"/>
              <a:t>Christmas fern</a:t>
            </a:r>
          </a:p>
          <a:p>
            <a:pPr lvl="1"/>
            <a:r>
              <a:rPr lang="en-US" i="1" dirty="0"/>
              <a:t>Polypodium </a:t>
            </a:r>
            <a:r>
              <a:rPr lang="en-US" i="1" dirty="0" err="1"/>
              <a:t>polypodioides</a:t>
            </a:r>
            <a:r>
              <a:rPr lang="en-US" i="1" dirty="0"/>
              <a:t> </a:t>
            </a:r>
            <a:r>
              <a:rPr lang="en-US" dirty="0"/>
              <a:t>Resurrection fern</a:t>
            </a:r>
          </a:p>
          <a:p>
            <a:endParaRPr lang="en-US" dirty="0"/>
          </a:p>
        </p:txBody>
      </p:sp>
      <p:pic>
        <p:nvPicPr>
          <p:cNvPr id="4" name="Picture 3" descr="polystichum-acrostichoides-le-dcameron-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60373"/>
            <a:ext cx="3981691" cy="2986268"/>
          </a:xfrm>
          <a:prstGeom prst="rect">
            <a:avLst/>
          </a:prstGeom>
        </p:spPr>
      </p:pic>
      <p:pic>
        <p:nvPicPr>
          <p:cNvPr id="5" name="Picture 4" descr="Resurectionfern4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556" y="2981639"/>
            <a:ext cx="4019309" cy="29862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413"/>
            <a:ext cx="8229600" cy="1143000"/>
          </a:xfrm>
        </p:spPr>
        <p:txBody>
          <a:bodyPr/>
          <a:lstStyle/>
          <a:p>
            <a:r>
              <a:rPr lang="en-US" dirty="0"/>
              <a:t>PLANTS EXAMPLES III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06992" cy="4525963"/>
          </a:xfrm>
        </p:spPr>
        <p:txBody>
          <a:bodyPr/>
          <a:lstStyle/>
          <a:p>
            <a:r>
              <a:rPr lang="en-US" dirty="0"/>
              <a:t>Division </a:t>
            </a:r>
            <a:r>
              <a:rPr lang="en-US" dirty="0" err="1"/>
              <a:t>Coniferophyta</a:t>
            </a:r>
            <a:endParaRPr lang="en-US" dirty="0"/>
          </a:p>
          <a:p>
            <a:pPr lvl="1"/>
            <a:r>
              <a:rPr lang="en-US" i="1" dirty="0" err="1"/>
              <a:t>Pinus</a:t>
            </a:r>
            <a:r>
              <a:rPr lang="en-US" i="1" dirty="0"/>
              <a:t> </a:t>
            </a:r>
            <a:r>
              <a:rPr lang="en-US" i="1" dirty="0" err="1"/>
              <a:t>taeda</a:t>
            </a:r>
            <a:r>
              <a:rPr lang="en-US" dirty="0"/>
              <a:t> Loblolly pine</a:t>
            </a:r>
          </a:p>
          <a:p>
            <a:pPr lvl="1"/>
            <a:r>
              <a:rPr lang="en-US" i="1" dirty="0" err="1"/>
              <a:t>Picea</a:t>
            </a:r>
            <a:r>
              <a:rPr lang="en-US" i="1" dirty="0"/>
              <a:t> </a:t>
            </a:r>
            <a:r>
              <a:rPr lang="en-US" i="1" dirty="0" err="1"/>
              <a:t>pungens</a:t>
            </a:r>
            <a:r>
              <a:rPr lang="en-US" dirty="0"/>
              <a:t> Blue spruce</a:t>
            </a:r>
          </a:p>
          <a:p>
            <a:endParaRPr lang="en-US" dirty="0"/>
          </a:p>
        </p:txBody>
      </p:sp>
      <p:pic>
        <p:nvPicPr>
          <p:cNvPr id="4" name="Picture 3" descr="ce3cc741351fa869191de0e74e8926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723" y="3429000"/>
            <a:ext cx="2910164" cy="2767820"/>
          </a:xfrm>
          <a:prstGeom prst="rect">
            <a:avLst/>
          </a:prstGeom>
        </p:spPr>
      </p:pic>
      <p:pic>
        <p:nvPicPr>
          <p:cNvPr id="5" name="Picture 4" descr="conifers-39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115" y="4518121"/>
            <a:ext cx="2219036" cy="1479357"/>
          </a:xfrm>
          <a:prstGeom prst="rect">
            <a:avLst/>
          </a:prstGeom>
        </p:spPr>
      </p:pic>
      <p:pic>
        <p:nvPicPr>
          <p:cNvPr id="6" name="Picture 5" descr="Loblolly_Pines_South_Mississipp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4192" y="1230803"/>
            <a:ext cx="2323390" cy="30943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09"/>
            <a:ext cx="8229600" cy="1143000"/>
          </a:xfrm>
        </p:spPr>
        <p:txBody>
          <a:bodyPr/>
          <a:lstStyle/>
          <a:p>
            <a:r>
              <a:rPr lang="en-US" dirty="0"/>
              <a:t>PLANTS EXAMPLES IV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389" y="1198722"/>
            <a:ext cx="5977740" cy="4996595"/>
          </a:xfrm>
        </p:spPr>
        <p:txBody>
          <a:bodyPr/>
          <a:lstStyle/>
          <a:p>
            <a:r>
              <a:rPr lang="en-US" dirty="0"/>
              <a:t>Division </a:t>
            </a:r>
            <a:r>
              <a:rPr lang="en-US" dirty="0" err="1"/>
              <a:t>Anthophyta</a:t>
            </a:r>
            <a:endParaRPr lang="en-US" dirty="0"/>
          </a:p>
          <a:p>
            <a:pPr lvl="1"/>
            <a:r>
              <a:rPr lang="en-US" i="1" dirty="0" err="1"/>
              <a:t>Taraxacum</a:t>
            </a:r>
            <a:r>
              <a:rPr lang="en-US" i="1" dirty="0"/>
              <a:t> </a:t>
            </a:r>
            <a:r>
              <a:rPr lang="en-US" i="1" dirty="0" err="1"/>
              <a:t>officinale</a:t>
            </a:r>
            <a:r>
              <a:rPr lang="en-US" dirty="0"/>
              <a:t> </a:t>
            </a:r>
            <a:r>
              <a:rPr lang="en-US" dirty="0" err="1"/>
              <a:t>Dandylion</a:t>
            </a:r>
            <a:endParaRPr lang="en-US" dirty="0"/>
          </a:p>
          <a:p>
            <a:pPr lvl="1"/>
            <a:r>
              <a:rPr lang="en-US" i="1" dirty="0"/>
              <a:t>Magnolia grandiflora </a:t>
            </a:r>
            <a:r>
              <a:rPr lang="en-US" dirty="0"/>
              <a:t>Southern magnolia</a:t>
            </a:r>
          </a:p>
        </p:txBody>
      </p:sp>
      <p:pic>
        <p:nvPicPr>
          <p:cNvPr id="5" name="Picture 4" descr="download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943" y="4125980"/>
            <a:ext cx="3449421" cy="2149815"/>
          </a:xfrm>
          <a:prstGeom prst="rect">
            <a:avLst/>
          </a:prstGeom>
        </p:spPr>
      </p:pic>
      <p:pic>
        <p:nvPicPr>
          <p:cNvPr id="6" name="Picture 5" descr="DAND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974" y="1133315"/>
            <a:ext cx="2193671" cy="1643136"/>
          </a:xfrm>
          <a:prstGeom prst="rect">
            <a:avLst/>
          </a:prstGeom>
        </p:spPr>
      </p:pic>
      <p:pic>
        <p:nvPicPr>
          <p:cNvPr id="5122" name="Picture 2" descr="Image result for southern magnolia">
            <a:extLst>
              <a:ext uri="{FF2B5EF4-FFF2-40B4-BE49-F238E27FC236}">
                <a16:creationId xmlns:a16="http://schemas.microsoft.com/office/drawing/2014/main" id="{F456B716-1F19-0A42-8EAF-B1C407F8E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366" y="3429000"/>
            <a:ext cx="2383604" cy="297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EUKARYOTIC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44794" cy="4525963"/>
          </a:xfrm>
        </p:spPr>
        <p:txBody>
          <a:bodyPr/>
          <a:lstStyle/>
          <a:p>
            <a:r>
              <a:rPr lang="en-US" dirty="0"/>
              <a:t>nucleus, organelles</a:t>
            </a:r>
          </a:p>
          <a:p>
            <a:r>
              <a:rPr lang="en-US" dirty="0"/>
              <a:t>DNA associated with </a:t>
            </a:r>
            <a:r>
              <a:rPr lang="en-US" dirty="0" err="1"/>
              <a:t>histones</a:t>
            </a:r>
            <a:r>
              <a:rPr lang="en-US" dirty="0"/>
              <a:t> = “chromatin”</a:t>
            </a:r>
          </a:p>
          <a:p>
            <a:r>
              <a:rPr lang="en-US" dirty="0"/>
              <a:t>Cell wall = cellulose</a:t>
            </a:r>
          </a:p>
          <a:p>
            <a:r>
              <a:rPr lang="en-US" dirty="0"/>
              <a:t>Chloroplasts</a:t>
            </a:r>
          </a:p>
          <a:p>
            <a:r>
              <a:rPr lang="en-US" dirty="0"/>
              <a:t>Central vacuole</a:t>
            </a:r>
          </a:p>
          <a:p>
            <a:endParaRPr lang="en-US" dirty="0"/>
          </a:p>
        </p:txBody>
      </p:sp>
      <p:pic>
        <p:nvPicPr>
          <p:cNvPr id="4" name="Picture 3" descr="plant cell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307" y="1417638"/>
            <a:ext cx="3763562" cy="26094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2758"/>
            <a:ext cx="8229600" cy="1143000"/>
          </a:xfrm>
        </p:spPr>
        <p:txBody>
          <a:bodyPr/>
          <a:lstStyle/>
          <a:p>
            <a:r>
              <a:rPr lang="en-US" dirty="0"/>
              <a:t>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5092"/>
            <a:ext cx="5984697" cy="481107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Photosynthetic</a:t>
            </a:r>
          </a:p>
          <a:p>
            <a:pPr lvl="1"/>
            <a:r>
              <a:rPr lang="en-US" dirty="0" err="1"/>
              <a:t>Chl</a:t>
            </a:r>
            <a:r>
              <a:rPr lang="en-US" dirty="0"/>
              <a:t> A</a:t>
            </a:r>
          </a:p>
          <a:p>
            <a:pPr lvl="1"/>
            <a:r>
              <a:rPr lang="en-US" dirty="0" err="1"/>
              <a:t>Chl</a:t>
            </a:r>
            <a:r>
              <a:rPr lang="en-US" dirty="0"/>
              <a:t> B</a:t>
            </a:r>
          </a:p>
          <a:p>
            <a:pPr lvl="1"/>
            <a:r>
              <a:rPr lang="en-US" dirty="0"/>
              <a:t>Carotenoids</a:t>
            </a:r>
          </a:p>
          <a:p>
            <a:pPr lvl="1"/>
            <a:r>
              <a:rPr lang="en-US" dirty="0"/>
              <a:t>Photosynthate: sugar / starch</a:t>
            </a:r>
          </a:p>
          <a:p>
            <a:r>
              <a:rPr lang="en-US" dirty="0"/>
              <a:t>Parasitic plants</a:t>
            </a:r>
          </a:p>
          <a:p>
            <a:pPr lvl="1"/>
            <a:r>
              <a:rPr lang="en-US" dirty="0"/>
              <a:t>A few photosynthetic parasites: mistletoe</a:t>
            </a:r>
          </a:p>
          <a:p>
            <a:pPr lvl="1"/>
            <a:r>
              <a:rPr lang="en-US" dirty="0"/>
              <a:t>A few </a:t>
            </a:r>
            <a:r>
              <a:rPr lang="en-US" dirty="0" err="1"/>
              <a:t>nonphotosynthetic</a:t>
            </a:r>
            <a:r>
              <a:rPr lang="en-US" dirty="0"/>
              <a:t> parasites: dodder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4" name="Picture 3" descr="220px-MistletoeInSilverBir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676" y="3029029"/>
            <a:ext cx="1634124" cy="2012943"/>
          </a:xfrm>
          <a:prstGeom prst="rect">
            <a:avLst/>
          </a:prstGeom>
        </p:spPr>
      </p:pic>
      <p:pic>
        <p:nvPicPr>
          <p:cNvPr id="5" name="Picture 4" descr="downlo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336" y="5284095"/>
            <a:ext cx="1924005" cy="1441147"/>
          </a:xfrm>
          <a:prstGeom prst="rect">
            <a:avLst/>
          </a:prstGeom>
        </p:spPr>
      </p:pic>
      <p:pic>
        <p:nvPicPr>
          <p:cNvPr id="6" name="Picture 5" descr="FER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62" y="1109677"/>
            <a:ext cx="2048838" cy="16770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LIFE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897366" cy="5442735"/>
          </a:xfrm>
        </p:spPr>
        <p:txBody>
          <a:bodyPr>
            <a:normAutofit/>
          </a:bodyPr>
          <a:lstStyle/>
          <a:p>
            <a:r>
              <a:rPr lang="en-US" sz="3600" dirty="0"/>
              <a:t>SPORIC MEIOSIS = ALTERNATION OF GENERATIONS</a:t>
            </a:r>
          </a:p>
          <a:p>
            <a:pPr lvl="1"/>
            <a:r>
              <a:rPr lang="en-US" sz="3200" dirty="0"/>
              <a:t>Sporophyte generation</a:t>
            </a:r>
          </a:p>
          <a:p>
            <a:pPr lvl="2"/>
            <a:r>
              <a:rPr lang="en-US" sz="2800" dirty="0"/>
              <a:t>Diploid</a:t>
            </a:r>
          </a:p>
          <a:p>
            <a:pPr lvl="2"/>
            <a:r>
              <a:rPr lang="en-US" sz="2800" dirty="0"/>
              <a:t>Makes spores</a:t>
            </a:r>
          </a:p>
          <a:p>
            <a:pPr lvl="1"/>
            <a:r>
              <a:rPr lang="en-US" sz="3200" dirty="0"/>
              <a:t>Gametophyte generation</a:t>
            </a:r>
          </a:p>
          <a:p>
            <a:pPr lvl="2"/>
            <a:r>
              <a:rPr lang="en-US" sz="2800" dirty="0"/>
              <a:t>Haploid</a:t>
            </a:r>
          </a:p>
          <a:p>
            <a:pPr lvl="2"/>
            <a:r>
              <a:rPr lang="en-US" sz="2800" dirty="0"/>
              <a:t>Makes gametes</a:t>
            </a:r>
          </a:p>
          <a:p>
            <a:endParaRPr lang="en-US" dirty="0"/>
          </a:p>
        </p:txBody>
      </p:sp>
      <p:pic>
        <p:nvPicPr>
          <p:cNvPr id="4" name="Picture 3" descr="plant_life_cycl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429" y="1726059"/>
            <a:ext cx="4298022" cy="25788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517"/>
            <a:ext cx="8229600" cy="868363"/>
          </a:xfrm>
        </p:spPr>
        <p:txBody>
          <a:bodyPr>
            <a:normAutofit/>
          </a:bodyPr>
          <a:lstStyle/>
          <a:p>
            <a:r>
              <a:rPr lang="en-US" dirty="0"/>
              <a:t>DIVERSITY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861" y="1166018"/>
            <a:ext cx="5700532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Nonvascular plants = mosses (</a:t>
            </a:r>
            <a:r>
              <a:rPr lang="en-US" dirty="0" err="1"/>
              <a:t>Divison</a:t>
            </a:r>
            <a:r>
              <a:rPr lang="en-US" dirty="0"/>
              <a:t> </a:t>
            </a:r>
            <a:r>
              <a:rPr lang="en-US" dirty="0" err="1"/>
              <a:t>Bryophyta</a:t>
            </a:r>
            <a:r>
              <a:rPr lang="en-US" dirty="0"/>
              <a:t>)</a:t>
            </a:r>
          </a:p>
          <a:p>
            <a:r>
              <a:rPr lang="en-US" dirty="0"/>
              <a:t>Vascular plants = “</a:t>
            </a:r>
            <a:r>
              <a:rPr lang="en-US" dirty="0" err="1"/>
              <a:t>Tracheophytes</a:t>
            </a:r>
            <a:r>
              <a:rPr lang="en-US" dirty="0"/>
              <a:t>” (xylem, phloem, cuticle)</a:t>
            </a:r>
          </a:p>
          <a:p>
            <a:pPr lvl="1"/>
            <a:r>
              <a:rPr lang="en-US" dirty="0"/>
              <a:t>Division </a:t>
            </a:r>
            <a:r>
              <a:rPr lang="en-US" dirty="0" err="1"/>
              <a:t>Pterophyta</a:t>
            </a:r>
            <a:r>
              <a:rPr lang="en-US" dirty="0"/>
              <a:t> = ferns</a:t>
            </a:r>
          </a:p>
          <a:p>
            <a:pPr lvl="1"/>
            <a:r>
              <a:rPr lang="en-US" dirty="0" err="1"/>
              <a:t>Divison</a:t>
            </a:r>
            <a:r>
              <a:rPr lang="en-US" dirty="0"/>
              <a:t> </a:t>
            </a:r>
            <a:r>
              <a:rPr lang="en-US" dirty="0" err="1"/>
              <a:t>Coniferophyta</a:t>
            </a:r>
            <a:r>
              <a:rPr lang="en-US" dirty="0"/>
              <a:t> = conifers</a:t>
            </a:r>
          </a:p>
          <a:p>
            <a:pPr lvl="1"/>
            <a:r>
              <a:rPr lang="en-US" dirty="0"/>
              <a:t>Division </a:t>
            </a:r>
            <a:r>
              <a:rPr lang="en-US" dirty="0" err="1"/>
              <a:t>Anthophyta</a:t>
            </a:r>
            <a:r>
              <a:rPr lang="en-US" dirty="0"/>
              <a:t> = flowering plants</a:t>
            </a:r>
          </a:p>
          <a:p>
            <a:endParaRPr lang="en-US" dirty="0"/>
          </a:p>
        </p:txBody>
      </p:sp>
      <p:pic>
        <p:nvPicPr>
          <p:cNvPr id="4" name="Picture 3" descr="PeterMurrel_July-29-2015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780" y="696631"/>
            <a:ext cx="2163020" cy="1442013"/>
          </a:xfrm>
          <a:prstGeom prst="rect">
            <a:avLst/>
          </a:prstGeom>
        </p:spPr>
      </p:pic>
      <p:pic>
        <p:nvPicPr>
          <p:cNvPr id="5" name="Picture 4" descr="FER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732" y="3252902"/>
            <a:ext cx="1481077" cy="1212333"/>
          </a:xfrm>
          <a:prstGeom prst="rect">
            <a:avLst/>
          </a:prstGeom>
        </p:spPr>
      </p:pic>
      <p:pic>
        <p:nvPicPr>
          <p:cNvPr id="6" name="Picture 5" descr="Loblolly_Pines_South_Mississipp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209" y="4644439"/>
            <a:ext cx="1190591" cy="1585651"/>
          </a:xfrm>
          <a:prstGeom prst="rect">
            <a:avLst/>
          </a:prstGeom>
        </p:spPr>
      </p:pic>
      <p:pic>
        <p:nvPicPr>
          <p:cNvPr id="7" name="Picture 6" descr="download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2642" y="5437265"/>
            <a:ext cx="2070180" cy="12902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3624"/>
            <a:ext cx="8229600" cy="978572"/>
          </a:xfrm>
        </p:spPr>
        <p:txBody>
          <a:bodyPr/>
          <a:lstStyle/>
          <a:p>
            <a:r>
              <a:rPr lang="en-US" dirty="0"/>
              <a:t>DIVERSITY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223" y="809089"/>
            <a:ext cx="5807885" cy="5589944"/>
          </a:xfrm>
        </p:spPr>
        <p:txBody>
          <a:bodyPr>
            <a:normAutofit fontScale="85000" lnSpcReduction="20000"/>
          </a:bodyPr>
          <a:lstStyle/>
          <a:p>
            <a:r>
              <a:rPr lang="en-US" sz="3900" dirty="0"/>
              <a:t>Spore-bearing plants (water required for fertilization; eggs and sperm)</a:t>
            </a:r>
          </a:p>
          <a:p>
            <a:pPr lvl="1"/>
            <a:r>
              <a:rPr lang="en-US" sz="3500" dirty="0"/>
              <a:t>Division </a:t>
            </a:r>
            <a:r>
              <a:rPr lang="en-US" sz="3500" dirty="0" err="1"/>
              <a:t>Bryophyta</a:t>
            </a:r>
            <a:r>
              <a:rPr lang="en-US" sz="3500" dirty="0"/>
              <a:t> = mosses</a:t>
            </a:r>
          </a:p>
          <a:p>
            <a:pPr lvl="2"/>
            <a:r>
              <a:rPr lang="en-US" sz="3000" dirty="0"/>
              <a:t>Spores contained in capsules on thin filamentous stalks</a:t>
            </a:r>
          </a:p>
          <a:p>
            <a:pPr lvl="2"/>
            <a:r>
              <a:rPr lang="en-US" sz="3000" dirty="0"/>
              <a:t>Dominant generation: Gametophyte</a:t>
            </a:r>
          </a:p>
          <a:p>
            <a:pPr lvl="1"/>
            <a:r>
              <a:rPr lang="en-US" sz="3500" dirty="0"/>
              <a:t>Division </a:t>
            </a:r>
            <a:r>
              <a:rPr lang="en-US" sz="3500" dirty="0" err="1"/>
              <a:t>Pterophyta</a:t>
            </a:r>
            <a:r>
              <a:rPr lang="en-US" sz="3500" dirty="0"/>
              <a:t> = ferns</a:t>
            </a:r>
          </a:p>
          <a:p>
            <a:pPr lvl="2"/>
            <a:r>
              <a:rPr lang="en-US" sz="3000" dirty="0"/>
              <a:t>Spores contained in </a:t>
            </a:r>
            <a:r>
              <a:rPr lang="en-US" sz="3000" dirty="0" err="1"/>
              <a:t>sori</a:t>
            </a:r>
            <a:r>
              <a:rPr lang="en-US" sz="3000" dirty="0"/>
              <a:t> on fronds</a:t>
            </a:r>
          </a:p>
          <a:p>
            <a:pPr lvl="2"/>
            <a:r>
              <a:rPr lang="en-US" sz="3000" dirty="0"/>
              <a:t>Dominant Generation: Sporophyte</a:t>
            </a:r>
          </a:p>
          <a:p>
            <a:pPr marL="457200" lvl="1" indent="0">
              <a:buNone/>
            </a:pPr>
            <a:r>
              <a:rPr lang="en-US" dirty="0"/>
              <a:t>		</a:t>
            </a:r>
          </a:p>
          <a:p>
            <a:endParaRPr lang="en-US" dirty="0"/>
          </a:p>
        </p:txBody>
      </p:sp>
      <p:pic>
        <p:nvPicPr>
          <p:cNvPr id="4" name="Picture 3" descr="FER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7268" y="5263670"/>
            <a:ext cx="1676712" cy="1372470"/>
          </a:xfrm>
          <a:prstGeom prst="rect">
            <a:avLst/>
          </a:prstGeom>
        </p:spPr>
      </p:pic>
      <p:pic>
        <p:nvPicPr>
          <p:cNvPr id="5" name="Picture 4" descr="moss on roc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102" y="556108"/>
            <a:ext cx="1974698" cy="1481023"/>
          </a:xfrm>
          <a:prstGeom prst="rect">
            <a:avLst/>
          </a:prstGeom>
        </p:spPr>
      </p:pic>
      <p:pic>
        <p:nvPicPr>
          <p:cNvPr id="1026" name="Picture 2" descr="Image result for fern sori">
            <a:extLst>
              <a:ext uri="{FF2B5EF4-FFF2-40B4-BE49-F238E27FC236}">
                <a16:creationId xmlns:a16="http://schemas.microsoft.com/office/drawing/2014/main" id="{A3B0202C-2B14-984E-8291-722353FCF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792" y="4848311"/>
            <a:ext cx="2291897" cy="17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moss spores">
            <a:extLst>
              <a:ext uri="{FF2B5EF4-FFF2-40B4-BE49-F238E27FC236}">
                <a16:creationId xmlns:a16="http://schemas.microsoft.com/office/drawing/2014/main" id="{9BD0CCCA-6986-2A49-9E98-A0F34F956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52" y="2240524"/>
            <a:ext cx="2443925" cy="183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moss spores">
            <a:extLst>
              <a:ext uri="{FF2B5EF4-FFF2-40B4-BE49-F238E27FC236}">
                <a16:creationId xmlns:a16="http://schemas.microsoft.com/office/drawing/2014/main" id="{3F12E082-3F2C-514C-A325-D2432D33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52" y="2392924"/>
            <a:ext cx="2443925" cy="183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848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822"/>
            <a:ext cx="8229600" cy="990941"/>
          </a:xfrm>
        </p:spPr>
        <p:txBody>
          <a:bodyPr/>
          <a:lstStyle/>
          <a:p>
            <a:r>
              <a:rPr lang="en-US" dirty="0"/>
              <a:t>DIVERSITY III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2420"/>
            <a:ext cx="5352757" cy="5331655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Seed-bearing plants (water is not required for fertilization; pollen and ovules)</a:t>
            </a:r>
          </a:p>
          <a:p>
            <a:pPr lvl="1"/>
            <a:r>
              <a:rPr lang="en-US" sz="3200" dirty="0"/>
              <a:t>Division </a:t>
            </a:r>
            <a:r>
              <a:rPr lang="en-US" sz="3200" dirty="0" err="1"/>
              <a:t>Coniferophyta</a:t>
            </a:r>
            <a:r>
              <a:rPr lang="en-US" sz="3200" dirty="0"/>
              <a:t> = conifers</a:t>
            </a:r>
          </a:p>
          <a:p>
            <a:pPr lvl="2"/>
            <a:r>
              <a:rPr lang="en-US" sz="2800" dirty="0"/>
              <a:t>Seeds contained in cones (=</a:t>
            </a:r>
            <a:r>
              <a:rPr lang="en-US" sz="2800" dirty="0" err="1"/>
              <a:t>strobili</a:t>
            </a:r>
            <a:r>
              <a:rPr lang="en-US" sz="2800" dirty="0"/>
              <a:t>)</a:t>
            </a:r>
          </a:p>
          <a:p>
            <a:pPr lvl="1"/>
            <a:r>
              <a:rPr lang="en-US" sz="3200" dirty="0"/>
              <a:t>Division Anthophyta = flowering plants</a:t>
            </a:r>
          </a:p>
          <a:p>
            <a:pPr lvl="2"/>
            <a:r>
              <a:rPr lang="en-US" sz="2800" dirty="0"/>
              <a:t>Seeds contained in the ovary of a flower</a:t>
            </a:r>
          </a:p>
          <a:p>
            <a:endParaRPr lang="en-US" dirty="0"/>
          </a:p>
        </p:txBody>
      </p:sp>
      <p:pic>
        <p:nvPicPr>
          <p:cNvPr id="6" name="Picture 5" descr="ce3cc741351fa869191de0e74e8926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698" y="582841"/>
            <a:ext cx="1227584" cy="1167539"/>
          </a:xfrm>
          <a:prstGeom prst="rect">
            <a:avLst/>
          </a:prstGeom>
        </p:spPr>
      </p:pic>
      <p:pic>
        <p:nvPicPr>
          <p:cNvPr id="2050" name="Picture 2" descr="Image result for blue spruce cone">
            <a:extLst>
              <a:ext uri="{FF2B5EF4-FFF2-40B4-BE49-F238E27FC236}">
                <a16:creationId xmlns:a16="http://schemas.microsoft.com/office/drawing/2014/main" id="{64428A6D-BB58-5A46-AE8C-4BD0E9632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936" y="1945466"/>
            <a:ext cx="1798687" cy="119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pple flower">
            <a:extLst>
              <a:ext uri="{FF2B5EF4-FFF2-40B4-BE49-F238E27FC236}">
                <a16:creationId xmlns:a16="http://schemas.microsoft.com/office/drawing/2014/main" id="{6FDFD9D1-4D31-3C40-A666-06BB25420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66" y="3458618"/>
            <a:ext cx="1236752" cy="164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apple fruit">
            <a:extLst>
              <a:ext uri="{FF2B5EF4-FFF2-40B4-BE49-F238E27FC236}">
                <a16:creationId xmlns:a16="http://schemas.microsoft.com/office/drawing/2014/main" id="{8A82527A-2E4A-994F-8102-271033E48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90" y="5188449"/>
            <a:ext cx="1800686" cy="135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DIVERSITY IV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43000"/>
            <a:ext cx="5286055" cy="5426612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Gymnosperms = “naked seeds”</a:t>
            </a:r>
          </a:p>
          <a:p>
            <a:pPr lvl="1"/>
            <a:r>
              <a:rPr lang="en-US" sz="3200" dirty="0"/>
              <a:t>Ovules (seeds) not protected</a:t>
            </a:r>
          </a:p>
          <a:p>
            <a:pPr lvl="1"/>
            <a:r>
              <a:rPr lang="en-US" sz="3200" dirty="0"/>
              <a:t>Ovules (seeds) in cones (strobili)</a:t>
            </a:r>
          </a:p>
          <a:p>
            <a:pPr lvl="1"/>
            <a:r>
              <a:rPr lang="en-US" sz="3200" dirty="0"/>
              <a:t>Pollen made in cones (strobili)</a:t>
            </a:r>
          </a:p>
          <a:p>
            <a:pPr lvl="1"/>
            <a:r>
              <a:rPr lang="en-US" sz="3200" dirty="0"/>
              <a:t>Division </a:t>
            </a:r>
            <a:r>
              <a:rPr lang="en-US" sz="3200" dirty="0" err="1"/>
              <a:t>Coniferophyta</a:t>
            </a:r>
            <a:r>
              <a:rPr lang="en-US" sz="3200" dirty="0"/>
              <a:t> = conifers</a:t>
            </a:r>
          </a:p>
          <a:p>
            <a:pPr lvl="1"/>
            <a:r>
              <a:rPr lang="en-US" sz="3200" dirty="0"/>
              <a:t>Softwood trees</a:t>
            </a:r>
          </a:p>
          <a:p>
            <a:endParaRPr lang="en-US" dirty="0"/>
          </a:p>
        </p:txBody>
      </p:sp>
      <p:pic>
        <p:nvPicPr>
          <p:cNvPr id="4" name="Picture 3" descr="conifers-39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387" y="1331626"/>
            <a:ext cx="2108280" cy="1405520"/>
          </a:xfrm>
          <a:prstGeom prst="rect">
            <a:avLst/>
          </a:prstGeom>
        </p:spPr>
      </p:pic>
      <p:pic>
        <p:nvPicPr>
          <p:cNvPr id="3074" name="Picture 2" descr="Image result for pine seeds in cone">
            <a:extLst>
              <a:ext uri="{FF2B5EF4-FFF2-40B4-BE49-F238E27FC236}">
                <a16:creationId xmlns:a16="http://schemas.microsoft.com/office/drawing/2014/main" id="{95D9DCF0-E70B-1949-8617-F5017108A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387" y="2936405"/>
            <a:ext cx="2109928" cy="140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male pine cones">
            <a:extLst>
              <a:ext uri="{FF2B5EF4-FFF2-40B4-BE49-F238E27FC236}">
                <a16:creationId xmlns:a16="http://schemas.microsoft.com/office/drawing/2014/main" id="{0C7C70BD-1628-6E44-8024-DBAB74F16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196" y="4530185"/>
            <a:ext cx="2104471" cy="168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DIVERSITY 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833991" cy="5257800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Angiosperms</a:t>
            </a:r>
            <a:r>
              <a:rPr lang="en-US" dirty="0"/>
              <a:t> = “covered seeds”</a:t>
            </a:r>
          </a:p>
          <a:p>
            <a:pPr lvl="1"/>
            <a:r>
              <a:rPr lang="en-US" dirty="0"/>
              <a:t>Ovules (seeds) protected </a:t>
            </a:r>
          </a:p>
          <a:p>
            <a:pPr lvl="1"/>
            <a:r>
              <a:rPr lang="en-US" dirty="0"/>
              <a:t>Ovules (seeds) in ovary of a flower</a:t>
            </a:r>
          </a:p>
          <a:p>
            <a:pPr lvl="1"/>
            <a:r>
              <a:rPr lang="en-US" dirty="0"/>
              <a:t>Pollen made in stamens of a flower</a:t>
            </a:r>
          </a:p>
          <a:p>
            <a:pPr lvl="1"/>
            <a:r>
              <a:rPr lang="en-US" dirty="0"/>
              <a:t>Division </a:t>
            </a:r>
            <a:r>
              <a:rPr lang="en-US" dirty="0" err="1"/>
              <a:t>Anthrophyta</a:t>
            </a:r>
            <a:r>
              <a:rPr lang="en-US" dirty="0"/>
              <a:t>=flowering plants</a:t>
            </a:r>
          </a:p>
          <a:p>
            <a:pPr lvl="1"/>
            <a:r>
              <a:rPr lang="en-US" dirty="0"/>
              <a:t>Hardwood trees; herbs and shrubs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098" name="Picture 2" descr="Image result for lily flower">
            <a:extLst>
              <a:ext uri="{FF2B5EF4-FFF2-40B4-BE49-F238E27FC236}">
                <a16:creationId xmlns:a16="http://schemas.microsoft.com/office/drawing/2014/main" id="{F7314189-9DEE-7443-8B47-F37195AEA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61" y="931516"/>
            <a:ext cx="1953381" cy="195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lily ovary longitudinal">
            <a:extLst>
              <a:ext uri="{FF2B5EF4-FFF2-40B4-BE49-F238E27FC236}">
                <a16:creationId xmlns:a16="http://schemas.microsoft.com/office/drawing/2014/main" id="{1278F2CC-EB62-184A-8575-77C408B49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61" y="2884897"/>
            <a:ext cx="2187089" cy="355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D1302DB3-0089-1B41-92AA-67E32DC76CEE}"/>
              </a:ext>
            </a:extLst>
          </p:cNvPr>
          <p:cNvSpPr/>
          <p:nvPr/>
        </p:nvSpPr>
        <p:spPr>
          <a:xfrm>
            <a:off x="6583680" y="5328458"/>
            <a:ext cx="681644" cy="35744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83D4B7F1-F295-8F4D-8EF4-C7105901846C}"/>
              </a:ext>
            </a:extLst>
          </p:cNvPr>
          <p:cNvSpPr/>
          <p:nvPr/>
        </p:nvSpPr>
        <p:spPr>
          <a:xfrm rot="10800000">
            <a:off x="7884406" y="3637689"/>
            <a:ext cx="681644" cy="35744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6519FF-03D7-3949-A03B-D6075B9B06BC}"/>
              </a:ext>
            </a:extLst>
          </p:cNvPr>
          <p:cNvSpPr txBox="1"/>
          <p:nvPr/>
        </p:nvSpPr>
        <p:spPr>
          <a:xfrm>
            <a:off x="7963594" y="3995136"/>
            <a:ext cx="943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pollen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38EEB0-E820-B243-B018-876AD84839CE}"/>
              </a:ext>
            </a:extLst>
          </p:cNvPr>
          <p:cNvSpPr txBox="1"/>
          <p:nvPr/>
        </p:nvSpPr>
        <p:spPr>
          <a:xfrm>
            <a:off x="6037923" y="5685905"/>
            <a:ext cx="1148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ovules…</a:t>
            </a:r>
          </a:p>
          <a:p>
            <a:r>
              <a:rPr lang="en-US" dirty="0"/>
              <a:t>become</a:t>
            </a:r>
          </a:p>
          <a:p>
            <a:r>
              <a:rPr lang="en-US" dirty="0"/>
              <a:t>seeds</a:t>
            </a:r>
          </a:p>
        </p:txBody>
      </p:sp>
    </p:spTree>
    <p:extLst>
      <p:ext uri="{BB962C8B-B14F-4D97-AF65-F5344CB8AC3E}">
        <p14:creationId xmlns:p14="http://schemas.microsoft.com/office/powerpoint/2010/main" val="2925754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396</Words>
  <Application>Microsoft Macintosh PowerPoint</Application>
  <PresentationFormat>On-screen Show (4:3)</PresentationFormat>
  <Paragraphs>107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BIOL 1108  LAB PRESENTATION</vt:lpstr>
      <vt:lpstr>EUKARYOTIC</vt:lpstr>
      <vt:lpstr>METABOLISM</vt:lpstr>
      <vt:lpstr>LIFE CYCLE</vt:lpstr>
      <vt:lpstr>DIVERSITY I</vt:lpstr>
      <vt:lpstr>DIVERSITY II</vt:lpstr>
      <vt:lpstr>DIVERSITY III</vt:lpstr>
      <vt:lpstr>DIVERSITY IV</vt:lpstr>
      <vt:lpstr>DIVERSITY V</vt:lpstr>
      <vt:lpstr>DIVERSITY OF PLANTS SUMMARY</vt:lpstr>
      <vt:lpstr>PLANTS EXAMPLES I</vt:lpstr>
      <vt:lpstr>PLANTS EXAMPLES II</vt:lpstr>
      <vt:lpstr>PLANTS EXAMPLES III</vt:lpstr>
      <vt:lpstr>PLANTS EXAMPLES IV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  LAB PRESENTATION</dc:title>
  <dc:creator>GHC</dc:creator>
  <cp:lastModifiedBy>Mark Knauss</cp:lastModifiedBy>
  <cp:revision>25</cp:revision>
  <dcterms:created xsi:type="dcterms:W3CDTF">2016-01-27T16:10:41Z</dcterms:created>
  <dcterms:modified xsi:type="dcterms:W3CDTF">2020-06-16T23:25:05Z</dcterms:modified>
</cp:coreProperties>
</file>