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5" r:id="rId4"/>
    <p:sldId id="260" r:id="rId5"/>
    <p:sldId id="276" r:id="rId6"/>
    <p:sldId id="262" r:id="rId7"/>
    <p:sldId id="269" r:id="rId8"/>
    <p:sldId id="282" r:id="rId9"/>
    <p:sldId id="281" r:id="rId10"/>
    <p:sldId id="284" r:id="rId11"/>
    <p:sldId id="285" r:id="rId12"/>
    <p:sldId id="278" r:id="rId13"/>
    <p:sldId id="279" r:id="rId14"/>
    <p:sldId id="280" r:id="rId15"/>
    <p:sldId id="286" r:id="rId16"/>
    <p:sldId id="283" r:id="rId17"/>
    <p:sldId id="287" r:id="rId18"/>
    <p:sldId id="289" r:id="rId19"/>
    <p:sldId id="288" r:id="rId20"/>
    <p:sldId id="29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5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6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9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0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5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3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99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0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82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4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6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79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8272"/>
            <a:ext cx="7772400" cy="1470025"/>
          </a:xfrm>
        </p:spPr>
        <p:txBody>
          <a:bodyPr/>
          <a:lstStyle/>
          <a:p>
            <a:r>
              <a:rPr lang="en-US"/>
              <a:t>BIOL 1108</a:t>
            </a:r>
            <a:br>
              <a:rPr lang="en-US" dirty="0"/>
            </a:br>
            <a:r>
              <a:rPr lang="en-US" dirty="0"/>
              <a:t> LAB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1788" y="3081819"/>
            <a:ext cx="8260423" cy="1752600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000000"/>
                </a:solidFill>
              </a:rPr>
              <a:t>LAB 8</a:t>
            </a:r>
          </a:p>
          <a:p>
            <a:r>
              <a:rPr lang="en-US" sz="6000" b="1" dirty="0">
                <a:solidFill>
                  <a:srgbClr val="000000"/>
                </a:solidFill>
              </a:rPr>
              <a:t>MOLLUSKS &amp; ANNELIDS</a:t>
            </a:r>
          </a:p>
        </p:txBody>
      </p:sp>
    </p:spTree>
    <p:extLst>
      <p:ext uri="{BB962C8B-B14F-4D97-AF65-F5344CB8AC3E}">
        <p14:creationId xmlns:p14="http://schemas.microsoft.com/office/powerpoint/2010/main" val="3123295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SQUID DISSECTION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407"/>
            <a:ext cx="9144000" cy="31172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03630" y="5444068"/>
            <a:ext cx="2189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SIPHON NOT SHOWN</a:t>
            </a:r>
          </a:p>
        </p:txBody>
      </p:sp>
    </p:spTree>
    <p:extLst>
      <p:ext uri="{BB962C8B-B14F-4D97-AF65-F5344CB8AC3E}">
        <p14:creationId xmlns:p14="http://schemas.microsoft.com/office/powerpoint/2010/main" val="1582658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SQUID DISSECTION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4800"/>
            <a:ext cx="9144000" cy="3703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40897" y="5124231"/>
            <a:ext cx="5304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(Gill)</a:t>
            </a:r>
          </a:p>
        </p:txBody>
      </p:sp>
    </p:spTree>
    <p:extLst>
      <p:ext uri="{BB962C8B-B14F-4D97-AF65-F5344CB8AC3E}">
        <p14:creationId xmlns:p14="http://schemas.microsoft.com/office/powerpoint/2010/main" val="1582658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4641"/>
            <a:ext cx="8229600" cy="132556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PHYLUM ANNELIDA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98" y="1570115"/>
            <a:ext cx="8229600" cy="5466116"/>
          </a:xfrm>
        </p:spPr>
        <p:txBody>
          <a:bodyPr/>
          <a:lstStyle/>
          <a:p>
            <a:r>
              <a:rPr lang="en-US" b="1" dirty="0"/>
              <a:t>	</a:t>
            </a:r>
            <a:r>
              <a:rPr lang="en-US" dirty="0"/>
              <a:t>Protostome</a:t>
            </a:r>
          </a:p>
          <a:p>
            <a:r>
              <a:rPr lang="en-US" dirty="0"/>
              <a:t>	Coelomate </a:t>
            </a:r>
            <a:r>
              <a:rPr lang="en-US" dirty="0" err="1"/>
              <a:t>eumetazoans</a:t>
            </a:r>
            <a:endParaRPr lang="en-US" dirty="0"/>
          </a:p>
          <a:p>
            <a:r>
              <a:rPr lang="en-US" dirty="0"/>
              <a:t>	</a:t>
            </a:r>
            <a:r>
              <a:rPr lang="en-US" dirty="0" err="1"/>
              <a:t>Metamerism</a:t>
            </a:r>
            <a:r>
              <a:rPr lang="en-US" dirty="0"/>
              <a:t> (</a:t>
            </a:r>
            <a:r>
              <a:rPr lang="en-US" dirty="0" err="1"/>
              <a:t>somites</a:t>
            </a:r>
            <a:r>
              <a:rPr lang="en-US" dirty="0"/>
              <a:t>)</a:t>
            </a:r>
          </a:p>
          <a:p>
            <a:r>
              <a:rPr lang="en-US" dirty="0"/>
              <a:t>	 Closed circulatory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446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ANNELIDA CLASSIFICATION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err="1"/>
              <a:t>Polychaeta</a:t>
            </a:r>
            <a:r>
              <a:rPr lang="en-US" dirty="0"/>
              <a:t> – clamworms</a:t>
            </a:r>
          </a:p>
          <a:p>
            <a:r>
              <a:rPr lang="en-US" dirty="0"/>
              <a:t>	</a:t>
            </a:r>
            <a:r>
              <a:rPr lang="en-US" dirty="0" err="1"/>
              <a:t>Hirudinea</a:t>
            </a:r>
            <a:r>
              <a:rPr lang="en-US" dirty="0"/>
              <a:t> – leeches</a:t>
            </a:r>
          </a:p>
          <a:p>
            <a:r>
              <a:rPr lang="en-US" dirty="0"/>
              <a:t>	</a:t>
            </a:r>
            <a:r>
              <a:rPr lang="en-US" dirty="0" err="1"/>
              <a:t>Oligochaeta</a:t>
            </a:r>
            <a:r>
              <a:rPr lang="en-US" dirty="0"/>
              <a:t> – earthworms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367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032" y="300022"/>
            <a:ext cx="6689294" cy="57391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FECC80-EC0F-5049-9E09-42A731802829}"/>
              </a:ext>
            </a:extLst>
          </p:cNvPr>
          <p:cNvSpPr txBox="1"/>
          <p:nvPr/>
        </p:nvSpPr>
        <p:spPr>
          <a:xfrm>
            <a:off x="3205538" y="542191"/>
            <a:ext cx="2036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CLASS POLYCHAETA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E88FE2-439B-BF41-85F3-CD248F4082D0}"/>
              </a:ext>
            </a:extLst>
          </p:cNvPr>
          <p:cNvSpPr txBox="1"/>
          <p:nvPr/>
        </p:nvSpPr>
        <p:spPr>
          <a:xfrm>
            <a:off x="5505236" y="891512"/>
            <a:ext cx="1909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CLASS HIRUDINEA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52AE8E-F02C-6647-8CDA-EA338E21B40F}"/>
              </a:ext>
            </a:extLst>
          </p:cNvPr>
          <p:cNvSpPr txBox="1"/>
          <p:nvPr/>
        </p:nvSpPr>
        <p:spPr>
          <a:xfrm>
            <a:off x="3964113" y="3271283"/>
            <a:ext cx="2186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CLASS OLIGOCHAETA</a:t>
            </a:r>
          </a:p>
        </p:txBody>
      </p:sp>
    </p:spTree>
    <p:extLst>
      <p:ext uri="{BB962C8B-B14F-4D97-AF65-F5344CB8AC3E}">
        <p14:creationId xmlns:p14="http://schemas.microsoft.com/office/powerpoint/2010/main" val="2790038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EARTHWORM EXTERNAL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2197100"/>
            <a:ext cx="7797800" cy="24511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4927462" y="4309646"/>
            <a:ext cx="113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79346" y="4193803"/>
            <a:ext cx="163359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SOMITES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22086" y="3638936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ANUS</a:t>
            </a:r>
          </a:p>
        </p:txBody>
      </p:sp>
      <p:cxnSp>
        <p:nvCxnSpPr>
          <p:cNvPr id="13" name="Straight Connector 12"/>
          <p:cNvCxnSpPr>
            <a:stCxn id="11" idx="1"/>
          </p:cNvCxnSpPr>
          <p:nvPr/>
        </p:nvCxnSpPr>
        <p:spPr>
          <a:xfrm flipH="1" flipV="1">
            <a:off x="7787785" y="3563749"/>
            <a:ext cx="334301" cy="24446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3FE1682-E7CD-634A-9643-2E7E7FD7992D}"/>
              </a:ext>
            </a:extLst>
          </p:cNvPr>
          <p:cNvSpPr txBox="1"/>
          <p:nvPr/>
        </p:nvSpPr>
        <p:spPr>
          <a:xfrm>
            <a:off x="7290868" y="4032881"/>
            <a:ext cx="69762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SETAE</a:t>
            </a:r>
          </a:p>
        </p:txBody>
      </p:sp>
    </p:spTree>
    <p:extLst>
      <p:ext uri="{BB962C8B-B14F-4D97-AF65-F5344CB8AC3E}">
        <p14:creationId xmlns:p14="http://schemas.microsoft.com/office/powerpoint/2010/main" val="351420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EARTHWORM INTERNAL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1342832"/>
            <a:ext cx="7112000" cy="5321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84728" y="1565293"/>
            <a:ext cx="823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Mouth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1591" y="217054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Esophagus</a:t>
            </a:r>
          </a:p>
        </p:txBody>
      </p:sp>
      <p:cxnSp>
        <p:nvCxnSpPr>
          <p:cNvPr id="9" name="Straight Connector 8"/>
          <p:cNvCxnSpPr>
            <a:stCxn id="7" idx="1"/>
          </p:cNvCxnSpPr>
          <p:nvPr/>
        </p:nvCxnSpPr>
        <p:spPr>
          <a:xfrm flipH="1">
            <a:off x="4066188" y="2355211"/>
            <a:ext cx="1235403" cy="52925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434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EARTHWORM CROSS-SECTION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8326"/>
            <a:ext cx="9144000" cy="531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330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BC286-9C27-1C44-9B1D-5603A35A3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EARTHWORM INTERNAL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AA645-C595-0845-8E1E-E1F3FD8DF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99151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MULTIPLE “HEARTS”</a:t>
            </a:r>
          </a:p>
          <a:p>
            <a:r>
              <a:rPr lang="en-US" dirty="0"/>
              <a:t>BRAIN / VENTRAL NERVE CORD</a:t>
            </a:r>
          </a:p>
          <a:p>
            <a:r>
              <a:rPr lang="en-US" dirty="0"/>
              <a:t>NEPHRIDIA</a:t>
            </a:r>
          </a:p>
          <a:p>
            <a:r>
              <a:rPr lang="en-US" dirty="0"/>
              <a:t>TYPHLOSOLE</a:t>
            </a:r>
          </a:p>
          <a:p>
            <a:r>
              <a:rPr lang="en-US" dirty="0"/>
              <a:t>CIRCULAR / LONGITUDINAL MUSCLES</a:t>
            </a:r>
          </a:p>
          <a:p>
            <a:r>
              <a:rPr lang="en-US" dirty="0"/>
              <a:t>TESTES / OVARIES –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 descr="Image result for EARTHWORM SOMITE STRUCTURES">
            <a:extLst>
              <a:ext uri="{FF2B5EF4-FFF2-40B4-BE49-F238E27FC236}">
                <a16:creationId xmlns:a16="http://schemas.microsoft.com/office/drawing/2014/main" id="{9D7B6328-5D26-644D-A51E-86E472121F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707" y="1417638"/>
            <a:ext cx="34417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EARTHWORM SOMITE CROSS SECTION">
            <a:extLst>
              <a:ext uri="{FF2B5EF4-FFF2-40B4-BE49-F238E27FC236}">
                <a16:creationId xmlns:a16="http://schemas.microsoft.com/office/drawing/2014/main" id="{BDE375CB-75F5-8449-8BEF-DC1EF8411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966" y="4131017"/>
            <a:ext cx="2992349" cy="251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83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AD2F6-6FBD-6242-A873-FBE361C7A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EARTHWORM LOCOMOTION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0EF-E0E9-2444-8C92-F4A36C924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031" y="965772"/>
            <a:ext cx="9359757" cy="5160392"/>
          </a:xfrm>
        </p:spPr>
        <p:txBody>
          <a:bodyPr/>
          <a:lstStyle/>
          <a:p>
            <a:r>
              <a:rPr lang="en-US" dirty="0"/>
              <a:t>SOMITE IS BASIC UNIT OF MOVEMENT</a:t>
            </a:r>
          </a:p>
          <a:p>
            <a:pPr lvl="1"/>
            <a:r>
              <a:rPr lang="en-US" dirty="0"/>
              <a:t>COELOMIC FLUID = HYDROSTATIC SKELETON</a:t>
            </a:r>
          </a:p>
          <a:p>
            <a:pPr lvl="1"/>
            <a:r>
              <a:rPr lang="en-US" dirty="0"/>
              <a:t>CIRCULAR MUSCLES</a:t>
            </a:r>
          </a:p>
          <a:p>
            <a:pPr lvl="1"/>
            <a:r>
              <a:rPr lang="en-US" dirty="0"/>
              <a:t>LONGITUDINAL MUSCLES</a:t>
            </a:r>
          </a:p>
        </p:txBody>
      </p:sp>
      <p:pic>
        <p:nvPicPr>
          <p:cNvPr id="1026" name="Picture 2" descr="Image result for locomotion in earthworm diagram">
            <a:extLst>
              <a:ext uri="{FF2B5EF4-FFF2-40B4-BE49-F238E27FC236}">
                <a16:creationId xmlns:a16="http://schemas.microsoft.com/office/drawing/2014/main" id="{81488633-388B-8342-BA25-648920830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17" y="3215154"/>
            <a:ext cx="4552966" cy="338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41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COELOMATE DIVERSITY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	</a:t>
            </a:r>
            <a:r>
              <a:rPr lang="en-US" dirty="0"/>
              <a:t>COELOMATE ANIMALS: EUMETAZOANS (TRIPLOBLASTIC) WITH A TRUE COELOM</a:t>
            </a:r>
          </a:p>
          <a:p>
            <a:r>
              <a:rPr lang="en-US" dirty="0"/>
              <a:t> TWO GROUPS</a:t>
            </a:r>
          </a:p>
          <a:p>
            <a:pPr lvl="1"/>
            <a:r>
              <a:rPr lang="en-US" dirty="0"/>
              <a:t>		Protostomes</a:t>
            </a:r>
          </a:p>
          <a:p>
            <a:pPr lvl="1"/>
            <a:r>
              <a:rPr lang="en-US" dirty="0"/>
              <a:t>		Deuterostomes</a:t>
            </a:r>
          </a:p>
        </p:txBody>
      </p:sp>
    </p:spTree>
    <p:extLst>
      <p:ext uri="{BB962C8B-B14F-4D97-AF65-F5344CB8AC3E}">
        <p14:creationId xmlns:p14="http://schemas.microsoft.com/office/powerpoint/2010/main" val="42122593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80A2A-5EC8-9B4B-A81F-4EBA50CEA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37690"/>
          </a:xfrm>
        </p:spPr>
        <p:txBody>
          <a:bodyPr>
            <a:normAutofit/>
          </a:bodyPr>
          <a:lstStyle/>
          <a:p>
            <a:r>
              <a:rPr lang="en-US" b="1" dirty="0"/>
              <a:t>EARTHWORM REPRODUCTION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92D52-5682-5140-8598-15608D4F2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821933"/>
            <a:ext cx="8481317" cy="575352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HERMAPHRODITIC, BUT NOT SELF FERTILE</a:t>
            </a:r>
          </a:p>
          <a:p>
            <a:r>
              <a:rPr lang="en-US" dirty="0"/>
              <a:t>TESTIS = PRODUCE SPERM</a:t>
            </a:r>
          </a:p>
          <a:p>
            <a:r>
              <a:rPr lang="en-US" dirty="0"/>
              <a:t>SEMINAL VESICLE = STORE &amp; RELEASE SPERM</a:t>
            </a:r>
          </a:p>
          <a:p>
            <a:r>
              <a:rPr lang="en-US" dirty="0"/>
              <a:t>COPULATION SPERM RELEASE, EXCHANGE,  AND STORAGE SECRECTION OF MUCUS RING FROM CLITELLUM</a:t>
            </a:r>
          </a:p>
          <a:p>
            <a:r>
              <a:rPr lang="en-US" dirty="0"/>
              <a:t>OVARIES = PRODUCE EGGS; RELEASED</a:t>
            </a:r>
          </a:p>
          <a:p>
            <a:r>
              <a:rPr lang="en-US" dirty="0"/>
              <a:t>EGGS AND SPERM TRAPPED IN MUCUS RING</a:t>
            </a:r>
          </a:p>
          <a:p>
            <a:r>
              <a:rPr lang="en-US" dirty="0"/>
              <a:t>WORM BACKS OUT</a:t>
            </a:r>
          </a:p>
          <a:p>
            <a:r>
              <a:rPr lang="en-US" dirty="0"/>
              <a:t>RING BECOMES COCOON</a:t>
            </a:r>
          </a:p>
          <a:p>
            <a:r>
              <a:rPr lang="en-US" dirty="0"/>
              <a:t>EGGS FERTILIZED; HATCH</a:t>
            </a:r>
          </a:p>
          <a:p>
            <a:endParaRPr lang="en-US" dirty="0"/>
          </a:p>
        </p:txBody>
      </p:sp>
      <p:pic>
        <p:nvPicPr>
          <p:cNvPr id="3074" name="Picture 2" descr="Image result for COPULATING WORMS">
            <a:extLst>
              <a:ext uri="{FF2B5EF4-FFF2-40B4-BE49-F238E27FC236}">
                <a16:creationId xmlns:a16="http://schemas.microsoft.com/office/drawing/2014/main" id="{441C3251-F338-2C4C-9413-0E5D07718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353" y="4900773"/>
            <a:ext cx="1780464" cy="127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lumbricus cocoons">
            <a:extLst>
              <a:ext uri="{FF2B5EF4-FFF2-40B4-BE49-F238E27FC236}">
                <a16:creationId xmlns:a16="http://schemas.microsoft.com/office/drawing/2014/main" id="{ACE53B61-2FFC-7F4C-B4BF-906B8BF38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070" y="4900773"/>
            <a:ext cx="1970446" cy="127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064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16537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REVIEW OF EMBRYONIC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009" y="941534"/>
            <a:ext cx="5189791" cy="4525963"/>
          </a:xfrm>
        </p:spPr>
        <p:txBody>
          <a:bodyPr>
            <a:normAutofit/>
          </a:bodyPr>
          <a:lstStyle/>
          <a:p>
            <a:r>
              <a:rPr lang="en-US" sz="2800" dirty="0"/>
              <a:t>STAGE IN EMBRYONIC DEVELOPMENT</a:t>
            </a:r>
          </a:p>
          <a:p>
            <a:pPr lvl="1"/>
            <a:r>
              <a:rPr lang="en-US" sz="2400" dirty="0"/>
              <a:t>ZYGOTE</a:t>
            </a:r>
          </a:p>
          <a:p>
            <a:pPr lvl="1"/>
            <a:r>
              <a:rPr lang="en-US" sz="2400" dirty="0"/>
              <a:t>MORULA</a:t>
            </a:r>
          </a:p>
          <a:p>
            <a:pPr lvl="1"/>
            <a:r>
              <a:rPr lang="en-US" sz="2400" dirty="0"/>
              <a:t>BLASTULA</a:t>
            </a:r>
          </a:p>
          <a:p>
            <a:pPr lvl="1"/>
            <a:r>
              <a:rPr lang="en-US" sz="2400" dirty="0"/>
              <a:t> [GASTRULATION] (BLASTOPORE)</a:t>
            </a:r>
          </a:p>
          <a:p>
            <a:pPr lvl="1"/>
            <a:r>
              <a:rPr lang="en-US" sz="2400" dirty="0"/>
              <a:t>GASTRULA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9801" y="2304293"/>
            <a:ext cx="2797359" cy="9207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019" y="3420679"/>
            <a:ext cx="2363141" cy="14338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4270955"/>
            <a:ext cx="3246725" cy="24401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5589" y="1809180"/>
            <a:ext cx="928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ZYGOTE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85032" y="4371970"/>
            <a:ext cx="103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MORULA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2137" y="5386747"/>
            <a:ext cx="1138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BLASTULA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83789" y="4359382"/>
            <a:ext cx="1138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BLASTULA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33586" y="3040425"/>
            <a:ext cx="103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MORULA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4639" y="759106"/>
            <a:ext cx="1312521" cy="98439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825930" y="5467497"/>
            <a:ext cx="1186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GASTRULA</a:t>
            </a:r>
          </a:p>
        </p:txBody>
      </p:sp>
    </p:spTree>
    <p:extLst>
      <p:ext uri="{BB962C8B-B14F-4D97-AF65-F5344CB8AC3E}">
        <p14:creationId xmlns:p14="http://schemas.microsoft.com/office/powerpoint/2010/main" val="2051753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PROTOSTOMES: DETAILS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0173"/>
            <a:ext cx="5224409" cy="45259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	</a:t>
            </a:r>
            <a:r>
              <a:rPr lang="en-US" dirty="0"/>
              <a:t>Mouth / anus ontogeny: mouth forms from blastopore; anus forms later</a:t>
            </a:r>
          </a:p>
          <a:p>
            <a:r>
              <a:rPr lang="en-US" dirty="0"/>
              <a:t>	Embryonic cleavage pattern: spiral cleavage</a:t>
            </a:r>
          </a:p>
          <a:p>
            <a:r>
              <a:rPr lang="en-US" dirty="0"/>
              <a:t>	Coelom ontogeny: mesoderm splits</a:t>
            </a:r>
          </a:p>
          <a:p>
            <a:r>
              <a:rPr lang="en-US" dirty="0"/>
              <a:t>	Phyla: </a:t>
            </a:r>
          </a:p>
          <a:p>
            <a:pPr lvl="1"/>
            <a:r>
              <a:rPr lang="en-US" dirty="0"/>
              <a:t>	Mollusca</a:t>
            </a:r>
          </a:p>
          <a:p>
            <a:pPr lvl="1"/>
            <a:r>
              <a:rPr lang="en-US" dirty="0"/>
              <a:t>	Annelida</a:t>
            </a:r>
          </a:p>
          <a:p>
            <a:pPr lvl="1"/>
            <a:r>
              <a:rPr lang="en-US" dirty="0"/>
              <a:t>	</a:t>
            </a:r>
            <a:r>
              <a:rPr lang="en-US" dirty="0" err="1"/>
              <a:t>Arthropoda</a:t>
            </a:r>
            <a:endParaRPr lang="en-US" dirty="0"/>
          </a:p>
          <a:p>
            <a:endParaRPr lang="en-US" dirty="0"/>
          </a:p>
        </p:txBody>
      </p:sp>
      <p:pic>
        <p:nvPicPr>
          <p:cNvPr id="1026" name="Picture 2" descr="Image result for GASTRULA">
            <a:extLst>
              <a:ext uri="{FF2B5EF4-FFF2-40B4-BE49-F238E27FC236}">
                <a16:creationId xmlns:a16="http://schemas.microsoft.com/office/drawing/2014/main" id="{554EAB2A-0F95-0649-A212-1B9B5A242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156" y="1417638"/>
            <a:ext cx="2187224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U-Turn Arrow 3">
            <a:extLst>
              <a:ext uri="{FF2B5EF4-FFF2-40B4-BE49-F238E27FC236}">
                <a16:creationId xmlns:a16="http://schemas.microsoft.com/office/drawing/2014/main" id="{D731E83D-826A-7143-95EF-A252B9783FAF}"/>
              </a:ext>
            </a:extLst>
          </p:cNvPr>
          <p:cNvSpPr/>
          <p:nvPr/>
        </p:nvSpPr>
        <p:spPr>
          <a:xfrm>
            <a:off x="4931596" y="1099335"/>
            <a:ext cx="2743200" cy="421240"/>
          </a:xfrm>
          <a:prstGeom prst="uturnArrow">
            <a:avLst>
              <a:gd name="adj1" fmla="val 25000"/>
              <a:gd name="adj2" fmla="val 21341"/>
              <a:gd name="adj3" fmla="val 25000"/>
              <a:gd name="adj4" fmla="val 43750"/>
              <a:gd name="adj5" fmla="val 7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30" name="Picture 6" descr="Image result for SPIRAL CLEAVAGE">
            <a:extLst>
              <a:ext uri="{FF2B5EF4-FFF2-40B4-BE49-F238E27FC236}">
                <a16:creationId xmlns:a16="http://schemas.microsoft.com/office/drawing/2014/main" id="{7BB24E5E-2835-1144-BEB8-1869847D7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793805"/>
            <a:ext cx="3048000" cy="168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954D798B-23A3-9346-B1EC-3B73A6984561}"/>
              </a:ext>
            </a:extLst>
          </p:cNvPr>
          <p:cNvSpPr/>
          <p:nvPr/>
        </p:nvSpPr>
        <p:spPr>
          <a:xfrm>
            <a:off x="4427305" y="3124452"/>
            <a:ext cx="821933" cy="82193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C11F81AF-6BF3-584C-BEDD-BCDB7344A0F5}"/>
              </a:ext>
            </a:extLst>
          </p:cNvPr>
          <p:cNvSpPr/>
          <p:nvPr/>
        </p:nvSpPr>
        <p:spPr>
          <a:xfrm>
            <a:off x="5414481" y="3493154"/>
            <a:ext cx="224319" cy="23636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D5DF5529-FA71-2648-B9CE-CD02A7FB486C}"/>
              </a:ext>
            </a:extLst>
          </p:cNvPr>
          <p:cNvSpPr/>
          <p:nvPr/>
        </p:nvSpPr>
        <p:spPr>
          <a:xfrm>
            <a:off x="7050640" y="3468704"/>
            <a:ext cx="224319" cy="23636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 descr="Image result for MESODERM SPLITS">
            <a:extLst>
              <a:ext uri="{FF2B5EF4-FFF2-40B4-BE49-F238E27FC236}">
                <a16:creationId xmlns:a16="http://schemas.microsoft.com/office/drawing/2014/main" id="{74E50129-5195-6F4E-8FF3-49B737C4F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238" y="4514804"/>
            <a:ext cx="2968061" cy="222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ight Arrow 6">
            <a:extLst>
              <a:ext uri="{FF2B5EF4-FFF2-40B4-BE49-F238E27FC236}">
                <a16:creationId xmlns:a16="http://schemas.microsoft.com/office/drawing/2014/main" id="{6406A08A-8597-9647-8884-46A9637D5650}"/>
              </a:ext>
            </a:extLst>
          </p:cNvPr>
          <p:cNvSpPr/>
          <p:nvPr/>
        </p:nvSpPr>
        <p:spPr>
          <a:xfrm rot="1495847">
            <a:off x="3343364" y="4536430"/>
            <a:ext cx="2688715" cy="21860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09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DEUTEROSTOMES: DETAILS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230173"/>
            <a:ext cx="5008652" cy="45259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	</a:t>
            </a:r>
            <a:r>
              <a:rPr lang="en-US" dirty="0"/>
              <a:t>Mouth / anus ontogeny: anus forms from blastopore; mouth forms later</a:t>
            </a:r>
          </a:p>
          <a:p>
            <a:r>
              <a:rPr lang="en-US" dirty="0"/>
              <a:t> Embryonic cleavage pattern: radial cleavage</a:t>
            </a:r>
          </a:p>
          <a:p>
            <a:r>
              <a:rPr lang="en-US" dirty="0"/>
              <a:t>	Coelom ontogeny: out-pocketing of gut</a:t>
            </a:r>
          </a:p>
          <a:p>
            <a:r>
              <a:rPr lang="en-US" dirty="0"/>
              <a:t>	Phyla: </a:t>
            </a:r>
          </a:p>
          <a:p>
            <a:pPr lvl="1"/>
            <a:r>
              <a:rPr lang="en-US" dirty="0"/>
              <a:t>  Echinodermata</a:t>
            </a:r>
          </a:p>
          <a:p>
            <a:pPr lvl="1"/>
            <a:r>
              <a:rPr lang="en-US" dirty="0"/>
              <a:t>  </a:t>
            </a:r>
            <a:r>
              <a:rPr lang="en-US" dirty="0" err="1"/>
              <a:t>Chordata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2" descr="Image result for GASTRULA">
            <a:extLst>
              <a:ext uri="{FF2B5EF4-FFF2-40B4-BE49-F238E27FC236}">
                <a16:creationId xmlns:a16="http://schemas.microsoft.com/office/drawing/2014/main" id="{53F527BC-8CD2-CE43-8550-BAFA2D118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156" y="1417638"/>
            <a:ext cx="2187224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-Turn Arrow 4">
            <a:extLst>
              <a:ext uri="{FF2B5EF4-FFF2-40B4-BE49-F238E27FC236}">
                <a16:creationId xmlns:a16="http://schemas.microsoft.com/office/drawing/2014/main" id="{2555B10C-E60D-7B4E-ACC0-4103015C9A49}"/>
              </a:ext>
            </a:extLst>
          </p:cNvPr>
          <p:cNvSpPr/>
          <p:nvPr/>
        </p:nvSpPr>
        <p:spPr>
          <a:xfrm>
            <a:off x="4931596" y="1099335"/>
            <a:ext cx="2743200" cy="421240"/>
          </a:xfrm>
          <a:prstGeom prst="uturnArrow">
            <a:avLst>
              <a:gd name="adj1" fmla="val 25000"/>
              <a:gd name="adj2" fmla="val 21341"/>
              <a:gd name="adj3" fmla="val 25000"/>
              <a:gd name="adj4" fmla="val 43750"/>
              <a:gd name="adj5" fmla="val 7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9F38751-EA8E-0E46-8CEF-07690151E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652" y="2822239"/>
            <a:ext cx="2892447" cy="1876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DEUTEROSTOME COELOM FORMATION">
            <a:extLst>
              <a:ext uri="{FF2B5EF4-FFF2-40B4-BE49-F238E27FC236}">
                <a16:creationId xmlns:a16="http://schemas.microsoft.com/office/drawing/2014/main" id="{84246D51-B585-0846-BF4F-B5C86F221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636" y="5130115"/>
            <a:ext cx="3659463" cy="153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ight Arrow 7">
            <a:extLst>
              <a:ext uri="{FF2B5EF4-FFF2-40B4-BE49-F238E27FC236}">
                <a16:creationId xmlns:a16="http://schemas.microsoft.com/office/drawing/2014/main" id="{8A3395C1-E18F-1945-BAA5-BE885BA44079}"/>
              </a:ext>
            </a:extLst>
          </p:cNvPr>
          <p:cNvSpPr/>
          <p:nvPr/>
        </p:nvSpPr>
        <p:spPr>
          <a:xfrm rot="1495847">
            <a:off x="3368181" y="4366154"/>
            <a:ext cx="1691068" cy="23184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801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4641"/>
            <a:ext cx="8229600" cy="132556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PHYLUM MOLLUSCA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98" y="1570115"/>
            <a:ext cx="8229600" cy="5466116"/>
          </a:xfrm>
        </p:spPr>
        <p:txBody>
          <a:bodyPr/>
          <a:lstStyle/>
          <a:p>
            <a:r>
              <a:rPr lang="en-US" b="1" dirty="0"/>
              <a:t>	</a:t>
            </a:r>
            <a:r>
              <a:rPr lang="en-US" dirty="0"/>
              <a:t>Protostome</a:t>
            </a:r>
          </a:p>
          <a:p>
            <a:r>
              <a:rPr lang="en-US" dirty="0"/>
              <a:t>	Coelomate </a:t>
            </a:r>
            <a:r>
              <a:rPr lang="en-US" dirty="0" err="1"/>
              <a:t>eumetazoans</a:t>
            </a:r>
            <a:endParaRPr lang="en-US" dirty="0"/>
          </a:p>
          <a:p>
            <a:r>
              <a:rPr lang="en-US" dirty="0"/>
              <a:t>	Mantle</a:t>
            </a:r>
          </a:p>
          <a:p>
            <a:r>
              <a:rPr lang="en-US" dirty="0"/>
              <a:t>	Visceral mass</a:t>
            </a:r>
          </a:p>
          <a:p>
            <a:r>
              <a:rPr lang="en-US" dirty="0"/>
              <a:t>	Radula (in some)</a:t>
            </a:r>
          </a:p>
          <a:p>
            <a:r>
              <a:rPr lang="en-US" dirty="0"/>
              <a:t>	Shell (in some)</a:t>
            </a:r>
          </a:p>
          <a:p>
            <a:r>
              <a:rPr lang="en-US" dirty="0"/>
              <a:t>	Foot</a:t>
            </a:r>
          </a:p>
          <a:p>
            <a:r>
              <a:rPr lang="en-US" dirty="0"/>
              <a:t>	Open circulatory system</a:t>
            </a:r>
          </a:p>
          <a:p>
            <a:endParaRPr lang="en-US" dirty="0"/>
          </a:p>
        </p:txBody>
      </p:sp>
      <p:pic>
        <p:nvPicPr>
          <p:cNvPr id="3074" name="Picture 2" descr="Image result for MOLLUSCS">
            <a:extLst>
              <a:ext uri="{FF2B5EF4-FFF2-40B4-BE49-F238E27FC236}">
                <a16:creationId xmlns:a16="http://schemas.microsoft.com/office/drawing/2014/main" id="{58F7F17E-902C-4546-83C0-CBC673DC7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074" y="1325364"/>
            <a:ext cx="2068752" cy="118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MOLLUSCS">
            <a:extLst>
              <a:ext uri="{FF2B5EF4-FFF2-40B4-BE49-F238E27FC236}">
                <a16:creationId xmlns:a16="http://schemas.microsoft.com/office/drawing/2014/main" id="{2DF6F3FE-A4A5-564C-8769-645AEF1D1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975" y="2752464"/>
            <a:ext cx="1847475" cy="118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MOLLUSCS">
            <a:extLst>
              <a:ext uri="{FF2B5EF4-FFF2-40B4-BE49-F238E27FC236}">
                <a16:creationId xmlns:a16="http://schemas.microsoft.com/office/drawing/2014/main" id="{EC926F49-55B0-E74E-B925-8AB5BA844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102" y="4431348"/>
            <a:ext cx="2936697" cy="1713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200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251" y="95754"/>
            <a:ext cx="8229600" cy="1143000"/>
          </a:xfrm>
        </p:spPr>
        <p:txBody>
          <a:bodyPr/>
          <a:lstStyle/>
          <a:p>
            <a:r>
              <a:rPr lang="en-US" b="1" dirty="0"/>
              <a:t>MOLLUSCA CLASSIFICATION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8754"/>
            <a:ext cx="4453847" cy="4887409"/>
          </a:xfrm>
        </p:spPr>
        <p:txBody>
          <a:bodyPr/>
          <a:lstStyle/>
          <a:p>
            <a:r>
              <a:rPr lang="en-US" dirty="0"/>
              <a:t>  Polyplacophora – chitons</a:t>
            </a:r>
          </a:p>
          <a:p>
            <a:r>
              <a:rPr lang="en-US" dirty="0"/>
              <a:t>	 Bivalvia – bivalves</a:t>
            </a:r>
          </a:p>
          <a:p>
            <a:r>
              <a:rPr lang="en-US" dirty="0"/>
              <a:t>	 </a:t>
            </a:r>
            <a:r>
              <a:rPr lang="en-US" dirty="0" err="1"/>
              <a:t>Gastropoda</a:t>
            </a:r>
            <a:r>
              <a:rPr lang="en-US" dirty="0"/>
              <a:t> – snails / slugs</a:t>
            </a:r>
          </a:p>
          <a:p>
            <a:r>
              <a:rPr lang="en-US" dirty="0"/>
              <a:t>	   </a:t>
            </a:r>
            <a:r>
              <a:rPr lang="en-US" dirty="0" err="1"/>
              <a:t>Cephalopoda</a:t>
            </a:r>
            <a:r>
              <a:rPr lang="en-US" dirty="0"/>
              <a:t> – squid / octopods / </a:t>
            </a:r>
            <a:r>
              <a:rPr lang="en-US" dirty="0" err="1"/>
              <a:t>nautiloids</a:t>
            </a:r>
            <a:endParaRPr lang="en-US" dirty="0"/>
          </a:p>
        </p:txBody>
      </p:sp>
      <p:pic>
        <p:nvPicPr>
          <p:cNvPr id="4" name="Picture 2" descr="Image result for MOLLUSCS">
            <a:extLst>
              <a:ext uri="{FF2B5EF4-FFF2-40B4-BE49-F238E27FC236}">
                <a16:creationId xmlns:a16="http://schemas.microsoft.com/office/drawing/2014/main" id="{713FED86-B1D3-104E-A43C-BC611E513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985" y="4234663"/>
            <a:ext cx="2068752" cy="118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 result for MOLLUSCS">
            <a:extLst>
              <a:ext uri="{FF2B5EF4-FFF2-40B4-BE49-F238E27FC236}">
                <a16:creationId xmlns:a16="http://schemas.microsoft.com/office/drawing/2014/main" id="{9752DC4A-93BC-4B41-BA7A-128A13558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730" y="2525061"/>
            <a:ext cx="1875365" cy="120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Image result for MOLLUSCS">
            <a:extLst>
              <a:ext uri="{FF2B5EF4-FFF2-40B4-BE49-F238E27FC236}">
                <a16:creationId xmlns:a16="http://schemas.microsoft.com/office/drawing/2014/main" id="{B1FA5C03-D2D7-A84A-8A37-DB1ADAD0A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98" y="5230395"/>
            <a:ext cx="2414285" cy="140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Image result for CHITONS">
            <a:extLst>
              <a:ext uri="{FF2B5EF4-FFF2-40B4-BE49-F238E27FC236}">
                <a16:creationId xmlns:a16="http://schemas.microsoft.com/office/drawing/2014/main" id="{E40538A7-1258-864A-AB5A-506892230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227" y="748694"/>
            <a:ext cx="2600504" cy="195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SLUG">
            <a:extLst>
              <a:ext uri="{FF2B5EF4-FFF2-40B4-BE49-F238E27FC236}">
                <a16:creationId xmlns:a16="http://schemas.microsoft.com/office/drawing/2014/main" id="{468E7564-ABD8-BA49-BEDE-605CF062D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531" y="5351748"/>
            <a:ext cx="1548829" cy="1548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CHAMBERED NAUT">
            <a:extLst>
              <a:ext uri="{FF2B5EF4-FFF2-40B4-BE49-F238E27FC236}">
                <a16:creationId xmlns:a16="http://schemas.microsoft.com/office/drawing/2014/main" id="{6C242F55-4F53-2B4E-B743-64C5C1895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844" y="5449382"/>
            <a:ext cx="1699731" cy="121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Image result for SQUID">
            <a:extLst>
              <a:ext uri="{FF2B5EF4-FFF2-40B4-BE49-F238E27FC236}">
                <a16:creationId xmlns:a16="http://schemas.microsoft.com/office/drawing/2014/main" id="{6551DDE7-7450-4D42-A736-96A064D88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37791" y="5508852"/>
            <a:ext cx="1688603" cy="86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ight Arrow 10">
            <a:extLst>
              <a:ext uri="{FF2B5EF4-FFF2-40B4-BE49-F238E27FC236}">
                <a16:creationId xmlns:a16="http://schemas.microsoft.com/office/drawing/2014/main" id="{58CB3773-C39B-0C47-8FDA-11AF8A1A8DCE}"/>
              </a:ext>
            </a:extLst>
          </p:cNvPr>
          <p:cNvSpPr/>
          <p:nvPr/>
        </p:nvSpPr>
        <p:spPr>
          <a:xfrm rot="5400000" flipV="1">
            <a:off x="2599231" y="5100728"/>
            <a:ext cx="494108" cy="25933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4562F4A7-AB5E-4647-A440-6EA4A8F66583}"/>
              </a:ext>
            </a:extLst>
          </p:cNvPr>
          <p:cNvSpPr/>
          <p:nvPr/>
        </p:nvSpPr>
        <p:spPr>
          <a:xfrm rot="2068352">
            <a:off x="4401949" y="3911925"/>
            <a:ext cx="2359837" cy="26720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84A5F916-4266-A141-8543-CA8E09B56698}"/>
              </a:ext>
            </a:extLst>
          </p:cNvPr>
          <p:cNvSpPr/>
          <p:nvPr/>
        </p:nvSpPr>
        <p:spPr>
          <a:xfrm rot="710765">
            <a:off x="4216932" y="2678200"/>
            <a:ext cx="1691068" cy="28395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27B49A63-39B3-5642-9FFC-8E85F63B4595}"/>
              </a:ext>
            </a:extLst>
          </p:cNvPr>
          <p:cNvSpPr/>
          <p:nvPr/>
        </p:nvSpPr>
        <p:spPr>
          <a:xfrm>
            <a:off x="4205795" y="1493673"/>
            <a:ext cx="1546432" cy="23238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109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CLAM DISSECTION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69" y="2155968"/>
            <a:ext cx="4392744" cy="32684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313" y="2296079"/>
            <a:ext cx="4092647" cy="304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434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810" y="19704"/>
            <a:ext cx="8229600" cy="1143000"/>
          </a:xfrm>
        </p:spPr>
        <p:txBody>
          <a:bodyPr/>
          <a:lstStyle/>
          <a:p>
            <a:r>
              <a:rPr lang="en-US" b="1" dirty="0"/>
              <a:t>CLAM DISSECTION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1034"/>
            <a:ext cx="6096000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93389" y="1417638"/>
            <a:ext cx="986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MANTLE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298" y="3460188"/>
            <a:ext cx="582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GILL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66601" y="1134778"/>
            <a:ext cx="2676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ADDUCTOR MUSCLE (CUT)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93389" y="4247756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FOOT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93389" y="5461376"/>
            <a:ext cx="2069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INCURRENT SIPHON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15765" y="6243436"/>
            <a:ext cx="2094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EXCURRENT SIPHON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4765218" y="1701034"/>
            <a:ext cx="2028171" cy="1075145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346580" y="3681883"/>
            <a:ext cx="3057229" cy="321841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363018" y="6384304"/>
            <a:ext cx="2676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ADDUCTOR MUSCLE (CUT)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2658284" y="1486536"/>
            <a:ext cx="1289758" cy="1772029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790514" y="1504110"/>
            <a:ext cx="157528" cy="1468962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3445922" y="5601582"/>
            <a:ext cx="0" cy="782722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3445922" y="5276710"/>
            <a:ext cx="1319296" cy="1107595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12" idx="1"/>
          </p:cNvCxnSpPr>
          <p:nvPr/>
        </p:nvCxnSpPr>
        <p:spPr>
          <a:xfrm flipH="1" flipV="1">
            <a:off x="5483940" y="5365311"/>
            <a:ext cx="1309449" cy="280731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 flipV="1">
            <a:off x="5039502" y="5601582"/>
            <a:ext cx="1706120" cy="641855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2658284" y="4003724"/>
            <a:ext cx="4135106" cy="436194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878522" y="2239471"/>
            <a:ext cx="1456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LABIAL PALPS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 flipH="1">
            <a:off x="3445922" y="2447882"/>
            <a:ext cx="3432601" cy="1165089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6781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373</Words>
  <Application>Microsoft Macintosh PowerPoint</Application>
  <PresentationFormat>On-screen Show (4:3)</PresentationFormat>
  <Paragraphs>106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BIOL 1108  LAB PRESENTATION</vt:lpstr>
      <vt:lpstr>COELOMATE DIVERSITY</vt:lpstr>
      <vt:lpstr>REVIEW OF EMBRYONIC DEVELOPMENT</vt:lpstr>
      <vt:lpstr>PROTOSTOMES: DETAILS </vt:lpstr>
      <vt:lpstr>DEUTEROSTOMES: DETAILS </vt:lpstr>
      <vt:lpstr>PHYLUM MOLLUSCA </vt:lpstr>
      <vt:lpstr>MOLLUSCA CLASSIFICATION</vt:lpstr>
      <vt:lpstr>CLAM DISSECTION</vt:lpstr>
      <vt:lpstr>CLAM DISSECTION</vt:lpstr>
      <vt:lpstr>SQUID DISSECTION</vt:lpstr>
      <vt:lpstr>SQUID DISSECTION</vt:lpstr>
      <vt:lpstr>PHYLUM ANNELIDA </vt:lpstr>
      <vt:lpstr>ANNELIDA CLASSIFICATION</vt:lpstr>
      <vt:lpstr>PowerPoint Presentation</vt:lpstr>
      <vt:lpstr>EARTHWORM EXTERNAL</vt:lpstr>
      <vt:lpstr>EARTHWORM INTERNAL</vt:lpstr>
      <vt:lpstr>EARTHWORM CROSS-SECTION</vt:lpstr>
      <vt:lpstr>EARTHWORM INTERNAL DETAILS</vt:lpstr>
      <vt:lpstr>EARTHWORM LOCOMOTION</vt:lpstr>
      <vt:lpstr>EARTHWORM REPRODUCTION 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  LAB PRESENTATION</dc:title>
  <dc:creator>GHC</dc:creator>
  <cp:lastModifiedBy>Mark Knauss</cp:lastModifiedBy>
  <cp:revision>29</cp:revision>
  <dcterms:created xsi:type="dcterms:W3CDTF">2016-01-27T16:10:41Z</dcterms:created>
  <dcterms:modified xsi:type="dcterms:W3CDTF">2020-06-16T23:32:50Z</dcterms:modified>
</cp:coreProperties>
</file>