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6" r:id="rId3"/>
    <p:sldId id="297" r:id="rId4"/>
    <p:sldId id="298" r:id="rId5"/>
    <p:sldId id="299" r:id="rId6"/>
    <p:sldId id="300" r:id="rId7"/>
    <p:sldId id="301" r:id="rId8"/>
    <p:sldId id="275" r:id="rId9"/>
    <p:sldId id="257" r:id="rId10"/>
    <p:sldId id="258" r:id="rId11"/>
    <p:sldId id="259" r:id="rId12"/>
    <p:sldId id="278" r:id="rId13"/>
    <p:sldId id="279" r:id="rId14"/>
    <p:sldId id="280" r:id="rId15"/>
    <p:sldId id="281" r:id="rId16"/>
    <p:sldId id="282" r:id="rId17"/>
    <p:sldId id="283" r:id="rId18"/>
    <p:sldId id="286" r:id="rId19"/>
    <p:sldId id="294" r:id="rId20"/>
    <p:sldId id="302" r:id="rId21"/>
    <p:sldId id="295" r:id="rId22"/>
    <p:sldId id="296" r:id="rId23"/>
    <p:sldId id="303" r:id="rId24"/>
    <p:sldId id="287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515409"/>
            <a:ext cx="7772400" cy="1470025"/>
          </a:xfrm>
        </p:spPr>
        <p:txBody>
          <a:bodyPr/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112" y="2886611"/>
            <a:ext cx="8835775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7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FLATWORMS &amp; NEMATODS</a:t>
            </a: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68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635" y="1312576"/>
            <a:ext cx="5736991" cy="506767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TRIPLOBLASTIC / ACOELOMATE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D6FAAD-A98E-D04F-B746-9F55534E7D33}"/>
              </a:ext>
            </a:extLst>
          </p:cNvPr>
          <p:cNvSpPr txBox="1"/>
          <p:nvPr/>
        </p:nvSpPr>
        <p:spPr>
          <a:xfrm>
            <a:off x="1602769" y="3041151"/>
            <a:ext cx="1083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PHARYNX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43B899B-C35C-5A43-9A2F-777F196B7335}"/>
              </a:ext>
            </a:extLst>
          </p:cNvPr>
          <p:cNvCxnSpPr>
            <a:cxnSpLocks/>
          </p:cNvCxnSpPr>
          <p:nvPr/>
        </p:nvCxnSpPr>
        <p:spPr>
          <a:xfrm>
            <a:off x="2686527" y="3277456"/>
            <a:ext cx="1443684" cy="36933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EEFF27C-6FD7-114C-A096-DBCCB29690F7}"/>
              </a:ext>
            </a:extLst>
          </p:cNvPr>
          <p:cNvSpPr txBox="1"/>
          <p:nvPr/>
        </p:nvSpPr>
        <p:spPr>
          <a:xfrm>
            <a:off x="7241568" y="5291361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GVC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552FA-2D1F-914C-8795-C178F9FEDF8B}"/>
              </a:ext>
            </a:extLst>
          </p:cNvPr>
          <p:cNvSpPr txBox="1"/>
          <p:nvPr/>
        </p:nvSpPr>
        <p:spPr>
          <a:xfrm>
            <a:off x="1371732" y="2403899"/>
            <a:ext cx="125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ECTODERM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B01560-11EF-1F47-984D-6F5C3CBA6199}"/>
              </a:ext>
            </a:extLst>
          </p:cNvPr>
          <p:cNvSpPr txBox="1"/>
          <p:nvPr/>
        </p:nvSpPr>
        <p:spPr>
          <a:xfrm>
            <a:off x="6748409" y="4571804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ENDODERM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454CBD-E4C3-B443-AAA0-F41C955C4734}"/>
              </a:ext>
            </a:extLst>
          </p:cNvPr>
          <p:cNvSpPr txBox="1"/>
          <p:nvPr/>
        </p:nvSpPr>
        <p:spPr>
          <a:xfrm>
            <a:off x="1137219" y="1665158"/>
            <a:ext cx="1326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MESODERM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C48844-9D6F-BD4D-9A39-DEDBE1D175E1}"/>
              </a:ext>
            </a:extLst>
          </p:cNvPr>
          <p:cNvCxnSpPr>
            <a:cxnSpLocks/>
          </p:cNvCxnSpPr>
          <p:nvPr/>
        </p:nvCxnSpPr>
        <p:spPr>
          <a:xfrm>
            <a:off x="2589212" y="2640204"/>
            <a:ext cx="1443684" cy="36933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0B975E-4A26-E14F-A38B-AF4619BEE573}"/>
              </a:ext>
            </a:extLst>
          </p:cNvPr>
          <p:cNvCxnSpPr>
            <a:cxnSpLocks/>
          </p:cNvCxnSpPr>
          <p:nvPr/>
        </p:nvCxnSpPr>
        <p:spPr>
          <a:xfrm>
            <a:off x="2526712" y="1807447"/>
            <a:ext cx="2045288" cy="3116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00BAF84-1080-7A4B-BAC8-647A72B1E2A2}"/>
              </a:ext>
            </a:extLst>
          </p:cNvPr>
          <p:cNvCxnSpPr>
            <a:cxnSpLocks/>
          </p:cNvCxnSpPr>
          <p:nvPr/>
        </p:nvCxnSpPr>
        <p:spPr>
          <a:xfrm>
            <a:off x="2526712" y="1923839"/>
            <a:ext cx="1408290" cy="39144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19E6F1E-4A09-194D-9A5B-BE728CD28E00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5393933" y="4756470"/>
            <a:ext cx="1354476" cy="583223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667E059-D4B0-C24A-B1DB-1E8E5F2D8382}"/>
              </a:ext>
            </a:extLst>
          </p:cNvPr>
          <p:cNvCxnSpPr>
            <a:cxnSpLocks/>
          </p:cNvCxnSpPr>
          <p:nvPr/>
        </p:nvCxnSpPr>
        <p:spPr>
          <a:xfrm flipH="1" flipV="1">
            <a:off x="5260369" y="5476027"/>
            <a:ext cx="1884996" cy="1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235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FLATWORM DIVERSITY</a:t>
            </a:r>
            <a:br>
              <a:rPr lang="en-US" b="1" dirty="0"/>
            </a:br>
            <a:r>
              <a:rPr lang="en-US" b="1" dirty="0"/>
              <a:t>CLASS TURBELLARIA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40248">
            <a:off x="237679" y="2467123"/>
            <a:ext cx="4980434" cy="28391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499586" y="2439009"/>
            <a:ext cx="5208585" cy="3165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3981" y="4823858"/>
            <a:ext cx="165716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 dirty="0" err="1"/>
              <a:t>Dugesia</a:t>
            </a:r>
            <a:endParaRPr lang="en-US" b="1" i="1" dirty="0"/>
          </a:p>
          <a:p>
            <a:pPr algn="ctr"/>
            <a:r>
              <a:rPr lang="en-US" dirty="0"/>
              <a:t>(planarian)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6275" y="5685632"/>
            <a:ext cx="19546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 dirty="0" err="1"/>
              <a:t>Bipalium</a:t>
            </a:r>
            <a:endParaRPr lang="en-US" sz="3200" b="1" i="1" dirty="0"/>
          </a:p>
          <a:p>
            <a:pPr algn="ctr"/>
            <a:r>
              <a:rPr lang="en-US" dirty="0"/>
              <a:t>(arrowhead worm)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B4AC8-4C9F-C844-9649-5C67EB884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384" y="19049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902978-83AB-9F43-9306-84141441E853}"/>
              </a:ext>
            </a:extLst>
          </p:cNvPr>
          <p:cNvSpPr txBox="1"/>
          <p:nvPr/>
        </p:nvSpPr>
        <p:spPr>
          <a:xfrm>
            <a:off x="457200" y="1710976"/>
            <a:ext cx="26773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PLANARIANS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162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66" y="686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FLATWORM DIVERSITY</a:t>
            </a:r>
            <a:br>
              <a:rPr lang="en-US" b="1" dirty="0"/>
            </a:br>
            <a:r>
              <a:rPr lang="en-US" b="1" dirty="0"/>
              <a:t>CLASS TREMATODA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52" y="1469133"/>
            <a:ext cx="2530976" cy="17210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579" y="1426206"/>
            <a:ext cx="4546269" cy="19321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97907" y="3355039"/>
            <a:ext cx="28469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/>
              <a:t>Fasciola</a:t>
            </a:r>
            <a:r>
              <a:rPr lang="en-US" sz="2800" b="1" i="1" dirty="0"/>
              <a:t> hepatica</a:t>
            </a:r>
          </a:p>
          <a:p>
            <a:pPr algn="ctr"/>
            <a:r>
              <a:rPr lang="en-US" dirty="0"/>
              <a:t>(common liver fluke / </a:t>
            </a:r>
          </a:p>
          <a:p>
            <a:pPr algn="ctr"/>
            <a:r>
              <a:rPr lang="en-US" dirty="0"/>
              <a:t>sheep liver fluke)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38D30B-F7A7-B048-A8B6-D916C2FBB0CE}"/>
              </a:ext>
            </a:extLst>
          </p:cNvPr>
          <p:cNvSpPr txBox="1"/>
          <p:nvPr/>
        </p:nvSpPr>
        <p:spPr>
          <a:xfrm>
            <a:off x="1066495" y="5937031"/>
            <a:ext cx="1573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FLUKES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D2CE3D-D4D5-7945-AD92-BDFF6B6D130E}"/>
              </a:ext>
            </a:extLst>
          </p:cNvPr>
          <p:cNvSpPr txBox="1"/>
          <p:nvPr/>
        </p:nvSpPr>
        <p:spPr>
          <a:xfrm>
            <a:off x="6545734" y="5506144"/>
            <a:ext cx="20347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/>
              <a:t>Schistosoma</a:t>
            </a:r>
          </a:p>
          <a:p>
            <a:pPr algn="ctr"/>
            <a:r>
              <a:rPr lang="en-US" dirty="0"/>
              <a:t>(blood fluke causes </a:t>
            </a:r>
          </a:p>
          <a:p>
            <a:pPr algn="ctr"/>
            <a:r>
              <a:rPr lang="en-US" dirty="0"/>
              <a:t>Schistosomiasis)</a:t>
            </a:r>
          </a:p>
        </p:txBody>
      </p:sp>
      <p:pic>
        <p:nvPicPr>
          <p:cNvPr id="12290" name="Picture 2" descr="Image result for schistosoma">
            <a:extLst>
              <a:ext uri="{FF2B5EF4-FFF2-40B4-BE49-F238E27FC236}">
                <a16:creationId xmlns:a16="http://schemas.microsoft.com/office/drawing/2014/main" id="{E3462A7E-D418-0441-8A82-3078F7B30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2" y="3811713"/>
            <a:ext cx="2661787" cy="201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mage result for schistosoma">
            <a:extLst>
              <a:ext uri="{FF2B5EF4-FFF2-40B4-BE49-F238E27FC236}">
                <a16:creationId xmlns:a16="http://schemas.microsoft.com/office/drawing/2014/main" id="{F90B11A6-97BC-E44F-9BE7-3B85FD8EE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949" y="4837191"/>
            <a:ext cx="2764034" cy="161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162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0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FLATWORM DIVERSITY</a:t>
            </a:r>
            <a:br>
              <a:rPr lang="en-US" b="1" dirty="0"/>
            </a:br>
            <a:r>
              <a:rPr lang="en-US" b="1" dirty="0"/>
              <a:t>CLASS CESTODA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39417" y="3057537"/>
            <a:ext cx="3018825" cy="22641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83746" y="5949768"/>
            <a:ext cx="254531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/>
              <a:t>Taenia</a:t>
            </a:r>
            <a:r>
              <a:rPr lang="en-US" sz="2800" b="1" i="1" dirty="0"/>
              <a:t> </a:t>
            </a:r>
            <a:r>
              <a:rPr lang="en-US" sz="2800" b="1" i="1" dirty="0" err="1"/>
              <a:t>saginata</a:t>
            </a:r>
            <a:endParaRPr lang="en-US" sz="2800" b="1" i="1" dirty="0"/>
          </a:p>
          <a:p>
            <a:pPr algn="ctr"/>
            <a:r>
              <a:rPr lang="en-US" dirty="0"/>
              <a:t>beef tape worm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BC0534-80E1-3E4E-9B7D-8B237E4AFBF2}"/>
              </a:ext>
            </a:extLst>
          </p:cNvPr>
          <p:cNvSpPr txBox="1"/>
          <p:nvPr/>
        </p:nvSpPr>
        <p:spPr>
          <a:xfrm>
            <a:off x="516352" y="1642433"/>
            <a:ext cx="2734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TAPEWORMS</a:t>
            </a:r>
            <a:endParaRPr lang="en-US" b="1" dirty="0">
              <a:solidFill>
                <a:schemeClr val="accent2"/>
              </a:solidFill>
            </a:endParaRPr>
          </a:p>
        </p:txBody>
      </p:sp>
      <p:pic>
        <p:nvPicPr>
          <p:cNvPr id="13314" name="Picture 2" descr="Image result for dipylidium">
            <a:extLst>
              <a:ext uri="{FF2B5EF4-FFF2-40B4-BE49-F238E27FC236}">
                <a16:creationId xmlns:a16="http://schemas.microsoft.com/office/drawing/2014/main" id="{D5640AEF-404B-7A40-B777-3B1305B53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228" y="2042269"/>
            <a:ext cx="3859372" cy="257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442AAC-4016-E242-8B46-006B7A7F0221}"/>
              </a:ext>
            </a:extLst>
          </p:cNvPr>
          <p:cNvSpPr txBox="1"/>
          <p:nvPr/>
        </p:nvSpPr>
        <p:spPr>
          <a:xfrm>
            <a:off x="4984724" y="4766528"/>
            <a:ext cx="30592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/>
              <a:t>Diplydium</a:t>
            </a:r>
            <a:r>
              <a:rPr lang="en-US" sz="2800" b="1" i="1" dirty="0"/>
              <a:t> caninum</a:t>
            </a:r>
          </a:p>
          <a:p>
            <a:pPr algn="ctr"/>
            <a:r>
              <a:rPr lang="en-US" dirty="0"/>
              <a:t>dog tape worm (cats too)</a:t>
            </a:r>
          </a:p>
        </p:txBody>
      </p:sp>
    </p:spTree>
    <p:extLst>
      <p:ext uri="{BB962C8B-B14F-4D97-AF65-F5344CB8AC3E}">
        <p14:creationId xmlns:p14="http://schemas.microsoft.com/office/powerpoint/2010/main" val="1170822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815" y="59393"/>
            <a:ext cx="5394623" cy="67392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42939" y="3197735"/>
            <a:ext cx="909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SCOLEX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2780" y="5134038"/>
            <a:ext cx="1539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PROGLOTTIDS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8950" y="385134"/>
            <a:ext cx="277338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TAPEWORM</a:t>
            </a:r>
          </a:p>
          <a:p>
            <a:r>
              <a:rPr lang="en-US" sz="4000" b="1" dirty="0"/>
              <a:t>DETAILS: </a:t>
            </a:r>
          </a:p>
          <a:p>
            <a:r>
              <a:rPr lang="en-US" sz="4000" b="1" dirty="0"/>
              <a:t>STRUCTURE</a:t>
            </a:r>
          </a:p>
        </p:txBody>
      </p:sp>
    </p:spTree>
    <p:extLst>
      <p:ext uri="{BB962C8B-B14F-4D97-AF65-F5344CB8AC3E}">
        <p14:creationId xmlns:p14="http://schemas.microsoft.com/office/powerpoint/2010/main" val="3493389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r>
              <a:rPr lang="en-US" b="1" dirty="0"/>
              <a:t>NEMATODS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ALSO CALLED ROUNDWORMS</a:t>
            </a:r>
          </a:p>
          <a:p>
            <a:r>
              <a:rPr lang="en-US" dirty="0"/>
              <a:t>PHYLUM NEMATODA</a:t>
            </a:r>
          </a:p>
          <a:p>
            <a:r>
              <a:rPr lang="en-US" dirty="0"/>
              <a:t>[PHYLUM ASCHELMINTHES]</a:t>
            </a:r>
          </a:p>
          <a:p>
            <a:r>
              <a:rPr lang="en-US" dirty="0"/>
              <a:t>EUMETAZOANS</a:t>
            </a:r>
          </a:p>
          <a:p>
            <a:r>
              <a:rPr lang="en-US" dirty="0"/>
              <a:t>TRIPLOBLASTIC</a:t>
            </a:r>
          </a:p>
          <a:p>
            <a:r>
              <a:rPr lang="en-US" dirty="0"/>
              <a:t>PSEUDOCOELOMATE</a:t>
            </a:r>
          </a:p>
          <a:p>
            <a:r>
              <a:rPr lang="en-US" dirty="0"/>
              <a:t>FREE-LIVING AND PARASITIC</a:t>
            </a:r>
          </a:p>
        </p:txBody>
      </p:sp>
    </p:spTree>
    <p:extLst>
      <p:ext uri="{BB962C8B-B14F-4D97-AF65-F5344CB8AC3E}">
        <p14:creationId xmlns:p14="http://schemas.microsoft.com/office/powerpoint/2010/main" val="3622011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NEMATOD CHARACTERISTICS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Triploblastic (ectoderm = epidermis, mesoderm, endoderm = gastrodermis)</a:t>
            </a:r>
          </a:p>
          <a:p>
            <a:r>
              <a:rPr lang="en-US" dirty="0"/>
              <a:t>Cuticle	</a:t>
            </a:r>
          </a:p>
          <a:p>
            <a:r>
              <a:rPr lang="en-US" dirty="0" err="1"/>
              <a:t>Pseuodocoelomate</a:t>
            </a:r>
            <a:endParaRPr lang="en-US" dirty="0"/>
          </a:p>
          <a:p>
            <a:r>
              <a:rPr lang="en-US" dirty="0"/>
              <a:t>Complete digestive tract (mouth/anus)</a:t>
            </a:r>
          </a:p>
          <a:p>
            <a:r>
              <a:rPr lang="en-US" dirty="0"/>
              <a:t>Nervous system – brain, nerves in ladder-like arrangement	</a:t>
            </a:r>
          </a:p>
          <a:p>
            <a:r>
              <a:rPr lang="en-US" dirty="0"/>
              <a:t>Cephalization</a:t>
            </a:r>
          </a:p>
          <a:p>
            <a:r>
              <a:rPr lang="en-US" dirty="0"/>
              <a:t>Gonochoristic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613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i="1" dirty="0"/>
              <a:t>Ascaris lumbricoides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544" y="1589731"/>
            <a:ext cx="2668018" cy="18193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201" y="1789171"/>
            <a:ext cx="1943873" cy="16198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621396"/>
            <a:ext cx="3706793" cy="20850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960" y="3619559"/>
            <a:ext cx="3334716" cy="29627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FE6AA7-20E4-1845-9731-6A7534522BBE}"/>
              </a:ext>
            </a:extLst>
          </p:cNvPr>
          <p:cNvSpPr txBox="1"/>
          <p:nvPr/>
        </p:nvSpPr>
        <p:spPr>
          <a:xfrm>
            <a:off x="5199604" y="5901827"/>
            <a:ext cx="1808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ASCARIS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44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i="1" dirty="0" err="1"/>
              <a:t>Dirofilaria</a:t>
            </a:r>
            <a:r>
              <a:rPr lang="en-US" b="1" i="1" dirty="0"/>
              <a:t> </a:t>
            </a:r>
            <a:r>
              <a:rPr lang="en-US" b="1" i="1" dirty="0" err="1"/>
              <a:t>immitis</a:t>
            </a:r>
            <a:endParaRPr lang="en-US" b="1" i="1" dirty="0"/>
          </a:p>
        </p:txBody>
      </p:sp>
      <p:pic>
        <p:nvPicPr>
          <p:cNvPr id="7170" name="Picture 2" descr="Image result for dog heartworm">
            <a:extLst>
              <a:ext uri="{FF2B5EF4-FFF2-40B4-BE49-F238E27FC236}">
                <a16:creationId xmlns:a16="http://schemas.microsoft.com/office/drawing/2014/main" id="{A8DCFE41-69D6-BE45-A2FD-FC7C9B653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77" y="2271880"/>
            <a:ext cx="3114149" cy="307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dog heartworm">
            <a:extLst>
              <a:ext uri="{FF2B5EF4-FFF2-40B4-BE49-F238E27FC236}">
                <a16:creationId xmlns:a16="http://schemas.microsoft.com/office/drawing/2014/main" id="{351C7F14-79C2-D245-B13B-6D6469D1A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2769"/>
            <a:ext cx="4859704" cy="405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F6C259-85E5-DA49-BDDD-96ACDE5F071B}"/>
              </a:ext>
            </a:extLst>
          </p:cNvPr>
          <p:cNvSpPr txBox="1"/>
          <p:nvPr/>
        </p:nvSpPr>
        <p:spPr>
          <a:xfrm>
            <a:off x="4667111" y="5495242"/>
            <a:ext cx="385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DOG HEARTWORM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26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0CA35-37A9-7944-9FE5-904D8BD10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19"/>
            <a:ext cx="8229600" cy="79238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EVOLUTIONARY TRENDS IN ANIMALS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3DF333-9E8A-F845-923A-4BE4E60FC603}"/>
              </a:ext>
            </a:extLst>
          </p:cNvPr>
          <p:cNvSpPr txBox="1"/>
          <p:nvPr/>
        </p:nvSpPr>
        <p:spPr>
          <a:xfrm>
            <a:off x="4751004" y="1765688"/>
            <a:ext cx="2743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ANIMALS WITH TISSUES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3874D6-C6DC-6342-8C29-1D9BF589E636}"/>
              </a:ext>
            </a:extLst>
          </p:cNvPr>
          <p:cNvSpPr txBox="1"/>
          <p:nvPr/>
        </p:nvSpPr>
        <p:spPr>
          <a:xfrm>
            <a:off x="577956" y="1786970"/>
            <a:ext cx="3210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ANIMALS WITHOUT TISSUES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9257A9-FD25-DD4B-9F11-C43D1A4420BF}"/>
              </a:ext>
            </a:extLst>
          </p:cNvPr>
          <p:cNvSpPr txBox="1"/>
          <p:nvPr/>
        </p:nvSpPr>
        <p:spPr>
          <a:xfrm>
            <a:off x="5090280" y="2979039"/>
            <a:ext cx="2859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TRIPLOBLASTIC ANIMALS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BB3EA-6B04-4E44-996F-80D98A14195B}"/>
              </a:ext>
            </a:extLst>
          </p:cNvPr>
          <p:cNvSpPr txBox="1"/>
          <p:nvPr/>
        </p:nvSpPr>
        <p:spPr>
          <a:xfrm>
            <a:off x="1119230" y="2973379"/>
            <a:ext cx="2750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DIPLOBLASTIC ANIMALS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C04CF8-03F8-8A41-AE61-EC33B45E5AC9}"/>
              </a:ext>
            </a:extLst>
          </p:cNvPr>
          <p:cNvSpPr txBox="1"/>
          <p:nvPr/>
        </p:nvSpPr>
        <p:spPr>
          <a:xfrm>
            <a:off x="110308" y="4159788"/>
            <a:ext cx="2720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ACOELOMATE ANIMALS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14DFD4-564F-C041-AAE5-6B35B104A19E}"/>
              </a:ext>
            </a:extLst>
          </p:cNvPr>
          <p:cNvSpPr txBox="1"/>
          <p:nvPr/>
        </p:nvSpPr>
        <p:spPr>
          <a:xfrm>
            <a:off x="3070243" y="4379751"/>
            <a:ext cx="3452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PSEUDOCOELOMATE ANIMALS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AA8B7-64D1-704C-8DAE-C9101919733B}"/>
              </a:ext>
            </a:extLst>
          </p:cNvPr>
          <p:cNvSpPr txBox="1"/>
          <p:nvPr/>
        </p:nvSpPr>
        <p:spPr>
          <a:xfrm>
            <a:off x="6560740" y="4525391"/>
            <a:ext cx="2567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COELOMATE ANIMALS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671D6F-7C99-CA49-B9F1-15E77A2F3924}"/>
              </a:ext>
            </a:extLst>
          </p:cNvPr>
          <p:cNvSpPr txBox="1"/>
          <p:nvPr/>
        </p:nvSpPr>
        <p:spPr>
          <a:xfrm>
            <a:off x="2455861" y="5523358"/>
            <a:ext cx="1804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PROTOSTOMES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A7287E-785B-0544-B71F-9D59C2083BFE}"/>
              </a:ext>
            </a:extLst>
          </p:cNvPr>
          <p:cNvSpPr txBox="1"/>
          <p:nvPr/>
        </p:nvSpPr>
        <p:spPr>
          <a:xfrm>
            <a:off x="6081806" y="5785939"/>
            <a:ext cx="208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DEUTEROSTOMES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0FEA63-A833-B743-8EF7-E36F0F128A44}"/>
              </a:ext>
            </a:extLst>
          </p:cNvPr>
          <p:cNvSpPr txBox="1"/>
          <p:nvPr/>
        </p:nvSpPr>
        <p:spPr>
          <a:xfrm>
            <a:off x="1998056" y="852385"/>
            <a:ext cx="2366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ANCESTRAL PROTIST</a:t>
            </a: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id="{016B74EA-BC22-324F-83A5-6F6B47CFD9AE}"/>
              </a:ext>
            </a:extLst>
          </p:cNvPr>
          <p:cNvSpPr/>
          <p:nvPr/>
        </p:nvSpPr>
        <p:spPr>
          <a:xfrm>
            <a:off x="2585166" y="1212707"/>
            <a:ext cx="271472" cy="56525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51CFEBB2-3EF7-DD4D-808E-C8BD1E6E439A}"/>
              </a:ext>
            </a:extLst>
          </p:cNvPr>
          <p:cNvSpPr/>
          <p:nvPr/>
        </p:nvSpPr>
        <p:spPr>
          <a:xfrm rot="16963563">
            <a:off x="3547549" y="672681"/>
            <a:ext cx="271472" cy="19119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5E0B94B3-9553-A54A-85EE-5694816D2130}"/>
              </a:ext>
            </a:extLst>
          </p:cNvPr>
          <p:cNvSpPr/>
          <p:nvPr/>
        </p:nvSpPr>
        <p:spPr>
          <a:xfrm>
            <a:off x="5467345" y="2112297"/>
            <a:ext cx="271472" cy="8512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1340F8C2-473B-F44C-96BB-98C842144183}"/>
              </a:ext>
            </a:extLst>
          </p:cNvPr>
          <p:cNvSpPr/>
          <p:nvPr/>
        </p:nvSpPr>
        <p:spPr>
          <a:xfrm rot="4264579">
            <a:off x="4552652" y="1851865"/>
            <a:ext cx="271472" cy="19119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C3D36B18-5E43-0647-B895-5C277D63B0AA}"/>
              </a:ext>
            </a:extLst>
          </p:cNvPr>
          <p:cNvSpPr/>
          <p:nvPr/>
        </p:nvSpPr>
        <p:spPr>
          <a:xfrm>
            <a:off x="6948742" y="3348371"/>
            <a:ext cx="271472" cy="1167529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33D7620D-22D4-324E-B7D1-69152CA87174}"/>
              </a:ext>
            </a:extLst>
          </p:cNvPr>
          <p:cNvSpPr/>
          <p:nvPr/>
        </p:nvSpPr>
        <p:spPr>
          <a:xfrm rot="3658846">
            <a:off x="6297881" y="3316585"/>
            <a:ext cx="271472" cy="1390595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D7892D80-2030-2142-9C52-BD3A211AFC79}"/>
              </a:ext>
            </a:extLst>
          </p:cNvPr>
          <p:cNvSpPr/>
          <p:nvPr/>
        </p:nvSpPr>
        <p:spPr>
          <a:xfrm rot="4797521">
            <a:off x="4741190" y="1820230"/>
            <a:ext cx="271472" cy="4352479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id="{8D6C4B55-318E-BD4B-BB81-23DA24927440}"/>
              </a:ext>
            </a:extLst>
          </p:cNvPr>
          <p:cNvSpPr/>
          <p:nvPr/>
        </p:nvSpPr>
        <p:spPr>
          <a:xfrm>
            <a:off x="6916923" y="4884551"/>
            <a:ext cx="271472" cy="90982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85E6663C-EB80-C54D-BF27-A472B9576411}"/>
              </a:ext>
            </a:extLst>
          </p:cNvPr>
          <p:cNvSpPr/>
          <p:nvPr/>
        </p:nvSpPr>
        <p:spPr>
          <a:xfrm rot="4593792">
            <a:off x="5513228" y="3990419"/>
            <a:ext cx="271472" cy="287196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E14907-D1C2-8548-B39F-580159D578E4}"/>
              </a:ext>
            </a:extLst>
          </p:cNvPr>
          <p:cNvSpPr txBox="1"/>
          <p:nvPr/>
        </p:nvSpPr>
        <p:spPr>
          <a:xfrm>
            <a:off x="1223639" y="2088201"/>
            <a:ext cx="1561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“PARAZOANS”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5CFE1E-A757-BD4F-B524-5C71F5FD3EE7}"/>
              </a:ext>
            </a:extLst>
          </p:cNvPr>
          <p:cNvSpPr txBox="1"/>
          <p:nvPr/>
        </p:nvSpPr>
        <p:spPr>
          <a:xfrm>
            <a:off x="5840928" y="2058847"/>
            <a:ext cx="1859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“EUMETAZOANS”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F3EC2C-3737-EF4D-A21D-1E19BCD732CF}"/>
              </a:ext>
            </a:extLst>
          </p:cNvPr>
          <p:cNvSpPr txBox="1"/>
          <p:nvPr/>
        </p:nvSpPr>
        <p:spPr>
          <a:xfrm>
            <a:off x="905810" y="2415434"/>
            <a:ext cx="2028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PHYLUM PORIFERA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088B8F-3B48-5144-A785-B7D32B1FF879}"/>
              </a:ext>
            </a:extLst>
          </p:cNvPr>
          <p:cNvSpPr txBox="1"/>
          <p:nvPr/>
        </p:nvSpPr>
        <p:spPr>
          <a:xfrm>
            <a:off x="1530529" y="3257470"/>
            <a:ext cx="201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PHYLUM CNIDARIA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169E93-3C6A-D048-99FF-6608BE705DF8}"/>
              </a:ext>
            </a:extLst>
          </p:cNvPr>
          <p:cNvSpPr txBox="1"/>
          <p:nvPr/>
        </p:nvSpPr>
        <p:spPr>
          <a:xfrm>
            <a:off x="411773" y="4446392"/>
            <a:ext cx="2011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PLATYHELMINTHES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7FA3972-C3A3-EC4B-875B-78B76C5865AF}"/>
              </a:ext>
            </a:extLst>
          </p:cNvPr>
          <p:cNvSpPr txBox="1"/>
          <p:nvPr/>
        </p:nvSpPr>
        <p:spPr>
          <a:xfrm>
            <a:off x="3914191" y="4723127"/>
            <a:ext cx="1315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NEMATODA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8D669-12E9-9D4D-A409-8085E77BAA8A}"/>
              </a:ext>
            </a:extLst>
          </p:cNvPr>
          <p:cNvSpPr txBox="1"/>
          <p:nvPr/>
        </p:nvSpPr>
        <p:spPr>
          <a:xfrm>
            <a:off x="2131394" y="5850735"/>
            <a:ext cx="2440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MOLLUSCA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ANNELIDA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ARTHROPODA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CD6A4A-E995-FE41-83C2-A045F5D6BA63}"/>
              </a:ext>
            </a:extLst>
          </p:cNvPr>
          <p:cNvSpPr txBox="1"/>
          <p:nvPr/>
        </p:nvSpPr>
        <p:spPr>
          <a:xfrm>
            <a:off x="5566953" y="6074479"/>
            <a:ext cx="2763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ECHINODERMATA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CHORDATA</a:t>
            </a:r>
          </a:p>
        </p:txBody>
      </p:sp>
    </p:spTree>
    <p:extLst>
      <p:ext uri="{BB962C8B-B14F-4D97-AF65-F5344CB8AC3E}">
        <p14:creationId xmlns:p14="http://schemas.microsoft.com/office/powerpoint/2010/main" val="122322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i="1" dirty="0"/>
              <a:t>Trichinella spiralis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703" y="2028311"/>
            <a:ext cx="2246495" cy="3033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403" y="2175327"/>
            <a:ext cx="2246494" cy="16893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403" y="4275828"/>
            <a:ext cx="2355570" cy="20982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98F4EC-3DF0-644C-B0BC-DD6ED991FC42}"/>
              </a:ext>
            </a:extLst>
          </p:cNvPr>
          <p:cNvSpPr txBox="1"/>
          <p:nvPr/>
        </p:nvSpPr>
        <p:spPr>
          <a:xfrm>
            <a:off x="961801" y="5497052"/>
            <a:ext cx="2632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TRICHINOSIS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69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i="1" dirty="0" err="1"/>
              <a:t>Wucheria</a:t>
            </a:r>
            <a:r>
              <a:rPr lang="en-US" b="1" i="1" dirty="0"/>
              <a:t> </a:t>
            </a:r>
            <a:r>
              <a:rPr lang="en-US" b="1" i="1" dirty="0" err="1"/>
              <a:t>bancrofti</a:t>
            </a:r>
            <a:endParaRPr lang="en-US" b="1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338" y="1414412"/>
            <a:ext cx="4930560" cy="1408731"/>
          </a:xfrm>
          <a:prstGeom prst="rect">
            <a:avLst/>
          </a:prstGeom>
        </p:spPr>
      </p:pic>
      <p:pic>
        <p:nvPicPr>
          <p:cNvPr id="9218" name="Picture 2" descr="Image result for FILARIASIS">
            <a:extLst>
              <a:ext uri="{FF2B5EF4-FFF2-40B4-BE49-F238E27FC236}">
                <a16:creationId xmlns:a16="http://schemas.microsoft.com/office/drawing/2014/main" id="{BE7ED6AB-DD90-CB42-98A2-4159C74E8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05" y="3102795"/>
            <a:ext cx="5076719" cy="33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A6E8A2-7DF4-2E4C-9BC1-C26972A87F30}"/>
              </a:ext>
            </a:extLst>
          </p:cNvPr>
          <p:cNvSpPr txBox="1"/>
          <p:nvPr/>
        </p:nvSpPr>
        <p:spPr>
          <a:xfrm>
            <a:off x="6273540" y="4471868"/>
            <a:ext cx="221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FILARIASIS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898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dirty="0"/>
              <a:t>OTHER HUMAN PARSITES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25429" y="1471065"/>
            <a:ext cx="1657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GUINEA WORM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66259" y="4093884"/>
            <a:ext cx="2131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AFRICAN EYE WORM</a:t>
            </a:r>
          </a:p>
        </p:txBody>
      </p:sp>
      <p:pic>
        <p:nvPicPr>
          <p:cNvPr id="10242" name="Picture 2" descr="Image result for WORM WRAPPED ON MATCHSTICK">
            <a:extLst>
              <a:ext uri="{FF2B5EF4-FFF2-40B4-BE49-F238E27FC236}">
                <a16:creationId xmlns:a16="http://schemas.microsoft.com/office/drawing/2014/main" id="{46EE46B8-EB39-9341-AAE0-1BAC00824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64" y="2018806"/>
            <a:ext cx="2263657" cy="169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WORM WRAPPED ON MATCHSTICK">
            <a:extLst>
              <a:ext uri="{FF2B5EF4-FFF2-40B4-BE49-F238E27FC236}">
                <a16:creationId xmlns:a16="http://schemas.microsoft.com/office/drawing/2014/main" id="{2BB7A6D9-9B7F-674E-BECA-C92BD07FC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692" y="1536964"/>
            <a:ext cx="3314506" cy="220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Image result for LOA LOA">
            <a:extLst>
              <a:ext uri="{FF2B5EF4-FFF2-40B4-BE49-F238E27FC236}">
                <a16:creationId xmlns:a16="http://schemas.microsoft.com/office/drawing/2014/main" id="{C1A23CF4-D8E0-D045-B388-F63C20BB4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244" y="4805186"/>
            <a:ext cx="2633078" cy="157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Image result for LOA LOA">
            <a:extLst>
              <a:ext uri="{FF2B5EF4-FFF2-40B4-BE49-F238E27FC236}">
                <a16:creationId xmlns:a16="http://schemas.microsoft.com/office/drawing/2014/main" id="{AE8275A6-613C-D245-B85C-761328D42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969" y="4093884"/>
            <a:ext cx="4064372" cy="229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229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531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dirty="0"/>
              <a:t>OTHER HUMAN PARSITES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52" y="1906869"/>
            <a:ext cx="2649069" cy="18415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376" y="2006790"/>
            <a:ext cx="1982832" cy="20705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429" y="4440284"/>
            <a:ext cx="2597792" cy="1948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9992" y="4440284"/>
            <a:ext cx="2247900" cy="1841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25429" y="1471065"/>
            <a:ext cx="1191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PINWORM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3759" y="3892658"/>
            <a:ext cx="1434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HOOKWORM</a:t>
            </a:r>
          </a:p>
        </p:txBody>
      </p:sp>
    </p:spTree>
    <p:extLst>
      <p:ext uri="{BB962C8B-B14F-4D97-AF65-F5344CB8AC3E}">
        <p14:creationId xmlns:p14="http://schemas.microsoft.com/office/powerpoint/2010/main" val="3021256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NEMATOD DIVERSITY</a:t>
            </a:r>
            <a:br>
              <a:rPr lang="en-US" b="1" dirty="0"/>
            </a:br>
            <a:r>
              <a:rPr lang="en-US" b="1" dirty="0"/>
              <a:t>SOIL NEMATODS</a:t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91918"/>
            <a:ext cx="5789488" cy="223708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IMPROVED NITROGEN AVAILABILITY</a:t>
            </a:r>
          </a:p>
          <a:p>
            <a:r>
              <a:rPr lang="en-US" dirty="0"/>
              <a:t>CONTROL POPULATIONS OF PLANT PESTS</a:t>
            </a:r>
          </a:p>
          <a:p>
            <a:r>
              <a:rPr lang="en-US" dirty="0"/>
              <a:t>SOME PLANT PATHOGENS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671" y="1191918"/>
            <a:ext cx="2850790" cy="2395455"/>
          </a:xfrm>
          <a:prstGeom prst="rect">
            <a:avLst/>
          </a:prstGeom>
        </p:spPr>
      </p:pic>
      <p:pic>
        <p:nvPicPr>
          <p:cNvPr id="14338" name="Picture 2" descr="Image result for turbatrix aceti">
            <a:extLst>
              <a:ext uri="{FF2B5EF4-FFF2-40B4-BE49-F238E27FC236}">
                <a16:creationId xmlns:a16="http://schemas.microsoft.com/office/drawing/2014/main" id="{D6668831-3A21-D545-93D0-7ACC51ACA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580" y="4177944"/>
            <a:ext cx="3193940" cy="239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6E31A9-D73F-FC4B-9C96-04A19527D0D0}"/>
              </a:ext>
            </a:extLst>
          </p:cNvPr>
          <p:cNvSpPr txBox="1"/>
          <p:nvPr/>
        </p:nvSpPr>
        <p:spPr>
          <a:xfrm>
            <a:off x="1350274" y="3639335"/>
            <a:ext cx="30362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/>
              <a:t>Turbatrix</a:t>
            </a:r>
            <a:r>
              <a:rPr lang="en-US" sz="2800" b="1" i="1" dirty="0"/>
              <a:t> </a:t>
            </a:r>
            <a:r>
              <a:rPr lang="en-US" sz="2800" b="1" i="1" dirty="0" err="1"/>
              <a:t>aceti</a:t>
            </a:r>
            <a:endParaRPr lang="en-US" sz="2800" b="1" i="1" dirty="0"/>
          </a:p>
          <a:p>
            <a:pPr algn="ctr"/>
            <a:r>
              <a:rPr lang="en-US" dirty="0"/>
              <a:t>(vinegar eels in unpasteurized </a:t>
            </a:r>
          </a:p>
          <a:p>
            <a:pPr algn="ctr"/>
            <a:r>
              <a:rPr lang="en-US" dirty="0"/>
              <a:t>cider vinegar)</a:t>
            </a: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D302C4C0-1F12-E14B-A7E4-EAB548DDF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161" y="4561726"/>
            <a:ext cx="1998784" cy="199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Image result for apples on the ground">
            <a:extLst>
              <a:ext uri="{FF2B5EF4-FFF2-40B4-BE49-F238E27FC236}">
                <a16:creationId xmlns:a16="http://schemas.microsoft.com/office/drawing/2014/main" id="{E68B75F1-2708-8042-A679-1BA00C954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72" y="4780106"/>
            <a:ext cx="2788863" cy="18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668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26C2A-49DE-A14A-AE6E-56B49AD4A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FOCUS ON BODY ORGANIZATION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19CDA-F645-EC49-9ECA-379F92E62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15" y="1528281"/>
            <a:ext cx="3623923" cy="4525963"/>
          </a:xfrm>
        </p:spPr>
        <p:txBody>
          <a:bodyPr/>
          <a:lstStyle/>
          <a:p>
            <a:r>
              <a:rPr lang="en-US" dirty="0"/>
              <a:t>IN TRIPLOBLASTIC EUMETAZOANS…</a:t>
            </a:r>
          </a:p>
          <a:p>
            <a:r>
              <a:rPr lang="en-US" dirty="0"/>
              <a:t>THREE BODY PLANS</a:t>
            </a:r>
          </a:p>
          <a:p>
            <a:pPr lvl="1"/>
            <a:r>
              <a:rPr lang="en-US" dirty="0"/>
              <a:t>ACOELOMATE</a:t>
            </a:r>
          </a:p>
          <a:p>
            <a:pPr lvl="1"/>
            <a:r>
              <a:rPr lang="en-US" dirty="0"/>
              <a:t>PSEUDO-COELOMATE</a:t>
            </a:r>
          </a:p>
          <a:p>
            <a:pPr lvl="1"/>
            <a:r>
              <a:rPr lang="en-US" dirty="0"/>
              <a:t>COELOMATE</a:t>
            </a:r>
          </a:p>
        </p:txBody>
      </p:sp>
      <p:pic>
        <p:nvPicPr>
          <p:cNvPr id="1026" name="Picture 2" descr="Image result for ACOELOMATE">
            <a:extLst>
              <a:ext uri="{FF2B5EF4-FFF2-40B4-BE49-F238E27FC236}">
                <a16:creationId xmlns:a16="http://schemas.microsoft.com/office/drawing/2014/main" id="{5003F2E7-F853-C740-90A1-F2C1CE5E6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698" y="1528281"/>
            <a:ext cx="5267788" cy="395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67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26C2A-49DE-A14A-AE6E-56B49AD4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67" y="274638"/>
            <a:ext cx="8866598" cy="1143000"/>
          </a:xfrm>
        </p:spPr>
        <p:txBody>
          <a:bodyPr>
            <a:noAutofit/>
          </a:bodyPr>
          <a:lstStyle/>
          <a:p>
            <a:r>
              <a:rPr lang="en-US" b="1" dirty="0"/>
              <a:t>FOCUS ON BODY ORGANIZATION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19CDA-F645-EC49-9ECA-379F92E62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ULTIMATELY BASED ON ABSENCE, OR PRESENCE AND TYPE OF BODY CAVITY </a:t>
            </a:r>
          </a:p>
          <a:p>
            <a:r>
              <a:rPr lang="en-US" dirty="0"/>
              <a:t>WHAT IS A COELOM?</a:t>
            </a:r>
          </a:p>
          <a:p>
            <a:pPr lvl="1"/>
            <a:r>
              <a:rPr lang="en-US" dirty="0"/>
              <a:t>A TRUE BODY CAVITY…GENERALLY HOUSES ORGANS</a:t>
            </a:r>
          </a:p>
          <a:p>
            <a:pPr lvl="1"/>
            <a:r>
              <a:rPr lang="en-US" dirty="0"/>
              <a:t>IS BOUNDED ON ALL SIDES BY MESODERM</a:t>
            </a:r>
          </a:p>
        </p:txBody>
      </p:sp>
    </p:spTree>
    <p:extLst>
      <p:ext uri="{BB962C8B-B14F-4D97-AF65-F5344CB8AC3E}">
        <p14:creationId xmlns:p14="http://schemas.microsoft.com/office/powerpoint/2010/main" val="301786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10C1A-C6CB-DA4F-8B4C-63CF0FC49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FOCUS ON ACOELOMATE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2D799-1DA6-714A-9823-5732F8EF9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325" y="1600200"/>
            <a:ext cx="3364787" cy="4525963"/>
          </a:xfrm>
        </p:spPr>
        <p:txBody>
          <a:bodyPr/>
          <a:lstStyle/>
          <a:p>
            <a:r>
              <a:rPr lang="en-US" dirty="0"/>
              <a:t>NO BODY CAVITY</a:t>
            </a:r>
          </a:p>
          <a:p>
            <a:r>
              <a:rPr lang="en-US" dirty="0"/>
              <a:t>SOLID MESODERM</a:t>
            </a:r>
          </a:p>
          <a:p>
            <a:r>
              <a:rPr lang="en-US" dirty="0"/>
              <a:t>“PRIMITIVE” TYPE OF BODY ORGANIZATION</a:t>
            </a:r>
          </a:p>
          <a:p>
            <a:r>
              <a:rPr lang="en-US" dirty="0"/>
              <a:t>CHARACTERISTIC OF FLATWORMS</a:t>
            </a:r>
          </a:p>
        </p:txBody>
      </p:sp>
      <p:pic>
        <p:nvPicPr>
          <p:cNvPr id="4098" name="Picture 2" descr="Image result for ACOELOMATE">
            <a:extLst>
              <a:ext uri="{FF2B5EF4-FFF2-40B4-BE49-F238E27FC236}">
                <a16:creationId xmlns:a16="http://schemas.microsoft.com/office/drawing/2014/main" id="{AEB6BB8B-6601-0E41-9001-B78919A0D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134" y="1284270"/>
            <a:ext cx="3334177" cy="28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PLANARIAN CROSS SE TION">
            <a:extLst>
              <a:ext uri="{FF2B5EF4-FFF2-40B4-BE49-F238E27FC236}">
                <a16:creationId xmlns:a16="http://schemas.microsoft.com/office/drawing/2014/main" id="{E3A74D3F-BF56-B646-ABB8-2A2180CEE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703" y="4448710"/>
            <a:ext cx="4843097" cy="189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95266C-F70E-E240-8FB5-71F13FD9852D}"/>
              </a:ext>
            </a:extLst>
          </p:cNvPr>
          <p:cNvSpPr txBox="1"/>
          <p:nvPr/>
        </p:nvSpPr>
        <p:spPr>
          <a:xfrm>
            <a:off x="7294360" y="4570899"/>
            <a:ext cx="125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ECTODERM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B761FA-7033-9E4D-9808-E79B80F43FCA}"/>
              </a:ext>
            </a:extLst>
          </p:cNvPr>
          <p:cNvSpPr txBox="1"/>
          <p:nvPr/>
        </p:nvSpPr>
        <p:spPr>
          <a:xfrm>
            <a:off x="6240136" y="5899729"/>
            <a:ext cx="1326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MESODERM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B6FD3E-D43F-7E44-840A-B0823EC79048}"/>
              </a:ext>
            </a:extLst>
          </p:cNvPr>
          <p:cNvSpPr txBox="1"/>
          <p:nvPr/>
        </p:nvSpPr>
        <p:spPr>
          <a:xfrm>
            <a:off x="5581141" y="4422169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ENDODERM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232E7B-F996-4A4D-9322-2683D26F024B}"/>
              </a:ext>
            </a:extLst>
          </p:cNvPr>
          <p:cNvSpPr txBox="1"/>
          <p:nvPr/>
        </p:nvSpPr>
        <p:spPr>
          <a:xfrm>
            <a:off x="5313442" y="5941497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GVC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2C1FB77-C04D-394A-95BF-9A72A2167BCA}"/>
              </a:ext>
            </a:extLst>
          </p:cNvPr>
          <p:cNvCxnSpPr>
            <a:cxnSpLocks/>
          </p:cNvCxnSpPr>
          <p:nvPr/>
        </p:nvCxnSpPr>
        <p:spPr>
          <a:xfrm flipH="1">
            <a:off x="5895653" y="4755565"/>
            <a:ext cx="282544" cy="34943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3BC0F87-7148-FB4B-8391-E54710859C1A}"/>
              </a:ext>
            </a:extLst>
          </p:cNvPr>
          <p:cNvCxnSpPr>
            <a:cxnSpLocks/>
          </p:cNvCxnSpPr>
          <p:nvPr/>
        </p:nvCxnSpPr>
        <p:spPr>
          <a:xfrm>
            <a:off x="6240136" y="4755565"/>
            <a:ext cx="426082" cy="38815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A805BE4-8488-BF44-BFC0-946A6424150F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5604548" y="5349333"/>
            <a:ext cx="206342" cy="592164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058EE70-168F-0F48-B827-F80ECAEEA4B0}"/>
              </a:ext>
            </a:extLst>
          </p:cNvPr>
          <p:cNvCxnSpPr>
            <a:cxnSpLocks/>
          </p:cNvCxnSpPr>
          <p:nvPr/>
        </p:nvCxnSpPr>
        <p:spPr>
          <a:xfrm flipH="1">
            <a:off x="7446938" y="4863555"/>
            <a:ext cx="279228" cy="31423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4DFB1D-BC09-9846-B1CC-9BF3273F4176}"/>
              </a:ext>
            </a:extLst>
          </p:cNvPr>
          <p:cNvCxnSpPr>
            <a:cxnSpLocks/>
          </p:cNvCxnSpPr>
          <p:nvPr/>
        </p:nvCxnSpPr>
        <p:spPr>
          <a:xfrm flipH="1" flipV="1">
            <a:off x="6240136" y="5309900"/>
            <a:ext cx="561356" cy="5632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796149B-DAB7-E449-BAD9-701531DB3634}"/>
              </a:ext>
            </a:extLst>
          </p:cNvPr>
          <p:cNvCxnSpPr>
            <a:cxnSpLocks/>
          </p:cNvCxnSpPr>
          <p:nvPr/>
        </p:nvCxnSpPr>
        <p:spPr>
          <a:xfrm flipV="1">
            <a:off x="6899131" y="5411024"/>
            <a:ext cx="579824" cy="462164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7681B43-CD98-B343-962F-86DB276E1BD9}"/>
              </a:ext>
            </a:extLst>
          </p:cNvPr>
          <p:cNvCxnSpPr>
            <a:cxnSpLocks/>
          </p:cNvCxnSpPr>
          <p:nvPr/>
        </p:nvCxnSpPr>
        <p:spPr>
          <a:xfrm flipV="1">
            <a:off x="5490519" y="5342802"/>
            <a:ext cx="30155" cy="598695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82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10C1A-C6CB-DA4F-8B4C-63CF0FC49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216" y="91132"/>
            <a:ext cx="8229600" cy="1143000"/>
          </a:xfrm>
        </p:spPr>
        <p:txBody>
          <a:bodyPr/>
          <a:lstStyle/>
          <a:p>
            <a:r>
              <a:rPr lang="en-US" b="1" dirty="0"/>
              <a:t>FOCUS ON PSEUDOCOELOMATE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2D799-1DA6-714A-9823-5732F8EF9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847672" cy="4525963"/>
          </a:xfrm>
        </p:spPr>
        <p:txBody>
          <a:bodyPr>
            <a:normAutofit/>
          </a:bodyPr>
          <a:lstStyle/>
          <a:p>
            <a:r>
              <a:rPr lang="en-US" dirty="0"/>
              <a:t>“FALSE” COELOM</a:t>
            </a:r>
          </a:p>
          <a:p>
            <a:r>
              <a:rPr lang="en-US" dirty="0"/>
              <a:t>BODY CAVITY PARTIALLY BOUNDED BY MESODERM</a:t>
            </a:r>
          </a:p>
          <a:p>
            <a:r>
              <a:rPr lang="en-US" dirty="0"/>
              <a:t>MORE ADVANCED</a:t>
            </a:r>
          </a:p>
          <a:p>
            <a:r>
              <a:rPr lang="en-US" dirty="0"/>
              <a:t>CHARACTERISTIC OF NEMATODS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2" descr="Image result for PSEUDOCOELOMATE">
            <a:extLst>
              <a:ext uri="{FF2B5EF4-FFF2-40B4-BE49-F238E27FC236}">
                <a16:creationId xmlns:a16="http://schemas.microsoft.com/office/drawing/2014/main" id="{3F3076A7-F823-E745-9CDA-270567EED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348" y="1304869"/>
            <a:ext cx="2610858" cy="239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NEMATOD CROSS SE TION">
            <a:extLst>
              <a:ext uri="{FF2B5EF4-FFF2-40B4-BE49-F238E27FC236}">
                <a16:creationId xmlns:a16="http://schemas.microsoft.com/office/drawing/2014/main" id="{A86CFD52-F70B-0443-B978-327D0BC56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25381" y="3429676"/>
            <a:ext cx="2497940" cy="367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ED6D89-15D8-9741-B833-271EAA894DBF}"/>
              </a:ext>
            </a:extLst>
          </p:cNvPr>
          <p:cNvSpPr txBox="1"/>
          <p:nvPr/>
        </p:nvSpPr>
        <p:spPr>
          <a:xfrm>
            <a:off x="3572510" y="5593423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ENDODERM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AE0CC6-3161-6A40-AA23-508B1A3D2C07}"/>
              </a:ext>
            </a:extLst>
          </p:cNvPr>
          <p:cNvSpPr txBox="1"/>
          <p:nvPr/>
        </p:nvSpPr>
        <p:spPr>
          <a:xfrm>
            <a:off x="4280895" y="6075331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GVC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0F993F-3D45-D547-86CB-F9571FEE5B61}"/>
              </a:ext>
            </a:extLst>
          </p:cNvPr>
          <p:cNvSpPr txBox="1"/>
          <p:nvPr/>
        </p:nvSpPr>
        <p:spPr>
          <a:xfrm>
            <a:off x="4472707" y="3473820"/>
            <a:ext cx="125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ECTODERM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1F22EB-4010-6346-89CA-A23639ACC648}"/>
              </a:ext>
            </a:extLst>
          </p:cNvPr>
          <p:cNvSpPr txBox="1"/>
          <p:nvPr/>
        </p:nvSpPr>
        <p:spPr>
          <a:xfrm>
            <a:off x="3837281" y="4037185"/>
            <a:ext cx="1326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MESODERM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154AE21-DB5A-FB4C-8E11-B5397F97B4D4}"/>
              </a:ext>
            </a:extLst>
          </p:cNvPr>
          <p:cNvCxnSpPr>
            <a:cxnSpLocks/>
          </p:cNvCxnSpPr>
          <p:nvPr/>
        </p:nvCxnSpPr>
        <p:spPr>
          <a:xfrm>
            <a:off x="4477559" y="4359107"/>
            <a:ext cx="762261" cy="39942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A47BA09-C5A3-6D4E-BC53-7BA947EA1512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4890500" y="5285090"/>
            <a:ext cx="1684961" cy="492999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A4BB81-DF3C-CF49-9EA7-FC4DE3859508}"/>
              </a:ext>
            </a:extLst>
          </p:cNvPr>
          <p:cNvCxnSpPr>
            <a:cxnSpLocks/>
          </p:cNvCxnSpPr>
          <p:nvPr/>
        </p:nvCxnSpPr>
        <p:spPr>
          <a:xfrm flipV="1">
            <a:off x="4777641" y="5285090"/>
            <a:ext cx="2095770" cy="841073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EAD2BE3-808A-674F-86BF-E83EFCF77EB5}"/>
              </a:ext>
            </a:extLst>
          </p:cNvPr>
          <p:cNvCxnSpPr>
            <a:cxnSpLocks/>
          </p:cNvCxnSpPr>
          <p:nvPr/>
        </p:nvCxnSpPr>
        <p:spPr>
          <a:xfrm>
            <a:off x="5164247" y="3818562"/>
            <a:ext cx="422136" cy="403289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4CE795B-CBF3-1841-9117-C98328D3F29D}"/>
              </a:ext>
            </a:extLst>
          </p:cNvPr>
          <p:cNvCxnSpPr>
            <a:cxnSpLocks/>
          </p:cNvCxnSpPr>
          <p:nvPr/>
        </p:nvCxnSpPr>
        <p:spPr>
          <a:xfrm flipH="1">
            <a:off x="7736440" y="3236360"/>
            <a:ext cx="972076" cy="1633591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C715D79-64A6-1B4F-9E47-5F4811C5670F}"/>
              </a:ext>
            </a:extLst>
          </p:cNvPr>
          <p:cNvSpPr txBox="1"/>
          <p:nvPr/>
        </p:nvSpPr>
        <p:spPr>
          <a:xfrm>
            <a:off x="7988077" y="2596435"/>
            <a:ext cx="1034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PSUEDO-</a:t>
            </a:r>
          </a:p>
          <a:p>
            <a:r>
              <a:rPr lang="en-US" dirty="0"/>
              <a:t>COELOM</a:t>
            </a:r>
          </a:p>
        </p:txBody>
      </p:sp>
    </p:spTree>
    <p:extLst>
      <p:ext uri="{BB962C8B-B14F-4D97-AF65-F5344CB8AC3E}">
        <p14:creationId xmlns:p14="http://schemas.microsoft.com/office/powerpoint/2010/main" val="2600599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10C1A-C6CB-DA4F-8B4C-63CF0FC49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1143000"/>
          </a:xfrm>
        </p:spPr>
        <p:txBody>
          <a:bodyPr/>
          <a:lstStyle/>
          <a:p>
            <a:r>
              <a:rPr lang="en-US" b="1" dirty="0"/>
              <a:t>FOCUS ON COELOMATE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2D799-1DA6-714A-9823-5732F8EF9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755204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“TRUE” COELOM</a:t>
            </a:r>
          </a:p>
          <a:p>
            <a:r>
              <a:rPr lang="en-US" dirty="0"/>
              <a:t>BODY CAVITY COMPLETELY BOUNDED BY MESODERM</a:t>
            </a:r>
          </a:p>
          <a:p>
            <a:r>
              <a:rPr lang="en-US" dirty="0"/>
              <a:t>MOST ADVANCED</a:t>
            </a:r>
          </a:p>
          <a:p>
            <a:r>
              <a:rPr lang="en-US" dirty="0"/>
              <a:t>MOST EUMETAZOANS (EARTHWORM)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2" name="Picture 4" descr="Image result for COELOMATE">
            <a:extLst>
              <a:ext uri="{FF2B5EF4-FFF2-40B4-BE49-F238E27FC236}">
                <a16:creationId xmlns:a16="http://schemas.microsoft.com/office/drawing/2014/main" id="{B5EAD1BA-5734-F741-AA6E-F9D11B7B8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065" y="1189038"/>
            <a:ext cx="2764980" cy="264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EARTHWORM CS">
            <a:extLst>
              <a:ext uri="{FF2B5EF4-FFF2-40B4-BE49-F238E27FC236}">
                <a16:creationId xmlns:a16="http://schemas.microsoft.com/office/drawing/2014/main" id="{EDBC8037-2927-AE4D-B16C-9347B5D59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906" y="4191856"/>
            <a:ext cx="3755204" cy="240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A21D21-65CD-D441-8FD4-295ED2E5696E}"/>
              </a:ext>
            </a:extLst>
          </p:cNvPr>
          <p:cNvSpPr txBox="1"/>
          <p:nvPr/>
        </p:nvSpPr>
        <p:spPr>
          <a:xfrm>
            <a:off x="4138977" y="3333449"/>
            <a:ext cx="125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ECTODERM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7BF141-9216-5A49-9D70-E9CABFD25003}"/>
              </a:ext>
            </a:extLst>
          </p:cNvPr>
          <p:cNvSpPr txBox="1"/>
          <p:nvPr/>
        </p:nvSpPr>
        <p:spPr>
          <a:xfrm>
            <a:off x="5596964" y="3773473"/>
            <a:ext cx="1326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MESODERM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C7CDB1-9AF9-3945-ACD9-A014A9EFBA0D}"/>
              </a:ext>
            </a:extLst>
          </p:cNvPr>
          <p:cNvSpPr txBox="1"/>
          <p:nvPr/>
        </p:nvSpPr>
        <p:spPr>
          <a:xfrm>
            <a:off x="3572510" y="5593423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ENDODERM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4950E6-2F72-8748-987B-7985E686B133}"/>
              </a:ext>
            </a:extLst>
          </p:cNvPr>
          <p:cNvSpPr txBox="1"/>
          <p:nvPr/>
        </p:nvSpPr>
        <p:spPr>
          <a:xfrm>
            <a:off x="4280895" y="6075331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553F89-211E-C048-8874-75E38A6892DC}"/>
              </a:ext>
            </a:extLst>
          </p:cNvPr>
          <p:cNvSpPr txBox="1"/>
          <p:nvPr/>
        </p:nvSpPr>
        <p:spPr>
          <a:xfrm>
            <a:off x="7881512" y="3468673"/>
            <a:ext cx="1012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COELOM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29D791F-A22E-AE47-9C14-C3DDB009DD5E}"/>
              </a:ext>
            </a:extLst>
          </p:cNvPr>
          <p:cNvCxnSpPr>
            <a:cxnSpLocks/>
          </p:cNvCxnSpPr>
          <p:nvPr/>
        </p:nvCxnSpPr>
        <p:spPr>
          <a:xfrm flipH="1">
            <a:off x="5190471" y="4142805"/>
            <a:ext cx="904482" cy="570783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8DB24C7-9839-C845-BF7F-06EA9A29ED45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6260447" y="4142805"/>
            <a:ext cx="220139" cy="70659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803142-C485-CB41-A046-5E3064431714}"/>
              </a:ext>
            </a:extLst>
          </p:cNvPr>
          <p:cNvCxnSpPr>
            <a:cxnSpLocks/>
          </p:cNvCxnSpPr>
          <p:nvPr/>
        </p:nvCxnSpPr>
        <p:spPr>
          <a:xfrm flipV="1">
            <a:off x="4764820" y="5593423"/>
            <a:ext cx="1495627" cy="18466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BA56F50-4CE4-EB46-905B-52348B82A43F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4871121" y="5677782"/>
            <a:ext cx="1671539" cy="582215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8071169-D976-A946-84DE-AAFDE02D826E}"/>
              </a:ext>
            </a:extLst>
          </p:cNvPr>
          <p:cNvCxnSpPr>
            <a:cxnSpLocks/>
          </p:cNvCxnSpPr>
          <p:nvPr/>
        </p:nvCxnSpPr>
        <p:spPr>
          <a:xfrm flipH="1">
            <a:off x="7064226" y="3838005"/>
            <a:ext cx="1142797" cy="201261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CC4050-494E-9145-B637-6A22F1F97C36}"/>
              </a:ext>
            </a:extLst>
          </p:cNvPr>
          <p:cNvCxnSpPr>
            <a:cxnSpLocks/>
          </p:cNvCxnSpPr>
          <p:nvPr/>
        </p:nvCxnSpPr>
        <p:spPr>
          <a:xfrm>
            <a:off x="4863106" y="3653339"/>
            <a:ext cx="220892" cy="794266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91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FLATWORMS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PHYLUM PLATYHELMINTHES</a:t>
            </a:r>
          </a:p>
          <a:p>
            <a:r>
              <a:rPr lang="en-US" dirty="0"/>
              <a:t>EUMETAZOANS</a:t>
            </a:r>
          </a:p>
          <a:p>
            <a:r>
              <a:rPr lang="en-US" dirty="0"/>
              <a:t>TRIPLOBLASTIC</a:t>
            </a:r>
          </a:p>
          <a:p>
            <a:r>
              <a:rPr lang="en-US" dirty="0"/>
              <a:t>ACOELOMATE</a:t>
            </a:r>
          </a:p>
          <a:p>
            <a:r>
              <a:rPr lang="en-US" dirty="0"/>
              <a:t>FREE-LIVING AND PARASITIC</a:t>
            </a:r>
          </a:p>
        </p:txBody>
      </p:sp>
    </p:spTree>
    <p:extLst>
      <p:ext uri="{BB962C8B-B14F-4D97-AF65-F5344CB8AC3E}">
        <p14:creationId xmlns:p14="http://schemas.microsoft.com/office/powerpoint/2010/main" val="696966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FLATWORM CHARACTERISTICS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	Triploblastic (ectoderm = epidermis, mesoderm, endoderm = </a:t>
            </a:r>
            <a:r>
              <a:rPr lang="en-US" dirty="0" err="1"/>
              <a:t>gastrodermis</a:t>
            </a:r>
            <a:r>
              <a:rPr lang="en-US" dirty="0"/>
              <a:t>)</a:t>
            </a:r>
          </a:p>
          <a:p>
            <a:r>
              <a:rPr lang="en-US" dirty="0"/>
              <a:t>	Acoelomate</a:t>
            </a:r>
          </a:p>
          <a:p>
            <a:r>
              <a:rPr lang="en-US" dirty="0"/>
              <a:t>	</a:t>
            </a:r>
            <a:r>
              <a:rPr lang="en-US" dirty="0" err="1"/>
              <a:t>Gastrovascular</a:t>
            </a:r>
            <a:r>
              <a:rPr lang="en-US" dirty="0"/>
              <a:t> cavity</a:t>
            </a:r>
          </a:p>
          <a:p>
            <a:r>
              <a:rPr lang="en-US" dirty="0"/>
              <a:t>	Nervous system – brain, nerves in ladder-like arrangement, photoreceptors	</a:t>
            </a:r>
          </a:p>
          <a:p>
            <a:r>
              <a:rPr lang="en-US" dirty="0"/>
              <a:t>	Cephalization</a:t>
            </a:r>
          </a:p>
          <a:p>
            <a:r>
              <a:rPr lang="en-US" dirty="0"/>
              <a:t>	Hermaphroditic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259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425</Words>
  <Application>Microsoft Macintosh PowerPoint</Application>
  <PresentationFormat>On-screen Show (4:3)</PresentationFormat>
  <Paragraphs>149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BIOL 1108  LAB PRESENTATION</vt:lpstr>
      <vt:lpstr>EVOLUTIONARY TRENDS IN ANIMALS</vt:lpstr>
      <vt:lpstr>FOCUS ON BODY ORGANIZATION I</vt:lpstr>
      <vt:lpstr>FOCUS ON BODY ORGANIZATION II</vt:lpstr>
      <vt:lpstr>FOCUS ON ACOELOMATE</vt:lpstr>
      <vt:lpstr>FOCUS ON PSEUDOCOELOMATE</vt:lpstr>
      <vt:lpstr>FOCUS ON COELOMATE</vt:lpstr>
      <vt:lpstr>FLATWORMS</vt:lpstr>
      <vt:lpstr>FLATWORM CHARACTERISTICS</vt:lpstr>
      <vt:lpstr>PowerPoint Presentation</vt:lpstr>
      <vt:lpstr>TRIPLOBLASTIC / ACOELOMATE</vt:lpstr>
      <vt:lpstr>FLATWORM DIVERSITY CLASS TURBELLARIA</vt:lpstr>
      <vt:lpstr>FLATWORM DIVERSITY CLASS TREMATODA</vt:lpstr>
      <vt:lpstr>FLATWORM DIVERSITY CLASS CESTODA</vt:lpstr>
      <vt:lpstr>PowerPoint Presentation</vt:lpstr>
      <vt:lpstr>NEMATODS </vt:lpstr>
      <vt:lpstr>NEMATOD CHARACTERISTICS</vt:lpstr>
      <vt:lpstr>NEMATOD DIVERSITY Ascaris lumbricoides</vt:lpstr>
      <vt:lpstr>NEMATOD DIVERSITY Dirofilaria immitis</vt:lpstr>
      <vt:lpstr>NEMATOD DIVERSITY Trichinella spiralis</vt:lpstr>
      <vt:lpstr>NEMATOD DIVERSITY Wucheria bancrofti</vt:lpstr>
      <vt:lpstr>NEMATOD DIVERSITY OTHER HUMAN PARSITES</vt:lpstr>
      <vt:lpstr>NEMATOD DIVERSITY OTHER HUMAN PARSITES</vt:lpstr>
      <vt:lpstr>NEMATOD DIVERSITY SOIL NEMATODS 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27</cp:revision>
  <dcterms:created xsi:type="dcterms:W3CDTF">2016-01-27T16:10:41Z</dcterms:created>
  <dcterms:modified xsi:type="dcterms:W3CDTF">2020-06-16T23:31:09Z</dcterms:modified>
</cp:coreProperties>
</file>