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91" r:id="rId4"/>
    <p:sldId id="292" r:id="rId5"/>
    <p:sldId id="281" r:id="rId6"/>
    <p:sldId id="285" r:id="rId7"/>
    <p:sldId id="282" r:id="rId8"/>
    <p:sldId id="293" r:id="rId9"/>
    <p:sldId id="286" r:id="rId10"/>
    <p:sldId id="287" r:id="rId11"/>
    <p:sldId id="288" r:id="rId12"/>
    <p:sldId id="289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154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61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097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70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256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234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099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102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82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04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60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79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98295"/>
            <a:ext cx="7772400" cy="1752600"/>
          </a:xfrm>
        </p:spPr>
        <p:txBody>
          <a:bodyPr>
            <a:normAutofit fontScale="90000"/>
          </a:bodyPr>
          <a:lstStyle/>
          <a:p>
            <a:r>
              <a:rPr lang="en-US" dirty="0"/>
              <a:t>BIOL 1108</a:t>
            </a:r>
            <a:br>
              <a:rPr lang="en-US" dirty="0"/>
            </a:br>
            <a:r>
              <a:rPr lang="en-US" dirty="0"/>
              <a:t> LAB PRESENTATION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09900"/>
            <a:ext cx="6400800" cy="1752600"/>
          </a:xfrm>
        </p:spPr>
        <p:txBody>
          <a:bodyPr>
            <a:noAutofit/>
          </a:bodyPr>
          <a:lstStyle/>
          <a:p>
            <a:r>
              <a:rPr lang="en-US" sz="6000" b="1" dirty="0">
                <a:solidFill>
                  <a:srgbClr val="000000"/>
                </a:solidFill>
              </a:rPr>
              <a:t>LAB 1</a:t>
            </a:r>
          </a:p>
          <a:p>
            <a:r>
              <a:rPr lang="en-US" sz="6000" b="1" dirty="0">
                <a:solidFill>
                  <a:srgbClr val="000000"/>
                </a:solidFill>
              </a:rPr>
              <a:t>EVOLUTION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48904C1-9EF2-0D44-85AD-62A742E7C110}"/>
              </a:ext>
            </a:extLst>
          </p:cNvPr>
          <p:cNvSpPr txBox="1"/>
          <p:nvPr/>
        </p:nvSpPr>
        <p:spPr>
          <a:xfrm>
            <a:off x="2928136" y="5859705"/>
            <a:ext cx="3135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NEEDS ILLUSTRATIONS/PHOTOS</a:t>
            </a:r>
          </a:p>
        </p:txBody>
      </p:sp>
    </p:spTree>
    <p:extLst>
      <p:ext uri="{BB962C8B-B14F-4D97-AF65-F5344CB8AC3E}">
        <p14:creationId xmlns:p14="http://schemas.microsoft.com/office/powerpoint/2010/main" val="3123295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D8D99-2DF7-1948-BBC6-A769BF732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MECHANISMS OF EVOLUTION III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98B271-6E36-C447-A3CD-47059B8ACC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 FLOW</a:t>
            </a:r>
          </a:p>
          <a:p>
            <a:pPr lvl="1"/>
            <a:r>
              <a:rPr lang="en-US" dirty="0"/>
              <a:t>THE INFLUENCE OF IMMIGRATION AND EMIGRATION ON THE EVOLUTION OF A SPECIES </a:t>
            </a:r>
          </a:p>
          <a:p>
            <a:pPr lvl="1"/>
            <a:r>
              <a:rPr lang="en-US" dirty="0"/>
              <a:t>IMMIGRATION: NOVEL GENES CAN ENTER THE POPULATION (MORE SIGNIFICANT)</a:t>
            </a:r>
          </a:p>
          <a:p>
            <a:pPr lvl="1"/>
            <a:r>
              <a:rPr lang="en-US" dirty="0"/>
              <a:t>EMIGRATION: GENES CAN LEAVE THE POPULATION (LESS SIGNIFICANT)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5737E4-E3EC-3E44-A814-39F04923E5EE}"/>
              </a:ext>
            </a:extLst>
          </p:cNvPr>
          <p:cNvSpPr txBox="1"/>
          <p:nvPr/>
        </p:nvSpPr>
        <p:spPr>
          <a:xfrm>
            <a:off x="2763749" y="5517223"/>
            <a:ext cx="3135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NEEDS ILLUSTRATIONS/PHOTOS</a:t>
            </a:r>
          </a:p>
        </p:txBody>
      </p:sp>
    </p:spTree>
    <p:extLst>
      <p:ext uri="{BB962C8B-B14F-4D97-AF65-F5344CB8AC3E}">
        <p14:creationId xmlns:p14="http://schemas.microsoft.com/office/powerpoint/2010/main" val="6575665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D8D99-2DF7-1948-BBC6-A769BF732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949"/>
            <a:ext cx="8229600" cy="1083386"/>
          </a:xfrm>
        </p:spPr>
        <p:txBody>
          <a:bodyPr/>
          <a:lstStyle/>
          <a:p>
            <a:r>
              <a:rPr lang="en-US" b="1" dirty="0"/>
              <a:t>MECHANISMS OF EVOLUTION IV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98B271-6E36-C447-A3CD-47059B8AC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27417"/>
            <a:ext cx="8229600" cy="458227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GENETIC DRIFT</a:t>
            </a:r>
          </a:p>
          <a:p>
            <a:pPr lvl="1"/>
            <a:r>
              <a:rPr lang="en-US" dirty="0"/>
              <a:t>INFLUENCE OF RANDOM CHANCE EVENTS ON GENE FREQUENCIES IN A POPULATION</a:t>
            </a:r>
          </a:p>
          <a:p>
            <a:pPr lvl="1"/>
            <a:r>
              <a:rPr lang="en-US" dirty="0"/>
              <a:t>GREATER EFFECT ON SMALLER POPULATIONS</a:t>
            </a:r>
          </a:p>
          <a:p>
            <a:pPr lvl="1"/>
            <a:r>
              <a:rPr lang="en-US" dirty="0"/>
              <a:t>EXAMPLE: “FOUNDER EFFECT”</a:t>
            </a:r>
          </a:p>
          <a:p>
            <a:pPr lvl="2"/>
            <a:r>
              <a:rPr lang="en-US" dirty="0"/>
              <a:t>SMALL PIONEER GROUP ESTABLISHES THE GENETIC TRAJECTORY FOR THE POPULATION</a:t>
            </a:r>
          </a:p>
          <a:p>
            <a:pPr lvl="1"/>
            <a:r>
              <a:rPr lang="en-US" dirty="0"/>
              <a:t>EXAMPLE: “BOTTLENECK EFFECT”</a:t>
            </a:r>
          </a:p>
          <a:p>
            <a:pPr lvl="2"/>
            <a:r>
              <a:rPr lang="en-US" dirty="0"/>
              <a:t>RANDOM CATASTROPHIC EVENT CAN PERMANENTLY REDUCE GENETIC DIVERSITY IN A POPULATION</a:t>
            </a:r>
          </a:p>
          <a:p>
            <a:pPr marL="914400" lvl="2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DBCAD1-E7BA-074B-A295-5B3B86EDCF8E}"/>
              </a:ext>
            </a:extLst>
          </p:cNvPr>
          <p:cNvSpPr txBox="1"/>
          <p:nvPr/>
        </p:nvSpPr>
        <p:spPr>
          <a:xfrm>
            <a:off x="2661008" y="5609691"/>
            <a:ext cx="3135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NEEDS ILLUSTRATIONS/PHOTOS</a:t>
            </a:r>
          </a:p>
        </p:txBody>
      </p:sp>
    </p:spTree>
    <p:extLst>
      <p:ext uri="{BB962C8B-B14F-4D97-AF65-F5344CB8AC3E}">
        <p14:creationId xmlns:p14="http://schemas.microsoft.com/office/powerpoint/2010/main" val="2370846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D8D99-2DF7-1948-BBC6-A769BF732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MECHANISMS OF EVOLUTION 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98B271-6E36-C447-A3CD-47059B8ACC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NONRANDOM MATING</a:t>
            </a:r>
          </a:p>
          <a:p>
            <a:pPr lvl="1"/>
            <a:r>
              <a:rPr lang="en-US" dirty="0"/>
              <a:t>CHOICE IN MATING CAN SELECT FOR OR AGAINST TRAITS OR GENES</a:t>
            </a:r>
          </a:p>
          <a:p>
            <a:pPr lvl="1"/>
            <a:r>
              <a:rPr lang="en-US" dirty="0"/>
              <a:t>CAN EXERT A STRONG INFLUENCE ON GENDER-SPECIFIC TRAITS; “SEXUAL SELECTION” CAN LEAD TO ”SEXUAL DIMORPHISM”</a:t>
            </a:r>
          </a:p>
          <a:p>
            <a:pPr lvl="1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1CB159-07CB-9C42-9E10-56023822320D}"/>
              </a:ext>
            </a:extLst>
          </p:cNvPr>
          <p:cNvSpPr txBox="1"/>
          <p:nvPr/>
        </p:nvSpPr>
        <p:spPr>
          <a:xfrm>
            <a:off x="2784297" y="5024063"/>
            <a:ext cx="3135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NEEDS ILLUSTRATIONS/PHOTOS</a:t>
            </a:r>
          </a:p>
        </p:txBody>
      </p:sp>
    </p:spTree>
    <p:extLst>
      <p:ext uri="{BB962C8B-B14F-4D97-AF65-F5344CB8AC3E}">
        <p14:creationId xmlns:p14="http://schemas.microsoft.com/office/powerpoint/2010/main" val="3557351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5" y="1707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PRE-DARWINIAN NOTIONS OF EVOLUTION 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392" y="1548905"/>
            <a:ext cx="5162766" cy="4769702"/>
          </a:xfrm>
        </p:spPr>
        <p:txBody>
          <a:bodyPr>
            <a:normAutofit/>
          </a:bodyPr>
          <a:lstStyle/>
          <a:p>
            <a:r>
              <a:rPr lang="en-US" dirty="0"/>
              <a:t>SPECIAL CREATION</a:t>
            </a:r>
          </a:p>
          <a:p>
            <a:pPr lvl="1"/>
            <a:r>
              <a:rPr lang="en-US" dirty="0"/>
              <a:t>NONSCIENTIFIC</a:t>
            </a:r>
          </a:p>
          <a:p>
            <a:pPr lvl="1"/>
            <a:r>
              <a:rPr lang="en-US" dirty="0"/>
              <a:t>CREATOR(S)</a:t>
            </a:r>
          </a:p>
          <a:p>
            <a:pPr lvl="1"/>
            <a:r>
              <a:rPr lang="en-US" dirty="0"/>
              <a:t>CULTURE/RELIGION SPECIFIC</a:t>
            </a:r>
          </a:p>
          <a:p>
            <a:pPr lvl="1"/>
            <a:r>
              <a:rPr lang="en-US" dirty="0"/>
              <a:t>SPECIES IMMUTABLE</a:t>
            </a:r>
          </a:p>
          <a:p>
            <a:pPr lvl="1"/>
            <a:r>
              <a:rPr lang="en-US" dirty="0"/>
              <a:t>YOUNG EARTH</a:t>
            </a:r>
          </a:p>
          <a:p>
            <a:pPr lvl="1"/>
            <a:endParaRPr lang="en-US" dirty="0"/>
          </a:p>
        </p:txBody>
      </p:sp>
      <p:sp>
        <p:nvSpPr>
          <p:cNvPr id="13314" name="AutoShape 2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16" name="AutoShape 4" descr="http://emcscientific.ca/wp-content/uploads/2013/06/bacteria-analysis-bacterium-microscop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18" name="AutoShape 6" descr="Bacterium, Nucleoid, Cytoplasm, Cell, Ribosom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0" name="AutoShape 8" descr="Bacterium, Nucleoid, Cytoplasm, Cell, Ribosom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2" name="AutoShape 10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4" name="AutoShape 12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6" name="AutoShape 14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8" name="AutoShape 16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30" name="AutoShape 18" descr="http://www.apsnet.org/edcenter/illglossary/Article%20Images/_w/bacterium_JP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32" name="AutoShape 20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5" y="1707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PRE-DARWINIAN NOTIONS OF EVOLUTION II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392" y="1548905"/>
            <a:ext cx="5162766" cy="4769702"/>
          </a:xfrm>
        </p:spPr>
        <p:txBody>
          <a:bodyPr>
            <a:normAutofit/>
          </a:bodyPr>
          <a:lstStyle/>
          <a:p>
            <a:r>
              <a:rPr lang="en-US" dirty="0"/>
              <a:t>CATASTROPHISM</a:t>
            </a:r>
          </a:p>
          <a:p>
            <a:pPr lvl="1"/>
            <a:r>
              <a:rPr lang="en-US" dirty="0"/>
              <a:t>CUVIER</a:t>
            </a:r>
          </a:p>
          <a:p>
            <a:pPr lvl="1"/>
            <a:r>
              <a:rPr lang="en-US" dirty="0"/>
              <a:t>CATASTROPHIC EVENTS</a:t>
            </a:r>
          </a:p>
          <a:p>
            <a:pPr lvl="1"/>
            <a:r>
              <a:rPr lang="en-US" dirty="0"/>
              <a:t>MASS EXTINCTIONS</a:t>
            </a:r>
          </a:p>
          <a:p>
            <a:pPr lvl="1"/>
            <a:r>
              <a:rPr lang="en-US" dirty="0"/>
              <a:t>REPOPULATION FROM SURVIVING SPECIES</a:t>
            </a:r>
          </a:p>
        </p:txBody>
      </p:sp>
      <p:sp>
        <p:nvSpPr>
          <p:cNvPr id="13314" name="AutoShape 2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16" name="AutoShape 4" descr="http://emcscientific.ca/wp-content/uploads/2013/06/bacteria-analysis-bacterium-microscop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18" name="AutoShape 6" descr="Bacterium, Nucleoid, Cytoplasm, Cell, Ribosom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0" name="AutoShape 8" descr="Bacterium, Nucleoid, Cytoplasm, Cell, Ribosom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2" name="AutoShape 10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4" name="AutoShape 12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6" name="AutoShape 14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8" name="AutoShape 16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30" name="AutoShape 18" descr="http://www.apsnet.org/edcenter/illglossary/Article%20Images/_w/bacterium_JP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32" name="AutoShape 20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FD6C40-C01C-4D4F-9F9C-9F1CFC9CB6BC}"/>
              </a:ext>
            </a:extLst>
          </p:cNvPr>
          <p:cNvSpPr txBox="1"/>
          <p:nvPr/>
        </p:nvSpPr>
        <p:spPr>
          <a:xfrm>
            <a:off x="2784297" y="5024063"/>
            <a:ext cx="3135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NEEDS ILLUSTRATIONS/PHOTOS</a:t>
            </a:r>
          </a:p>
        </p:txBody>
      </p:sp>
    </p:spTree>
    <p:extLst>
      <p:ext uri="{BB962C8B-B14F-4D97-AF65-F5344CB8AC3E}">
        <p14:creationId xmlns:p14="http://schemas.microsoft.com/office/powerpoint/2010/main" val="374085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5" y="1707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PRE-DARWINIAN NOTIONS OF EVOLUTION III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392" y="1548905"/>
            <a:ext cx="5162766" cy="4769702"/>
          </a:xfrm>
        </p:spPr>
        <p:txBody>
          <a:bodyPr>
            <a:normAutofit/>
          </a:bodyPr>
          <a:lstStyle/>
          <a:p>
            <a:r>
              <a:rPr lang="en-US" dirty="0"/>
              <a:t>LAMARCKIAN EVOLUTION</a:t>
            </a:r>
          </a:p>
          <a:p>
            <a:pPr lvl="1"/>
            <a:r>
              <a:rPr lang="en-US" dirty="0"/>
              <a:t>LAMARCK</a:t>
            </a:r>
          </a:p>
          <a:p>
            <a:pPr lvl="1"/>
            <a:r>
              <a:rPr lang="en-US" dirty="0"/>
              <a:t>INDIVIDUAL IS THE BASIC UNIT OF EVOLUTION</a:t>
            </a:r>
          </a:p>
          <a:p>
            <a:pPr lvl="1"/>
            <a:r>
              <a:rPr lang="en-US" dirty="0"/>
              <a:t>ACQUIRED CHARACTERS ARE PASSED ON TO THE NEXT GENERATION</a:t>
            </a:r>
          </a:p>
        </p:txBody>
      </p:sp>
      <p:sp>
        <p:nvSpPr>
          <p:cNvPr id="13314" name="AutoShape 2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16" name="AutoShape 4" descr="http://emcscientific.ca/wp-content/uploads/2013/06/bacteria-analysis-bacterium-microscop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18" name="AutoShape 6" descr="Bacterium, Nucleoid, Cytoplasm, Cell, Ribosom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0" name="AutoShape 8" descr="Bacterium, Nucleoid, Cytoplasm, Cell, Ribosom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2" name="AutoShape 10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4" name="AutoShape 12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6" name="AutoShape 14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8" name="AutoShape 16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30" name="AutoShape 18" descr="http://www.apsnet.org/edcenter/illglossary/Article%20Images/_w/bacterium_JP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32" name="AutoShape 20" descr="Image result for BAC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163CD0-074B-1A4B-8C99-8811E1E048B1}"/>
              </a:ext>
            </a:extLst>
          </p:cNvPr>
          <p:cNvSpPr txBox="1"/>
          <p:nvPr/>
        </p:nvSpPr>
        <p:spPr>
          <a:xfrm>
            <a:off x="2784297" y="5024063"/>
            <a:ext cx="3135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NEEDS ILLUSTRATIONS/PHOTOS</a:t>
            </a:r>
          </a:p>
        </p:txBody>
      </p:sp>
    </p:spTree>
    <p:extLst>
      <p:ext uri="{BB962C8B-B14F-4D97-AF65-F5344CB8AC3E}">
        <p14:creationId xmlns:p14="http://schemas.microsoft.com/office/powerpoint/2010/main" val="913107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429CF-A2E9-9145-B9A1-5A630F5B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119" y="0"/>
            <a:ext cx="8229600" cy="1143000"/>
          </a:xfrm>
        </p:spPr>
        <p:txBody>
          <a:bodyPr/>
          <a:lstStyle/>
          <a:p>
            <a:r>
              <a:rPr lang="en-US" b="1" dirty="0"/>
              <a:t>DARWINIAN EVOLUTION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34B2B3-41C6-7B47-B407-08B20611C0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4025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CHARLES DARWIN</a:t>
            </a:r>
          </a:p>
          <a:p>
            <a:r>
              <a:rPr lang="en-US" dirty="0"/>
              <a:t>VOYAGE OF THE BEAGLE 1831-1836</a:t>
            </a:r>
          </a:p>
          <a:p>
            <a:r>
              <a:rPr lang="en-US" dirty="0"/>
              <a:t>PUBLISHED </a:t>
            </a:r>
            <a:r>
              <a:rPr lang="en-US" u="sng" dirty="0"/>
              <a:t>ON THE ORIGIN OF SPECIES BY MEANS OF NATURAL SELECTION </a:t>
            </a:r>
            <a:r>
              <a:rPr lang="en-US" dirty="0"/>
              <a:t>IN 1859</a:t>
            </a:r>
          </a:p>
          <a:p>
            <a:r>
              <a:rPr lang="en-US" dirty="0"/>
              <a:t>DECISION TO PUBLISH PROMPTED BY CORRESPONDENCE WITH ALFRED RUSSELL WALLACE</a:t>
            </a:r>
          </a:p>
          <a:p>
            <a:r>
              <a:rPr lang="en-US" dirty="0"/>
              <a:t>NATURAL SELECTION IS THE MECHANISM OF CHANGE</a:t>
            </a:r>
          </a:p>
          <a:p>
            <a:r>
              <a:rPr lang="en-US" dirty="0"/>
              <a:t>THE POPULATION IS THE BASIC UNIT OF EVOLUTION</a:t>
            </a:r>
          </a:p>
        </p:txBody>
      </p:sp>
      <p:sp>
        <p:nvSpPr>
          <p:cNvPr id="4" name="AutoShape 6" descr="T4 Bacteriophage">
            <a:extLst>
              <a:ext uri="{FF2B5EF4-FFF2-40B4-BE49-F238E27FC236}">
                <a16:creationId xmlns:a16="http://schemas.microsoft.com/office/drawing/2014/main" id="{0744BA03-A02D-0344-9D34-25CC799F41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8" descr="T4 Bacteriophage">
            <a:extLst>
              <a:ext uri="{FF2B5EF4-FFF2-40B4-BE49-F238E27FC236}">
                <a16:creationId xmlns:a16="http://schemas.microsoft.com/office/drawing/2014/main" id="{5973244F-95E8-7648-B13E-330EBCB5187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0" descr="T4 Bacteriophage">
            <a:extLst>
              <a:ext uri="{FF2B5EF4-FFF2-40B4-BE49-F238E27FC236}">
                <a16:creationId xmlns:a16="http://schemas.microsoft.com/office/drawing/2014/main" id="{AC24522F-CC3A-2C4B-BB69-4B44AF46565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E2AB95-BCA9-264C-BD77-2555140B18A2}"/>
              </a:ext>
            </a:extLst>
          </p:cNvPr>
          <p:cNvSpPr txBox="1"/>
          <p:nvPr/>
        </p:nvSpPr>
        <p:spPr>
          <a:xfrm>
            <a:off x="2784297" y="5024063"/>
            <a:ext cx="3135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NEEDS ILLUSTRATIONS/PHOTOS</a:t>
            </a:r>
          </a:p>
        </p:txBody>
      </p:sp>
    </p:spTree>
    <p:extLst>
      <p:ext uri="{BB962C8B-B14F-4D97-AF65-F5344CB8AC3E}">
        <p14:creationId xmlns:p14="http://schemas.microsoft.com/office/powerpoint/2010/main" val="3210208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429CF-A2E9-9145-B9A1-5A630F5B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119" y="0"/>
            <a:ext cx="8229600" cy="1143000"/>
          </a:xfrm>
        </p:spPr>
        <p:txBody>
          <a:bodyPr/>
          <a:lstStyle/>
          <a:p>
            <a:r>
              <a:rPr lang="en-US" b="1" dirty="0"/>
              <a:t>DARWINIAN EVOLUTION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34B2B3-41C6-7B47-B407-08B20611C0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4025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DARWIN’S REFLECTIONS</a:t>
            </a:r>
          </a:p>
          <a:p>
            <a:pPr lvl="1"/>
            <a:r>
              <a:rPr lang="en-US" dirty="0"/>
              <a:t>SPECIES STRUGGLE TO SURVIVE</a:t>
            </a:r>
          </a:p>
          <a:p>
            <a:pPr lvl="1"/>
            <a:r>
              <a:rPr lang="en-US" dirty="0"/>
              <a:t>SPECIES DEMONSTRATE VARIATIONS (TRAITS)</a:t>
            </a:r>
          </a:p>
          <a:p>
            <a:pPr lvl="1"/>
            <a:r>
              <a:rPr lang="en-US" dirty="0"/>
              <a:t>VARIATIONS CAN AFFECT THE SUCCESS OF INDIVIDUALS</a:t>
            </a:r>
          </a:p>
          <a:p>
            <a:pPr lvl="1"/>
            <a:r>
              <a:rPr lang="en-US" dirty="0"/>
              <a:t>SOME INDIVIDUALS GET TO SURVIVE AND REPRODUCE; THEIR TRAITS GET PASSED ON TO FUTURE GENERATIONS</a:t>
            </a:r>
          </a:p>
          <a:p>
            <a:pPr lvl="1"/>
            <a:r>
              <a:rPr lang="en-US" dirty="0"/>
              <a:t>SOME INDIVIDUALS DO NOT SURVIVE OR THEY DO NOT REPRODUCE</a:t>
            </a:r>
          </a:p>
          <a:p>
            <a:pPr lvl="1"/>
            <a:r>
              <a:rPr lang="en-US" dirty="0"/>
              <a:t>FITNESS INFLUENCES THE CHARACTERISTICS OF THE SPECIES AS WELL AS ITS RELATIVE SUCCESS</a:t>
            </a:r>
          </a:p>
        </p:txBody>
      </p:sp>
      <p:sp>
        <p:nvSpPr>
          <p:cNvPr id="4" name="AutoShape 6" descr="T4 Bacteriophage">
            <a:extLst>
              <a:ext uri="{FF2B5EF4-FFF2-40B4-BE49-F238E27FC236}">
                <a16:creationId xmlns:a16="http://schemas.microsoft.com/office/drawing/2014/main" id="{0744BA03-A02D-0344-9D34-25CC799F41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8" descr="T4 Bacteriophage">
            <a:extLst>
              <a:ext uri="{FF2B5EF4-FFF2-40B4-BE49-F238E27FC236}">
                <a16:creationId xmlns:a16="http://schemas.microsoft.com/office/drawing/2014/main" id="{5973244F-95E8-7648-B13E-330EBCB5187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0" descr="T4 Bacteriophage">
            <a:extLst>
              <a:ext uri="{FF2B5EF4-FFF2-40B4-BE49-F238E27FC236}">
                <a16:creationId xmlns:a16="http://schemas.microsoft.com/office/drawing/2014/main" id="{AC24522F-CC3A-2C4B-BB69-4B44AF46565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6D5DCA-3542-D047-8AF5-C8AE4E117F5C}"/>
              </a:ext>
            </a:extLst>
          </p:cNvPr>
          <p:cNvSpPr txBox="1"/>
          <p:nvPr/>
        </p:nvSpPr>
        <p:spPr>
          <a:xfrm>
            <a:off x="2774022" y="5935284"/>
            <a:ext cx="3135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NEEDS ILLUSTRATIONS/PHOTOS</a:t>
            </a:r>
          </a:p>
        </p:txBody>
      </p:sp>
    </p:spTree>
    <p:extLst>
      <p:ext uri="{BB962C8B-B14F-4D97-AF65-F5344CB8AC3E}">
        <p14:creationId xmlns:p14="http://schemas.microsoft.com/office/powerpoint/2010/main" val="284713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D8D99-2DF7-1948-BBC6-A769BF732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222"/>
            <a:ext cx="8229600" cy="841209"/>
          </a:xfrm>
        </p:spPr>
        <p:txBody>
          <a:bodyPr>
            <a:normAutofit/>
          </a:bodyPr>
          <a:lstStyle/>
          <a:p>
            <a:r>
              <a:rPr lang="en-US" b="1" dirty="0"/>
              <a:t>FITNESS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98B271-6E36-C447-A3CD-47059B8AC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67432"/>
            <a:ext cx="8229600" cy="5258732"/>
          </a:xfrm>
        </p:spPr>
        <p:txBody>
          <a:bodyPr>
            <a:normAutofit/>
          </a:bodyPr>
          <a:lstStyle/>
          <a:p>
            <a:r>
              <a:rPr lang="en-US" dirty="0"/>
              <a:t>FITNESS – SPECIES’ SUCCESS</a:t>
            </a:r>
          </a:p>
          <a:p>
            <a:pPr lvl="1"/>
            <a:r>
              <a:rPr lang="en-US" dirty="0"/>
              <a:t>ABILITY TO SURVIVE</a:t>
            </a:r>
          </a:p>
          <a:p>
            <a:pPr lvl="1"/>
            <a:r>
              <a:rPr lang="en-US" dirty="0"/>
              <a:t>ABILITY TO REPRODUCE</a:t>
            </a:r>
          </a:p>
          <a:p>
            <a:pPr lvl="1"/>
            <a:r>
              <a:rPr lang="en-US" dirty="0"/>
              <a:t>ABILITY TO PASS TRAITS ON TO FUTURE GENERATIONS</a:t>
            </a:r>
          </a:p>
          <a:p>
            <a:r>
              <a:rPr lang="en-US" dirty="0"/>
              <a:t>NATURAL SELECTION</a:t>
            </a:r>
          </a:p>
          <a:p>
            <a:pPr lvl="1"/>
            <a:r>
              <a:rPr lang="en-US" dirty="0"/>
              <a:t>CONDITIONS OF NATURE SELECTS FOR THOSE TRAITS THAT CONTRIBUTE TO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1A89BA-109A-F04E-8148-C6062A2A0F93}"/>
              </a:ext>
            </a:extLst>
          </p:cNvPr>
          <p:cNvSpPr txBox="1"/>
          <p:nvPr/>
        </p:nvSpPr>
        <p:spPr>
          <a:xfrm>
            <a:off x="2774023" y="5435029"/>
            <a:ext cx="3135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NEEDS ILLUSTRATIONS/PHOTOS</a:t>
            </a:r>
          </a:p>
        </p:txBody>
      </p:sp>
    </p:spTree>
    <p:extLst>
      <p:ext uri="{BB962C8B-B14F-4D97-AF65-F5344CB8AC3E}">
        <p14:creationId xmlns:p14="http://schemas.microsoft.com/office/powerpoint/2010/main" val="41082543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D0628-F747-2A48-A59D-F6EB8B02E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949"/>
            <a:ext cx="8229600" cy="1143000"/>
          </a:xfrm>
        </p:spPr>
        <p:txBody>
          <a:bodyPr/>
          <a:lstStyle/>
          <a:p>
            <a:r>
              <a:rPr lang="en-US" b="1" dirty="0"/>
              <a:t>MECHANISMS OF EVOLUTION 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2ED5EE-2700-0B4C-BDAB-0E1A71B29D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58950"/>
            <a:ext cx="8229600" cy="439936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NATURAL SELECTION</a:t>
            </a:r>
          </a:p>
          <a:p>
            <a:pPr lvl="1"/>
            <a:r>
              <a:rPr lang="en-US" dirty="0"/>
              <a:t>IS THE PRIMARY AGENT OF EVOLUTION.</a:t>
            </a:r>
          </a:p>
          <a:p>
            <a:pPr lvl="1"/>
            <a:r>
              <a:rPr lang="en-US" dirty="0"/>
              <a:t>CONDITIONS OF NATURE SELECTS FOR THOSE TRAITS THAT CONTRIBUTE TO FITNESS (ABILITY TO SURVIVE AND REPRODUCE)</a:t>
            </a:r>
          </a:p>
          <a:p>
            <a:pPr lvl="2"/>
            <a:r>
              <a:rPr lang="en-US" dirty="0"/>
              <a:t>CONDITIONS OF THE ENVIRONMENT</a:t>
            </a:r>
          </a:p>
          <a:p>
            <a:pPr lvl="2"/>
            <a:r>
              <a:rPr lang="en-US" dirty="0"/>
              <a:t>CONDITIONS OF COMPETITION WITH OTHER SPECIES</a:t>
            </a:r>
          </a:p>
          <a:p>
            <a:pPr lvl="2"/>
            <a:r>
              <a:rPr lang="en-US" dirty="0"/>
              <a:t>CONDITIONS OF PREDATION OR EXPLOITATION OF OTHER SPECIES</a:t>
            </a:r>
          </a:p>
          <a:p>
            <a:pPr lvl="2"/>
            <a:r>
              <a:rPr lang="en-US" dirty="0"/>
              <a:t>CONDITIONS OF INTERACTIONS WITH MEMBERS OF THE SAME SPECIES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5E2C74-4A87-614E-9961-C627652482F9}"/>
              </a:ext>
            </a:extLst>
          </p:cNvPr>
          <p:cNvSpPr txBox="1"/>
          <p:nvPr/>
        </p:nvSpPr>
        <p:spPr>
          <a:xfrm>
            <a:off x="2702104" y="5699050"/>
            <a:ext cx="3135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NEEDS ILLUSTRATIONS/PHOTOS</a:t>
            </a:r>
          </a:p>
        </p:txBody>
      </p:sp>
    </p:spTree>
    <p:extLst>
      <p:ext uri="{BB962C8B-B14F-4D97-AF65-F5344CB8AC3E}">
        <p14:creationId xmlns:p14="http://schemas.microsoft.com/office/powerpoint/2010/main" val="3854796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D8D99-2DF7-1948-BBC6-A769BF732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/>
              <a:t>MECHANISMS OF EVOLUTION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98B271-6E36-C447-A3CD-47059B8AC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07787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MUTATION</a:t>
            </a:r>
          </a:p>
          <a:p>
            <a:pPr lvl="1"/>
            <a:r>
              <a:rPr lang="en-US" dirty="0"/>
              <a:t>ANY CHANGE IN A GENE SEQUENCE CAN INFLUENCE THE PROTEIN MADE</a:t>
            </a:r>
          </a:p>
          <a:p>
            <a:pPr lvl="1"/>
            <a:r>
              <a:rPr lang="en-US" dirty="0"/>
              <a:t>CAN BE BENIGN</a:t>
            </a:r>
          </a:p>
          <a:p>
            <a:pPr lvl="2"/>
            <a:r>
              <a:rPr lang="en-US" dirty="0"/>
              <a:t>HAVE NO EFFECT ON FITNESS</a:t>
            </a:r>
          </a:p>
          <a:p>
            <a:pPr lvl="2"/>
            <a:r>
              <a:rPr lang="en-US" dirty="0"/>
              <a:t>EXERTS NO SELECTIVE PRESSURE ON THE GENE</a:t>
            </a:r>
          </a:p>
          <a:p>
            <a:pPr lvl="1"/>
            <a:r>
              <a:rPr lang="en-US" dirty="0"/>
              <a:t>CAN BE DELETERIOUS</a:t>
            </a:r>
          </a:p>
          <a:p>
            <a:pPr lvl="2"/>
            <a:r>
              <a:rPr lang="en-US" dirty="0"/>
              <a:t>HAVE A NEGATIVE EFFECT ON FITNESS</a:t>
            </a:r>
          </a:p>
          <a:p>
            <a:pPr lvl="2"/>
            <a:r>
              <a:rPr lang="en-US" dirty="0"/>
              <a:t>EXERTS A SELECTIVE PRESSURE AGAINST THE GENE</a:t>
            </a:r>
          </a:p>
          <a:p>
            <a:pPr lvl="1"/>
            <a:r>
              <a:rPr lang="en-US" dirty="0"/>
              <a:t>CAN BE BENEFICIAL</a:t>
            </a:r>
          </a:p>
          <a:p>
            <a:pPr lvl="2"/>
            <a:r>
              <a:rPr lang="en-US" dirty="0"/>
              <a:t>HAVE A POSITIVE EFFECT ON FITNESS</a:t>
            </a:r>
          </a:p>
          <a:p>
            <a:pPr lvl="2"/>
            <a:r>
              <a:rPr lang="en-US" dirty="0"/>
              <a:t>EXERTS A SELECTIVE PRESSURE FOR THE GENE</a:t>
            </a:r>
          </a:p>
          <a:p>
            <a:pPr lvl="1"/>
            <a:r>
              <a:rPr lang="en-US" dirty="0"/>
              <a:t>THE ULTIMATE SOURCE OF NEW GENES</a:t>
            </a:r>
          </a:p>
          <a:p>
            <a:pPr lvl="1"/>
            <a:r>
              <a:rPr lang="en-US" dirty="0"/>
              <a:t>MUST BE SECONDARILY ACTED UPON BY NATURAL SELECTION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59A953-C764-C54F-A724-A1D19A35EA4A}"/>
              </a:ext>
            </a:extLst>
          </p:cNvPr>
          <p:cNvSpPr txBox="1"/>
          <p:nvPr/>
        </p:nvSpPr>
        <p:spPr>
          <a:xfrm>
            <a:off x="2671281" y="6082301"/>
            <a:ext cx="3135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NEEDS ILLUSTRATIONS/PHOTOS</a:t>
            </a:r>
          </a:p>
        </p:txBody>
      </p:sp>
    </p:spTree>
    <p:extLst>
      <p:ext uri="{BB962C8B-B14F-4D97-AF65-F5344CB8AC3E}">
        <p14:creationId xmlns:p14="http://schemas.microsoft.com/office/powerpoint/2010/main" val="3038530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523</Words>
  <Application>Microsoft Macintosh PowerPoint</Application>
  <PresentationFormat>On-screen Show (4:3)</PresentationFormat>
  <Paragraphs>93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BIOL 1108  LAB PRESENTATION </vt:lpstr>
      <vt:lpstr>PRE-DARWINIAN NOTIONS OF EVOLUTION I</vt:lpstr>
      <vt:lpstr>PRE-DARWINIAN NOTIONS OF EVOLUTION II</vt:lpstr>
      <vt:lpstr>PRE-DARWINIAN NOTIONS OF EVOLUTION III</vt:lpstr>
      <vt:lpstr>DARWINIAN EVOLUTION I</vt:lpstr>
      <vt:lpstr>DARWINIAN EVOLUTION II</vt:lpstr>
      <vt:lpstr>FITNESS</vt:lpstr>
      <vt:lpstr>MECHANISMS OF EVOLUTION I</vt:lpstr>
      <vt:lpstr>MECHANISMS OF EVOLUTION II</vt:lpstr>
      <vt:lpstr>MECHANISMS OF EVOLUTION III</vt:lpstr>
      <vt:lpstr>MECHANISMS OF EVOLUTION IV</vt:lpstr>
      <vt:lpstr>MECHANISMS OF EVOLUTION V</vt:lpstr>
    </vt:vector>
  </TitlesOfParts>
  <Company>Georgia Highlands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2108  LAB PRESENTATION</dc:title>
  <dc:creator>GHC</dc:creator>
  <cp:lastModifiedBy>Mark Knauss</cp:lastModifiedBy>
  <cp:revision>38</cp:revision>
  <dcterms:created xsi:type="dcterms:W3CDTF">2016-01-27T16:10:41Z</dcterms:created>
  <dcterms:modified xsi:type="dcterms:W3CDTF">2020-06-16T23:20:51Z</dcterms:modified>
</cp:coreProperties>
</file>