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81" r:id="rId2"/>
    <p:sldId id="265" r:id="rId3"/>
    <p:sldId id="266" r:id="rId4"/>
    <p:sldId id="279" r:id="rId5"/>
    <p:sldId id="268" r:id="rId6"/>
    <p:sldId id="274" r:id="rId7"/>
    <p:sldId id="269" r:id="rId8"/>
    <p:sldId id="270" r:id="rId9"/>
    <p:sldId id="271" r:id="rId10"/>
    <p:sldId id="272" r:id="rId11"/>
    <p:sldId id="273" r:id="rId12"/>
    <p:sldId id="280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6405"/>
  </p:normalViewPr>
  <p:slideViewPr>
    <p:cSldViewPr snapToGrid="0" snapToObjects="1">
      <p:cViewPr varScale="1">
        <p:scale>
          <a:sx n="131" d="100"/>
          <a:sy n="131" d="100"/>
        </p:scale>
        <p:origin x="376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0BCA5E-8EA3-0347-888B-5D199D1DD75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5A0F1E-EABE-2049-A436-4488EE015D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1058BF-BAB4-8F41-ABD6-0CA5DE9453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DBF38-EDB6-0641-8E16-47008FA8709B}" type="datetimeFigureOut">
              <a:rPr lang="en-US" smtClean="0"/>
              <a:t>6/16/20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D23739-EB23-3D45-8F0D-A0C6E99E57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350E9E-6280-BD44-9AC3-4DABA8F19D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524EF-F2B3-F649-AE72-7A4FD2C711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55839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F653ED-3E58-EA4C-B1F2-7B6D8F2ACD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669AF53-09B8-E842-AD31-5668FDC91E3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E54AFF-F29B-244B-A3E7-9B4169E874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DBF38-EDB6-0641-8E16-47008FA8709B}" type="datetimeFigureOut">
              <a:rPr lang="en-US" smtClean="0"/>
              <a:t>6/16/20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34F95E-6F23-B242-9D09-8F4A99B82E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1274C1-7683-1948-A64B-7FBBA6AF30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524EF-F2B3-F649-AE72-7A4FD2C711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49829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FF31A61-8D8F-1F47-A477-8CCE3E4BE26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D14EF91-B85A-B348-8460-4C4647C2F71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01C6C9-3445-1745-A76B-690D4D0BA9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DBF38-EDB6-0641-8E16-47008FA8709B}" type="datetimeFigureOut">
              <a:rPr lang="en-US" smtClean="0"/>
              <a:t>6/16/20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E7323D-909B-8843-A190-BB6E611DF0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D803C9-28C2-7C4B-8FDC-AAF339A697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524EF-F2B3-F649-AE72-7A4FD2C711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61870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24332A-4075-7D49-AB20-BF68E5A4D8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7B4D57-E695-644D-A8D5-AD5134E496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170E8C-9501-2644-AE63-CDB909CA4F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DBF38-EDB6-0641-8E16-47008FA8709B}" type="datetimeFigureOut">
              <a:rPr lang="en-US" smtClean="0"/>
              <a:t>6/16/20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54F3C2-9661-244A-ADA7-A53CC84F96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A53325-E273-934E-BFBB-09E87DFCFA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524EF-F2B3-F649-AE72-7A4FD2C711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68458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F2122F-1EB2-CF4A-9E57-2D2EEA8B39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8C8540-7044-C54B-88D1-6B4C51118F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40248C-364B-FD4C-98B0-9375C1F751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DBF38-EDB6-0641-8E16-47008FA8709B}" type="datetimeFigureOut">
              <a:rPr lang="en-US" smtClean="0"/>
              <a:t>6/16/20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E28D3E-10D9-6D49-AF8E-A50814B24F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2C79FE-6B9D-D547-A830-5A8B4B73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524EF-F2B3-F649-AE72-7A4FD2C711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45908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4108D7-AA6F-B945-8329-C8FEBB7154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026F16-9406-0347-B240-DEF1931AB78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FCA2451-7CBB-F744-87A0-133021504B8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07F62A-BDDE-AD4C-98F1-459FD6C410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DBF38-EDB6-0641-8E16-47008FA8709B}" type="datetimeFigureOut">
              <a:rPr lang="en-US" smtClean="0"/>
              <a:t>6/16/20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C120F8F-2CD2-D342-8DB1-06A52A49D4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CD92A96-5622-A046-ADFF-6F5C29EF3C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524EF-F2B3-F649-AE72-7A4FD2C711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96898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32FDA3-CFC8-A04B-A978-A143BFF14F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6B50C9-5838-674B-8430-DC9EDC24C4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4F6295E-B86E-0140-89A1-6EE19FF879C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90A26AE-0FDB-B740-AAC6-BCA84CC38F8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0B908F7-54FC-A14D-BB62-B37EBC897A5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8FCE720-E981-264A-AC1A-4C6140A199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DBF38-EDB6-0641-8E16-47008FA8709B}" type="datetimeFigureOut">
              <a:rPr lang="en-US" smtClean="0"/>
              <a:t>6/16/20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0AB29F4-0AF1-A84E-B8CD-A91CDF4D45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37BBF92-CA92-AC40-A16E-AD2A2EC4E3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524EF-F2B3-F649-AE72-7A4FD2C711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5432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CD6CC9-D074-F240-B7DA-D8C22D9AE0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04C1137-7B2D-AC47-9B47-99652B95DC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DBF38-EDB6-0641-8E16-47008FA8709B}" type="datetimeFigureOut">
              <a:rPr lang="en-US" smtClean="0"/>
              <a:t>6/16/20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F1846FD-7F5A-C84E-B5B5-A4049E2B9F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A15977B-EDCC-C74A-8148-5D63CA2996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524EF-F2B3-F649-AE72-7A4FD2C711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79745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0EC4D50-ED77-8D4F-A723-78D0478D8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DBF38-EDB6-0641-8E16-47008FA8709B}" type="datetimeFigureOut">
              <a:rPr lang="en-US" smtClean="0"/>
              <a:t>6/16/20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CC32E09-E14C-E24E-9948-EBC1AC0312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71ADC0-777B-334D-9E8B-A93C9408EE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524EF-F2B3-F649-AE72-7A4FD2C711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3414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0AC8C3-F203-734A-8786-53C50E1A78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705F89-E169-7F4A-83E8-08EE4CC84E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A5592A3-2C4F-0549-BFCE-80620860BF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BBB87EA-0F74-AB41-8B35-C7BC713E53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DBF38-EDB6-0641-8E16-47008FA8709B}" type="datetimeFigureOut">
              <a:rPr lang="en-US" smtClean="0"/>
              <a:t>6/16/20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261710-D696-1542-8BAE-F37E0F8C71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EA9D17B-137B-C343-A066-F6A23E75B0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524EF-F2B3-F649-AE72-7A4FD2C711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66152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2A714C-E73B-3A44-AB83-6FC3959DE0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0446167-A5A4-2446-8ECE-830155F7A3A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2B8899E-D0D6-414B-AD80-A3EF3DCDE9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A3CC583-A6B4-1D45-9EFF-E1823FF7C1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DBF38-EDB6-0641-8E16-47008FA8709B}" type="datetimeFigureOut">
              <a:rPr lang="en-US" smtClean="0"/>
              <a:t>6/16/20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395BDEA-72FB-D448-96C7-84C15AE9CE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4AE673-13A7-1741-98D6-63D188997C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524EF-F2B3-F649-AE72-7A4FD2C711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26263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6285C9F-36AF-9C48-A19F-32D181C022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EC9C23A-E4C8-764F-956B-C6512B60DB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66CFBD-2E4C-7641-8D0C-87BA1628116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FDBF38-EDB6-0641-8E16-47008FA8709B}" type="datetimeFigureOut">
              <a:rPr lang="en-US" smtClean="0"/>
              <a:t>6/16/20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25B402-9022-AA4B-9357-B9705EA35EF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C88E70B-8D19-854C-9849-BAA746D3DFA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D524EF-F2B3-F649-AE72-7A4FD2C711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63019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998296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/>
              <a:t>BIOL 1108</a:t>
            </a:r>
            <a:br>
              <a:rPr lang="en-US" dirty="0"/>
            </a:br>
            <a:r>
              <a:rPr lang="en-US" dirty="0"/>
              <a:t> LAB PRESENTATION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95600" y="3009900"/>
            <a:ext cx="6400800" cy="1752600"/>
          </a:xfrm>
        </p:spPr>
        <p:txBody>
          <a:bodyPr>
            <a:noAutofit/>
          </a:bodyPr>
          <a:lstStyle/>
          <a:p>
            <a:r>
              <a:rPr lang="en-US" sz="6000" b="1" dirty="0">
                <a:solidFill>
                  <a:srgbClr val="000000"/>
                </a:solidFill>
              </a:rPr>
              <a:t>LAB 3</a:t>
            </a:r>
          </a:p>
          <a:p>
            <a:r>
              <a:rPr lang="en-US" sz="6000" b="1" dirty="0">
                <a:solidFill>
                  <a:srgbClr val="000000"/>
                </a:solidFill>
              </a:rPr>
              <a:t>PROTISTA</a:t>
            </a:r>
          </a:p>
        </p:txBody>
      </p:sp>
    </p:spTree>
    <p:extLst>
      <p:ext uri="{BB962C8B-B14F-4D97-AF65-F5344CB8AC3E}">
        <p14:creationId xmlns:p14="http://schemas.microsoft.com/office/powerpoint/2010/main" val="4665955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0"/>
            <a:ext cx="8229600" cy="1143000"/>
          </a:xfrm>
        </p:spPr>
        <p:txBody>
          <a:bodyPr/>
          <a:lstStyle/>
          <a:p>
            <a:r>
              <a:rPr lang="en-US" b="1" dirty="0"/>
              <a:t>Focus on PHYLUM CILIOPHORA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1200" y="1600201"/>
            <a:ext cx="5098648" cy="4525963"/>
          </a:xfrm>
        </p:spPr>
        <p:txBody>
          <a:bodyPr/>
          <a:lstStyle/>
          <a:p>
            <a:r>
              <a:rPr lang="en-US" dirty="0"/>
              <a:t>Cilia</a:t>
            </a:r>
          </a:p>
          <a:p>
            <a:r>
              <a:rPr lang="en-US" dirty="0"/>
              <a:t>Examples</a:t>
            </a:r>
          </a:p>
          <a:p>
            <a:pPr lvl="1"/>
            <a:r>
              <a:rPr lang="en-US" i="1" dirty="0"/>
              <a:t>Paramecium</a:t>
            </a:r>
          </a:p>
          <a:p>
            <a:pPr lvl="1"/>
            <a:r>
              <a:rPr lang="en-US" dirty="0" err="1"/>
              <a:t>Endocommensals</a:t>
            </a:r>
            <a:r>
              <a:rPr lang="en-US" dirty="0"/>
              <a:t> in ruminants</a:t>
            </a:r>
          </a:p>
        </p:txBody>
      </p:sp>
      <p:pic>
        <p:nvPicPr>
          <p:cNvPr id="9" name="Picture 8" descr="688992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9261" y="1600201"/>
            <a:ext cx="3035522" cy="2384063"/>
          </a:xfrm>
          <a:prstGeom prst="rect">
            <a:avLst/>
          </a:prstGeom>
        </p:spPr>
      </p:pic>
      <p:pic>
        <p:nvPicPr>
          <p:cNvPr id="10" name="Picture 9" descr="image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0153" y="4872621"/>
            <a:ext cx="2628900" cy="1743075"/>
          </a:xfrm>
          <a:prstGeom prst="rect">
            <a:avLst/>
          </a:prstGeom>
        </p:spPr>
      </p:pic>
      <p:pic>
        <p:nvPicPr>
          <p:cNvPr id="11" name="Picture 10" descr="Cow-fistula-3-610x457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36255" y="4452149"/>
            <a:ext cx="2808529" cy="2104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27473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0"/>
            <a:ext cx="8229600" cy="1143000"/>
          </a:xfrm>
        </p:spPr>
        <p:txBody>
          <a:bodyPr/>
          <a:lstStyle/>
          <a:p>
            <a:r>
              <a:rPr lang="en-US" b="1" dirty="0"/>
              <a:t>Focus on PHYLUM APICOMPLEXA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1200" y="1600201"/>
            <a:ext cx="5098648" cy="4525963"/>
          </a:xfrm>
        </p:spPr>
        <p:txBody>
          <a:bodyPr>
            <a:normAutofit/>
          </a:bodyPr>
          <a:lstStyle/>
          <a:p>
            <a:r>
              <a:rPr lang="en-US" dirty="0"/>
              <a:t>Intracellular parasites</a:t>
            </a:r>
          </a:p>
          <a:p>
            <a:r>
              <a:rPr lang="en-US" dirty="0"/>
              <a:t>Multiple hosts / complex life cycles</a:t>
            </a:r>
          </a:p>
          <a:p>
            <a:r>
              <a:rPr lang="en-US" dirty="0"/>
              <a:t>Examples</a:t>
            </a:r>
          </a:p>
          <a:p>
            <a:pPr lvl="1"/>
            <a:r>
              <a:rPr lang="en-US" i="1" dirty="0"/>
              <a:t>Plasmodium vivax </a:t>
            </a:r>
            <a:r>
              <a:rPr lang="en-US" dirty="0"/>
              <a:t>(causes malaria)</a:t>
            </a:r>
            <a:endParaRPr lang="en-US" i="1" dirty="0"/>
          </a:p>
          <a:p>
            <a:pPr lvl="1"/>
            <a:r>
              <a:rPr lang="en-US" i="1" dirty="0"/>
              <a:t>Cryptosporidium</a:t>
            </a:r>
            <a:r>
              <a:rPr lang="en-US" dirty="0"/>
              <a:t> (causes Cryptosporidiosis in animals and humans)</a:t>
            </a:r>
            <a:endParaRPr lang="en-US" i="1" dirty="0"/>
          </a:p>
        </p:txBody>
      </p:sp>
      <p:pic>
        <p:nvPicPr>
          <p:cNvPr id="7" name="Picture 6" descr="strips2-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4460" y="2898905"/>
            <a:ext cx="2746340" cy="1632356"/>
          </a:xfrm>
          <a:prstGeom prst="rect">
            <a:avLst/>
          </a:prstGeom>
        </p:spPr>
      </p:pic>
      <p:pic>
        <p:nvPicPr>
          <p:cNvPr id="8" name="Picture 7" descr="images (2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10450" y="1143001"/>
            <a:ext cx="2800350" cy="1628775"/>
          </a:xfrm>
          <a:prstGeom prst="rect">
            <a:avLst/>
          </a:prstGeom>
        </p:spPr>
      </p:pic>
      <p:pic>
        <p:nvPicPr>
          <p:cNvPr id="5122" name="Picture 2" descr="Image result for cryptosporidiosis&quot;">
            <a:extLst>
              <a:ext uri="{FF2B5EF4-FFF2-40B4-BE49-F238E27FC236}">
                <a16:creationId xmlns:a16="http://schemas.microsoft.com/office/drawing/2014/main" id="{114FE19D-C1DD-F147-A97E-DE226B7F9C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2500" y="4944447"/>
            <a:ext cx="2688301" cy="1541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29478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13E525-1D56-704C-8AA4-C4E1C8BFE9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1200" y="90500"/>
            <a:ext cx="8229600" cy="1143000"/>
          </a:xfrm>
        </p:spPr>
        <p:txBody>
          <a:bodyPr/>
          <a:lstStyle/>
          <a:p>
            <a:r>
              <a:rPr lang="en-US" b="1" dirty="0"/>
              <a:t>FUNGAL PROTISTS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048C2D-6F94-674C-A127-B6FBBCE3CA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81200" y="1162616"/>
            <a:ext cx="8229600" cy="2139593"/>
          </a:xfrm>
        </p:spPr>
        <p:txBody>
          <a:bodyPr/>
          <a:lstStyle/>
          <a:p>
            <a:r>
              <a:rPr lang="en-US" dirty="0"/>
              <a:t>Filamentous (hyphae-like filaments similar to fungi)</a:t>
            </a:r>
          </a:p>
          <a:p>
            <a:r>
              <a:rPr lang="en-US" dirty="0"/>
              <a:t>Spore-formers (spores similar to fungi)</a:t>
            </a:r>
          </a:p>
        </p:txBody>
      </p:sp>
      <p:pic>
        <p:nvPicPr>
          <p:cNvPr id="6146" name="Picture 2" descr="Image result for chytridiomycota&quot;">
            <a:extLst>
              <a:ext uri="{FF2B5EF4-FFF2-40B4-BE49-F238E27FC236}">
                <a16:creationId xmlns:a16="http://schemas.microsoft.com/office/drawing/2014/main" id="{F4A19121-A199-694C-AEC5-B442F9C293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1629" y="2931771"/>
            <a:ext cx="1289697" cy="1521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Image result for chytridiomycota&quot;">
            <a:extLst>
              <a:ext uri="{FF2B5EF4-FFF2-40B4-BE49-F238E27FC236}">
                <a16:creationId xmlns:a16="http://schemas.microsoft.com/office/drawing/2014/main" id="{2D8A10E5-FD41-3748-AC69-D1AF449067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8260" y="4577334"/>
            <a:ext cx="2375255" cy="1759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Image result for myxomucota&quot;">
            <a:extLst>
              <a:ext uri="{FF2B5EF4-FFF2-40B4-BE49-F238E27FC236}">
                <a16:creationId xmlns:a16="http://schemas.microsoft.com/office/drawing/2014/main" id="{97BB3ECE-53D5-8B46-A4F5-2E67B1FD30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5152" y="2877832"/>
            <a:ext cx="1743336" cy="2324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Image result for myxomucota&quot;">
            <a:extLst>
              <a:ext uri="{FF2B5EF4-FFF2-40B4-BE49-F238E27FC236}">
                <a16:creationId xmlns:a16="http://schemas.microsoft.com/office/drawing/2014/main" id="{F4796C18-5D45-7640-8631-6E5D3B01EF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9366" y="4577335"/>
            <a:ext cx="2701434" cy="2058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970ADAA-12CE-4B40-BD4F-66C1B642069D}"/>
              </a:ext>
            </a:extLst>
          </p:cNvPr>
          <p:cNvSpPr txBox="1"/>
          <p:nvPr/>
        </p:nvSpPr>
        <p:spPr>
          <a:xfrm>
            <a:off x="3020562" y="3840001"/>
            <a:ext cx="20908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Water molds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54409ED-AA59-C143-9B9B-6B485B6AE19E}"/>
              </a:ext>
            </a:extLst>
          </p:cNvPr>
          <p:cNvSpPr txBox="1"/>
          <p:nvPr/>
        </p:nvSpPr>
        <p:spPr>
          <a:xfrm>
            <a:off x="7786058" y="3852134"/>
            <a:ext cx="19928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Slime molds</a:t>
            </a:r>
          </a:p>
        </p:txBody>
      </p:sp>
    </p:spTree>
    <p:extLst>
      <p:ext uri="{BB962C8B-B14F-4D97-AF65-F5344CB8AC3E}">
        <p14:creationId xmlns:p14="http://schemas.microsoft.com/office/powerpoint/2010/main" val="29901066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73668" y="80169"/>
            <a:ext cx="8229600" cy="1143000"/>
          </a:xfrm>
        </p:spPr>
        <p:txBody>
          <a:bodyPr/>
          <a:lstStyle/>
          <a:p>
            <a:r>
              <a:rPr lang="en-US" b="1" dirty="0"/>
              <a:t>PROTISTA 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52427" y="994026"/>
            <a:ext cx="6183866" cy="2694397"/>
          </a:xfrm>
        </p:spPr>
        <p:txBody>
          <a:bodyPr>
            <a:normAutofit/>
          </a:bodyPr>
          <a:lstStyle/>
          <a:p>
            <a:r>
              <a:rPr lang="en-US" dirty="0"/>
              <a:t>Domain Eukarya = “Eukaryotes”</a:t>
            </a:r>
          </a:p>
          <a:p>
            <a:r>
              <a:rPr lang="en-US" dirty="0"/>
              <a:t>Nucleus and organelles present</a:t>
            </a:r>
          </a:p>
          <a:p>
            <a:r>
              <a:rPr lang="en-US" dirty="0"/>
              <a:t>DNA associated with histones (chromatin), chromosomes, mitosis</a:t>
            </a:r>
          </a:p>
        </p:txBody>
      </p:sp>
      <p:pic>
        <p:nvPicPr>
          <p:cNvPr id="4" name="Picture 3" descr="download (3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71100" y="846138"/>
            <a:ext cx="2466975" cy="1847850"/>
          </a:xfrm>
          <a:prstGeom prst="rect">
            <a:avLst/>
          </a:prstGeom>
        </p:spPr>
      </p:pic>
      <p:pic>
        <p:nvPicPr>
          <p:cNvPr id="4100" name="Picture 4" descr="Image result for chromatin&quot;">
            <a:extLst>
              <a:ext uri="{FF2B5EF4-FFF2-40B4-BE49-F238E27FC236}">
                <a16:creationId xmlns:a16="http://schemas.microsoft.com/office/drawing/2014/main" id="{2256384A-C3F6-7544-BC07-AAC3630543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3825" y="3224767"/>
            <a:ext cx="7029419" cy="3412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43065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79334"/>
            <a:ext cx="8229600" cy="1143000"/>
          </a:xfrm>
        </p:spPr>
        <p:txBody>
          <a:bodyPr/>
          <a:lstStyle/>
          <a:p>
            <a:r>
              <a:rPr lang="en-US" b="1" dirty="0"/>
              <a:t>PROTISTA II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Cell Wall = cellulose (usually)</a:t>
            </a:r>
          </a:p>
          <a:p>
            <a:r>
              <a:rPr lang="en-US" dirty="0"/>
              <a:t>Single-celled (usually)</a:t>
            </a:r>
          </a:p>
          <a:p>
            <a:r>
              <a:rPr lang="en-US" dirty="0"/>
              <a:t>Motile (or sessile)</a:t>
            </a:r>
          </a:p>
          <a:p>
            <a:r>
              <a:rPr lang="en-US" dirty="0"/>
              <a:t>Diversity</a:t>
            </a:r>
          </a:p>
          <a:p>
            <a:pPr lvl="1"/>
            <a:r>
              <a:rPr lang="en-US" dirty="0"/>
              <a:t>	Autotrophic = algae / seaweeds</a:t>
            </a:r>
          </a:p>
          <a:p>
            <a:pPr lvl="1"/>
            <a:r>
              <a:rPr lang="en-US" dirty="0"/>
              <a:t>	</a:t>
            </a:r>
            <a:r>
              <a:rPr lang="en-US" dirty="0" err="1"/>
              <a:t>Hetertrophic</a:t>
            </a:r>
            <a:r>
              <a:rPr lang="en-US" dirty="0"/>
              <a:t> = protozoans / fungal protists</a:t>
            </a:r>
          </a:p>
          <a:p>
            <a:r>
              <a:rPr lang="en-US" dirty="0"/>
              <a:t>The Protista are a polyphyletic group</a:t>
            </a:r>
          </a:p>
          <a:p>
            <a:endParaRPr lang="en-US" dirty="0"/>
          </a:p>
        </p:txBody>
      </p:sp>
      <p:pic>
        <p:nvPicPr>
          <p:cNvPr id="4" name="Picture 3" descr="download (3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91534" y="1222334"/>
            <a:ext cx="2466975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8994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387270-0E58-124A-9642-5467AF2308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EVOLUTIONARY (PHYLOGENETIC)</a:t>
            </a:r>
            <a:br>
              <a:rPr lang="en-US" b="1" dirty="0"/>
            </a:br>
            <a:r>
              <a:rPr lang="en-US" b="1" dirty="0"/>
              <a:t>CLASSIFICATION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9FDA41-C3CD-9B4D-B6F8-5DFCC39829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Supergroups (shared features, common ancestry)</a:t>
            </a:r>
          </a:p>
          <a:p>
            <a:pPr lvl="1"/>
            <a:r>
              <a:rPr lang="en-US" dirty="0"/>
              <a:t>Chromalveolata</a:t>
            </a:r>
          </a:p>
          <a:p>
            <a:pPr lvl="1"/>
            <a:r>
              <a:rPr lang="en-US" dirty="0" err="1"/>
              <a:t>Unikonta</a:t>
            </a:r>
            <a:endParaRPr lang="en-US" dirty="0"/>
          </a:p>
          <a:p>
            <a:pPr lvl="1"/>
            <a:r>
              <a:rPr lang="en-US" dirty="0"/>
              <a:t>Archaeplastida</a:t>
            </a:r>
          </a:p>
          <a:p>
            <a:pPr lvl="1"/>
            <a:r>
              <a:rPr lang="en-US" dirty="0" err="1"/>
              <a:t>Rhizaria</a:t>
            </a:r>
            <a:endParaRPr lang="en-US" dirty="0"/>
          </a:p>
          <a:p>
            <a:pPr lvl="1"/>
            <a:r>
              <a:rPr lang="en-US" dirty="0" err="1"/>
              <a:t>Excavata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F6C5E70-195B-1E47-96BF-1F3835FB948F}"/>
              </a:ext>
            </a:extLst>
          </p:cNvPr>
          <p:cNvSpPr txBox="1"/>
          <p:nvPr/>
        </p:nvSpPr>
        <p:spPr>
          <a:xfrm rot="1206891">
            <a:off x="5574783" y="3400845"/>
            <a:ext cx="467711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rgbClr val="FF0000"/>
                </a:solidFill>
              </a:rPr>
              <a:t>5 LINES OF EVOLUTION </a:t>
            </a:r>
          </a:p>
          <a:p>
            <a:pPr algn="ctr"/>
            <a:r>
              <a:rPr lang="en-US" sz="3600" b="1" dirty="0">
                <a:solidFill>
                  <a:srgbClr val="FF0000"/>
                </a:solidFill>
              </a:rPr>
              <a:t>IN ONE KINGDOM</a:t>
            </a:r>
          </a:p>
        </p:txBody>
      </p:sp>
    </p:spTree>
    <p:extLst>
      <p:ext uri="{BB962C8B-B14F-4D97-AF65-F5344CB8AC3E}">
        <p14:creationId xmlns:p14="http://schemas.microsoft.com/office/powerpoint/2010/main" val="29149682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PRACTICAL CLASSIFICATION </a:t>
            </a:r>
            <a:br>
              <a:rPr lang="en-US" b="1" dirty="0"/>
            </a:br>
            <a:r>
              <a:rPr lang="en-US" b="1" dirty="0"/>
              <a:t>OF PROTISTS: ALGAE 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1200" y="1600200"/>
            <a:ext cx="4778385" cy="4932316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Division </a:t>
            </a:r>
            <a:r>
              <a:rPr lang="en-US" dirty="0" err="1"/>
              <a:t>Chlorophyta</a:t>
            </a:r>
            <a:endParaRPr lang="en-US" dirty="0"/>
          </a:p>
          <a:p>
            <a:pPr lvl="1"/>
            <a:r>
              <a:rPr lang="en-US" dirty="0"/>
              <a:t>Green algae </a:t>
            </a:r>
          </a:p>
          <a:p>
            <a:pPr lvl="1"/>
            <a:r>
              <a:rPr lang="en-US" dirty="0"/>
              <a:t>Land plant ancestors</a:t>
            </a:r>
          </a:p>
          <a:p>
            <a:r>
              <a:rPr lang="en-US" dirty="0"/>
              <a:t>Division </a:t>
            </a:r>
            <a:r>
              <a:rPr lang="en-US" dirty="0" err="1"/>
              <a:t>Rhodophya</a:t>
            </a:r>
            <a:endParaRPr lang="en-US" dirty="0"/>
          </a:p>
          <a:p>
            <a:pPr lvl="1"/>
            <a:r>
              <a:rPr lang="en-US" dirty="0"/>
              <a:t>Red algae</a:t>
            </a:r>
          </a:p>
          <a:p>
            <a:pPr lvl="1"/>
            <a:r>
              <a:rPr lang="en-US" dirty="0"/>
              <a:t>Source of agar/food </a:t>
            </a:r>
          </a:p>
          <a:p>
            <a:r>
              <a:rPr lang="en-US" dirty="0"/>
              <a:t>Division </a:t>
            </a:r>
            <a:r>
              <a:rPr lang="en-US" dirty="0" err="1"/>
              <a:t>Phaeophyta</a:t>
            </a:r>
            <a:endParaRPr lang="en-US" dirty="0"/>
          </a:p>
          <a:p>
            <a:pPr lvl="1"/>
            <a:r>
              <a:rPr lang="en-US" dirty="0"/>
              <a:t>Brown algae</a:t>
            </a:r>
          </a:p>
          <a:p>
            <a:pPr lvl="1"/>
            <a:r>
              <a:rPr lang="en-US" dirty="0"/>
              <a:t>Source of alginate/food</a:t>
            </a:r>
          </a:p>
          <a:p>
            <a:r>
              <a:rPr lang="en-US" dirty="0"/>
              <a:t>Division </a:t>
            </a:r>
            <a:r>
              <a:rPr lang="en-US" dirty="0" err="1"/>
              <a:t>Chrysophyta</a:t>
            </a:r>
            <a:endParaRPr lang="en-US" dirty="0"/>
          </a:p>
          <a:p>
            <a:pPr lvl="1"/>
            <a:r>
              <a:rPr lang="en-US" dirty="0"/>
              <a:t>Golden algae</a:t>
            </a:r>
          </a:p>
          <a:p>
            <a:pPr lvl="1"/>
            <a:r>
              <a:rPr lang="en-US" dirty="0"/>
              <a:t>Includes diatoms (silica shells, #1 phytoplankton in colder oceans)</a:t>
            </a:r>
          </a:p>
          <a:p>
            <a:endParaRPr lang="en-US" dirty="0"/>
          </a:p>
        </p:txBody>
      </p:sp>
      <p:pic>
        <p:nvPicPr>
          <p:cNvPr id="4" name="Picture 3" descr="DDDB 167 red algae sm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0744" y="1690020"/>
            <a:ext cx="3187379" cy="2124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55979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PRACTICAL CLASSIFICATION </a:t>
            </a:r>
            <a:br>
              <a:rPr lang="en-US" b="1" dirty="0"/>
            </a:br>
            <a:r>
              <a:rPr lang="en-US" b="1" dirty="0"/>
              <a:t>OF PROTISTS: ALGAE II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8563" y="1600200"/>
            <a:ext cx="5550884" cy="4877498"/>
          </a:xfrm>
        </p:spPr>
        <p:txBody>
          <a:bodyPr>
            <a:normAutofit/>
          </a:bodyPr>
          <a:lstStyle/>
          <a:p>
            <a:r>
              <a:rPr lang="en-US" dirty="0"/>
              <a:t>Division </a:t>
            </a:r>
            <a:r>
              <a:rPr lang="en-US" dirty="0" err="1"/>
              <a:t>Pyrrophyta</a:t>
            </a:r>
            <a:endParaRPr lang="en-US" dirty="0"/>
          </a:p>
          <a:p>
            <a:pPr lvl="1"/>
            <a:r>
              <a:rPr lang="en-US" dirty="0" err="1"/>
              <a:t>Dinoflagellates</a:t>
            </a:r>
            <a:endParaRPr lang="en-US" dirty="0"/>
          </a:p>
          <a:p>
            <a:pPr lvl="1"/>
            <a:r>
              <a:rPr lang="en-US" dirty="0"/>
              <a:t>Photosynthetic/Heterotrophic, #1 phytoplankton in warmer oceans</a:t>
            </a:r>
          </a:p>
          <a:p>
            <a:r>
              <a:rPr lang="en-US" dirty="0"/>
              <a:t>Division </a:t>
            </a:r>
            <a:r>
              <a:rPr lang="en-US" dirty="0" err="1"/>
              <a:t>Euglenophyta</a:t>
            </a:r>
            <a:endParaRPr lang="en-US" dirty="0"/>
          </a:p>
          <a:p>
            <a:pPr lvl="1"/>
            <a:r>
              <a:rPr lang="en-US" dirty="0" err="1"/>
              <a:t>Euglenoids</a:t>
            </a:r>
            <a:endParaRPr lang="en-US" dirty="0"/>
          </a:p>
          <a:p>
            <a:pPr lvl="1"/>
            <a:r>
              <a:rPr lang="en-US" dirty="0"/>
              <a:t>Photosynthetic/Heterotrophic</a:t>
            </a:r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3437" y="1884496"/>
            <a:ext cx="2540000" cy="1905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3437" y="4038949"/>
            <a:ext cx="2540000" cy="201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1651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PRACTICAL CLASSIFICATION </a:t>
            </a:r>
            <a:br>
              <a:rPr lang="en-US" b="1" dirty="0"/>
            </a:br>
            <a:r>
              <a:rPr lang="en-US" b="1" dirty="0"/>
              <a:t>OF PROTISTS: PROTOZOANS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Basis of motility</a:t>
            </a:r>
          </a:p>
          <a:p>
            <a:r>
              <a:rPr lang="en-US" dirty="0"/>
              <a:t>Phyla (details on following slides)</a:t>
            </a:r>
          </a:p>
          <a:p>
            <a:pPr lvl="1"/>
            <a:r>
              <a:rPr lang="en-US" dirty="0"/>
              <a:t>Phylum Sarcodina</a:t>
            </a:r>
          </a:p>
          <a:p>
            <a:pPr marL="457200" lvl="1" indent="0">
              <a:buNone/>
            </a:pPr>
            <a:r>
              <a:rPr lang="en-US" b="1" dirty="0">
                <a:solidFill>
                  <a:srgbClr val="FF0000"/>
                </a:solidFill>
              </a:rPr>
              <a:t>	</a:t>
            </a:r>
            <a:r>
              <a:rPr lang="en-US" dirty="0" err="1">
                <a:solidFill>
                  <a:srgbClr val="FF0000"/>
                </a:solidFill>
              </a:rPr>
              <a:t>Sarcodinans</a:t>
            </a:r>
            <a:r>
              <a:rPr lang="en-US" dirty="0">
                <a:solidFill>
                  <a:srgbClr val="FF0000"/>
                </a:solidFill>
              </a:rPr>
              <a:t> or </a:t>
            </a:r>
            <a:r>
              <a:rPr lang="en-US" dirty="0" err="1">
                <a:solidFill>
                  <a:srgbClr val="FF0000"/>
                </a:solidFill>
              </a:rPr>
              <a:t>ameboids</a:t>
            </a:r>
            <a:endParaRPr lang="en-US" dirty="0">
              <a:solidFill>
                <a:srgbClr val="FF0000"/>
              </a:solidFill>
            </a:endParaRPr>
          </a:p>
          <a:p>
            <a:pPr lvl="1"/>
            <a:r>
              <a:rPr lang="en-US" dirty="0"/>
              <a:t>Phylum </a:t>
            </a:r>
            <a:r>
              <a:rPr lang="en-US" dirty="0" err="1"/>
              <a:t>Mastigophora</a:t>
            </a:r>
            <a:r>
              <a:rPr lang="en-US" dirty="0"/>
              <a:t> (P. </a:t>
            </a:r>
            <a:r>
              <a:rPr lang="en-US" dirty="0" err="1"/>
              <a:t>Flagellata</a:t>
            </a:r>
            <a:r>
              <a:rPr lang="en-US" dirty="0"/>
              <a:t>)</a:t>
            </a:r>
          </a:p>
          <a:p>
            <a:pPr marL="457200" lvl="1" indent="0">
              <a:buNone/>
            </a:pPr>
            <a:r>
              <a:rPr lang="en-US" dirty="0"/>
              <a:t>	</a:t>
            </a:r>
            <a:r>
              <a:rPr lang="en-US" dirty="0" err="1">
                <a:solidFill>
                  <a:srgbClr val="FF0000"/>
                </a:solidFill>
              </a:rPr>
              <a:t>Mastigophorans</a:t>
            </a:r>
            <a:r>
              <a:rPr lang="en-US" dirty="0">
                <a:solidFill>
                  <a:srgbClr val="FF0000"/>
                </a:solidFill>
              </a:rPr>
              <a:t> or flagellates</a:t>
            </a:r>
          </a:p>
          <a:p>
            <a:pPr lvl="1"/>
            <a:r>
              <a:rPr lang="en-US" dirty="0"/>
              <a:t>Phylum </a:t>
            </a:r>
            <a:r>
              <a:rPr lang="en-US" dirty="0" err="1"/>
              <a:t>Ciliophora</a:t>
            </a:r>
            <a:r>
              <a:rPr lang="en-US" dirty="0"/>
              <a:t> (P. </a:t>
            </a:r>
            <a:r>
              <a:rPr lang="en-US" dirty="0" err="1"/>
              <a:t>Ciliata</a:t>
            </a:r>
            <a:r>
              <a:rPr lang="en-US" dirty="0"/>
              <a:t>)</a:t>
            </a:r>
          </a:p>
          <a:p>
            <a:pPr marL="457200" lvl="1" indent="0">
              <a:buNone/>
            </a:pPr>
            <a:r>
              <a:rPr lang="en-US" dirty="0">
                <a:solidFill>
                  <a:srgbClr val="FF0000"/>
                </a:solidFill>
              </a:rPr>
              <a:t>	Ciliates</a:t>
            </a:r>
          </a:p>
          <a:p>
            <a:pPr lvl="1"/>
            <a:r>
              <a:rPr lang="en-US" dirty="0"/>
              <a:t>Phylum Apicomplexa (P. </a:t>
            </a:r>
            <a:r>
              <a:rPr lang="en-US" dirty="0" err="1"/>
              <a:t>Sporozoa</a:t>
            </a:r>
            <a:r>
              <a:rPr lang="en-US" dirty="0"/>
              <a:t>)</a:t>
            </a:r>
          </a:p>
          <a:p>
            <a:pPr marL="457200" lvl="1" indent="0">
              <a:buNone/>
            </a:pPr>
            <a:r>
              <a:rPr lang="en-US" dirty="0"/>
              <a:t>	</a:t>
            </a:r>
            <a:r>
              <a:rPr lang="en-US" dirty="0">
                <a:solidFill>
                  <a:srgbClr val="FF0000"/>
                </a:solidFill>
              </a:rPr>
              <a:t>Sporozoans</a:t>
            </a:r>
          </a:p>
          <a:p>
            <a:pPr marL="457200" lvl="1" indent="0">
              <a:buNone/>
            </a:pPr>
            <a:endParaRPr lang="en-US" dirty="0"/>
          </a:p>
          <a:p>
            <a:pPr marL="457200" lvl="1" indent="0">
              <a:buNone/>
            </a:pPr>
            <a:endParaRPr lang="en-US" dirty="0"/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91350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Focus on PHYLUM SARCODINA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1200" y="1600201"/>
            <a:ext cx="4618234" cy="4525963"/>
          </a:xfrm>
        </p:spPr>
        <p:txBody>
          <a:bodyPr/>
          <a:lstStyle/>
          <a:p>
            <a:r>
              <a:rPr lang="en-US" dirty="0"/>
              <a:t>Pseudopodia</a:t>
            </a:r>
          </a:p>
          <a:p>
            <a:r>
              <a:rPr lang="en-US" dirty="0"/>
              <a:t>Irregular cell shape</a:t>
            </a:r>
          </a:p>
          <a:p>
            <a:r>
              <a:rPr lang="en-US" dirty="0"/>
              <a:t>Examples</a:t>
            </a:r>
          </a:p>
          <a:p>
            <a:pPr lvl="1"/>
            <a:r>
              <a:rPr lang="en-US" i="1" dirty="0"/>
              <a:t>Chaos chaos</a:t>
            </a:r>
          </a:p>
          <a:p>
            <a:pPr lvl="1"/>
            <a:r>
              <a:rPr lang="en-US" i="1" dirty="0"/>
              <a:t>Entamoeba histolytica</a:t>
            </a:r>
          </a:p>
          <a:p>
            <a:pPr marL="457200" lvl="1" indent="0">
              <a:buNone/>
            </a:pPr>
            <a:r>
              <a:rPr lang="en-US" i="1" dirty="0"/>
              <a:t>  </a:t>
            </a:r>
            <a:r>
              <a:rPr lang="en-US" dirty="0"/>
              <a:t>(causes amebic dysentery)</a:t>
            </a:r>
          </a:p>
        </p:txBody>
      </p:sp>
      <p:pic>
        <p:nvPicPr>
          <p:cNvPr id="4" name="Picture 3" descr="Entamoeba histolytica in situ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2683" y="3863181"/>
            <a:ext cx="3208117" cy="2566494"/>
          </a:xfrm>
          <a:prstGeom prst="rect">
            <a:avLst/>
          </a:prstGeom>
        </p:spPr>
      </p:pic>
      <p:pic>
        <p:nvPicPr>
          <p:cNvPr id="5" name="Picture 4" descr="amoebas133555624106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2684" y="1600200"/>
            <a:ext cx="3208117" cy="2185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47369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101017"/>
            <a:ext cx="8229600" cy="1143000"/>
          </a:xfrm>
        </p:spPr>
        <p:txBody>
          <a:bodyPr>
            <a:normAutofit/>
          </a:bodyPr>
          <a:lstStyle/>
          <a:p>
            <a:r>
              <a:rPr lang="en-US" b="1" dirty="0"/>
              <a:t>Focus on PHYLUM MASTIGOPHORA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1200" y="1600201"/>
            <a:ext cx="5098648" cy="4525963"/>
          </a:xfrm>
        </p:spPr>
        <p:txBody>
          <a:bodyPr/>
          <a:lstStyle/>
          <a:p>
            <a:r>
              <a:rPr lang="en-US" dirty="0"/>
              <a:t>Flagella</a:t>
            </a:r>
          </a:p>
          <a:p>
            <a:r>
              <a:rPr lang="en-US" dirty="0"/>
              <a:t>Examples</a:t>
            </a:r>
          </a:p>
          <a:p>
            <a:pPr lvl="1"/>
            <a:r>
              <a:rPr lang="en-US" i="1" dirty="0"/>
              <a:t>Giardia </a:t>
            </a:r>
            <a:r>
              <a:rPr lang="en-US" dirty="0"/>
              <a:t>(causes Giardiasis)</a:t>
            </a:r>
            <a:endParaRPr lang="en-US" i="1" dirty="0"/>
          </a:p>
          <a:p>
            <a:pPr lvl="1"/>
            <a:r>
              <a:rPr lang="en-US" i="1" dirty="0"/>
              <a:t>Trypanosoma </a:t>
            </a:r>
            <a:r>
              <a:rPr lang="en-US" dirty="0"/>
              <a:t>(causes African Sleeping sickness)</a:t>
            </a:r>
          </a:p>
        </p:txBody>
      </p:sp>
      <p:pic>
        <p:nvPicPr>
          <p:cNvPr id="6" name="Picture 5" descr="4bf6bd857a73537193230ba8f81d21c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0696" y="4935896"/>
            <a:ext cx="2290633" cy="1669910"/>
          </a:xfrm>
          <a:prstGeom prst="rect">
            <a:avLst/>
          </a:prstGeom>
        </p:spPr>
      </p:pic>
      <p:pic>
        <p:nvPicPr>
          <p:cNvPr id="7" name="Picture 6" descr="images (1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79849" y="4266490"/>
            <a:ext cx="2731625" cy="2339317"/>
          </a:xfrm>
          <a:prstGeom prst="rect">
            <a:avLst/>
          </a:prstGeom>
        </p:spPr>
      </p:pic>
      <p:pic>
        <p:nvPicPr>
          <p:cNvPr id="8" name="Picture 7" descr="images (3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21328" y="1244018"/>
            <a:ext cx="2244320" cy="2682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8447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320</Words>
  <Application>Microsoft Macintosh PowerPoint</Application>
  <PresentationFormat>Widescreen</PresentationFormat>
  <Paragraphs>84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Office Theme</vt:lpstr>
      <vt:lpstr>BIOL 1108  LAB PRESENTATION</vt:lpstr>
      <vt:lpstr>PROTISTA I</vt:lpstr>
      <vt:lpstr>PROTISTA II</vt:lpstr>
      <vt:lpstr>EVOLUTIONARY (PHYLOGENETIC) CLASSIFICATION</vt:lpstr>
      <vt:lpstr>PRACTICAL CLASSIFICATION  OF PROTISTS: ALGAE I</vt:lpstr>
      <vt:lpstr>PRACTICAL CLASSIFICATION  OF PROTISTS: ALGAE II</vt:lpstr>
      <vt:lpstr>PRACTICAL CLASSIFICATION  OF PROTISTS: PROTOZOANS</vt:lpstr>
      <vt:lpstr>Focus on PHYLUM SARCODINA</vt:lpstr>
      <vt:lpstr>Focus on PHYLUM MASTIGOPHORA</vt:lpstr>
      <vt:lpstr>Focus on PHYLUM CILIOPHORA</vt:lpstr>
      <vt:lpstr>Focus on PHYLUM APICOMPLEXA</vt:lpstr>
      <vt:lpstr>FUNGAL PROTISTS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BIOL 1108  LAB PRESENTATION</dc:title>
  <dc:creator>Mark Knauss</dc:creator>
  <cp:lastModifiedBy>Mark Knauss</cp:lastModifiedBy>
  <cp:revision>1</cp:revision>
  <dcterms:created xsi:type="dcterms:W3CDTF">2020-06-16T23:22:19Z</dcterms:created>
  <dcterms:modified xsi:type="dcterms:W3CDTF">2020-06-16T23:23:37Z</dcterms:modified>
</cp:coreProperties>
</file>