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7" r:id="rId7"/>
    <p:sldId id="266" r:id="rId8"/>
    <p:sldId id="261" r:id="rId9"/>
    <p:sldId id="268" r:id="rId10"/>
    <p:sldId id="263" r:id="rId11"/>
    <p:sldId id="269" r:id="rId12"/>
    <p:sldId id="264" r:id="rId13"/>
    <p:sldId id="265" r:id="rId14"/>
  </p:sldIdLst>
  <p:sldSz cx="12192000" cy="6858000"/>
  <p:notesSz cx="6950075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6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7CA972-CF81-4623-804E-CD12C1A1E8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149003-8AF6-4CFE-A5CF-2299D4EAEA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7070EE-4ACA-4A5D-A2A0-2E8D4935B6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6AF0C7-0AC0-407D-82ED-33BA58BD0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E48B29-31CC-400E-9379-BBE15067D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9321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F2EA0F-C6F6-4EAC-8356-C88581E0F9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F962286-272D-4A79-B976-84BD02D510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BB4250-F21C-42E1-A259-BEB79DBBCD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C7D3DF-E421-4E37-9D4B-DB1C153138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EEDFF7-6172-4BE0-A99D-C70029DA97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260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2145F0E-10FC-4433-90E6-56614A0795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1D6FD4-BC0F-4C6C-BDF3-03EB5F04B0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9BDC32-D763-477D-B47C-9C09C375C9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8968E9-10C2-48DF-9312-DD16102D7F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E25D3F-E902-4925-B863-F2C72AE62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414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92272-4D73-4167-B622-4FED38E010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1EA508-8440-4C91-B88D-0145922B07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96B9C4-FED1-4F4D-AAE4-5F1A49B0AE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F43C7C-69D9-4007-9335-70E049F966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E9744-FCBD-4D29-B3DB-05BA19F66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441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8D302-E32F-4F4D-95CD-970E4B8D39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3314F6-B085-4814-9EFC-F2C0225EB5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764BE5-7E61-41D3-8695-EC4F91C247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C0E66D-A064-4326-B7BA-1DF3728DC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D2D239-DA51-476A-83C1-5B36F3005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79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D117B-4B4B-4A32-BEAD-35FB811CFA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191EF1-7769-4F1E-B933-B2C96A5764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16A5E2-8C24-41FF-A170-CD5555FA97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6F35D6-B289-4721-A569-1E8635B34F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F82CFD-503F-470D-B71B-6B42C26C4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1D2269-F78A-4082-836F-036BBE7BE3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84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6C7620-A408-4883-BCA0-92821F8B8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49EFEA-B476-48E2-8156-11C2839A8C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0F1852-9CF8-49ED-A33C-A5645F65A5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B91CA1-69B9-476D-B75E-C6D4C3B625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AB4D72-2CCE-42C5-913C-685ECEE67C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9B527F1-A798-425B-94B1-754AD69C13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D485528-0F97-40C4-AB3F-188AEDE89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3276F4-0CC4-4B41-9339-B85EBF929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263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C472C2-3A1B-4D42-9042-5CB07B27F5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9F2970F-4918-498D-90C7-A9BA9D02FF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56956E-6A07-4C1B-895D-9EA4A7DB4C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370D9B-E637-4397-9635-E348A5B02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317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94F6DF7-7B05-45E8-A0CE-BA39750654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B1B8F2-8FC0-48F2-A223-ABA6B80F3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99D0A6-E7A2-4B4D-AC9E-617EACC1D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284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6AFE71-B578-4C05-9D95-EB7759B297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A46EA2-47B8-4821-94FB-267BB56A8B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CCF3F8-C089-429B-855C-F6BD569234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A4563E-A855-4E55-A56E-3B57E14098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3C484F-28AB-4D0E-8C61-95AEF2D179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E59707-8788-4DEB-A8C9-1AB7E8F407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237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03130F-59B4-4C30-875C-10CBE1A1C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801290-60E5-49DD-A978-C3A2418C64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100C37-E0A9-4B04-A5CC-5669480C7F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D09917-9351-4708-82C5-A049295CF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A67D76-A034-4AE6-879E-A05018FD74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82DC14-E6C0-49B4-811E-35539F6D04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264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E207016-FD1F-45C6-9514-27688DB19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10476-BCCF-4937-BE64-D79590AC0E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1C247A-4852-4523-B0FD-58E9B0D63A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7E01BD-AD75-4666-A98A-E4B07AF3BA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3FF9F8-203B-4E07-A51B-ACAEDCB3E0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222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ologycorner.com/APbiology/pathology/bacteria.html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/3.0/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13" Type="http://schemas.openxmlformats.org/officeDocument/2006/relationships/hyperlink" Target="https://www.flickr.com/photos/therubinlab/34079825886" TargetMode="External"/><Relationship Id="rId3" Type="http://schemas.openxmlformats.org/officeDocument/2006/relationships/hyperlink" Target="https://en.wikipedia.org/wiki/Staphylococcus_aureus" TargetMode="External"/><Relationship Id="rId7" Type="http://schemas.openxmlformats.org/officeDocument/2006/relationships/hyperlink" Target="https://creativecommons.org/licenses/by-nc/3.0/" TargetMode="External"/><Relationship Id="rId12" Type="http://schemas.openxmlformats.org/officeDocument/2006/relationships/image" Target="../media/image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flickr.com/photos/occbio/6414377511/" TargetMode="External"/><Relationship Id="rId11" Type="http://schemas.openxmlformats.org/officeDocument/2006/relationships/hyperlink" Target="http://www.public-domain-image.com/free-images/science/microscopy-images/gonorrhea-neisseria-gonorrhoeae/photomicrograph-depicts-the-gram-negative-bacteria-neisseria-gonorrhoeae" TargetMode="External"/><Relationship Id="rId5" Type="http://schemas.openxmlformats.org/officeDocument/2006/relationships/image" Target="../media/image3.jpg"/><Relationship Id="rId10" Type="http://schemas.openxmlformats.org/officeDocument/2006/relationships/image" Target="../media/image5.jpg"/><Relationship Id="rId4" Type="http://schemas.openxmlformats.org/officeDocument/2006/relationships/hyperlink" Target="https://creativecommons.org/licenses/by-sa/3.0/" TargetMode="External"/><Relationship Id="rId9" Type="http://schemas.openxmlformats.org/officeDocument/2006/relationships/hyperlink" Target="https://commons.wikimedia.org/wiki/File:Gram_negative_bacilli.jpg" TargetMode="External"/><Relationship Id="rId14" Type="http://schemas.openxmlformats.org/officeDocument/2006/relationships/hyperlink" Target="https://creativecommons.org/licenses/by-nc-sa/3.0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858FE-6B16-4589-86A6-5B14FD47656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600" b="1" dirty="0"/>
              <a:t>Gram Stain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37A4AD-DC69-44A3-B096-CF94CD45FCC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5628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C71FC-4363-4C45-890E-A51BDA59AD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645" y="31897"/>
            <a:ext cx="11070996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36D1B4-71AF-46A9-8BE5-E1AC33BC69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7645" y="1131216"/>
            <a:ext cx="11594969" cy="5608949"/>
          </a:xfrm>
        </p:spPr>
        <p:txBody>
          <a:bodyPr>
            <a:normAutofit/>
          </a:bodyPr>
          <a:lstStyle/>
          <a:p>
            <a:r>
              <a:rPr lang="en-US" dirty="0"/>
              <a:t>Gram stain differentiates bacteria into </a:t>
            </a:r>
            <a:r>
              <a:rPr lang="en-US" dirty="0">
                <a:solidFill>
                  <a:srgbClr val="FF0000"/>
                </a:solidFill>
              </a:rPr>
              <a:t>Gram positive </a:t>
            </a:r>
            <a:r>
              <a:rPr lang="en-US" dirty="0"/>
              <a:t>and </a:t>
            </a:r>
            <a:r>
              <a:rPr lang="en-US" dirty="0">
                <a:solidFill>
                  <a:srgbClr val="FF0000"/>
                </a:solidFill>
              </a:rPr>
              <a:t>Gram</a:t>
            </a:r>
            <a:r>
              <a:rPr lang="en-US" dirty="0"/>
              <a:t> </a:t>
            </a:r>
            <a:r>
              <a:rPr lang="en-US" dirty="0">
                <a:solidFill>
                  <a:srgbClr val="FF0000"/>
                </a:solidFill>
              </a:rPr>
              <a:t>negative </a:t>
            </a:r>
            <a:r>
              <a:rPr lang="en-US" dirty="0"/>
              <a:t>groups.</a:t>
            </a:r>
          </a:p>
          <a:p>
            <a:endParaRPr lang="en-US" dirty="0"/>
          </a:p>
          <a:p>
            <a:r>
              <a:rPr lang="en-US" dirty="0"/>
              <a:t>The </a:t>
            </a:r>
            <a:r>
              <a:rPr lang="en-US" dirty="0">
                <a:solidFill>
                  <a:srgbClr val="FF0000"/>
                </a:solidFill>
              </a:rPr>
              <a:t>retention</a:t>
            </a:r>
            <a:r>
              <a:rPr lang="en-US" dirty="0"/>
              <a:t> of crystal violet dye is the </a:t>
            </a:r>
            <a:r>
              <a:rPr lang="en-US" dirty="0">
                <a:solidFill>
                  <a:srgbClr val="FF0000"/>
                </a:solidFill>
              </a:rPr>
              <a:t>positive result </a:t>
            </a:r>
            <a:r>
              <a:rPr lang="en-US" dirty="0"/>
              <a:t>for the staining procedure.</a:t>
            </a:r>
          </a:p>
          <a:p>
            <a:endParaRPr lang="en-US" dirty="0"/>
          </a:p>
          <a:p>
            <a:r>
              <a:rPr lang="en-US" dirty="0"/>
              <a:t>Crystal violet, a basic dye, stains the negatively charged cell wall &amp; cell interior.  </a:t>
            </a:r>
          </a:p>
          <a:p>
            <a:endParaRPr lang="en-US" dirty="0"/>
          </a:p>
          <a:p>
            <a:r>
              <a:rPr lang="en-US" dirty="0"/>
              <a:t>Iodine, a </a:t>
            </a:r>
            <a:r>
              <a:rPr lang="en-US" dirty="0">
                <a:solidFill>
                  <a:srgbClr val="FF0000"/>
                </a:solidFill>
              </a:rPr>
              <a:t>mordant,</a:t>
            </a:r>
            <a:r>
              <a:rPr lang="en-US" dirty="0"/>
              <a:t> binds to crystal violet to form large insoluble complexes.</a:t>
            </a:r>
          </a:p>
          <a:p>
            <a:pPr lvl="1"/>
            <a:r>
              <a:rPr lang="en-US" dirty="0"/>
              <a:t> this </a:t>
            </a:r>
            <a:r>
              <a:rPr lang="en-US" dirty="0">
                <a:solidFill>
                  <a:srgbClr val="FF0000"/>
                </a:solidFill>
              </a:rPr>
              <a:t>slows down </a:t>
            </a:r>
            <a:r>
              <a:rPr lang="en-US" dirty="0"/>
              <a:t>the removal of the dye when the decolorizer is added.  </a:t>
            </a:r>
          </a:p>
        </p:txBody>
      </p:sp>
    </p:spTree>
    <p:extLst>
      <p:ext uri="{BB962C8B-B14F-4D97-AF65-F5344CB8AC3E}">
        <p14:creationId xmlns:p14="http://schemas.microsoft.com/office/powerpoint/2010/main" val="38967858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C71FC-4363-4C45-890E-A51BDA59AD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645" y="31897"/>
            <a:ext cx="11070996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36D1B4-71AF-46A9-8BE5-E1AC33BC69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7645" y="1131216"/>
            <a:ext cx="11594969" cy="5608949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Alcohol decolorizer acts in the </a:t>
            </a:r>
            <a:r>
              <a:rPr lang="en-US" dirty="0">
                <a:solidFill>
                  <a:srgbClr val="FF0000"/>
                </a:solidFill>
              </a:rPr>
              <a:t>same manner </a:t>
            </a:r>
            <a:r>
              <a:rPr lang="en-US" dirty="0"/>
              <a:t>on all cell types.  </a:t>
            </a:r>
          </a:p>
          <a:p>
            <a:pPr lvl="1"/>
            <a:r>
              <a:rPr lang="en-US" dirty="0"/>
              <a:t>It dehydrates the peptidoglycan layer, solubilizes lipids, (damaging cell membranes), and solubilizes the crystal violet complexes.</a:t>
            </a:r>
          </a:p>
          <a:p>
            <a:pPr lvl="1"/>
            <a:endParaRPr lang="en-US" dirty="0"/>
          </a:p>
          <a:p>
            <a:r>
              <a:rPr lang="en-US" dirty="0"/>
              <a:t>With a </a:t>
            </a:r>
            <a:r>
              <a:rPr lang="en-US" dirty="0">
                <a:solidFill>
                  <a:srgbClr val="FF0000"/>
                </a:solidFill>
              </a:rPr>
              <a:t>thin peptidoglycan layer </a:t>
            </a:r>
            <a:r>
              <a:rPr lang="en-US" dirty="0"/>
              <a:t>the alcohol can penetrate the entire wall and allow crystal violet to be dissolved and </a:t>
            </a:r>
            <a:r>
              <a:rPr lang="en-US" dirty="0">
                <a:solidFill>
                  <a:srgbClr val="FF0000"/>
                </a:solidFill>
              </a:rPr>
              <a:t>rinsed out </a:t>
            </a:r>
            <a:r>
              <a:rPr lang="en-US" dirty="0"/>
              <a:t>from the cell cytoplasm.</a:t>
            </a:r>
          </a:p>
          <a:p>
            <a:endParaRPr lang="en-US" dirty="0"/>
          </a:p>
          <a:p>
            <a:r>
              <a:rPr lang="en-US" dirty="0"/>
              <a:t>With a </a:t>
            </a:r>
            <a:r>
              <a:rPr lang="en-US" dirty="0">
                <a:solidFill>
                  <a:srgbClr val="FF0000"/>
                </a:solidFill>
              </a:rPr>
              <a:t>thick peptidoglycan layer </a:t>
            </a:r>
            <a:r>
              <a:rPr lang="en-US" dirty="0"/>
              <a:t>the decolorizer cannot penetrate the distance into the cell interior quickly and release the crystal violet.</a:t>
            </a:r>
          </a:p>
          <a:p>
            <a:pPr lvl="1"/>
            <a:r>
              <a:rPr lang="en-US" dirty="0"/>
              <a:t>This effect is </a:t>
            </a:r>
            <a:r>
              <a:rPr lang="en-US" dirty="0">
                <a:solidFill>
                  <a:srgbClr val="FF0000"/>
                </a:solidFill>
              </a:rPr>
              <a:t>TIME dependent </a:t>
            </a:r>
            <a:r>
              <a:rPr lang="en-US" dirty="0"/>
              <a:t>i.e. if you decolorize for </a:t>
            </a:r>
            <a:r>
              <a:rPr lang="en-US" dirty="0">
                <a:solidFill>
                  <a:srgbClr val="FF0000"/>
                </a:solidFill>
              </a:rPr>
              <a:t>too long </a:t>
            </a:r>
            <a:r>
              <a:rPr lang="en-US" dirty="0"/>
              <a:t>even a thick peptidoglycan layer will become so damaged that the crystal violet will rinse </a:t>
            </a:r>
            <a:r>
              <a:rPr lang="en-US"/>
              <a:t>out.</a:t>
            </a:r>
          </a:p>
          <a:p>
            <a:pPr lvl="1"/>
            <a:endParaRPr lang="en-US" dirty="0"/>
          </a:p>
          <a:p>
            <a:r>
              <a:rPr lang="en-US" dirty="0"/>
              <a:t>Safranin, a basic dye, counterstains all cells pink.  Gram positives look purple because purple is </a:t>
            </a:r>
            <a:r>
              <a:rPr lang="en-US" dirty="0">
                <a:solidFill>
                  <a:srgbClr val="FF0000"/>
                </a:solidFill>
              </a:rPr>
              <a:t>DARKER</a:t>
            </a:r>
            <a:r>
              <a:rPr lang="en-US" dirty="0"/>
              <a:t> than pink.  Gram negatives look pink because they are </a:t>
            </a:r>
            <a:r>
              <a:rPr lang="en-US" dirty="0">
                <a:solidFill>
                  <a:srgbClr val="FF0000"/>
                </a:solidFill>
              </a:rPr>
              <a:t>ONLY</a:t>
            </a:r>
            <a:r>
              <a:rPr lang="en-US" dirty="0"/>
              <a:t> stained with Safranin.</a:t>
            </a:r>
          </a:p>
        </p:txBody>
      </p:sp>
    </p:spTree>
    <p:extLst>
      <p:ext uri="{BB962C8B-B14F-4D97-AF65-F5344CB8AC3E}">
        <p14:creationId xmlns:p14="http://schemas.microsoft.com/office/powerpoint/2010/main" val="14070326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6DC1CF-A0DD-4786-8A6C-9A2C065FD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Application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14C384-0E2E-46AF-ABB0-3624C81B2A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Used at the start of the process to </a:t>
            </a:r>
            <a:r>
              <a:rPr lang="en-US" dirty="0">
                <a:solidFill>
                  <a:srgbClr val="FF0000"/>
                </a:solidFill>
              </a:rPr>
              <a:t>identify</a:t>
            </a:r>
            <a:r>
              <a:rPr lang="en-US" dirty="0"/>
              <a:t> an unknown organism.</a:t>
            </a:r>
          </a:p>
          <a:p>
            <a:r>
              <a:rPr lang="en-US" dirty="0"/>
              <a:t>Used in clinical pathology labs to </a:t>
            </a:r>
            <a:r>
              <a:rPr lang="en-US" dirty="0">
                <a:solidFill>
                  <a:srgbClr val="FF0000"/>
                </a:solidFill>
              </a:rPr>
              <a:t>distinguish</a:t>
            </a:r>
            <a:r>
              <a:rPr lang="en-US" dirty="0"/>
              <a:t> infections caused by Gram positive  vs. Gram negative pathogens.</a:t>
            </a:r>
          </a:p>
          <a:p>
            <a:pPr lvl="1"/>
            <a:r>
              <a:rPr lang="en-US" dirty="0"/>
              <a:t>Each group requires treatment with appropriate antibiotics.</a:t>
            </a:r>
          </a:p>
          <a:p>
            <a:pPr lvl="1"/>
            <a:r>
              <a:rPr lang="en-US" dirty="0"/>
              <a:t>Some antibiotics cannot cross the G –</a:t>
            </a:r>
            <a:r>
              <a:rPr lang="en-US" dirty="0" err="1"/>
              <a:t>ve</a:t>
            </a:r>
            <a:r>
              <a:rPr lang="en-US" dirty="0"/>
              <a:t> outer membrane.</a:t>
            </a:r>
          </a:p>
          <a:p>
            <a:pPr lvl="1"/>
            <a:r>
              <a:rPr lang="en-US" dirty="0"/>
              <a:t>G –</a:t>
            </a:r>
            <a:r>
              <a:rPr lang="en-US" dirty="0" err="1"/>
              <a:t>ve</a:t>
            </a:r>
            <a:r>
              <a:rPr lang="en-US" dirty="0"/>
              <a:t> infections should be identified quickly and treated to lower the risk of septic shock.  </a:t>
            </a:r>
          </a:p>
          <a:p>
            <a:pPr lvl="1"/>
            <a:r>
              <a:rPr lang="en-US" dirty="0"/>
              <a:t>Patient may die due to the inflammatory response to lipopolysaccharide on G -</a:t>
            </a:r>
            <a:r>
              <a:rPr lang="en-US" dirty="0" err="1"/>
              <a:t>ve</a:t>
            </a:r>
            <a:r>
              <a:rPr lang="en-US" dirty="0"/>
              <a:t> outer membrane.</a:t>
            </a:r>
          </a:p>
        </p:txBody>
      </p:sp>
    </p:spTree>
    <p:extLst>
      <p:ext uri="{BB962C8B-B14F-4D97-AF65-F5344CB8AC3E}">
        <p14:creationId xmlns:p14="http://schemas.microsoft.com/office/powerpoint/2010/main" val="26044855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357EA0-23D4-415E-A549-DD63C55972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353" y="0"/>
            <a:ext cx="10948447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Troubleshooting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474D95-611F-4E86-B2DE-77F94C05AB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353" y="1084082"/>
            <a:ext cx="11514055" cy="5316718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False positives and negatives:</a:t>
            </a:r>
          </a:p>
          <a:p>
            <a:pPr lvl="1"/>
            <a:r>
              <a:rPr lang="en-US" dirty="0"/>
              <a:t>Use a fresh, actively growing culture of bacteria for the Gram stain. Cell walls become damaged in old cultures and give false results.</a:t>
            </a:r>
          </a:p>
          <a:p>
            <a:pPr lvl="1"/>
            <a:r>
              <a:rPr lang="en-US" dirty="0"/>
              <a:t>Smear is </a:t>
            </a:r>
            <a:r>
              <a:rPr lang="en-US" dirty="0">
                <a:solidFill>
                  <a:srgbClr val="FF0000"/>
                </a:solidFill>
              </a:rPr>
              <a:t>too thick </a:t>
            </a:r>
            <a:r>
              <a:rPr lang="en-US" dirty="0"/>
              <a:t>and overlapping cells look positive when they are negative.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False positives </a:t>
            </a:r>
            <a:r>
              <a:rPr lang="en-US" dirty="0"/>
              <a:t>are generated if decolorizer is not used for long enough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False negatives </a:t>
            </a:r>
            <a:r>
              <a:rPr lang="en-US" dirty="0"/>
              <a:t>are generated if decolorizer is used for too long.</a:t>
            </a:r>
          </a:p>
          <a:p>
            <a:r>
              <a:rPr lang="en-US" b="1" dirty="0">
                <a:solidFill>
                  <a:srgbClr val="FF0000"/>
                </a:solidFill>
              </a:rPr>
              <a:t>Indeterminate color of stain:</a:t>
            </a:r>
          </a:p>
          <a:p>
            <a:pPr lvl="1"/>
            <a:r>
              <a:rPr lang="en-US" dirty="0"/>
              <a:t>Magnification is too low</a:t>
            </a:r>
          </a:p>
          <a:p>
            <a:pPr lvl="1"/>
            <a:r>
              <a:rPr lang="en-US" dirty="0"/>
              <a:t>Bright field illumination is too high (everything looks washed out) or too low (everything looks dark with poor contrast).</a:t>
            </a:r>
          </a:p>
          <a:p>
            <a:r>
              <a:rPr lang="en-US" b="1" dirty="0">
                <a:solidFill>
                  <a:srgbClr val="FF0000"/>
                </a:solidFill>
              </a:rPr>
              <a:t>No staining:</a:t>
            </a:r>
          </a:p>
          <a:p>
            <a:pPr lvl="1"/>
            <a:r>
              <a:rPr lang="en-US" dirty="0"/>
              <a:t>Bacteria without a peptidoglycan cell wall structure  e.g. </a:t>
            </a:r>
            <a:r>
              <a:rPr lang="en-US" i="1" dirty="0"/>
              <a:t>Mycoplasma sp</a:t>
            </a:r>
            <a:r>
              <a:rPr lang="en-US" b="1" i="1" dirty="0"/>
              <a:t>.</a:t>
            </a:r>
            <a:r>
              <a:rPr lang="en-US" i="1" dirty="0"/>
              <a:t>, Chlamydia sp. and Rickettsia sp.</a:t>
            </a:r>
            <a:r>
              <a:rPr lang="en-US" dirty="0"/>
              <a:t> </a:t>
            </a:r>
            <a:r>
              <a:rPr lang="en-US" dirty="0">
                <a:solidFill>
                  <a:srgbClr val="FF0000"/>
                </a:solidFill>
              </a:rPr>
              <a:t>cannot be Gram stained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Mycobacteria sp. </a:t>
            </a:r>
            <a:r>
              <a:rPr lang="en-US" dirty="0">
                <a:solidFill>
                  <a:srgbClr val="FF0000"/>
                </a:solidFill>
              </a:rPr>
              <a:t>resist Gram staining </a:t>
            </a:r>
            <a:r>
              <a:rPr lang="en-US" dirty="0"/>
              <a:t>due to the waxy lipid mycolic acid in their cell wall structure.</a:t>
            </a:r>
          </a:p>
        </p:txBody>
      </p:sp>
    </p:spTree>
    <p:extLst>
      <p:ext uri="{BB962C8B-B14F-4D97-AF65-F5344CB8AC3E}">
        <p14:creationId xmlns:p14="http://schemas.microsoft.com/office/powerpoint/2010/main" val="8180244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38ED5-38C6-48DA-8DE3-301F565F4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Aim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5452FC-ACA5-4C7C-86B6-A75F175347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differentiate bacteria on the basis of their cell wall structure.</a:t>
            </a:r>
          </a:p>
        </p:txBody>
      </p:sp>
    </p:spTree>
    <p:extLst>
      <p:ext uri="{BB962C8B-B14F-4D97-AF65-F5344CB8AC3E}">
        <p14:creationId xmlns:p14="http://schemas.microsoft.com/office/powerpoint/2010/main" val="16424992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0D5FFF-62EA-4DA8-9055-632881BC56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2BD62B-0717-4185-8D21-A348EA57F7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42815"/>
            <a:ext cx="11077280" cy="5716204"/>
          </a:xfrm>
        </p:spPr>
        <p:txBody>
          <a:bodyPr>
            <a:normAutofit/>
          </a:bodyPr>
          <a:lstStyle/>
          <a:p>
            <a:r>
              <a:rPr lang="en-US" dirty="0"/>
              <a:t>Hans Christian Gram developed this staining procedure in 1884.</a:t>
            </a:r>
          </a:p>
          <a:p>
            <a:r>
              <a:rPr lang="en-US" dirty="0"/>
              <a:t>He wanted to be able to observe bacteria associated with disease.</a:t>
            </a:r>
          </a:p>
          <a:p>
            <a:pPr lvl="1"/>
            <a:r>
              <a:rPr lang="en-US" dirty="0"/>
              <a:t>He stained bacteria such as </a:t>
            </a:r>
            <a:r>
              <a:rPr lang="en-US" i="1" dirty="0"/>
              <a:t>Streptococcus pneumoniae</a:t>
            </a:r>
            <a:r>
              <a:rPr lang="en-US" dirty="0"/>
              <a:t> in samples from pneumonia patients (Gram positive).</a:t>
            </a:r>
          </a:p>
          <a:p>
            <a:r>
              <a:rPr lang="en-US" dirty="0"/>
              <a:t>The Gram stain is an essential stain used to help identify bacteria.</a:t>
            </a:r>
          </a:p>
          <a:p>
            <a:r>
              <a:rPr lang="en-US" dirty="0"/>
              <a:t>The stain consists of a series of dyes added to a heat fixed smear of bacteria.</a:t>
            </a:r>
          </a:p>
          <a:p>
            <a:pPr lvl="1"/>
            <a:r>
              <a:rPr lang="en-US" dirty="0"/>
              <a:t>Crystal violet, iodine, alcohol decolorizer and safranin counterstain.</a:t>
            </a:r>
          </a:p>
          <a:p>
            <a:r>
              <a:rPr lang="en-US" dirty="0"/>
              <a:t>Gram positive organisms stain </a:t>
            </a:r>
            <a:r>
              <a:rPr lang="en-US" dirty="0">
                <a:solidFill>
                  <a:srgbClr val="FF0000"/>
                </a:solidFill>
              </a:rPr>
              <a:t>purple</a:t>
            </a:r>
            <a:r>
              <a:rPr lang="en-US" dirty="0"/>
              <a:t> because the </a:t>
            </a:r>
            <a:r>
              <a:rPr lang="en-US" dirty="0">
                <a:solidFill>
                  <a:srgbClr val="FF0000"/>
                </a:solidFill>
              </a:rPr>
              <a:t>thick peptidoglycan layer</a:t>
            </a:r>
            <a:r>
              <a:rPr lang="en-US" dirty="0"/>
              <a:t> in their cell wall </a:t>
            </a:r>
            <a:r>
              <a:rPr lang="en-US" dirty="0">
                <a:solidFill>
                  <a:srgbClr val="FF0000"/>
                </a:solidFill>
              </a:rPr>
              <a:t>retains</a:t>
            </a:r>
            <a:r>
              <a:rPr lang="en-US" dirty="0"/>
              <a:t> the crystal violet dye.</a:t>
            </a:r>
          </a:p>
          <a:p>
            <a:r>
              <a:rPr lang="en-US" dirty="0"/>
              <a:t>The alcohol decolorizer </a:t>
            </a:r>
            <a:r>
              <a:rPr lang="en-US" dirty="0">
                <a:solidFill>
                  <a:srgbClr val="FF0000"/>
                </a:solidFill>
              </a:rPr>
              <a:t>removes</a:t>
            </a:r>
            <a:r>
              <a:rPr lang="en-US" dirty="0"/>
              <a:t> all of the crystal violet from the </a:t>
            </a:r>
            <a:r>
              <a:rPr lang="en-US" dirty="0">
                <a:solidFill>
                  <a:srgbClr val="FF0000"/>
                </a:solidFill>
              </a:rPr>
              <a:t>thin peptidoglycan layer </a:t>
            </a:r>
            <a:r>
              <a:rPr lang="en-US" dirty="0"/>
              <a:t>in the cell wall of Gram negative organisms.  </a:t>
            </a:r>
          </a:p>
          <a:p>
            <a:pPr lvl="1"/>
            <a:r>
              <a:rPr lang="en-US" dirty="0"/>
              <a:t>These cells appear </a:t>
            </a:r>
            <a:r>
              <a:rPr lang="en-US" dirty="0">
                <a:solidFill>
                  <a:srgbClr val="FF0000"/>
                </a:solidFill>
              </a:rPr>
              <a:t>pink</a:t>
            </a:r>
            <a:r>
              <a:rPr lang="en-US" dirty="0"/>
              <a:t> due to the safranin counterstain.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77239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8086DF-76BD-47E2-9536-341BC93C10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Materials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1BBBAB-9649-4326-B383-D0EF69A8FC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3393"/>
            <a:ext cx="10515600" cy="4959481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Heat fixed smear of sample</a:t>
            </a:r>
          </a:p>
          <a:p>
            <a:r>
              <a:rPr lang="en-US" dirty="0"/>
              <a:t>Staining rack (plus tray or sink)</a:t>
            </a:r>
          </a:p>
          <a:p>
            <a:r>
              <a:rPr lang="en-US" dirty="0"/>
              <a:t>Slide tongs</a:t>
            </a:r>
          </a:p>
          <a:p>
            <a:r>
              <a:rPr lang="en-US" dirty="0"/>
              <a:t>Gram stain kit</a:t>
            </a:r>
          </a:p>
          <a:p>
            <a:pPr lvl="1"/>
            <a:r>
              <a:rPr lang="en-US" dirty="0"/>
              <a:t>Crystal violet</a:t>
            </a:r>
          </a:p>
          <a:p>
            <a:pPr lvl="1"/>
            <a:r>
              <a:rPr lang="en-US" dirty="0"/>
              <a:t>Iodine</a:t>
            </a:r>
          </a:p>
          <a:p>
            <a:pPr lvl="1"/>
            <a:r>
              <a:rPr lang="en-US" dirty="0"/>
              <a:t>Alcohol decolorizer</a:t>
            </a:r>
          </a:p>
          <a:p>
            <a:pPr lvl="1"/>
            <a:r>
              <a:rPr lang="en-US" dirty="0"/>
              <a:t>Safranin</a:t>
            </a:r>
          </a:p>
          <a:p>
            <a:r>
              <a:rPr lang="en-US" dirty="0"/>
              <a:t>D.I. or distilled water</a:t>
            </a:r>
          </a:p>
          <a:p>
            <a:r>
              <a:rPr lang="en-US" dirty="0"/>
              <a:t>Bibulus paper</a:t>
            </a:r>
          </a:p>
          <a:p>
            <a:r>
              <a:rPr lang="en-US" dirty="0"/>
              <a:t>Microscope</a:t>
            </a:r>
          </a:p>
          <a:p>
            <a:r>
              <a:rPr lang="en-US" dirty="0"/>
              <a:t>Immersion oil</a:t>
            </a:r>
          </a:p>
          <a:p>
            <a:r>
              <a:rPr lang="en-US" dirty="0"/>
              <a:t>Lens paper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93417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2CF56-379F-4286-B49F-92574F18BD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622" y="52618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Overview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B262D4-0E55-4AD8-B2EB-5C97F30474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b="12722"/>
          <a:stretch/>
        </p:blipFill>
        <p:spPr>
          <a:xfrm>
            <a:off x="848413" y="954087"/>
            <a:ext cx="10793690" cy="453231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101F781-D60A-4FAF-BCFA-051FA9514D74}"/>
              </a:ext>
            </a:extLst>
          </p:cNvPr>
          <p:cNvSpPr txBox="1"/>
          <p:nvPr/>
        </p:nvSpPr>
        <p:spPr>
          <a:xfrm>
            <a:off x="8295588" y="6517492"/>
            <a:ext cx="440231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3" tooltip="https://www.biologycorner.com/APbiology/pathology/bacteria.html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4" tooltip="https://creativecommons.org/licenses/by-nc/3.0/"/>
              </a:rPr>
              <a:t>CC BY-NC</a:t>
            </a:r>
            <a:r>
              <a:rPr lang="en-US" sz="900" dirty="0"/>
              <a:t> has been modified.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43C93F-579D-4A38-BEED-A758305B1C9E}"/>
              </a:ext>
            </a:extLst>
          </p:cNvPr>
          <p:cNvSpPr txBox="1"/>
          <p:nvPr/>
        </p:nvSpPr>
        <p:spPr>
          <a:xfrm>
            <a:off x="970961" y="5486400"/>
            <a:ext cx="20550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Flood with crystal violet, 30 s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8F8FE88-7233-4C3F-8C9B-1EEE858FB0BB}"/>
              </a:ext>
            </a:extLst>
          </p:cNvPr>
          <p:cNvSpPr txBox="1"/>
          <p:nvPr/>
        </p:nvSpPr>
        <p:spPr>
          <a:xfrm>
            <a:off x="9491235" y="5486400"/>
            <a:ext cx="17298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Flood with Safranin, 30 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6492C4-5634-425A-B8CA-CC1D88222113}"/>
              </a:ext>
            </a:extLst>
          </p:cNvPr>
          <p:cNvSpPr txBox="1"/>
          <p:nvPr/>
        </p:nvSpPr>
        <p:spPr>
          <a:xfrm>
            <a:off x="6278252" y="5486400"/>
            <a:ext cx="26196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Wash with decolorizer</a:t>
            </a:r>
          </a:p>
          <a:p>
            <a:pPr algn="ctr"/>
            <a:r>
              <a:rPr lang="en-US" b="1" dirty="0"/>
              <a:t>until it runs clear,</a:t>
            </a:r>
          </a:p>
          <a:p>
            <a:pPr algn="ctr"/>
            <a:r>
              <a:rPr lang="en-US" b="1" dirty="0"/>
              <a:t>10-20 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10E2C15-6578-4D89-A64F-98B426A2C173}"/>
              </a:ext>
            </a:extLst>
          </p:cNvPr>
          <p:cNvSpPr txBox="1"/>
          <p:nvPr/>
        </p:nvSpPr>
        <p:spPr>
          <a:xfrm>
            <a:off x="3792165" y="5486400"/>
            <a:ext cx="1873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Flood with iodine mordant, 30 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E9C2520-D44B-434F-8AFB-4696C4AFD639}"/>
              </a:ext>
            </a:extLst>
          </p:cNvPr>
          <p:cNvSpPr txBox="1"/>
          <p:nvPr/>
        </p:nvSpPr>
        <p:spPr>
          <a:xfrm>
            <a:off x="2821203" y="3912619"/>
            <a:ext cx="10652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B050"/>
                </a:solidFill>
              </a:rPr>
              <a:t>Wash with D.I. H</a:t>
            </a:r>
            <a:r>
              <a:rPr lang="en-US" b="1" baseline="-25000" dirty="0">
                <a:solidFill>
                  <a:srgbClr val="00B050"/>
                </a:solidFill>
              </a:rPr>
              <a:t>2</a:t>
            </a:r>
            <a:r>
              <a:rPr lang="en-US" b="1" dirty="0">
                <a:solidFill>
                  <a:srgbClr val="00B050"/>
                </a:solidFill>
              </a:rPr>
              <a:t>O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2EA9FBD-28CD-4D6C-9195-42FA55F60E25}"/>
              </a:ext>
            </a:extLst>
          </p:cNvPr>
          <p:cNvSpPr txBox="1"/>
          <p:nvPr/>
        </p:nvSpPr>
        <p:spPr>
          <a:xfrm>
            <a:off x="5533531" y="3912619"/>
            <a:ext cx="10652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B050"/>
                </a:solidFill>
              </a:rPr>
              <a:t>Wash with D.I. H</a:t>
            </a:r>
            <a:r>
              <a:rPr lang="en-US" b="1" baseline="-25000" dirty="0">
                <a:solidFill>
                  <a:srgbClr val="00B050"/>
                </a:solidFill>
              </a:rPr>
              <a:t>2</a:t>
            </a:r>
            <a:r>
              <a:rPr lang="en-US" b="1" dirty="0">
                <a:solidFill>
                  <a:srgbClr val="00B050"/>
                </a:solidFill>
              </a:rPr>
              <a:t>O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A82B567-E555-46AE-8810-4344C166EE49}"/>
              </a:ext>
            </a:extLst>
          </p:cNvPr>
          <p:cNvSpPr txBox="1"/>
          <p:nvPr/>
        </p:nvSpPr>
        <p:spPr>
          <a:xfrm>
            <a:off x="8212318" y="3912619"/>
            <a:ext cx="10652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B050"/>
                </a:solidFill>
              </a:rPr>
              <a:t>Wash with D.I. H</a:t>
            </a:r>
            <a:r>
              <a:rPr lang="en-US" b="1" baseline="-25000" dirty="0">
                <a:solidFill>
                  <a:srgbClr val="00B050"/>
                </a:solidFill>
              </a:rPr>
              <a:t>2</a:t>
            </a:r>
            <a:r>
              <a:rPr lang="en-US" b="1" dirty="0">
                <a:solidFill>
                  <a:srgbClr val="00B050"/>
                </a:solidFill>
              </a:rPr>
              <a:t>O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9357CB8-328F-452F-A352-133C3C4AD202}"/>
              </a:ext>
            </a:extLst>
          </p:cNvPr>
          <p:cNvSpPr txBox="1"/>
          <p:nvPr/>
        </p:nvSpPr>
        <p:spPr>
          <a:xfrm>
            <a:off x="10810972" y="3912619"/>
            <a:ext cx="10652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B050"/>
                </a:solidFill>
              </a:rPr>
              <a:t>Wash with D.I. H</a:t>
            </a:r>
            <a:r>
              <a:rPr lang="en-US" b="1" baseline="-25000" dirty="0">
                <a:solidFill>
                  <a:srgbClr val="00B050"/>
                </a:solidFill>
              </a:rPr>
              <a:t>2</a:t>
            </a:r>
            <a:r>
              <a:rPr lang="en-US" b="1" dirty="0">
                <a:solidFill>
                  <a:srgbClr val="00B050"/>
                </a:solidFill>
              </a:rPr>
              <a:t>O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0891141-CACB-4650-9611-FCD75B46B966}"/>
              </a:ext>
            </a:extLst>
          </p:cNvPr>
          <p:cNvSpPr txBox="1"/>
          <p:nvPr/>
        </p:nvSpPr>
        <p:spPr>
          <a:xfrm>
            <a:off x="3600608" y="448270"/>
            <a:ext cx="58981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Use a heat fixed smear of a bacterial sample.</a:t>
            </a:r>
          </a:p>
        </p:txBody>
      </p:sp>
    </p:spTree>
    <p:extLst>
      <p:ext uri="{BB962C8B-B14F-4D97-AF65-F5344CB8AC3E}">
        <p14:creationId xmlns:p14="http://schemas.microsoft.com/office/powerpoint/2010/main" val="24465457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9EAB66-ED63-44AA-A6D1-572D21D53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Protocol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6F69A0-4CBE-4D53-AFB0-2A17688461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Use a heat fixed smear produced from a fresh culture or sample.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Place the slide, sample side up on a staining rack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Add crystal violet stain drop by drop until the slide has flooded</a:t>
            </a:r>
          </a:p>
          <a:p>
            <a:pPr lvl="1"/>
            <a:r>
              <a:rPr lang="en-US" dirty="0"/>
              <a:t>Stain covers the entire sample but is held above it by surface tension.</a:t>
            </a:r>
          </a:p>
          <a:p>
            <a:pPr lvl="1"/>
            <a:r>
              <a:rPr lang="en-US" dirty="0"/>
              <a:t>Stain for 1 min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Pick up one side of the slide with tongs or a gloved hand and hold it with a downwards angle.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Wash the surface gently with water starting at the top of the slide above the specimen.</a:t>
            </a:r>
          </a:p>
          <a:p>
            <a:pPr lvl="1"/>
            <a:r>
              <a:rPr lang="en-US" dirty="0"/>
              <a:t>Continue to wash until all excess stain is removed and the water runs clear.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Lay the slide flat onto the staining rack.</a:t>
            </a:r>
          </a:p>
          <a:p>
            <a:endParaRPr lang="en-US" dirty="0"/>
          </a:p>
          <a:p>
            <a:pPr marL="971550" lvl="1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13953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9EAB66-ED63-44AA-A6D1-572D21D53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Protocol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6F69A0-4CBE-4D53-AFB0-2A17688461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7"/>
            </a:pPr>
            <a:r>
              <a:rPr lang="en-US" dirty="0"/>
              <a:t>Flood the slide drop by drop with the mordent iodine.</a:t>
            </a:r>
          </a:p>
          <a:p>
            <a:pPr lvl="1"/>
            <a:r>
              <a:rPr lang="en-US" dirty="0"/>
              <a:t>Wait for 1 min. then wash as before with water.</a:t>
            </a:r>
          </a:p>
          <a:p>
            <a:pPr marL="514350" indent="-514350">
              <a:buFont typeface="+mj-lt"/>
              <a:buAutoNum type="arabicPeriod" startAt="8"/>
            </a:pPr>
            <a:r>
              <a:rPr lang="en-US" dirty="0"/>
              <a:t>Hold the slide at an angle and gently wash the surface with alcohol decolorizer for no more than 15 s.</a:t>
            </a:r>
          </a:p>
          <a:p>
            <a:pPr lvl="1"/>
            <a:r>
              <a:rPr lang="en-US" dirty="0"/>
              <a:t>Immediately wash gently with water to remove all decolorizer.</a:t>
            </a:r>
          </a:p>
          <a:p>
            <a:pPr marL="514350" indent="-514350">
              <a:buFont typeface="+mj-lt"/>
              <a:buAutoNum type="arabicPeriod" startAt="9"/>
            </a:pPr>
            <a:r>
              <a:rPr lang="en-US" dirty="0"/>
              <a:t>Flood the slide drop by drop with safranin stain</a:t>
            </a:r>
          </a:p>
          <a:p>
            <a:pPr lvl="1"/>
            <a:r>
              <a:rPr lang="en-US" dirty="0"/>
              <a:t>Wait for 1 min. then wash as before with water.</a:t>
            </a:r>
          </a:p>
          <a:p>
            <a:pPr marL="514350" indent="-514350">
              <a:buFont typeface="+mj-lt"/>
              <a:buAutoNum type="arabicPeriod" startAt="10"/>
            </a:pPr>
            <a:r>
              <a:rPr lang="en-US" dirty="0"/>
              <a:t>Blot the slide with bibulous paper and completely air dry before observing under the microscope under oil immersion with adequate illumination.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7708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E16029-C627-45BC-B782-9EEC293B2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7EAC3B-1EA5-4131-A48C-AE6292BBE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Gram positive cells stain purple</a:t>
            </a:r>
          </a:p>
          <a:p>
            <a:r>
              <a:rPr lang="en-US" sz="3200" dirty="0"/>
              <a:t>Gram negative cells stain pink</a:t>
            </a:r>
          </a:p>
        </p:txBody>
      </p:sp>
    </p:spTree>
    <p:extLst>
      <p:ext uri="{BB962C8B-B14F-4D97-AF65-F5344CB8AC3E}">
        <p14:creationId xmlns:p14="http://schemas.microsoft.com/office/powerpoint/2010/main" val="42108214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2CF56-379F-4286-B49F-92574F18BD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622" y="52618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Images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8AC0E417-2CF2-471F-8C50-8185ADF870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217219" y="255783"/>
            <a:ext cx="3657274" cy="2750270"/>
          </a:xfr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3D69737-53C9-4269-BFA2-8EFD718955B3}"/>
              </a:ext>
            </a:extLst>
          </p:cNvPr>
          <p:cNvSpPr txBox="1"/>
          <p:nvPr/>
        </p:nvSpPr>
        <p:spPr>
          <a:xfrm>
            <a:off x="4217218" y="2993755"/>
            <a:ext cx="324881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3" tooltip="https://en.wikipedia.org/wiki/Staphylococcus_aureus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4" tooltip="https://creativecommons.org/licenses/by-sa/3.0/"/>
              </a:rPr>
              <a:t>CC BY-SA</a:t>
            </a:r>
            <a:endParaRPr lang="en-US" sz="90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B7D0898-F2E2-4E0C-B38E-D013F998E4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8096012" y="255783"/>
            <a:ext cx="3725233" cy="275027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771425E-0609-483B-A123-FF661DBC21BB}"/>
              </a:ext>
            </a:extLst>
          </p:cNvPr>
          <p:cNvSpPr txBox="1"/>
          <p:nvPr/>
        </p:nvSpPr>
        <p:spPr>
          <a:xfrm>
            <a:off x="8096011" y="2989466"/>
            <a:ext cx="3657274" cy="235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6" tooltip="http://www.flickr.com/photos/occbio/6414377511/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7" tooltip="https://creativecommons.org/licenses/by-nc/3.0/"/>
              </a:rPr>
              <a:t>CC BY-NC</a:t>
            </a:r>
            <a:endParaRPr lang="en-US" sz="900" dirty="0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513820F2-FB9A-4B27-BA4F-ED864FF45F1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8096011" y="3590515"/>
            <a:ext cx="3725233" cy="2412088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397BDECD-EB72-4400-89C1-5EAB5F6546EA}"/>
              </a:ext>
            </a:extLst>
          </p:cNvPr>
          <p:cNvSpPr txBox="1"/>
          <p:nvPr/>
        </p:nvSpPr>
        <p:spPr>
          <a:xfrm>
            <a:off x="8062134" y="5981478"/>
            <a:ext cx="3358752" cy="236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9" tooltip="https://commons.wikimedia.org/wiki/File:Gram_negative_bacilli.jpg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4" tooltip="https://creativecommons.org/licenses/by-sa/3.0/"/>
              </a:rPr>
              <a:t>CC BY-SA</a:t>
            </a:r>
            <a:endParaRPr lang="en-US" sz="900" dirty="0"/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80C949F6-37A1-4D9D-849C-9BC5A8E84CE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>
            <a:off x="4281925" y="3590515"/>
            <a:ext cx="3680299" cy="2412088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455BB688-228D-458B-BACD-4806E43C2DB6}"/>
              </a:ext>
            </a:extLst>
          </p:cNvPr>
          <p:cNvSpPr/>
          <p:nvPr/>
        </p:nvSpPr>
        <p:spPr>
          <a:xfrm>
            <a:off x="4282553" y="5979507"/>
            <a:ext cx="371354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dirty="0"/>
              <a:t>https://pixnio.com/free-images/science/microscopy-images/gonorrhea-neisseria-gonorrhoeae/photomicrograph-depicts-the-gram-negative-bacteria-neisseria-gonorrhoeae.jpg</a:t>
            </a: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D3168FDB-DA3B-46B6-BB7C-66BD9D21D89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3"/>
              </a:ext>
            </a:extLst>
          </a:blip>
          <a:stretch>
            <a:fillRect/>
          </a:stretch>
        </p:blipFill>
        <p:spPr>
          <a:xfrm>
            <a:off x="415691" y="3562634"/>
            <a:ext cx="3680299" cy="2439969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5F55BB84-43E2-4C8A-BD81-076C59B7993D}"/>
              </a:ext>
            </a:extLst>
          </p:cNvPr>
          <p:cNvSpPr txBox="1"/>
          <p:nvPr/>
        </p:nvSpPr>
        <p:spPr>
          <a:xfrm>
            <a:off x="390244" y="6008158"/>
            <a:ext cx="47529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13" tooltip="https://www.flickr.com/photos/therubinlab/34079825886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14" tooltip="https://creativecommons.org/licenses/by-nc-sa/3.0/"/>
              </a:rPr>
              <a:t>CC BY-SA-NC</a:t>
            </a:r>
            <a:endParaRPr lang="en-US" sz="9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8B6332D-D1D0-4E15-AE0A-06E4441E8DF3}"/>
              </a:ext>
            </a:extLst>
          </p:cNvPr>
          <p:cNvSpPr txBox="1"/>
          <p:nvPr/>
        </p:nvSpPr>
        <p:spPr>
          <a:xfrm>
            <a:off x="1464050" y="3230142"/>
            <a:ext cx="91255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SPIROCHETE		                             COCCI				BACILLI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8BB48F7-5157-4E9A-838F-4C5F05F69CD8}"/>
              </a:ext>
            </a:extLst>
          </p:cNvPr>
          <p:cNvSpPr txBox="1"/>
          <p:nvPr/>
        </p:nvSpPr>
        <p:spPr>
          <a:xfrm>
            <a:off x="5275148" y="305693"/>
            <a:ext cx="17283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GRAM POSITIVE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7872B79-51E0-4921-B6F5-8361033D8A9C}"/>
              </a:ext>
            </a:extLst>
          </p:cNvPr>
          <p:cNvSpPr txBox="1"/>
          <p:nvPr/>
        </p:nvSpPr>
        <p:spPr>
          <a:xfrm>
            <a:off x="9330245" y="355659"/>
            <a:ext cx="17283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GRAM POSITIVE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C7F6B865-EAB2-4FA4-B14A-EEED09BA5AB8}"/>
              </a:ext>
            </a:extLst>
          </p:cNvPr>
          <p:cNvSpPr txBox="1"/>
          <p:nvPr/>
        </p:nvSpPr>
        <p:spPr>
          <a:xfrm>
            <a:off x="1391661" y="3638897"/>
            <a:ext cx="18095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GRAM NEGATIVE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404DE51-40D0-4CDE-BC01-DF17EC066CB1}"/>
              </a:ext>
            </a:extLst>
          </p:cNvPr>
          <p:cNvSpPr txBox="1"/>
          <p:nvPr/>
        </p:nvSpPr>
        <p:spPr>
          <a:xfrm>
            <a:off x="8990805" y="3638897"/>
            <a:ext cx="18095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GRAM NEGATIVE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C8520EC-09AC-4435-B7A3-C55A05DA5ED9}"/>
              </a:ext>
            </a:extLst>
          </p:cNvPr>
          <p:cNvSpPr txBox="1"/>
          <p:nvPr/>
        </p:nvSpPr>
        <p:spPr>
          <a:xfrm>
            <a:off x="5183218" y="3638897"/>
            <a:ext cx="18095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GRAM NEGATIVE</a:t>
            </a:r>
          </a:p>
        </p:txBody>
      </p:sp>
    </p:spTree>
    <p:extLst>
      <p:ext uri="{BB962C8B-B14F-4D97-AF65-F5344CB8AC3E}">
        <p14:creationId xmlns:p14="http://schemas.microsoft.com/office/powerpoint/2010/main" val="28109888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1034</Words>
  <Application>Microsoft Office PowerPoint</Application>
  <PresentationFormat>Widescreen</PresentationFormat>
  <Paragraphs>111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Gram Stain</vt:lpstr>
      <vt:lpstr>Aim</vt:lpstr>
      <vt:lpstr>Background</vt:lpstr>
      <vt:lpstr>Materials</vt:lpstr>
      <vt:lpstr>Overview</vt:lpstr>
      <vt:lpstr>Protocol</vt:lpstr>
      <vt:lpstr>Protocol</vt:lpstr>
      <vt:lpstr>Results</vt:lpstr>
      <vt:lpstr>Images</vt:lpstr>
      <vt:lpstr>Conclusions</vt:lpstr>
      <vt:lpstr>Conclusions</vt:lpstr>
      <vt:lpstr>Application</vt:lpstr>
      <vt:lpstr>Troubleshooting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Safety in the microbiology lab</dc:title>
  <dc:creator>Sara Molesworth</dc:creator>
  <cp:lastModifiedBy>Sara Molesworth</cp:lastModifiedBy>
  <cp:revision>41</cp:revision>
  <cp:lastPrinted>2023-02-10T19:11:09Z</cp:lastPrinted>
  <dcterms:created xsi:type="dcterms:W3CDTF">2023-02-09T19:31:14Z</dcterms:created>
  <dcterms:modified xsi:type="dcterms:W3CDTF">2023-04-11T16:13:25Z</dcterms:modified>
</cp:coreProperties>
</file>