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76" r:id="rId9"/>
    <p:sldId id="262" r:id="rId10"/>
    <p:sldId id="263" r:id="rId11"/>
    <p:sldId id="275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F13EF-D389-46FB-8A2A-6C50D7B081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627EDE-9215-41E8-86AD-A78EDB7D98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D5C79-F244-4CD3-B5B8-8E5D09E03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4F22F-7C24-425D-92F0-8A8D6D98B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2A89C-A8BF-4CD7-8322-8AC1A22C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651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D90B2-63BC-43E6-ABB8-6702BA2DF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A1CEF-CA8D-413F-8D5B-EA5C237DA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81D71-0AE1-4B48-AE12-B8941DCE0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D0177B-E32C-4196-A621-1FE6DA24D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E8999-9634-477B-97FC-972165856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06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6F778-5DF5-4E12-9653-2C225862B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4A0BF-5DE1-4410-ACB0-ED9846F9B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9F5E4-D324-438E-A149-20D411EF6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6EC15-91CA-42D2-8401-0FBC7EA9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F411E-1C1A-4CEB-ABD5-7C9B7F26F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33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DFD19-3C7E-42B3-94FE-6C550D03D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83A74-8757-4F62-AA6B-D392C37A4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84E80D-CF47-4077-B95D-6DF0DA76A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3A864-1CB5-4C58-BD80-48F49657E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2C4144-F674-422C-BEE1-D66AA636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3DD05A-5043-4281-901A-1DE226814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812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25714-551B-40E9-BB81-CCA249D5A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C3813-78B7-412E-A584-D4CD281F1B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110769-BAE6-4C27-B233-F53B87A9FC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AB907C-17E9-4F28-A54C-8C90BD23BC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5713B5-6AEA-4B93-8075-2542E8E8EF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13A4E9-DB4F-4C6F-A079-E8AA049C3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56CF4E-B966-40C0-9692-A15C73A0B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4315AB-763C-46A0-8266-B67441E2D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15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0A40D-3FE6-49B6-B61F-80AF4815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132316-ADCB-4AF9-9B89-E6C06D243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8B5ED9-EE27-407A-B675-BAEC820B5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20ACD3-581B-412A-B686-12CD7F910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764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3AE283-2E24-4610-9FAC-667F63E74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4A118A-9B93-4B44-A427-389346FBA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0DD93-F06D-4D86-AA2B-F9EA179F8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177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3E440-5CDC-4FE1-92F4-7BA8BB258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13CD1-F4C1-4EF8-A595-98EC5B515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B9466D-FE63-4CEA-A7D9-24BD86BAF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41533A-F0EA-4432-949E-DAFDD8514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98BB13-80F0-4689-B40F-0869E2B8D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F52CB4-36DE-4955-A466-40B7D83C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31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034AF-D0C3-48F2-B608-7360CE63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65EA56-7DD3-4A93-A7BA-5AB628EB35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78A132-DE0B-47B1-B219-6ADE62954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EF3CC5-ADE5-4A43-B704-BF3B7F320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28BB33-4E25-418F-9FF9-31B816248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E6693-B875-4782-B1B9-E4A4BB4EB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323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70FC4-924C-4037-9C1B-44E532FE4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CD1653-3C38-4193-AEB6-1B6D4DBC3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2523C-21D5-4087-A538-C874209E0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E7C9F-1E2E-4305-8DF6-8768BA5F2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03483-BC33-473D-86C1-4AED8C9C5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97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9579D7-173C-449D-AA19-B7A3F53964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1C5D4-0934-4878-9391-293FF748E1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954FF5-FD0E-4813-8039-AE5CDE935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E1059-E7D8-4BBA-B3D9-4B3FA2C5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67533-B93A-430E-B1DD-A143258D9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34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39FAAD-00E7-402B-95D6-675E6BCDC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779596-E394-4CAE-8C17-5B3C5E8AD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C3E46-6354-4F58-9BBE-929013C211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FF7C-46B0-4644-AFA3-D9442CA14F5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72A58-9295-43D1-B81D-63147874B0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FA1B1-EDD5-4194-A407-AD5E43CC8F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CD11A-82BE-4947-B4B3-26DBA4A6F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30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rp.org/journal/paperinformation.aspx?paperid=9864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Kirby Bauer Test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A.K.A. Antibiotic sensitivity test via disc diffusion</a:t>
            </a:r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3A0AD-F7E8-4598-A99E-05838C7CDE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6415" y="454976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en-US" dirty="0"/>
              <a:t>Diffusion</a:t>
            </a:r>
            <a:br>
              <a:rPr lang="en-US" dirty="0"/>
            </a:br>
            <a:r>
              <a:rPr lang="en-US" dirty="0"/>
              <a:t>in agar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B7EE8A-5753-4264-AB0B-9CE8AD1D25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" t="15083" r="5403" b="16346"/>
          <a:stretch/>
        </p:blipFill>
        <p:spPr>
          <a:xfrm rot="1477711">
            <a:off x="6121148" y="3749856"/>
            <a:ext cx="2050859" cy="2068313"/>
          </a:xfrm>
          <a:prstGeom prst="ellipse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01C6F5-3A09-438A-93F3-B83096BDE7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1" t="26098" r="5835" b="12169"/>
          <a:stretch/>
        </p:blipFill>
        <p:spPr>
          <a:xfrm rot="19728663">
            <a:off x="3956024" y="3747672"/>
            <a:ext cx="2059514" cy="2068314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4B6747-1733-4DA9-BB0A-44C58C1EB4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" t="13545" r="5804" b="22539"/>
          <a:stretch/>
        </p:blipFill>
        <p:spPr>
          <a:xfrm rot="13818057">
            <a:off x="1725392" y="3686991"/>
            <a:ext cx="2146433" cy="2077638"/>
          </a:xfrm>
          <a:prstGeom prst="ellipse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DC136E9-96BB-4AD7-A281-DE02EBC4EA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" t="17354" r="7688" b="14701"/>
          <a:stretch/>
        </p:blipFill>
        <p:spPr>
          <a:xfrm rot="17294679">
            <a:off x="1690015" y="1224629"/>
            <a:ext cx="1984058" cy="2058125"/>
          </a:xfrm>
          <a:prstGeom prst="ellipse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EEE97D5-7A58-4956-B0A2-79E7A25AEE04}"/>
              </a:ext>
            </a:extLst>
          </p:cNvPr>
          <p:cNvSpPr txBox="1"/>
          <p:nvPr/>
        </p:nvSpPr>
        <p:spPr>
          <a:xfrm>
            <a:off x="2374748" y="892392"/>
            <a:ext cx="66075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Time 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088EF-D460-4BBA-B0BB-C5DC0EFE475F}"/>
              </a:ext>
            </a:extLst>
          </p:cNvPr>
          <p:cNvSpPr txBox="1"/>
          <p:nvPr/>
        </p:nvSpPr>
        <p:spPr>
          <a:xfrm>
            <a:off x="2478463" y="3343811"/>
            <a:ext cx="76452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15 mins			   30 mins			    45 mins		      2 hours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311A1A-8DEF-4C43-ABB3-EC4DACA4DA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3" t="21466" r="27665" b="11164"/>
          <a:stretch/>
        </p:blipFill>
        <p:spPr>
          <a:xfrm rot="2660279">
            <a:off x="8281421" y="3707693"/>
            <a:ext cx="2043924" cy="2011805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50B61B-80E2-4CE6-8115-B92720B09E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2620" r="12764" b="6734"/>
          <a:stretch/>
        </p:blipFill>
        <p:spPr>
          <a:xfrm rot="7870652">
            <a:off x="8148081" y="1221255"/>
            <a:ext cx="2083230" cy="2035629"/>
          </a:xfrm>
          <a:prstGeom prst="ellipse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515587-C569-473D-9194-7DB7A5DC49D8}"/>
              </a:ext>
            </a:extLst>
          </p:cNvPr>
          <p:cNvSpPr txBox="1"/>
          <p:nvPr/>
        </p:nvSpPr>
        <p:spPr>
          <a:xfrm>
            <a:off x="9023575" y="892392"/>
            <a:ext cx="4908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24 h</a:t>
            </a:r>
          </a:p>
        </p:txBody>
      </p:sp>
      <p:sp>
        <p:nvSpPr>
          <p:cNvPr id="8" name="Arrow: Curved Up 7">
            <a:extLst>
              <a:ext uri="{FF2B5EF4-FFF2-40B4-BE49-F238E27FC236}">
                <a16:creationId xmlns:a16="http://schemas.microsoft.com/office/drawing/2014/main" id="{F0DB683D-3E3E-4AF2-B269-B48DDD71291F}"/>
              </a:ext>
            </a:extLst>
          </p:cNvPr>
          <p:cNvSpPr/>
          <p:nvPr/>
        </p:nvSpPr>
        <p:spPr>
          <a:xfrm>
            <a:off x="3969955" y="2239069"/>
            <a:ext cx="4020161" cy="86207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EE9C6B-FD4B-4A4C-9044-CCB6D07AA153}"/>
              </a:ext>
            </a:extLst>
          </p:cNvPr>
          <p:cNvSpPr txBox="1"/>
          <p:nvPr/>
        </p:nvSpPr>
        <p:spPr>
          <a:xfrm>
            <a:off x="4283409" y="6322401"/>
            <a:ext cx="3324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Photo: Molesworth Kenyon 2023.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D4F2DB-2BFE-48A2-9E5A-A91E86F19C55}"/>
              </a:ext>
            </a:extLst>
          </p:cNvPr>
          <p:cNvSpPr txBox="1">
            <a:spLocks/>
          </p:cNvSpPr>
          <p:nvPr/>
        </p:nvSpPr>
        <p:spPr>
          <a:xfrm>
            <a:off x="-103302" y="-265809"/>
            <a:ext cx="257582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chemeClr val="accent1"/>
                </a:solidFill>
              </a:rPr>
              <a:t>Images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839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general the </a:t>
            </a:r>
            <a:r>
              <a:rPr lang="en-US" dirty="0">
                <a:solidFill>
                  <a:srgbClr val="FF0000"/>
                </a:solidFill>
              </a:rPr>
              <a:t>bigger </a:t>
            </a:r>
            <a:r>
              <a:rPr lang="en-US" dirty="0"/>
              <a:t>the size of the zone of inhibition the more likely the organism is to be </a:t>
            </a:r>
            <a:r>
              <a:rPr lang="en-US" dirty="0">
                <a:solidFill>
                  <a:srgbClr val="FF0000"/>
                </a:solidFill>
              </a:rPr>
              <a:t>sensitive</a:t>
            </a:r>
            <a:r>
              <a:rPr lang="en-US" dirty="0"/>
              <a:t> to the antibiotic.</a:t>
            </a:r>
          </a:p>
          <a:p>
            <a:r>
              <a:rPr lang="en-US" dirty="0"/>
              <a:t>The Clinical Laboratory Standards Institute (CLSI) defines the standards for all clinical testing of antibiotics using the disc diffusion assay and publish the </a:t>
            </a:r>
            <a:r>
              <a:rPr lang="en-US" dirty="0">
                <a:solidFill>
                  <a:srgbClr val="FF0000"/>
                </a:solidFill>
              </a:rPr>
              <a:t>references</a:t>
            </a:r>
            <a:r>
              <a:rPr lang="en-US" dirty="0"/>
              <a:t> for zone sizes associated with clinically used antibiotics.</a:t>
            </a:r>
          </a:p>
        </p:txBody>
      </p:sp>
    </p:spTree>
    <p:extLst>
      <p:ext uri="{BB962C8B-B14F-4D97-AF65-F5344CB8AC3E}">
        <p14:creationId xmlns:p14="http://schemas.microsoft.com/office/powerpoint/2010/main" val="2604485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57EA0-23D4-415E-A549-DD63C559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74D95-611F-4E86-B2DE-77F94C05A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Kirby-Bauer disk diffusion susceptibility test is used in hospital labs to </a:t>
            </a:r>
            <a:r>
              <a:rPr lang="en-US" dirty="0">
                <a:solidFill>
                  <a:srgbClr val="FF0000"/>
                </a:solidFill>
              </a:rPr>
              <a:t>measure</a:t>
            </a:r>
            <a:r>
              <a:rPr lang="en-US" dirty="0"/>
              <a:t> the sensitivity or resistance of bacteria in a patient sample to various antibiotics.</a:t>
            </a:r>
          </a:p>
          <a:p>
            <a:r>
              <a:rPr lang="en-US" dirty="0"/>
              <a:t>The results will help a physician to select an </a:t>
            </a:r>
            <a:r>
              <a:rPr lang="en-US" dirty="0">
                <a:solidFill>
                  <a:srgbClr val="FF0000"/>
                </a:solidFill>
              </a:rPr>
              <a:t>appropriate</a:t>
            </a:r>
            <a:r>
              <a:rPr lang="en-US" dirty="0"/>
              <a:t> treatment against infectious bacteria.</a:t>
            </a:r>
          </a:p>
        </p:txBody>
      </p:sp>
    </p:spTree>
    <p:extLst>
      <p:ext uri="{BB962C8B-B14F-4D97-AF65-F5344CB8AC3E}">
        <p14:creationId xmlns:p14="http://schemas.microsoft.com/office/powerpoint/2010/main" val="818024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4101F-A26B-4493-A093-7900AB6B3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6956A-4AC5-49CC-AB71-20BDFE1D7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Lawn of growth is not produced on test plate:</a:t>
            </a:r>
          </a:p>
          <a:p>
            <a:pPr lvl="1"/>
            <a:r>
              <a:rPr lang="en-US" dirty="0"/>
              <a:t>Inoculation was not performed with tight swipes of the swab </a:t>
            </a:r>
          </a:p>
          <a:p>
            <a:pPr lvl="1"/>
            <a:r>
              <a:rPr lang="en-US" dirty="0"/>
              <a:t>Plate was not swab in three independent directions</a:t>
            </a:r>
          </a:p>
          <a:p>
            <a:pPr lvl="1"/>
            <a:r>
              <a:rPr lang="en-US" dirty="0"/>
              <a:t>Bacterial sample was not diluted to the standard 1.5 x 10</a:t>
            </a:r>
            <a:r>
              <a:rPr lang="en-US" baseline="30000" dirty="0"/>
              <a:t>8</a:t>
            </a:r>
            <a:r>
              <a:rPr lang="en-US" dirty="0"/>
              <a:t> cell/mL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Zones of inhibition overlap:</a:t>
            </a:r>
          </a:p>
          <a:p>
            <a:pPr lvl="1"/>
            <a:r>
              <a:rPr lang="en-US" dirty="0"/>
              <a:t>Place fewer discs on the agar plate and move them further apart.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Discs </a:t>
            </a:r>
            <a:r>
              <a:rPr lang="en-US" b="1" dirty="0">
                <a:solidFill>
                  <a:srgbClr val="FF0000"/>
                </a:solidFill>
              </a:rPr>
              <a:t>fall off the plate during inversion:</a:t>
            </a:r>
          </a:p>
          <a:p>
            <a:pPr lvl="1"/>
            <a:r>
              <a:rPr lang="en-US" dirty="0"/>
              <a:t>Tap discs gently but firmly onto agar surface.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0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antibiotic disc diffusion test (Kirby Bauer Test) is used, in conjunction with reference tables, to determine the </a:t>
            </a:r>
            <a:r>
              <a:rPr lang="en-US" dirty="0">
                <a:solidFill>
                  <a:srgbClr val="FF0000"/>
                </a:solidFill>
              </a:rPr>
              <a:t>susceptibility</a:t>
            </a:r>
            <a:r>
              <a:rPr lang="en-US" dirty="0"/>
              <a:t> of an organism to </a:t>
            </a:r>
            <a:r>
              <a:rPr lang="en-US" dirty="0">
                <a:solidFill>
                  <a:srgbClr val="FF0000"/>
                </a:solidFill>
              </a:rPr>
              <a:t>standard</a:t>
            </a:r>
            <a:r>
              <a:rPr lang="en-US" dirty="0"/>
              <a:t> concentrations of antibiotics.</a:t>
            </a:r>
          </a:p>
          <a:p>
            <a:r>
              <a:rPr lang="en-US" dirty="0"/>
              <a:t>Clinically, antibiotic susceptibility testing may then be used to provide </a:t>
            </a:r>
            <a:r>
              <a:rPr lang="en-US" dirty="0">
                <a:solidFill>
                  <a:srgbClr val="FF0000"/>
                </a:solidFill>
              </a:rPr>
              <a:t>guidelines to prescribe </a:t>
            </a:r>
            <a:r>
              <a:rPr lang="en-US" dirty="0"/>
              <a:t>antibiotics for the treatment of a bacterial infection.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4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Antibiotics are </a:t>
            </a:r>
            <a:r>
              <a:rPr lang="en-US" dirty="0">
                <a:solidFill>
                  <a:srgbClr val="FF0000"/>
                </a:solidFill>
              </a:rPr>
              <a:t>naturally occurring </a:t>
            </a:r>
            <a:r>
              <a:rPr lang="en-US" dirty="0"/>
              <a:t>compounds made by bacteria and fungi to defend against competition by bacteria in their environment.</a:t>
            </a:r>
          </a:p>
          <a:p>
            <a:r>
              <a:rPr lang="en-US" dirty="0"/>
              <a:t>Commercially produced antibiotics and related antimicrobials are used clinically for the treatment of bacterial infections.</a:t>
            </a:r>
          </a:p>
          <a:p>
            <a:r>
              <a:rPr lang="en-US" dirty="0"/>
              <a:t>Organisms which naturally produce antibiotic include members of bacterial </a:t>
            </a:r>
            <a:r>
              <a:rPr lang="en-US" i="1" dirty="0"/>
              <a:t>Streptomyces sp.</a:t>
            </a:r>
            <a:r>
              <a:rPr lang="en-US" dirty="0"/>
              <a:t>, and fungal </a:t>
            </a:r>
            <a:r>
              <a:rPr lang="en-US" i="1" dirty="0"/>
              <a:t>Penicillium sp</a:t>
            </a:r>
            <a:r>
              <a:rPr lang="en-US" dirty="0"/>
              <a:t>.</a:t>
            </a:r>
          </a:p>
          <a:p>
            <a:r>
              <a:rPr lang="en-US" dirty="0"/>
              <a:t>Many antibiotics kill bacteria by </a:t>
            </a:r>
            <a:r>
              <a:rPr lang="en-US" dirty="0">
                <a:solidFill>
                  <a:srgbClr val="FF0000"/>
                </a:solidFill>
              </a:rPr>
              <a:t>interfering</a:t>
            </a:r>
            <a:r>
              <a:rPr lang="en-US" dirty="0"/>
              <a:t> with cell wall </a:t>
            </a:r>
            <a:r>
              <a:rPr lang="en-US" dirty="0">
                <a:solidFill>
                  <a:srgbClr val="FF0000"/>
                </a:solidFill>
              </a:rPr>
              <a:t>synthesis </a:t>
            </a:r>
            <a:r>
              <a:rPr lang="en-US" dirty="0"/>
              <a:t>which leads to a weakened structure and cell lysis due to osmotic pressure.</a:t>
            </a:r>
          </a:p>
        </p:txBody>
      </p:sp>
    </p:spTree>
    <p:extLst>
      <p:ext uri="{BB962C8B-B14F-4D97-AF65-F5344CB8AC3E}">
        <p14:creationId xmlns:p14="http://schemas.microsoft.com/office/powerpoint/2010/main" val="40177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569"/>
            <a:ext cx="10515600" cy="464039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Organism to be tested.</a:t>
            </a:r>
          </a:p>
          <a:p>
            <a:r>
              <a:rPr lang="en-US" dirty="0"/>
              <a:t>Antibiotic impregnated test discs</a:t>
            </a:r>
          </a:p>
          <a:p>
            <a:r>
              <a:rPr lang="en-US" dirty="0"/>
              <a:t>Muller Hinton agar plates of standard depth</a:t>
            </a:r>
          </a:p>
          <a:p>
            <a:r>
              <a:rPr lang="en-US" dirty="0"/>
              <a:t>McFarland standards for cell density</a:t>
            </a:r>
          </a:p>
          <a:p>
            <a:r>
              <a:rPr lang="en-US" dirty="0"/>
              <a:t>Sterile phosphate buffered saline (PBS)</a:t>
            </a:r>
          </a:p>
          <a:p>
            <a:r>
              <a:rPr lang="en-US" dirty="0"/>
              <a:t>Transfer pipette and sterile swab of cell spreader</a:t>
            </a:r>
          </a:p>
          <a:p>
            <a:r>
              <a:rPr lang="en-US" dirty="0"/>
              <a:t>Incubator</a:t>
            </a:r>
          </a:p>
          <a:p>
            <a:r>
              <a:rPr lang="en-US" dirty="0" err="1"/>
              <a:t>Bactcinerator</a:t>
            </a:r>
            <a:r>
              <a:rPr lang="en-US" dirty="0"/>
              <a:t> for aseptic work</a:t>
            </a:r>
          </a:p>
          <a:p>
            <a:r>
              <a:rPr lang="en-US" dirty="0"/>
              <a:t>Biohazard waste disposal</a:t>
            </a:r>
          </a:p>
          <a:p>
            <a:r>
              <a:rPr lang="en-US" dirty="0"/>
              <a:t>Antibiotic susceptibility reference tables</a:t>
            </a:r>
          </a:p>
        </p:txBody>
      </p:sp>
    </p:spTree>
    <p:extLst>
      <p:ext uri="{BB962C8B-B14F-4D97-AF65-F5344CB8AC3E}">
        <p14:creationId xmlns:p14="http://schemas.microsoft.com/office/powerpoint/2010/main" val="352934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49"/>
            <a:ext cx="10515600" cy="4797614"/>
          </a:xfrm>
        </p:spPr>
        <p:txBody>
          <a:bodyPr>
            <a:normAutofit/>
          </a:bodyPr>
          <a:lstStyle/>
          <a:p>
            <a:r>
              <a:rPr lang="en-US" dirty="0"/>
              <a:t>To perform an accurate susceptibility test all parts of the antibiotic challenge protocol must be standardized:</a:t>
            </a:r>
          </a:p>
          <a:p>
            <a:r>
              <a:rPr lang="en-US" dirty="0"/>
              <a:t>A standard number of bacterial cells must be plated for challenge 1.5x10</a:t>
            </a:r>
            <a:r>
              <a:rPr lang="en-US" baseline="30000" dirty="0"/>
              <a:t>8 </a:t>
            </a:r>
            <a:r>
              <a:rPr lang="en-US" dirty="0"/>
              <a:t>cells/ml.</a:t>
            </a:r>
          </a:p>
          <a:p>
            <a:r>
              <a:rPr lang="en-US" dirty="0"/>
              <a:t>Bacteria must be inoculated to produce a lawn of growth (no gaps between colonies).</a:t>
            </a:r>
          </a:p>
          <a:p>
            <a:r>
              <a:rPr lang="en-US" dirty="0"/>
              <a:t>Antibiotic impregnated discs of standard concentration and size must be used</a:t>
            </a:r>
          </a:p>
          <a:p>
            <a:r>
              <a:rPr lang="en-US" dirty="0"/>
              <a:t>Muller-Hinton agar must be used and poured in plates to a standard depth(4 mm) to ensure standard rates of diffusion through the agar.</a:t>
            </a:r>
          </a:p>
        </p:txBody>
      </p:sp>
    </p:spTree>
    <p:extLst>
      <p:ext uri="{BB962C8B-B14F-4D97-AF65-F5344CB8AC3E}">
        <p14:creationId xmlns:p14="http://schemas.microsoft.com/office/powerpoint/2010/main" val="3111583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a pure fresh culture of your bacterial sample.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Dilute in sterile PBS to a cell density equivalent to a 0.5 McFarland standard for turbidity.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Inoculate the agar plate to produce a lawn of growth by close swabbing in three directions.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Aseptically, place antibiotic discs onto the surface of the inoculated agar and gently tap in place.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Invert for incubation at 37</a:t>
            </a:r>
            <a:r>
              <a:rPr lang="en-US" baseline="30000" dirty="0"/>
              <a:t>o</a:t>
            </a:r>
            <a:r>
              <a:rPr lang="en-US" dirty="0"/>
              <a:t>C for 18 H.</a:t>
            </a:r>
          </a:p>
        </p:txBody>
      </p:sp>
    </p:spTree>
    <p:extLst>
      <p:ext uri="{BB962C8B-B14F-4D97-AF65-F5344CB8AC3E}">
        <p14:creationId xmlns:p14="http://schemas.microsoft.com/office/powerpoint/2010/main" val="4210821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021"/>
            <a:ext cx="7042608" cy="4762942"/>
          </a:xfrm>
        </p:spPr>
        <p:txBody>
          <a:bodyPr>
            <a:normAutofit/>
          </a:bodyPr>
          <a:lstStyle/>
          <a:p>
            <a:r>
              <a:rPr lang="en-US" dirty="0"/>
              <a:t>A standard cell density of organism must be challenged in the Kirby Bauer test.  This cell density of </a:t>
            </a:r>
            <a:r>
              <a:rPr lang="en-US" dirty="0">
                <a:solidFill>
                  <a:srgbClr val="FF0000"/>
                </a:solidFill>
              </a:rPr>
              <a:t>1.5x10</a:t>
            </a:r>
            <a:r>
              <a:rPr lang="en-US" baseline="30000" dirty="0">
                <a:solidFill>
                  <a:srgbClr val="FF0000"/>
                </a:solidFill>
              </a:rPr>
              <a:t>8</a:t>
            </a:r>
            <a:r>
              <a:rPr lang="en-US" baseline="30000" dirty="0"/>
              <a:t> </a:t>
            </a:r>
            <a:r>
              <a:rPr lang="en-US" dirty="0"/>
              <a:t>cells/ml is equivalent to the turbidity of a </a:t>
            </a:r>
            <a:r>
              <a:rPr lang="en-US" dirty="0">
                <a:solidFill>
                  <a:srgbClr val="FF0000"/>
                </a:solidFill>
              </a:rPr>
              <a:t>0.5</a:t>
            </a:r>
            <a:r>
              <a:rPr lang="en-US" dirty="0"/>
              <a:t> McFarland standard.</a:t>
            </a:r>
          </a:p>
          <a:p>
            <a:r>
              <a:rPr lang="en-US" dirty="0"/>
              <a:t>McFarland standards contain a barium sulphate precipitate which produces a </a:t>
            </a:r>
            <a:r>
              <a:rPr lang="en-US" dirty="0">
                <a:solidFill>
                  <a:srgbClr val="FF0000"/>
                </a:solidFill>
              </a:rPr>
              <a:t>turbidity/optical density </a:t>
            </a:r>
            <a:r>
              <a:rPr lang="en-US" dirty="0"/>
              <a:t>equivalent to a fixed number of resuspended bacterial cells.</a:t>
            </a:r>
          </a:p>
          <a:p>
            <a:r>
              <a:rPr lang="en-US" dirty="0"/>
              <a:t>The card placed behind the standard helps you determine if your sample culture matches in turbidity.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8087AB-CB5C-49EA-997A-8FAE1E0020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57" r="16359"/>
          <a:stretch/>
        </p:blipFill>
        <p:spPr>
          <a:xfrm>
            <a:off x="8116478" y="1690688"/>
            <a:ext cx="3535051" cy="38713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D8572F-FB2F-4052-87CE-3911160EE17B}"/>
              </a:ext>
            </a:extLst>
          </p:cNvPr>
          <p:cNvSpPr txBox="1"/>
          <p:nvPr/>
        </p:nvSpPr>
        <p:spPr>
          <a:xfrm>
            <a:off x="7880808" y="5946131"/>
            <a:ext cx="42466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http://www.bioanalytic.de/en/product/article/mcfarland-bss-turbidity-standards.html</a:t>
            </a:r>
          </a:p>
        </p:txBody>
      </p:sp>
    </p:spTree>
    <p:extLst>
      <p:ext uri="{BB962C8B-B14F-4D97-AF65-F5344CB8AC3E}">
        <p14:creationId xmlns:p14="http://schemas.microsoft.com/office/powerpoint/2010/main" val="3960459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53134-3D3C-4F13-BE7A-D9A284EE4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9831"/>
            <a:ext cx="10515600" cy="4943044"/>
          </a:xfrm>
        </p:spPr>
        <p:txBody>
          <a:bodyPr>
            <a:normAutofit/>
          </a:bodyPr>
          <a:lstStyle/>
          <a:p>
            <a:r>
              <a:rPr lang="en-US" sz="3200" dirty="0"/>
              <a:t>Measure the </a:t>
            </a:r>
            <a:r>
              <a:rPr lang="en-US" sz="3200" dirty="0">
                <a:solidFill>
                  <a:srgbClr val="FF0000"/>
                </a:solidFill>
              </a:rPr>
              <a:t>diameter </a:t>
            </a:r>
            <a:r>
              <a:rPr lang="en-US" sz="3200" dirty="0"/>
              <a:t>of any zones around the antibiotic discs where growth of the bacteria has been </a:t>
            </a:r>
            <a:r>
              <a:rPr lang="en-US" sz="3200" dirty="0">
                <a:solidFill>
                  <a:srgbClr val="FF0000"/>
                </a:solidFill>
              </a:rPr>
              <a:t>inhibited</a:t>
            </a:r>
            <a:r>
              <a:rPr lang="en-US" sz="3200" dirty="0"/>
              <a:t>.</a:t>
            </a:r>
          </a:p>
          <a:p>
            <a:r>
              <a:rPr lang="en-US" sz="3200" dirty="0"/>
              <a:t>Record this zone of inhibition as a diameter with units of </a:t>
            </a:r>
            <a:r>
              <a:rPr lang="en-US" sz="3200" dirty="0">
                <a:solidFill>
                  <a:srgbClr val="FF0000"/>
                </a:solidFill>
              </a:rPr>
              <a:t>mm</a:t>
            </a:r>
            <a:r>
              <a:rPr lang="en-US" sz="3200" dirty="0"/>
              <a:t>.</a:t>
            </a:r>
          </a:p>
          <a:p>
            <a:r>
              <a:rPr lang="en-US" sz="3200" dirty="0"/>
              <a:t>Refer to </a:t>
            </a:r>
            <a:r>
              <a:rPr lang="en-US" sz="3200" dirty="0">
                <a:solidFill>
                  <a:srgbClr val="FF0000"/>
                </a:solidFill>
              </a:rPr>
              <a:t>reference tables, </a:t>
            </a:r>
            <a:r>
              <a:rPr lang="en-US" sz="3200" dirty="0"/>
              <a:t>provided with the antibiotic discs, to determine if this size of zone categorizes the organism as </a:t>
            </a:r>
            <a:r>
              <a:rPr lang="en-US" sz="3200" dirty="0">
                <a:solidFill>
                  <a:srgbClr val="FF0000"/>
                </a:solidFill>
              </a:rPr>
              <a:t>sensitive</a:t>
            </a:r>
            <a:r>
              <a:rPr lang="en-US" sz="3200" dirty="0"/>
              <a:t>, </a:t>
            </a:r>
            <a:r>
              <a:rPr lang="en-US" sz="3200" dirty="0">
                <a:solidFill>
                  <a:srgbClr val="FF0000"/>
                </a:solidFill>
              </a:rPr>
              <a:t>intermediate</a:t>
            </a:r>
            <a:r>
              <a:rPr lang="en-US" sz="3200" dirty="0"/>
              <a:t>  or </a:t>
            </a:r>
            <a:r>
              <a:rPr lang="en-US" sz="3200" dirty="0">
                <a:solidFill>
                  <a:srgbClr val="FF0000"/>
                </a:solidFill>
              </a:rPr>
              <a:t>resistant</a:t>
            </a:r>
            <a:r>
              <a:rPr lang="en-US" sz="3200" dirty="0"/>
              <a:t> to each antibiotic tested.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46545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5BC453-739C-4083-9F10-A84A37C8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850688" y="273490"/>
            <a:ext cx="8664553" cy="52600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5D35A6-10FB-4EDC-AD9E-92D1A01F3DF9}"/>
              </a:ext>
            </a:extLst>
          </p:cNvPr>
          <p:cNvSpPr txBox="1"/>
          <p:nvPr/>
        </p:nvSpPr>
        <p:spPr>
          <a:xfrm>
            <a:off x="5567040" y="5789961"/>
            <a:ext cx="5115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scirp.org/journal/paperinformation.aspx?paperid=98642"/>
              </a:rPr>
              <a:t>Modified by Kenyon/Molesworth: 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/3.0/"/>
              </a:rPr>
              <a:t>CC BY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F369BB-BD26-435A-899C-A65658376A85}"/>
              </a:ext>
            </a:extLst>
          </p:cNvPr>
          <p:cNvSpPr txBox="1"/>
          <p:nvPr/>
        </p:nvSpPr>
        <p:spPr>
          <a:xfrm>
            <a:off x="6028848" y="801246"/>
            <a:ext cx="2619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Lawn of growth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62617A-C33D-4A48-B276-1BA72D32762A}"/>
              </a:ext>
            </a:extLst>
          </p:cNvPr>
          <p:cNvSpPr txBox="1"/>
          <p:nvPr/>
        </p:nvSpPr>
        <p:spPr>
          <a:xfrm>
            <a:off x="7859150" y="3022053"/>
            <a:ext cx="2826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Zone of inhibition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E35574-6104-4FCA-B5B9-59600BBEA58C}"/>
              </a:ext>
            </a:extLst>
          </p:cNvPr>
          <p:cNvSpPr txBox="1"/>
          <p:nvPr/>
        </p:nvSpPr>
        <p:spPr>
          <a:xfrm>
            <a:off x="5453812" y="2460396"/>
            <a:ext cx="2297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Antibiotic disc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5652984-8221-41EF-9902-BC9FBEE1D4E8}"/>
              </a:ext>
            </a:extLst>
          </p:cNvPr>
          <p:cNvCxnSpPr/>
          <p:nvPr/>
        </p:nvCxnSpPr>
        <p:spPr>
          <a:xfrm>
            <a:off x="7751108" y="3027494"/>
            <a:ext cx="122321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78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759</Words>
  <Application>Microsoft Office PowerPoint</Application>
  <PresentationFormat>Widescreen</PresentationFormat>
  <Paragraphs>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2_Office Theme</vt:lpstr>
      <vt:lpstr>Kirby Bauer Test</vt:lpstr>
      <vt:lpstr>Aim</vt:lpstr>
      <vt:lpstr>Background</vt:lpstr>
      <vt:lpstr>Materials</vt:lpstr>
      <vt:lpstr>Overview</vt:lpstr>
      <vt:lpstr>Protocol</vt:lpstr>
      <vt:lpstr>Protocol</vt:lpstr>
      <vt:lpstr>Results</vt:lpstr>
      <vt:lpstr>Images</vt:lpstr>
      <vt:lpstr>Diffusion in agar 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23</cp:revision>
  <dcterms:created xsi:type="dcterms:W3CDTF">2023-02-09T19:31:14Z</dcterms:created>
  <dcterms:modified xsi:type="dcterms:W3CDTF">2023-04-11T17:54:45Z</dcterms:modified>
</cp:coreProperties>
</file>