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59" r:id="rId6"/>
    <p:sldId id="260" r:id="rId7"/>
    <p:sldId id="267" r:id="rId8"/>
    <p:sldId id="262" r:id="rId9"/>
    <p:sldId id="261" r:id="rId10"/>
    <p:sldId id="263" r:id="rId11"/>
    <p:sldId id="26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CA972-CF81-4623-804E-CD12C1A1E8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149003-8AF6-4CFE-A5CF-2299D4EAEA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070EE-4ACA-4A5D-A2A0-2E8D4935B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6AF0C7-0AC0-407D-82ED-33BA58BD0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48B29-31CC-400E-9379-BBE15067D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932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2EA0F-C6F6-4EAC-8356-C88581E0F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962286-272D-4A79-B976-84BD02D510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BB4250-F21C-42E1-A259-BEB79DBBC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C7D3DF-E421-4E37-9D4B-DB1C15313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EEDFF7-6172-4BE0-A99D-C70029DA9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260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145F0E-10FC-4433-90E6-56614A0795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1D6FD4-BC0F-4C6C-BDF3-03EB5F04B0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9BDC32-D763-477D-B47C-9C09C375C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8968E9-10C2-48DF-9312-DD16102D7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25D3F-E902-4925-B863-F2C72AE62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414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92272-4D73-4167-B622-4FED38E01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EA508-8440-4C91-B88D-0145922B07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96B9C4-FED1-4F4D-AAE4-5F1A49B0A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F43C7C-69D9-4007-9335-70E049F96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E9744-FCBD-4D29-B3DB-05BA19F66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441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8D302-E32F-4F4D-95CD-970E4B8D3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3314F6-B085-4814-9EFC-F2C0225EB5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764BE5-7E61-41D3-8695-EC4F91C24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C0E66D-A064-4326-B7BA-1DF3728D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2D239-DA51-476A-83C1-5B36F3005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79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D117B-4B4B-4A32-BEAD-35FB811CF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91EF1-7769-4F1E-B933-B2C96A576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16A5E2-8C24-41FF-A170-CD5555FA97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6F35D6-B289-4721-A569-1E8635B34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F82CFD-503F-470D-B71B-6B42C26C4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1D2269-F78A-4082-836F-036BBE7BE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8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C7620-A408-4883-BCA0-92821F8B8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49EFEA-B476-48E2-8156-11C2839A8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0F1852-9CF8-49ED-A33C-A5645F65A5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B91CA1-69B9-476D-B75E-C6D4C3B625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AB4D72-2CCE-42C5-913C-685ECEE67C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B527F1-A798-425B-94B1-754AD69C1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485528-0F97-40C4-AB3F-188AEDE89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3276F4-0CC4-4B41-9339-B85EBF929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263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472C2-3A1B-4D42-9042-5CB07B27F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F2970F-4918-498D-90C7-A9BA9D02F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56956E-6A07-4C1B-895D-9EA4A7DB4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370D9B-E637-4397-9635-E348A5B02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317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4F6DF7-7B05-45E8-A0CE-BA3975065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B1B8F2-8FC0-48F2-A223-ABA6B80F3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99D0A6-E7A2-4B4D-AC9E-617EACC1D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284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AFE71-B578-4C05-9D95-EB7759B29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A46EA2-47B8-4821-94FB-267BB56A8B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CCF3F8-C089-429B-855C-F6BD569234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A4563E-A855-4E55-A56E-3B57E1409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3C484F-28AB-4D0E-8C61-95AEF2D17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E59707-8788-4DEB-A8C9-1AB7E8F40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237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3130F-59B4-4C30-875C-10CBE1A1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801290-60E5-49DD-A978-C3A2418C64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100C37-E0A9-4B04-A5CC-5669480C7F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D09917-9351-4708-82C5-A049295CF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A67D76-A034-4AE6-879E-A05018FD7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82DC14-E6C0-49B4-811E-35539F6D0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264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207016-FD1F-45C6-9514-27688DB19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10476-BCCF-4937-BE64-D79590AC0E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1C247A-4852-4523-B0FD-58E9B0D63A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3FB01-85A7-41A5-8C55-6F66C873AC08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E01BD-AD75-4666-A98A-E4B07AF3BA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FF9F8-203B-4E07-A51B-ACAEDCB3E0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B3172-73B4-4D40-9B8B-D0BB67080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222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ourses.lumenlearning.com/microbiology/chapter/controlling-microbial-growth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13" Type="http://schemas.openxmlformats.org/officeDocument/2006/relationships/image" Target="../media/image6.JPG"/><Relationship Id="rId3" Type="http://schemas.openxmlformats.org/officeDocument/2006/relationships/hyperlink" Target="https://bio.libretexts.org/Bookshelves/Biotechnology/Bio-OER_(CUNY)/01%3A_Biology_Basics/1.03%3A_Units_of_Measure" TargetMode="External"/><Relationship Id="rId7" Type="http://schemas.openxmlformats.org/officeDocument/2006/relationships/hyperlink" Target="https://creativecommons.org/licenses/by-nc-sa/3.0/" TargetMode="External"/><Relationship Id="rId12" Type="http://schemas.openxmlformats.org/officeDocument/2006/relationships/hyperlink" Target="https://courses.lumenlearning.com/bio2labs/chapter/prokaryotes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-nc-nd/3.0/" TargetMode="External"/><Relationship Id="rId11" Type="http://schemas.openxmlformats.org/officeDocument/2006/relationships/image" Target="../media/image5.jpg"/><Relationship Id="rId5" Type="http://schemas.openxmlformats.org/officeDocument/2006/relationships/hyperlink" Target="https://gogojob.site/469831/Graduated-Transfer-Pipettes-Dropper-Polyethylene/" TargetMode="External"/><Relationship Id="rId10" Type="http://schemas.openxmlformats.org/officeDocument/2006/relationships/hyperlink" Target="https://creativecommons.org/licenses/by-sa/3.0/" TargetMode="External"/><Relationship Id="rId4" Type="http://schemas.openxmlformats.org/officeDocument/2006/relationships/image" Target="../media/image3.jpg"/><Relationship Id="rId9" Type="http://schemas.openxmlformats.org/officeDocument/2006/relationships/hyperlink" Target="https://commons.wikimedia.org/wiki/File:Inoculating_tools,_close_up.jpg" TargetMode="External"/><Relationship Id="rId14" Type="http://schemas.openxmlformats.org/officeDocument/2006/relationships/hyperlink" Target="https://bio.libretexts.org/Courses/North_Carolina_State_University/MB352_General_Microbiology_Laboratory_2021_(Lee)/02:_Cultivation_of_Microbes/2.04:_Lab_Procedures-_Prepare_solid_media_Aseptic_Technique_T-streaki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858FE-6B16-4589-86A6-5B14FD4765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9600" b="1" dirty="0"/>
              <a:t>Safety in the Microbiology Lab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37A4AD-DC69-44A3-B096-CF94CD45FC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0562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C71FC-4363-4C45-890E-A51BDA59A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36D1B4-71AF-46A9-8BE5-E1AC33BC69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0008"/>
            <a:ext cx="10515600" cy="469695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Work </a:t>
            </a:r>
            <a:r>
              <a:rPr lang="en-US" dirty="0">
                <a:solidFill>
                  <a:srgbClr val="FF0000"/>
                </a:solidFill>
              </a:rPr>
              <a:t>carefully</a:t>
            </a:r>
            <a:r>
              <a:rPr lang="en-US" dirty="0"/>
              <a:t> and </a:t>
            </a:r>
            <a:r>
              <a:rPr lang="en-US" dirty="0">
                <a:solidFill>
                  <a:srgbClr val="FF0000"/>
                </a:solidFill>
              </a:rPr>
              <a:t>safely</a:t>
            </a:r>
            <a:r>
              <a:rPr lang="en-US" dirty="0"/>
              <a:t> at all times.</a:t>
            </a:r>
          </a:p>
          <a:p>
            <a:r>
              <a:rPr lang="en-US" dirty="0"/>
              <a:t>Follow all hand washing rules and basic lab rules.</a:t>
            </a:r>
          </a:p>
          <a:p>
            <a:r>
              <a:rPr lang="en-US" dirty="0"/>
              <a:t>Follow </a:t>
            </a:r>
            <a:r>
              <a:rPr lang="en-US" dirty="0">
                <a:solidFill>
                  <a:srgbClr val="FF0000"/>
                </a:solidFill>
              </a:rPr>
              <a:t>protocols exactly </a:t>
            </a:r>
            <a:r>
              <a:rPr lang="en-US" dirty="0"/>
              <a:t>and work in an </a:t>
            </a:r>
            <a:r>
              <a:rPr lang="en-US" dirty="0">
                <a:solidFill>
                  <a:srgbClr val="FF0000"/>
                </a:solidFill>
              </a:rPr>
              <a:t>organized</a:t>
            </a:r>
            <a:r>
              <a:rPr lang="en-US" dirty="0"/>
              <a:t> manner at your bench.</a:t>
            </a:r>
          </a:p>
          <a:p>
            <a:r>
              <a:rPr lang="en-US" dirty="0"/>
              <a:t>Always keep culture tubes in racks and do not tip them horizontally to spill the culture into the cap.</a:t>
            </a:r>
          </a:p>
          <a:p>
            <a:r>
              <a:rPr lang="en-US" dirty="0"/>
              <a:t>Ensure that all equipment is </a:t>
            </a:r>
            <a:r>
              <a:rPr lang="en-US" dirty="0">
                <a:solidFill>
                  <a:srgbClr val="FF0000"/>
                </a:solidFill>
              </a:rPr>
              <a:t>sterile/decontaminated</a:t>
            </a:r>
            <a:r>
              <a:rPr lang="en-US" dirty="0"/>
              <a:t>.</a:t>
            </a:r>
          </a:p>
          <a:p>
            <a:r>
              <a:rPr lang="en-US" dirty="0"/>
              <a:t>Follow all </a:t>
            </a:r>
            <a:r>
              <a:rPr lang="en-US" dirty="0">
                <a:solidFill>
                  <a:srgbClr val="FF0000"/>
                </a:solidFill>
              </a:rPr>
              <a:t>biohazard waste </a:t>
            </a:r>
            <a:r>
              <a:rPr lang="en-US" dirty="0"/>
              <a:t>disposal correctly.</a:t>
            </a:r>
          </a:p>
          <a:p>
            <a:r>
              <a:rPr lang="en-US" dirty="0"/>
              <a:t>Know the </a:t>
            </a:r>
            <a:r>
              <a:rPr lang="en-US" dirty="0">
                <a:solidFill>
                  <a:srgbClr val="FF0000"/>
                </a:solidFill>
              </a:rPr>
              <a:t>risks</a:t>
            </a:r>
            <a:r>
              <a:rPr lang="en-US" dirty="0"/>
              <a:t> associated with your lab and follow all the rules.</a:t>
            </a:r>
          </a:p>
          <a:p>
            <a:r>
              <a:rPr lang="en-US" dirty="0"/>
              <a:t>If in doubt </a:t>
            </a:r>
            <a:r>
              <a:rPr lang="en-US" dirty="0">
                <a:solidFill>
                  <a:srgbClr val="FF0000"/>
                </a:solidFill>
              </a:rPr>
              <a:t>ask</a:t>
            </a:r>
            <a:r>
              <a:rPr lang="en-US" dirty="0"/>
              <a:t> a supervisor for clarification.</a:t>
            </a:r>
          </a:p>
        </p:txBody>
      </p:sp>
    </p:spTree>
    <p:extLst>
      <p:ext uri="{BB962C8B-B14F-4D97-AF65-F5344CB8AC3E}">
        <p14:creationId xmlns:p14="http://schemas.microsoft.com/office/powerpoint/2010/main" val="3896785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DC1CF-A0DD-4786-8A6C-9A2C065FD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TROUBLESHOOTING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4C384-0E2E-46AF-ABB0-3624C81B2A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5167"/>
            <a:ext cx="10515600" cy="4781796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Spills:</a:t>
            </a:r>
          </a:p>
          <a:p>
            <a:pPr marL="0" indent="0">
              <a:buNone/>
            </a:pPr>
            <a:r>
              <a:rPr lang="en-US" dirty="0"/>
              <a:t>Stop working.  Secure any material that you were using.  Alert workers around you and follow the clean up procedure immediately.  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Contamination:</a:t>
            </a:r>
          </a:p>
          <a:p>
            <a:pPr marL="0" indent="0">
              <a:buNone/>
            </a:pPr>
            <a:r>
              <a:rPr lang="en-US" dirty="0"/>
              <a:t>If a culture looks contaminated do not remove the lid.  Send to the autoclave as any unknow is potentially pathogenic.</a:t>
            </a:r>
          </a:p>
          <a:p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Equipment:</a:t>
            </a:r>
          </a:p>
          <a:p>
            <a:pPr marL="0" indent="0">
              <a:buNone/>
            </a:pPr>
            <a:r>
              <a:rPr lang="en-US" dirty="0"/>
              <a:t>Treat all equipment with care, it is expensive and damage will result in a loss of precision and may endanger workers.</a:t>
            </a:r>
          </a:p>
        </p:txBody>
      </p:sp>
    </p:spTree>
    <p:extLst>
      <p:ext uri="{BB962C8B-B14F-4D97-AF65-F5344CB8AC3E}">
        <p14:creationId xmlns:p14="http://schemas.microsoft.com/office/powerpoint/2010/main" val="2604485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38ED5-38C6-48DA-8DE3-301F565F4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994" y="301059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Aim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452FC-ACA5-4C7C-86B6-A75F175347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445" y="1542821"/>
            <a:ext cx="11633462" cy="5225624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The microbiology lab </a:t>
            </a:r>
          </a:p>
          <a:p>
            <a:pPr marL="0" indent="0">
              <a:buNone/>
            </a:pPr>
            <a:r>
              <a:rPr lang="en-US" dirty="0"/>
              <a:t>is a </a:t>
            </a:r>
            <a:r>
              <a:rPr lang="en-US" dirty="0">
                <a:solidFill>
                  <a:srgbClr val="FF0000"/>
                </a:solidFill>
              </a:rPr>
              <a:t>level II biosafety risk</a:t>
            </a:r>
            <a:r>
              <a:rPr lang="en-US" dirty="0"/>
              <a:t>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Procedures must be followed to prevent infection of workers within the lab, and exposure of contaminated materials and equipment to people outside the laboratory.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B38189-2859-43AE-AB38-20E2A5B818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740928" y="651671"/>
            <a:ext cx="6957737" cy="46635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15CE5C5-7616-405D-AD63-0E1A95A174CC}"/>
              </a:ext>
            </a:extLst>
          </p:cNvPr>
          <p:cNvSpPr txBox="1"/>
          <p:nvPr/>
        </p:nvSpPr>
        <p:spPr>
          <a:xfrm>
            <a:off x="5854045" y="89554"/>
            <a:ext cx="5316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https://s3-us-west-2.amazonaws.com/courses-images/wp-content/uploads/sites/1094/2016/11/03164957/OSC_Microbio_13_01_BSLs.jpg</a:t>
            </a:r>
          </a:p>
        </p:txBody>
      </p:sp>
    </p:spTree>
    <p:extLst>
      <p:ext uri="{BB962C8B-B14F-4D97-AF65-F5344CB8AC3E}">
        <p14:creationId xmlns:p14="http://schemas.microsoft.com/office/powerpoint/2010/main" val="1642499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D5FFF-62EA-4DA8-9055-632881BC5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496" y="148308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BD62B-0717-4185-8D21-A348EA57F7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25" y="1348033"/>
            <a:ext cx="11387579" cy="4828930"/>
          </a:xfrm>
        </p:spPr>
        <p:txBody>
          <a:bodyPr>
            <a:normAutofit lnSpcReduction="10000"/>
          </a:bodyPr>
          <a:lstStyle/>
          <a:p>
            <a:r>
              <a:rPr lang="en-US" sz="3200" dirty="0"/>
              <a:t>Potentially pathogenic microbes are used in lab exercises.</a:t>
            </a:r>
          </a:p>
          <a:p>
            <a:r>
              <a:rPr lang="en-US" sz="3200" dirty="0"/>
              <a:t>You must conduct yourself in a responsible manner.</a:t>
            </a:r>
          </a:p>
          <a:p>
            <a:r>
              <a:rPr lang="en-US" sz="3200" dirty="0"/>
              <a:t>Any spills, injuries etc. must be reported immediately.</a:t>
            </a:r>
          </a:p>
          <a:p>
            <a:r>
              <a:rPr lang="en-US" sz="3200" dirty="0"/>
              <a:t>No touching your mouth or eyes – no lip balm or makeup application</a:t>
            </a:r>
          </a:p>
          <a:p>
            <a:r>
              <a:rPr lang="en-US" sz="3200" dirty="0"/>
              <a:t>No excessive talking</a:t>
            </a:r>
          </a:p>
          <a:p>
            <a:r>
              <a:rPr lang="en-US" sz="3200" dirty="0"/>
              <a:t>Any illness leading to an immunocompromised state must be declared</a:t>
            </a:r>
          </a:p>
          <a:p>
            <a:pPr lvl="1"/>
            <a:r>
              <a:rPr lang="en-US" sz="2800" dirty="0"/>
              <a:t>You must have your Doctors permission to return to the lab</a:t>
            </a:r>
          </a:p>
          <a:p>
            <a:pPr lvl="1"/>
            <a:r>
              <a:rPr lang="en-US" sz="2800" dirty="0"/>
              <a:t>Any eye infections must be declared</a:t>
            </a:r>
          </a:p>
        </p:txBody>
      </p:sp>
    </p:spTree>
    <p:extLst>
      <p:ext uri="{BB962C8B-B14F-4D97-AF65-F5344CB8AC3E}">
        <p14:creationId xmlns:p14="http://schemas.microsoft.com/office/powerpoint/2010/main" val="4017723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D5FFF-62EA-4DA8-9055-632881BC5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365" y="365125"/>
            <a:ext cx="11014435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BD62B-0717-4185-8D21-A348EA57F7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365" y="1825625"/>
            <a:ext cx="11014435" cy="4351338"/>
          </a:xfrm>
        </p:spPr>
        <p:txBody>
          <a:bodyPr>
            <a:normAutofit/>
          </a:bodyPr>
          <a:lstStyle/>
          <a:p>
            <a:r>
              <a:rPr lang="en-US" sz="3600" dirty="0"/>
              <a:t>Basic lab rules must be followed:</a:t>
            </a:r>
          </a:p>
          <a:p>
            <a:pPr lvl="1"/>
            <a:r>
              <a:rPr lang="en-US" sz="3200" dirty="0"/>
              <a:t>Appropriate clothing (no hats, scarves or loose ties, high heals, open toed shoes) or lab coat must be worn</a:t>
            </a:r>
          </a:p>
          <a:p>
            <a:pPr lvl="1"/>
            <a:r>
              <a:rPr lang="en-US" sz="3200" dirty="0"/>
              <a:t>Long hair must be tied up</a:t>
            </a:r>
          </a:p>
          <a:p>
            <a:pPr lvl="1"/>
            <a:r>
              <a:rPr lang="en-US" sz="3200" dirty="0"/>
              <a:t>No eating or drinking in the lab</a:t>
            </a:r>
          </a:p>
          <a:p>
            <a:pPr lvl="1"/>
            <a:r>
              <a:rPr lang="en-US" sz="3200" dirty="0"/>
              <a:t>No food, medications, lotions or makeup to enter the lab.</a:t>
            </a:r>
          </a:p>
          <a:p>
            <a:pPr lvl="2"/>
            <a:r>
              <a:rPr lang="en-US" sz="2800" dirty="0"/>
              <a:t>Emergency medications (rescue inhalers and epi pens etc.) which must remain on your person should be cleared with the instructor.  </a:t>
            </a:r>
          </a:p>
          <a:p>
            <a:pPr lvl="2"/>
            <a:r>
              <a:rPr lang="en-US" sz="2800" dirty="0"/>
              <a:t>These may be double bagged to limit the risk of contamination.</a:t>
            </a:r>
          </a:p>
          <a:p>
            <a:pPr lv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99166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086DF-76BD-47E2-9536-341BC93C1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10" y="365125"/>
            <a:ext cx="1064679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1BBBAB-9649-4326-B383-D0EF69A8FC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010" y="1414021"/>
            <a:ext cx="10646790" cy="4762942"/>
          </a:xfrm>
        </p:spPr>
        <p:txBody>
          <a:bodyPr>
            <a:normAutofit/>
          </a:bodyPr>
          <a:lstStyle/>
          <a:p>
            <a:r>
              <a:rPr lang="en-US" dirty="0"/>
              <a:t>Inoculation loops, needles, swabs and spreaders</a:t>
            </a:r>
          </a:p>
          <a:p>
            <a:r>
              <a:rPr lang="en-US" dirty="0" err="1"/>
              <a:t>Bactcinerator</a:t>
            </a:r>
            <a:r>
              <a:rPr lang="en-US" dirty="0"/>
              <a:t> or Bunsen burner</a:t>
            </a:r>
          </a:p>
          <a:p>
            <a:r>
              <a:rPr lang="en-US" dirty="0"/>
              <a:t>Decontamination agents, 70% ethanol, 10% bleach</a:t>
            </a:r>
          </a:p>
          <a:p>
            <a:r>
              <a:rPr lang="en-US" dirty="0"/>
              <a:t>Petri dishes and culture tubes</a:t>
            </a:r>
          </a:p>
          <a:p>
            <a:r>
              <a:rPr lang="en-US" dirty="0"/>
              <a:t>Transfer, Pasteur and serological pipettes</a:t>
            </a:r>
          </a:p>
          <a:p>
            <a:r>
              <a:rPr lang="en-US" dirty="0"/>
              <a:t>Pipette aids and </a:t>
            </a:r>
            <a:r>
              <a:rPr lang="en-US" dirty="0" err="1"/>
              <a:t>micropipettors</a:t>
            </a:r>
            <a:endParaRPr lang="en-US" dirty="0"/>
          </a:p>
          <a:p>
            <a:r>
              <a:rPr lang="en-US" dirty="0"/>
              <a:t>Microscope</a:t>
            </a:r>
          </a:p>
          <a:p>
            <a:r>
              <a:rPr lang="en-US" dirty="0"/>
              <a:t>Incubators, refrigerators, freezers</a:t>
            </a:r>
          </a:p>
          <a:p>
            <a:r>
              <a:rPr lang="en-US" dirty="0"/>
              <a:t>Emergency shower and eye wash stations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341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EAB66-ED63-44AA-A6D1-572D21D53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Protocol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F69A0-4CBE-4D53-AFB0-2A1768846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95167"/>
            <a:ext cx="11105561" cy="4781796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Wash your hands upon entering and leaving the lab – soap for 20 </a:t>
            </a:r>
            <a:r>
              <a:rPr lang="en-US" dirty="0" err="1"/>
              <a:t>secand</a:t>
            </a:r>
            <a:r>
              <a:rPr lang="en-US" dirty="0"/>
              <a:t> physical scrubbing to perform degerming.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Sterilize your bench with 70% ethanol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Work with a tidy organized bench – all coats and bags to be placed in lockers outside the lab.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All work is to be carried out standing at the bench – stools should be tucked beneath the bench.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Listen to all instructions carefully and ask question prior to starting work.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Keep talking to a minimum and at a low level, excessive noise is distracting.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Ask for help immediately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583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EAB66-ED63-44AA-A6D1-572D21D53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353" y="365125"/>
            <a:ext cx="10948447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Protocol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F69A0-4CBE-4D53-AFB0-2A1768846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085" y="1480008"/>
            <a:ext cx="11585542" cy="469695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Waste disposal.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Items leaving the micro lab must be sterilized in the autoclave.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All contaminated disposable PLASTIC waste goes in a BIOHAZARD BAG.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All culture tubes must be securely capped for disposal in Biohazard bins.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All plates must be stacked and taped together for disposal in Biohazard bins.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Glass culture tubes are placed in tube racks at back of lab for autoclaving.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All non-contaminated GLASS waste goes in the GLASS BOX.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All non-contaminated waste (usually paper towels, sterile wrappers) goes in domestic waste bin (trash can).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410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2CF56-379F-4286-B49F-92574F18B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Protocol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A53134-3D3C-4F13-BE7A-D9A284EE4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5167"/>
            <a:ext cx="10515600" cy="4781796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 startAt="8"/>
            </a:pPr>
            <a:r>
              <a:rPr lang="en-US" dirty="0"/>
              <a:t>Large volume waste disposal (above 10 mL)</a:t>
            </a:r>
          </a:p>
          <a:p>
            <a:pPr lvl="1"/>
            <a:r>
              <a:rPr lang="en-US" dirty="0"/>
              <a:t>Add 10% bleach and decontaminate for 20 min.</a:t>
            </a:r>
          </a:p>
          <a:p>
            <a:pPr lvl="1"/>
            <a:r>
              <a:rPr lang="en-US" dirty="0"/>
              <a:t>Autoclave at 121</a:t>
            </a:r>
            <a:r>
              <a:rPr lang="en-US" baseline="30000" dirty="0"/>
              <a:t>o</a:t>
            </a:r>
            <a:r>
              <a:rPr lang="en-US" dirty="0"/>
              <a:t>C for 20 min</a:t>
            </a:r>
          </a:p>
          <a:p>
            <a:pPr lvl="1"/>
            <a:r>
              <a:rPr lang="en-US" dirty="0"/>
              <a:t>Decant into drain with running water.</a:t>
            </a:r>
          </a:p>
          <a:p>
            <a:pPr marL="457200" lvl="1" indent="0">
              <a:buNone/>
            </a:pPr>
            <a:endParaRPr lang="en-US" dirty="0"/>
          </a:p>
          <a:p>
            <a:pPr marL="514350" indent="-514350">
              <a:buFont typeface="+mj-lt"/>
              <a:buAutoNum type="arabicPeriod" startAt="9"/>
            </a:pPr>
            <a:r>
              <a:rPr lang="en-US" dirty="0"/>
              <a:t>Culture spill decontamination</a:t>
            </a:r>
          </a:p>
          <a:p>
            <a:pPr lvl="1"/>
            <a:r>
              <a:rPr lang="en-US" dirty="0"/>
              <a:t>If skin and eyes are exposed alert co-workers and move to emergency eye wash or shower.</a:t>
            </a:r>
          </a:p>
          <a:p>
            <a:pPr lvl="1"/>
            <a:r>
              <a:rPr lang="en-US" dirty="0"/>
              <a:t>Remain under running water for a minimum of 10min while the situation is assessed by supervisor.</a:t>
            </a:r>
          </a:p>
          <a:p>
            <a:pPr lvl="1"/>
            <a:r>
              <a:rPr lang="en-US" dirty="0"/>
              <a:t>For surface spills, apply absorbent towel to the area and soak in 10% bleach. Decontaminate for 20 mins. Remove all towel to biohazard bag and autoclave at 121</a:t>
            </a:r>
            <a:r>
              <a:rPr lang="en-US" baseline="30000" dirty="0"/>
              <a:t>o</a:t>
            </a:r>
            <a:r>
              <a:rPr lang="en-US" dirty="0"/>
              <a:t>C for 20 min.  Dispose of waste in trash bin.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545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10D111A1-8FE5-4BE7-984B-C579102524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379668" y="243572"/>
            <a:ext cx="5573520" cy="434828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AA3C0C0-4CA7-4FAC-AF49-E1EA8E3C96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8585" t="26715" r="7713" b="21290"/>
          <a:stretch/>
        </p:blipFill>
        <p:spPr>
          <a:xfrm>
            <a:off x="630810" y="4126314"/>
            <a:ext cx="3369363" cy="209302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532374B-9A31-4CE0-9619-04587031F3EC}"/>
              </a:ext>
            </a:extLst>
          </p:cNvPr>
          <p:cNvSpPr txBox="1"/>
          <p:nvPr/>
        </p:nvSpPr>
        <p:spPr>
          <a:xfrm>
            <a:off x="554534" y="6254348"/>
            <a:ext cx="310306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hlinkClick r:id="rId5" tooltip="https://gogojob.site/469831/Graduated-Transfer-Pipettes-Dropper-Polyethylene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Transfer pipettes:  </a:t>
            </a:r>
          </a:p>
          <a:p>
            <a:r>
              <a:rPr lang="en-US" sz="900" dirty="0">
                <a:hlinkClick r:id="rId5" tooltip="https://gogojob.site/469831/Graduated-Transfer-Pipettes-Dropper-Polyethylene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-nc-nd/3.0/"/>
              </a:rPr>
              <a:t>CC BY-NC-ND</a:t>
            </a:r>
            <a:endParaRPr lang="en-US" sz="9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7F2C3D-C78B-4E74-9926-1FA6C2B82D17}"/>
              </a:ext>
            </a:extLst>
          </p:cNvPr>
          <p:cNvSpPr txBox="1"/>
          <p:nvPr/>
        </p:nvSpPr>
        <p:spPr>
          <a:xfrm>
            <a:off x="8378753" y="5045"/>
            <a:ext cx="515909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hlinkClick r:id="rId3" tooltip="https://bio.libretexts.org/Bookshelves/Biotechnology/Bio-OER_(CUNY)/01%3A_Biology_Basics/1.03%3A_Units_of_Measur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Micro pipettors:  </a:t>
            </a:r>
          </a:p>
          <a:p>
            <a:r>
              <a:rPr lang="en-US" sz="900" dirty="0">
                <a:hlinkClick r:id="rId3" tooltip="https://bio.libretexts.org/Bookshelves/Biotechnology/Bio-OER_(CUNY)/01%3A_Biology_Basics/1.03%3A_Units_of_Measur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7" tooltip="https://creativecommons.org/licenses/by-nc-sa/3.0/"/>
              </a:rPr>
              <a:t>CC BY-SA-NC</a:t>
            </a:r>
            <a:endParaRPr lang="en-US" sz="9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E16029-C627-45BC-B782-9EEC293B2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756" y="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Images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1AEAEC5-B887-42C8-AD45-E421FB124F4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4348109" y="4126314"/>
            <a:ext cx="3445641" cy="209302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F8282D7-464A-46DD-8761-CE493119F017}"/>
              </a:ext>
            </a:extLst>
          </p:cNvPr>
          <p:cNvSpPr txBox="1"/>
          <p:nvPr/>
        </p:nvSpPr>
        <p:spPr>
          <a:xfrm>
            <a:off x="4348108" y="6276244"/>
            <a:ext cx="344564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hlinkClick r:id="rId9" tooltip="https://commons.wikimedia.org/wiki/File:Inoculating_tools,_close_up.jp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Spreader, inoculating needle and loop:  </a:t>
            </a:r>
            <a:r>
              <a:rPr lang="en-US" sz="900" dirty="0">
                <a:hlinkClick r:id="rId9" tooltip="https://commons.wikimedia.org/wiki/File:Inoculating_tools,_close_up.jp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10" tooltip="https://creativecommons.org/licenses/by-sa/3.0/"/>
              </a:rPr>
              <a:t>CC BY-SA</a:t>
            </a:r>
            <a:endParaRPr lang="en-US" sz="9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BB96F49-051A-46C8-A659-90AB17BD9CE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642756" y="949480"/>
            <a:ext cx="2531881" cy="256238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487FED5-0AA4-4D43-8E3A-42292BC4A0CE}"/>
              </a:ext>
            </a:extLst>
          </p:cNvPr>
          <p:cNvSpPr txBox="1"/>
          <p:nvPr/>
        </p:nvSpPr>
        <p:spPr>
          <a:xfrm>
            <a:off x="554534" y="3479983"/>
            <a:ext cx="322561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hlinkClick r:id="rId12" tooltip="https://courses.lumenlearning.com/bio2labs/chapter/prokaryotes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Culture media:  </a:t>
            </a:r>
          </a:p>
          <a:p>
            <a:r>
              <a:rPr lang="en-US" sz="900" dirty="0">
                <a:hlinkClick r:id="rId12" tooltip="https://courses.lumenlearning.com/bio2labs/chapter/prokaryotes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7" tooltip="https://creativecommons.org/licenses/by-nc-sa/3.0/"/>
              </a:rPr>
              <a:t>CC BY-SA-NC</a:t>
            </a:r>
            <a:endParaRPr lang="en-US" sz="9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5BF1C47-A26C-4247-A58C-2C79B1FFDD73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4"/>
              </a:ext>
            </a:extLst>
          </a:blip>
          <a:srcRect r="34766"/>
          <a:stretch/>
        </p:blipFill>
        <p:spPr>
          <a:xfrm>
            <a:off x="3262859" y="978763"/>
            <a:ext cx="3028587" cy="25050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99932FE-F5B4-4DDF-8146-687C085E3639}"/>
              </a:ext>
            </a:extLst>
          </p:cNvPr>
          <p:cNvSpPr txBox="1"/>
          <p:nvPr/>
        </p:nvSpPr>
        <p:spPr>
          <a:xfrm>
            <a:off x="3983064" y="3495371"/>
            <a:ext cx="59912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>
                <a:hlinkClick r:id="rId14" tooltip="https://bio.libretexts.org/Courses/North_Carolina_State_University/MB352_General_Microbiology_Laboratory_2021_(Lee)/02:_Cultivation_of_Microbes/2.04:_Lab_Procedures-_Prepare_solid_media_Aseptic_Technique_T-streakin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Bactcinerator</a:t>
            </a:r>
            <a:r>
              <a:rPr lang="en-US" sz="1600" b="1" dirty="0">
                <a:hlinkClick r:id="rId14" tooltip="https://bio.libretexts.org/Courses/North_Carolina_State_University/MB352_General_Microbiology_Laboratory_2021_(Lee)/02:_Cultivation_of_Microbes/2.04:_Lab_Procedures-_Prepare_solid_media_Aseptic_Technique_T-streakin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</a:t>
            </a:r>
          </a:p>
          <a:p>
            <a:r>
              <a:rPr lang="en-US" sz="900" dirty="0">
                <a:hlinkClick r:id="rId14" tooltip="https://bio.libretexts.org/Courses/North_Carolina_State_University/MB352_General_Microbiology_Laboratory_2021_(Lee)/02:_Cultivation_of_Microbes/2.04:_Lab_Procedures-_Prepare_solid_media_Aseptic_Technique_T-streakin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7" tooltip="https://creativecommons.org/licenses/by-nc-sa/3.0/"/>
              </a:rPr>
              <a:t>CC BY-SA-NC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210821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832</Words>
  <Application>Microsoft Office PowerPoint</Application>
  <PresentationFormat>Widescreen</PresentationFormat>
  <Paragraphs>95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Safety in the Microbiology Lab</vt:lpstr>
      <vt:lpstr>Aim</vt:lpstr>
      <vt:lpstr>Background</vt:lpstr>
      <vt:lpstr>Background</vt:lpstr>
      <vt:lpstr>Materials</vt:lpstr>
      <vt:lpstr>Protocol</vt:lpstr>
      <vt:lpstr>Protocol</vt:lpstr>
      <vt:lpstr>Protocol</vt:lpstr>
      <vt:lpstr>Images</vt:lpstr>
      <vt:lpstr>Conclusions</vt:lpstr>
      <vt:lpstr>TROUBLESHOOTING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Safety in the microbiology lab</dc:title>
  <dc:creator>Sara Molesworth</dc:creator>
  <cp:lastModifiedBy>Sara Molesworth</cp:lastModifiedBy>
  <cp:revision>16</cp:revision>
  <dcterms:created xsi:type="dcterms:W3CDTF">2023-02-09T19:31:14Z</dcterms:created>
  <dcterms:modified xsi:type="dcterms:W3CDTF">2023-04-11T18:08:45Z</dcterms:modified>
</cp:coreProperties>
</file>