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A9E7C-EACA-41C2-B61C-AD9A59B059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FC6325-3DA1-4FE0-B801-6F53EAFE32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A46B4F-B456-4BE2-BDC7-FC9D669BD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A62D8-156A-4E60-A7F7-B008DA2D756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C2F47C-A73A-4504-A234-707934D04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374F53-4512-4738-B551-F2E0890F8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1497C-D958-4F51-BE43-EC22086A2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802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57735-E1EE-42A5-AEFA-29BF9669E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AF4605-3C82-4ED2-BC6D-95C3B4EEF1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65C87-DEC3-446F-9595-8611B1BF7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A62D8-156A-4E60-A7F7-B008DA2D756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4C3953-0F55-4072-A9DC-78F55AAB8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BF0690-2706-4FFA-A400-2DBD778D4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1497C-D958-4F51-BE43-EC22086A2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80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7BD45D-7F72-426A-BB7D-FC8518DC2E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F43242-FC37-4742-A08B-D1C341B875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5C7DDA-3B9F-4489-AA6A-B322D7317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A62D8-156A-4E60-A7F7-B008DA2D756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0D124-63A8-4296-8C85-A10DA457A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938503-6D9E-44C8-9AF1-ED1BDD4EF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1497C-D958-4F51-BE43-EC22086A2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88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7EB11-DDF6-4B75-AE7E-FC7BE08DE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7A110-7CA3-45C8-B7DF-C0D586C244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9784F6-96FF-49D8-819A-BD193E888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A62D8-156A-4E60-A7F7-B008DA2D756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7AD788-BC3D-442F-A5F7-946E312DA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98D3D9-2681-4CEA-97AA-DDE5A2EC8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1497C-D958-4F51-BE43-EC22086A2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379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3C294-B20E-4F68-AB49-5E5376A80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C301CF-16DD-4C9B-B07B-9D0B22B3E7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3A7846-3F9A-4338-AF25-3D6F65555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A62D8-156A-4E60-A7F7-B008DA2D756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8953FD-5744-49CE-B7D7-1CFFB1E80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DE43D0-4143-48EA-B9EB-B73438F04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1497C-D958-4F51-BE43-EC22086A2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121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6B2F3-464D-404B-8A7A-BADB684D1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7BEC8-09DC-45DD-8E68-1E89C254A6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C477F1-D7AD-47B8-A3BC-5F52F1F160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2AE3E8-EFAA-44B7-98DB-8C87303E4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A62D8-156A-4E60-A7F7-B008DA2D756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70787D-B78F-4B5C-8BEC-031E98DB7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47F6C-A7FB-46F5-AABF-DA0C320C2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1497C-D958-4F51-BE43-EC22086A2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959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7CB01-230F-4337-88A3-73070E662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0460BA-90B2-4DFD-86D4-8448C3DA4F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F6E1AD-F9F8-4F6B-9DF0-F691A8D541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69831-B3AE-47AF-B04B-DBE7DDA5B7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1848E5-F70E-47F8-9C1B-EA7787D56E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F74725-A836-486D-9219-B24115A01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A62D8-156A-4E60-A7F7-B008DA2D756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E51F4E-5A55-4737-BC31-52BD02A8A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D2A76F-D6B3-4815-BF88-3399DD45A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1497C-D958-4F51-BE43-EC22086A2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097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97273-B4F0-4556-99EB-7CE11A5DB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E91A8A-88AC-4B39-9E5E-BDA4C43A1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A62D8-156A-4E60-A7F7-B008DA2D756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ECB169-D005-49ED-A1A3-2A5E5EC0A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85D531-222E-43C2-97A3-1FA023913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1497C-D958-4F51-BE43-EC22086A2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59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A261DC-9BA3-438A-909C-924C5079B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A62D8-156A-4E60-A7F7-B008DA2D756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5F7E6E-C9FA-4B9D-9ACE-BE3B4717C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E1617F-1C65-4108-993F-B79DFF89E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1497C-D958-4F51-BE43-EC22086A2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693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15410-152B-46E0-95A8-AFE7A107F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D7B3D-915D-4311-8844-86EC5E527B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5C17C3-6F7B-48E2-9055-C7612AA2E3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3946E5-B79F-44D8-A89E-FFA36BEF9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A62D8-156A-4E60-A7F7-B008DA2D756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47903B-CEFC-4313-BE8F-CEA958DB2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875BEF-C829-4486-AEC5-72DEDB60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1497C-D958-4F51-BE43-EC22086A2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605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7FAFE-1B44-4B62-8EBB-90D471C81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0F59A1-E51D-41DB-BF7E-03820162A8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6698D9-E6AB-4174-99AA-5F3BA3B63B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2234E7-3695-4D36-AEFF-EE1073FF9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A62D8-156A-4E60-A7F7-B008DA2D756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FD5FE3-699F-4B96-853B-F01D45787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41DF2C-A939-4BCF-8C51-866009DE3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1497C-D958-4F51-BE43-EC22086A2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250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2710E8-28A7-4894-8096-1130ED1B2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76E6DC-44BB-45D2-8DAE-98B25E7FD9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7DD9FD-50A9-4111-ADF8-EC8C4AB0C0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A62D8-156A-4E60-A7F7-B008DA2D756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278BA9-949F-4755-AC8E-293E485292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1913F6-1D60-4313-BE84-025046687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1497C-D958-4F51-BE43-EC22086A2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476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s://bio.libretexts.org/Courses/Lumen_Learning/Book:_Biology_II_Laboratory_Manual_(Lumen)/05:_Module_2:_Microbiology/05.1:_Microbiology_and_Protista_Lab" TargetMode="External"/><Relationship Id="rId7" Type="http://schemas.openxmlformats.org/officeDocument/2006/relationships/hyperlink" Target="https://creativecommons.org/licenses/by-nc-sa/3.0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io.libretexts.org/Courses/North_Carolina_State_University/MB352_General_Microbiology_Laboratory_2021_(Lee)/02:_Cultivation_of_Microbes/2.04:_Lab_Procedures-_Prepare_solid_media_Aseptic_Technique_T-streaking" TargetMode="External"/><Relationship Id="rId5" Type="http://schemas.openxmlformats.org/officeDocument/2006/relationships/image" Target="../media/image2.JPG"/><Relationship Id="rId4" Type="http://schemas.openxmlformats.org/officeDocument/2006/relationships/hyperlink" Target="https://creativecommons.org/licenses/by/3.0/" TargetMode="External"/><Relationship Id="rId9" Type="http://schemas.openxmlformats.org/officeDocument/2006/relationships/hyperlink" Target="https://bio.libretexts.org/Bookshelves/Ancillary_Materials/Laboratory_Experiments/Microbiology_Labs/Book:_General_Microbiology_Lab_Manual_(Pakpour_and_Horgan)/Lab_02:_Aseptic_Technique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hyperlink" Target="https://althiarickard.kscopen.org/micro/how-to-grow-bacteria-on-grapes-using-tsa-plates/" TargetMode="External"/><Relationship Id="rId7" Type="http://schemas.openxmlformats.org/officeDocument/2006/relationships/hyperlink" Target="https://creativecommons.org/licenses/by-nc-sa/3.0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io.libretexts.org/Courses/Lumen_Learning/Book:_Biology_II_Laboratory_Manual_(Lumen)/05:_Module_2:_Microbiology/05.3:_Reading:_Prokaryotes" TargetMode="External"/><Relationship Id="rId5" Type="http://schemas.openxmlformats.org/officeDocument/2006/relationships/image" Target="../media/image5.jpg"/><Relationship Id="rId4" Type="http://schemas.openxmlformats.org/officeDocument/2006/relationships/hyperlink" Target="https://creativecommons.org/licenses/by/3.0/" TargetMode="External"/><Relationship Id="rId9" Type="http://schemas.openxmlformats.org/officeDocument/2006/relationships/hyperlink" Target="https://courses.lumenlearning.com/bio2labs/chapter/prokaryote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F06FC-136D-4252-AF44-2F2FC27B1F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b="1" dirty="0"/>
              <a:t>Aseptic Technique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C8C8A2-5722-49CD-9631-80BFC48EDA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4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C6EFB-D5F9-421E-8BEB-D53FD1367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499" y="169682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4F89D-3E68-4E58-A832-BD8B5C3739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499" y="1244338"/>
            <a:ext cx="11670383" cy="5410986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Working aseptically will </a:t>
            </a:r>
            <a:r>
              <a:rPr lang="en-US" dirty="0">
                <a:solidFill>
                  <a:srgbClr val="FF0000"/>
                </a:solidFill>
              </a:rPr>
              <a:t>contain</a:t>
            </a:r>
            <a:r>
              <a:rPr lang="en-US" dirty="0"/>
              <a:t> a microbial samples within a culture </a:t>
            </a:r>
          </a:p>
          <a:p>
            <a:r>
              <a:rPr lang="en-US" dirty="0"/>
              <a:t>Aseptic work uses </a:t>
            </a:r>
            <a:r>
              <a:rPr lang="en-US" dirty="0">
                <a:solidFill>
                  <a:srgbClr val="FF0000"/>
                </a:solidFill>
              </a:rPr>
              <a:t>sterile</a:t>
            </a:r>
            <a:r>
              <a:rPr lang="en-US" dirty="0"/>
              <a:t> equipment which can not introduce contaminants to your specimen and cultures.</a:t>
            </a:r>
          </a:p>
          <a:p>
            <a:r>
              <a:rPr lang="en-US" dirty="0"/>
              <a:t>Surfaces are </a:t>
            </a:r>
            <a:r>
              <a:rPr lang="en-US" dirty="0">
                <a:solidFill>
                  <a:srgbClr val="FF0000"/>
                </a:solidFill>
              </a:rPr>
              <a:t>decontaminated</a:t>
            </a:r>
            <a:r>
              <a:rPr lang="en-US" dirty="0"/>
              <a:t> using chemicals such as 70% ethanol</a:t>
            </a:r>
          </a:p>
          <a:p>
            <a:r>
              <a:rPr lang="en-US" dirty="0"/>
              <a:t>Hands are decontaminated by washing with soap and water</a:t>
            </a:r>
          </a:p>
          <a:p>
            <a:r>
              <a:rPr lang="en-US" dirty="0"/>
              <a:t>Loops are </a:t>
            </a:r>
            <a:r>
              <a:rPr lang="en-US" dirty="0">
                <a:solidFill>
                  <a:srgbClr val="FF0000"/>
                </a:solidFill>
              </a:rPr>
              <a:t>sterilized</a:t>
            </a:r>
            <a:r>
              <a:rPr lang="en-US" dirty="0"/>
              <a:t> by heating</a:t>
            </a:r>
          </a:p>
          <a:p>
            <a:r>
              <a:rPr lang="en-US" dirty="0"/>
              <a:t>Disposable pipettes and applicators are sterilized by </a:t>
            </a:r>
            <a:r>
              <a:rPr lang="en-US" dirty="0">
                <a:solidFill>
                  <a:srgbClr val="FF0000"/>
                </a:solidFill>
              </a:rPr>
              <a:t>gamma irradiation </a:t>
            </a:r>
            <a:r>
              <a:rPr lang="en-US" dirty="0"/>
              <a:t>and supplied </a:t>
            </a:r>
            <a:r>
              <a:rPr lang="en-US" dirty="0">
                <a:solidFill>
                  <a:srgbClr val="FF0000"/>
                </a:solidFill>
              </a:rPr>
              <a:t>wrapped</a:t>
            </a:r>
            <a:r>
              <a:rPr lang="en-US" dirty="0"/>
              <a:t> to prevent contamination.</a:t>
            </a:r>
          </a:p>
          <a:p>
            <a:r>
              <a:rPr lang="en-US" dirty="0"/>
              <a:t>When manipulating a culture you must work close to a heat source so that ubiquitous organisms are prevented from “falling” onto your work by the </a:t>
            </a:r>
            <a:r>
              <a:rPr lang="en-US" dirty="0">
                <a:solidFill>
                  <a:srgbClr val="FF0000"/>
                </a:solidFill>
              </a:rPr>
              <a:t>raising </a:t>
            </a:r>
            <a:r>
              <a:rPr lang="en-US" dirty="0"/>
              <a:t>heated air currents.</a:t>
            </a:r>
          </a:p>
          <a:p>
            <a:r>
              <a:rPr lang="en-US" dirty="0"/>
              <a:t>Only sterile tools (loops/Pipettes/applicators) should be used to transfer bacterial cultures from one growth media to another.</a:t>
            </a:r>
          </a:p>
          <a:p>
            <a:r>
              <a:rPr lang="en-US" dirty="0"/>
              <a:t>Growth media must be prepared and </a:t>
            </a:r>
            <a:r>
              <a:rPr lang="en-US" dirty="0">
                <a:solidFill>
                  <a:srgbClr val="FF0000"/>
                </a:solidFill>
              </a:rPr>
              <a:t>sterilized prior </a:t>
            </a:r>
            <a:r>
              <a:rPr lang="en-US" dirty="0"/>
              <a:t>to use to grow culture samples.</a:t>
            </a:r>
          </a:p>
        </p:txBody>
      </p:sp>
    </p:spTree>
    <p:extLst>
      <p:ext uri="{BB962C8B-B14F-4D97-AF65-F5344CB8AC3E}">
        <p14:creationId xmlns:p14="http://schemas.microsoft.com/office/powerpoint/2010/main" val="1697125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4FAA7-08E0-4952-9080-A1D0062EB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0FDDE7-8B01-46DD-919E-7FAB7516F5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Aseptic technique is applied in the </a:t>
            </a:r>
            <a:r>
              <a:rPr lang="en-US" dirty="0">
                <a:solidFill>
                  <a:srgbClr val="FF0000"/>
                </a:solidFill>
              </a:rPr>
              <a:t>microbiology lab </a:t>
            </a:r>
            <a:r>
              <a:rPr lang="en-US" dirty="0"/>
              <a:t>for the manipulation of microbial cultures</a:t>
            </a:r>
          </a:p>
          <a:p>
            <a:r>
              <a:rPr lang="en-US" dirty="0">
                <a:solidFill>
                  <a:srgbClr val="FF0000"/>
                </a:solidFill>
              </a:rPr>
              <a:t>Clinically</a:t>
            </a:r>
            <a:r>
              <a:rPr lang="en-US" dirty="0"/>
              <a:t>, the introduction of medical devices to a patient must be performed in an aseptic manner </a:t>
            </a:r>
          </a:p>
          <a:p>
            <a:pPr lvl="1"/>
            <a:r>
              <a:rPr lang="en-US" dirty="0"/>
              <a:t>No heat source</a:t>
            </a:r>
          </a:p>
          <a:p>
            <a:pPr lvl="1"/>
            <a:r>
              <a:rPr lang="en-US" dirty="0"/>
              <a:t>Equipment is sterilized and gloves are worn to limit the introduction of microbes from the environment to the patient.</a:t>
            </a:r>
          </a:p>
          <a:p>
            <a:pPr lvl="1"/>
            <a:r>
              <a:rPr lang="en-US" dirty="0"/>
              <a:t>Surgical equipment is sterilized before use.</a:t>
            </a:r>
          </a:p>
          <a:p>
            <a:pPr lvl="1"/>
            <a:r>
              <a:rPr lang="en-US" dirty="0"/>
              <a:t> Clinic, hospital and surgical areas are sanitized to reduce exposure to microbial contaminants</a:t>
            </a:r>
          </a:p>
          <a:p>
            <a:pPr lvl="1"/>
            <a:r>
              <a:rPr lang="en-US" dirty="0"/>
              <a:t>Repeated handwashing is performed.</a:t>
            </a:r>
          </a:p>
        </p:txBody>
      </p:sp>
    </p:spTree>
    <p:extLst>
      <p:ext uri="{BB962C8B-B14F-4D97-AF65-F5344CB8AC3E}">
        <p14:creationId xmlns:p14="http://schemas.microsoft.com/office/powerpoint/2010/main" val="3263761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BDBA9-231E-47D8-875B-F07BA5FEF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Troubleshooting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6EBDF-C319-4F9F-A90A-B6E3D8B44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5740"/>
            <a:ext cx="10515600" cy="4791223"/>
          </a:xfrm>
        </p:spPr>
        <p:txBody>
          <a:bodyPr>
            <a:normAutofit fontScale="925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Organisms fail to grow after an aseptic transfer:</a:t>
            </a:r>
          </a:p>
          <a:p>
            <a:pPr lvl="1"/>
            <a:r>
              <a:rPr lang="en-US" dirty="0"/>
              <a:t>You failed to allow the inoculating loop   to cool before removing a sample</a:t>
            </a:r>
          </a:p>
          <a:p>
            <a:pPr lvl="1"/>
            <a:r>
              <a:rPr lang="en-US" dirty="0"/>
              <a:t>The hot loop will kill bacterial cells it touches.</a:t>
            </a:r>
          </a:p>
          <a:p>
            <a:pPr lvl="1"/>
            <a:r>
              <a:rPr lang="en-US" dirty="0"/>
              <a:t>You failed to touch the loop to your sample.</a:t>
            </a:r>
          </a:p>
          <a:p>
            <a:pPr lvl="1"/>
            <a:r>
              <a:rPr lang="en-US" dirty="0"/>
              <a:t>You failed to resuspend the cells within your sample and removed only broth with the loop (remember that cells have mass and settle under the force </a:t>
            </a:r>
            <a:r>
              <a:rPr lang="en-US"/>
              <a:t>of gravity).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Plates and cultures are visibly contaminated by fungal growth:</a:t>
            </a:r>
          </a:p>
          <a:p>
            <a:pPr lvl="1"/>
            <a:r>
              <a:rPr lang="en-US" dirty="0"/>
              <a:t>You did not use a sterile loop  for transfer </a:t>
            </a:r>
          </a:p>
          <a:p>
            <a:pPr lvl="1"/>
            <a:r>
              <a:rPr lang="en-US" dirty="0"/>
              <a:t>You did not remove the culture lid, and rotate it in the heat source within the aseptic zone.</a:t>
            </a:r>
          </a:p>
          <a:p>
            <a:pPr lvl="1"/>
            <a:r>
              <a:rPr lang="en-US" dirty="0"/>
              <a:t>When removing a sterile pipette or applicator from its package you touched the working end and contaminated it.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579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06D6F-5F6E-487F-8006-2E50E6701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4AFDB-D1C2-4394-9250-7329A588A2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To perform tasks in a manner which prevents microbial contamination of samples, equipment and the worker.</a:t>
            </a:r>
          </a:p>
        </p:txBody>
      </p:sp>
    </p:spTree>
    <p:extLst>
      <p:ext uri="{BB962C8B-B14F-4D97-AF65-F5344CB8AC3E}">
        <p14:creationId xmlns:p14="http://schemas.microsoft.com/office/powerpoint/2010/main" val="541639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E6C4C-D9AD-4642-A785-34B5B0716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13361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C9CF06-CB6F-4B88-9D14-F29BB1F61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378584"/>
            <a:ext cx="11633200" cy="5266055"/>
          </a:xfrm>
        </p:spPr>
        <p:txBody>
          <a:bodyPr>
            <a:normAutofit/>
          </a:bodyPr>
          <a:lstStyle/>
          <a:p>
            <a:r>
              <a:rPr lang="en-US" dirty="0"/>
              <a:t>Microorganisms are ubiquitous </a:t>
            </a:r>
          </a:p>
          <a:p>
            <a:pPr lvl="1"/>
            <a:r>
              <a:rPr lang="en-US" dirty="0"/>
              <a:t>They are too small be visible with the naked eye.</a:t>
            </a:r>
          </a:p>
          <a:p>
            <a:pPr lvl="1"/>
            <a:r>
              <a:rPr lang="en-US" dirty="0"/>
              <a:t>Microbes grow in every conceivable environment – even inside us.</a:t>
            </a:r>
          </a:p>
          <a:p>
            <a:pPr lvl="1"/>
            <a:r>
              <a:rPr lang="en-US" dirty="0"/>
              <a:t>Microbes can be moved through the environment by direct contact</a:t>
            </a:r>
          </a:p>
          <a:p>
            <a:pPr lvl="1"/>
            <a:r>
              <a:rPr lang="en-US" dirty="0"/>
              <a:t>Microbes can be moved via air and water currents</a:t>
            </a:r>
          </a:p>
          <a:p>
            <a:pPr lvl="1"/>
            <a:r>
              <a:rPr lang="en-US" dirty="0"/>
              <a:t>A specimen from the environment will rarely be pure.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Aseptic technique is to work without introducing contaminating microbes from the environment into your work area or work materials.</a:t>
            </a:r>
          </a:p>
          <a:p>
            <a:pPr lvl="1"/>
            <a:r>
              <a:rPr lang="en-US" dirty="0"/>
              <a:t>It uses physical and chemical barriers to control the movement of microbes.</a:t>
            </a:r>
          </a:p>
          <a:p>
            <a:pPr lvl="1"/>
            <a:r>
              <a:rPr lang="en-US" dirty="0"/>
              <a:t> Aseptic technique is used when acquiring a bacterial specimen from the environment and performing a bacterial transfer for culture/growth of an organism.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38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C2513-26D5-4AB8-B10E-7DAFD13C9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BB06D1-DECB-4A1F-AA27-EF700B420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0185"/>
            <a:ext cx="10515600" cy="435133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Handwashing sink with soap</a:t>
            </a:r>
          </a:p>
          <a:p>
            <a:r>
              <a:rPr lang="en-US" dirty="0"/>
              <a:t>70% Ethanol</a:t>
            </a:r>
          </a:p>
          <a:p>
            <a:r>
              <a:rPr lang="en-US" dirty="0" err="1"/>
              <a:t>Bactcinerator</a:t>
            </a:r>
            <a:endParaRPr lang="en-US" dirty="0"/>
          </a:p>
          <a:p>
            <a:r>
              <a:rPr lang="en-US" dirty="0"/>
              <a:t>Disposable sterile transfer pipettes</a:t>
            </a:r>
          </a:p>
          <a:p>
            <a:r>
              <a:rPr lang="en-US" dirty="0"/>
              <a:t>Disposable sterile cotton tipped applicators</a:t>
            </a:r>
          </a:p>
          <a:p>
            <a:r>
              <a:rPr lang="en-US" dirty="0"/>
              <a:t>Sterile culture tubes</a:t>
            </a:r>
          </a:p>
          <a:p>
            <a:r>
              <a:rPr lang="en-US" dirty="0"/>
              <a:t>Sterile loop</a:t>
            </a:r>
          </a:p>
          <a:p>
            <a:r>
              <a:rPr lang="en-US" dirty="0"/>
              <a:t>Sterile broth and agar media</a:t>
            </a:r>
          </a:p>
          <a:p>
            <a:r>
              <a:rPr lang="en-US" dirty="0"/>
              <a:t>Tube rack</a:t>
            </a:r>
          </a:p>
          <a:p>
            <a:r>
              <a:rPr lang="en-US" dirty="0"/>
              <a:t>Biohazard bags and bins</a:t>
            </a:r>
          </a:p>
          <a:p>
            <a:r>
              <a:rPr lang="en-US" dirty="0"/>
              <a:t>Spill kit</a:t>
            </a:r>
          </a:p>
          <a:p>
            <a:r>
              <a:rPr lang="en-US" dirty="0"/>
              <a:t>Incubator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232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0999D-2CBD-44B2-AABA-B88F32E7F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520" y="220982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Overview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99C6402-642D-4ED7-9C37-C6D34C021D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3759" b="13648"/>
          <a:stretch/>
        </p:blipFill>
        <p:spPr>
          <a:xfrm>
            <a:off x="132080" y="3767599"/>
            <a:ext cx="4572000" cy="2489201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6E52542-2378-4E5E-82B6-54E0310C166E}"/>
              </a:ext>
            </a:extLst>
          </p:cNvPr>
          <p:cNvSpPr txBox="1"/>
          <p:nvPr/>
        </p:nvSpPr>
        <p:spPr>
          <a:xfrm>
            <a:off x="763676" y="6544952"/>
            <a:ext cx="4572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bio.libretexts.org/Courses/Lumen_Learning/Book:_Biology_II_Laboratory_Manual_(Lumen)/05:_Module_2:_Microbiology/05.1:_Microbiology_and_Protista_Lab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/3.0/"/>
              </a:rPr>
              <a:t>CC BY</a:t>
            </a:r>
            <a:endParaRPr lang="en-US" sz="9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AC39D9-9206-4A31-AE6C-FE9DCDEB91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168706" y="445448"/>
            <a:ext cx="5991225" cy="2505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C213026-21CA-40AD-925B-9399F4B920ED}"/>
              </a:ext>
            </a:extLst>
          </p:cNvPr>
          <p:cNvSpPr txBox="1"/>
          <p:nvPr/>
        </p:nvSpPr>
        <p:spPr>
          <a:xfrm>
            <a:off x="6168707" y="2568750"/>
            <a:ext cx="59912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6" tooltip="https://bio.libretexts.org/Courses/North_Carolina_State_University/MB352_General_Microbiology_Laboratory_2021_(Lee)/02:_Cultivation_of_Microbes/2.04:_Lab_Procedures-_Prepare_solid_media_Aseptic_Technique_T-streaking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-nc-sa/3.0/"/>
              </a:rPr>
              <a:t>CC BY-SA-NC</a:t>
            </a:r>
            <a:endParaRPr lang="en-US" sz="9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F79BEBE-0EAD-496C-89F3-6DDDF7BF5A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4704080" y="4195271"/>
            <a:ext cx="7345680" cy="233887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B46D7B-5138-42D1-B91C-E07BF24AAEFB}"/>
              </a:ext>
            </a:extLst>
          </p:cNvPr>
          <p:cNvSpPr txBox="1"/>
          <p:nvPr/>
        </p:nvSpPr>
        <p:spPr>
          <a:xfrm>
            <a:off x="6930865" y="6582659"/>
            <a:ext cx="78676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9" tooltip="https://bio.libretexts.org/Bookshelves/Ancillary_Materials/Laboratory_Experiments/Microbiology_Labs/Book:_General_Microbiology_Lab_Manual_(Pakpour_and_Horgan)/Lab_02:_Aseptic_Technique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7" tooltip="https://creativecommons.org/licenses/by-nc-sa/3.0/"/>
              </a:rPr>
              <a:t>CC BY-SA-NC</a:t>
            </a:r>
            <a:endParaRPr lang="en-US"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5D07AF-EAC8-4B4D-AB14-988B910ECC17}"/>
              </a:ext>
            </a:extLst>
          </p:cNvPr>
          <p:cNvSpPr txBox="1"/>
          <p:nvPr/>
        </p:nvSpPr>
        <p:spPr>
          <a:xfrm>
            <a:off x="132080" y="1737753"/>
            <a:ext cx="5323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An aseptic work zone is generated using a heat source.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5F045E-B6D8-430C-98DE-E174F35F4388}"/>
              </a:ext>
            </a:extLst>
          </p:cNvPr>
          <p:cNvSpPr txBox="1"/>
          <p:nvPr/>
        </p:nvSpPr>
        <p:spPr>
          <a:xfrm>
            <a:off x="101600" y="3285738"/>
            <a:ext cx="27879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Bunsen burner </a:t>
            </a:r>
          </a:p>
          <a:p>
            <a:endParaRPr lang="en-US" sz="32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ECDAC9-E907-467D-89D4-9E1BEC175D24}"/>
              </a:ext>
            </a:extLst>
          </p:cNvPr>
          <p:cNvSpPr txBox="1"/>
          <p:nvPr/>
        </p:nvSpPr>
        <p:spPr>
          <a:xfrm>
            <a:off x="6930865" y="-33859"/>
            <a:ext cx="253883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/>
              <a:t>Bactcinerator</a:t>
            </a:r>
            <a:r>
              <a:rPr lang="en-US" sz="3200" b="1" dirty="0"/>
              <a:t>.</a:t>
            </a:r>
          </a:p>
          <a:p>
            <a:endParaRPr lang="en-US" sz="3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29F783-6880-4A06-994A-CC098463BE4D}"/>
              </a:ext>
            </a:extLst>
          </p:cNvPr>
          <p:cNvSpPr txBox="1"/>
          <p:nvPr/>
        </p:nvSpPr>
        <p:spPr>
          <a:xfrm>
            <a:off x="4863742" y="3722812"/>
            <a:ext cx="7226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Equipment is kept aseptic by heating (loops and the neck of culture tubes).</a:t>
            </a:r>
          </a:p>
        </p:txBody>
      </p:sp>
    </p:spTree>
    <p:extLst>
      <p:ext uri="{BB962C8B-B14F-4D97-AF65-F5344CB8AC3E}">
        <p14:creationId xmlns:p14="http://schemas.microsoft.com/office/powerpoint/2010/main" val="400000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AE7C1-AA44-4E8C-B61E-311419CC0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140" y="18645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B539D-A676-477E-A28C-E5A0A15D4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114" y="1225485"/>
            <a:ext cx="11426073" cy="5302577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Aseptic zone</a:t>
            </a:r>
          </a:p>
          <a:p>
            <a:pPr lvl="1"/>
            <a:r>
              <a:rPr lang="en-US" dirty="0"/>
              <a:t>An area approximately 12 inches square surrounding the heat source.</a:t>
            </a:r>
          </a:p>
          <a:p>
            <a:pPr lvl="1"/>
            <a:r>
              <a:rPr lang="en-US" dirty="0"/>
              <a:t>Contaminating organisms will be carried upwards and out to the sides of the zone.</a:t>
            </a:r>
          </a:p>
          <a:p>
            <a:pPr lvl="1"/>
            <a:r>
              <a:rPr lang="en-US" dirty="0"/>
              <a:t>The zone creates a physical (hot air) barrier which prevents ubiquitous organisms from entering a culture tube or petri dish while you work with it.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Cultures may be opened within the zone.</a:t>
            </a:r>
          </a:p>
          <a:p>
            <a:pPr lvl="1"/>
            <a:r>
              <a:rPr lang="en-US" dirty="0"/>
              <a:t>Caps of tubes may be removed and the neck of the open tube heated by rotation at the heat source.  </a:t>
            </a:r>
          </a:p>
          <a:p>
            <a:pPr lvl="1"/>
            <a:r>
              <a:rPr lang="en-US" dirty="0"/>
              <a:t>This warms air at the neck so that it moves out from the tube and prevents organisms from moving in from the environment.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Petri dish lids may be removed quickly within the zone.</a:t>
            </a:r>
          </a:p>
          <a:p>
            <a:pPr lvl="1"/>
            <a:r>
              <a:rPr lang="en-US" dirty="0"/>
              <a:t>No lid, cap or tool should be placed down on the bench.</a:t>
            </a:r>
          </a:p>
          <a:p>
            <a:pPr lvl="1"/>
            <a:r>
              <a:rPr lang="en-US" dirty="0"/>
              <a:t>All culture manipulations should be performed while holding equipment in the zone.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Keep your aseptic zone tidy and organized</a:t>
            </a:r>
          </a:p>
          <a:p>
            <a:pPr lvl="1"/>
            <a:r>
              <a:rPr lang="en-US" dirty="0"/>
              <a:t>Work with both hands moving things into the center of the zone without  crossing back and forth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Keep tubes in tube racks – never let broth or a culture run into the lid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214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E0AD4-124B-4148-A5AB-368A873BB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128" y="113563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D2A6F4-074E-4DB6-B295-48A8E6B5BA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515" y="1137467"/>
            <a:ext cx="11594969" cy="552728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/>
              <a:t>Loops and pipettes should be held like a pencil and always point in the downward direction when full with a culture, this prevents run off onto your hand.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/>
              <a:t>Loops are sterilized by inserting into the heat source until the nichrome wire glows red (approx. 30s).  </a:t>
            </a:r>
          </a:p>
          <a:p>
            <a:pPr lvl="1"/>
            <a:r>
              <a:rPr lang="en-US" dirty="0"/>
              <a:t>The loop should be cooled for 30s within the aseptic zone to prevent heat from killing a bacterial sample that you wish to transfer.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/>
              <a:t>A sterile object touched to a sterile object remains sterile.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/>
              <a:t>If a sterile loop is used to pickup an organism it must be re-sterilized after transfer.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/>
              <a:t>If a sterile disposable is used to transfer a bacterial culture it must be disposed of in a biohazard bag.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/>
              <a:t>All spent cultures and used disposables must be disposed of though the lab waste management system.</a:t>
            </a:r>
          </a:p>
          <a:p>
            <a:pPr lvl="1"/>
            <a:r>
              <a:rPr lang="en-US" dirty="0"/>
              <a:t>Biohazard bags for solid waste disposal (agar plates, pipettes, applicators culture tubes with small liquid volume, &lt;5ml) via sterilization in the autoclave </a:t>
            </a:r>
          </a:p>
          <a:p>
            <a:pPr lvl="1"/>
            <a:r>
              <a:rPr lang="en-US" dirty="0"/>
              <a:t>Disinfectant/decontamination pots with 10% bleach for large volumes of liquid waste &gt;5 ml.</a:t>
            </a:r>
          </a:p>
        </p:txBody>
      </p:sp>
    </p:spTree>
    <p:extLst>
      <p:ext uri="{BB962C8B-B14F-4D97-AF65-F5344CB8AC3E}">
        <p14:creationId xmlns:p14="http://schemas.microsoft.com/office/powerpoint/2010/main" val="2402877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90840-65D0-424D-9EBB-D1FC07100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C9BB2-155C-4708-9FA8-30D547206F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Working aseptically will ensure that sterile broths and media </a:t>
            </a:r>
            <a:r>
              <a:rPr lang="en-US" dirty="0">
                <a:solidFill>
                  <a:srgbClr val="FF0000"/>
                </a:solidFill>
              </a:rPr>
              <a:t>remain sterile</a:t>
            </a:r>
            <a:r>
              <a:rPr lang="en-US" dirty="0"/>
              <a:t> prior to inoculation with your sample.</a:t>
            </a:r>
          </a:p>
          <a:p>
            <a:endParaRPr lang="en-US" dirty="0"/>
          </a:p>
          <a:p>
            <a:r>
              <a:rPr lang="en-US" dirty="0"/>
              <a:t>Working aseptically will ensure that your bacterial sample remains </a:t>
            </a:r>
            <a:r>
              <a:rPr lang="en-US" dirty="0">
                <a:solidFill>
                  <a:srgbClr val="FF0000"/>
                </a:solidFill>
              </a:rPr>
              <a:t>uncontaminated</a:t>
            </a:r>
            <a:r>
              <a:rPr lang="en-US" dirty="0"/>
              <a:t> by ubiquitous environmental bacteria and fungi.</a:t>
            </a:r>
          </a:p>
        </p:txBody>
      </p:sp>
    </p:spTree>
    <p:extLst>
      <p:ext uri="{BB962C8B-B14F-4D97-AF65-F5344CB8AC3E}">
        <p14:creationId xmlns:p14="http://schemas.microsoft.com/office/powerpoint/2010/main" val="2944535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49E5F-E92D-4CA4-AA9F-86A74FC3D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806" y="28149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Images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BC814C7-9B94-4968-90C7-73EFFA83BA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r="22724"/>
          <a:stretch/>
        </p:blipFill>
        <p:spPr>
          <a:xfrm>
            <a:off x="517896" y="2438801"/>
            <a:ext cx="3365947" cy="326682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993ECE-6BFB-4401-BE67-A20CD78B74AB}"/>
              </a:ext>
            </a:extLst>
          </p:cNvPr>
          <p:cNvSpPr txBox="1"/>
          <p:nvPr/>
        </p:nvSpPr>
        <p:spPr>
          <a:xfrm>
            <a:off x="517896" y="5798305"/>
            <a:ext cx="43557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althiarickard.kscopen.org/micro/how-to-grow-bacteria-on-grapes-using-tsa-plates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/3.0/"/>
              </a:rPr>
              <a:t>CC BY</a:t>
            </a:r>
            <a:endParaRPr lang="en-US" sz="9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FA2C82-4BC4-4FC3-82F8-7600576363BC}"/>
              </a:ext>
            </a:extLst>
          </p:cNvPr>
          <p:cNvSpPr txBox="1"/>
          <p:nvPr/>
        </p:nvSpPr>
        <p:spPr>
          <a:xfrm>
            <a:off x="517896" y="1423138"/>
            <a:ext cx="33659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Be organized – have everything you need in the aseptic zone.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A708A96-25EA-470B-A2D4-253F241F8F4B}"/>
              </a:ext>
            </a:extLst>
          </p:cNvPr>
          <p:cNvGrpSpPr/>
          <p:nvPr/>
        </p:nvGrpSpPr>
        <p:grpSpPr>
          <a:xfrm>
            <a:off x="8985510" y="478023"/>
            <a:ext cx="2429421" cy="5760162"/>
            <a:chOff x="4263610" y="453641"/>
            <a:chExt cx="2429421" cy="576016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B403ADB-6172-4467-96E8-5EEF36E5FD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4336782" y="2433547"/>
              <a:ext cx="2356249" cy="3272075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A510E2-6B4A-46D5-B506-F41C945EC0ED}"/>
                </a:ext>
              </a:extLst>
            </p:cNvPr>
            <p:cNvSpPr txBox="1"/>
            <p:nvPr/>
          </p:nvSpPr>
          <p:spPr>
            <a:xfrm>
              <a:off x="4336782" y="5844471"/>
              <a:ext cx="2283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hlinkClick r:id="rId6" tooltip="https://bio.libretexts.org/Courses/Lumen_Learning/Book:_Biology_II_Laboratory_Manual_(Lumen)/05:_Module_2:_Microbiology/05.3:_Reading:_Prokaryotes"/>
                </a:rPr>
                <a:t>This Photo</a:t>
              </a:r>
              <a:r>
                <a:rPr lang="en-US" sz="900" dirty="0"/>
                <a:t> by Unknown Author is licensed under </a:t>
              </a:r>
              <a:r>
                <a:rPr lang="en-US" sz="900" dirty="0">
                  <a:hlinkClick r:id="rId7" tooltip="https://creativecommons.org/licenses/by-nc-sa/3.0/"/>
                </a:rPr>
                <a:t>CC BY-SA-NC</a:t>
              </a:r>
              <a:endParaRPr lang="en-US" sz="9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A80A97C-873C-4337-ACC7-6CE2C406BB57}"/>
                </a:ext>
              </a:extLst>
            </p:cNvPr>
            <p:cNvSpPr txBox="1"/>
            <p:nvPr/>
          </p:nvSpPr>
          <p:spPr>
            <a:xfrm>
              <a:off x="4263610" y="453641"/>
              <a:ext cx="2356249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Keep culture caps, tubes and loops all in your hands within the aseptic zone as you manipulate the culture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06584C0-691C-4853-9067-699D406F6539}"/>
              </a:ext>
            </a:extLst>
          </p:cNvPr>
          <p:cNvGrpSpPr/>
          <p:nvPr/>
        </p:nvGrpSpPr>
        <p:grpSpPr>
          <a:xfrm>
            <a:off x="4483368" y="1446394"/>
            <a:ext cx="3824791" cy="4536750"/>
            <a:chOff x="6951346" y="1423137"/>
            <a:chExt cx="3824791" cy="453675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9CBC0DB-7F53-4A5D-A168-CF6DBFF1858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9"/>
                </a:ext>
              </a:extLst>
            </a:blip>
            <a:stretch>
              <a:fillRect/>
            </a:stretch>
          </p:blipFill>
          <p:spPr>
            <a:xfrm>
              <a:off x="7011625" y="2433547"/>
              <a:ext cx="3764512" cy="3243136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69EE873-2978-4D7B-9A79-925F5D3A563C}"/>
                </a:ext>
              </a:extLst>
            </p:cNvPr>
            <p:cNvSpPr txBox="1"/>
            <p:nvPr/>
          </p:nvSpPr>
          <p:spPr>
            <a:xfrm>
              <a:off x="7011625" y="5729055"/>
              <a:ext cx="37645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hlinkClick r:id="rId9" tooltip="https://courses.lumenlearning.com/bio2labs/chapter/prokaryotes/"/>
                </a:rPr>
                <a:t>This Photo</a:t>
              </a:r>
              <a:r>
                <a:rPr lang="en-US" sz="900" dirty="0"/>
                <a:t> by Unknown Author is licensed under </a:t>
              </a:r>
              <a:r>
                <a:rPr lang="en-US" sz="900" dirty="0">
                  <a:hlinkClick r:id="rId7" tooltip="https://creativecommons.org/licenses/by-nc-sa/3.0/"/>
                </a:rPr>
                <a:t>CC BY-SA-NC</a:t>
              </a:r>
              <a:endParaRPr lang="en-US" sz="9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592381C-88F6-41AF-A54B-CE2BA079B3D0}"/>
                </a:ext>
              </a:extLst>
            </p:cNvPr>
            <p:cNvSpPr txBox="1"/>
            <p:nvPr/>
          </p:nvSpPr>
          <p:spPr>
            <a:xfrm>
              <a:off x="6951346" y="1423137"/>
              <a:ext cx="376451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Flame the loop until it glows red. Cool before using to touch the culture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3339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1074</Words>
  <Application>Microsoft Office PowerPoint</Application>
  <PresentationFormat>Widescreen</PresentationFormat>
  <Paragraphs>99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Aseptic Technique</vt:lpstr>
      <vt:lpstr>Aim</vt:lpstr>
      <vt:lpstr>Background</vt:lpstr>
      <vt:lpstr>Materials</vt:lpstr>
      <vt:lpstr>Overview</vt:lpstr>
      <vt:lpstr>Protocol</vt:lpstr>
      <vt:lpstr>Protocol</vt:lpstr>
      <vt:lpstr>Results</vt:lpstr>
      <vt:lpstr>Images</vt:lpstr>
      <vt:lpstr>Conclusions</vt:lpstr>
      <vt:lpstr>Application</vt:lpstr>
      <vt:lpstr>Troubleshooting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Aseptic Technique</dc:title>
  <dc:creator>Sara Molesworth</dc:creator>
  <cp:lastModifiedBy>Sara Molesworth</cp:lastModifiedBy>
  <cp:revision>17</cp:revision>
  <dcterms:created xsi:type="dcterms:W3CDTF">2023-02-09T19:31:48Z</dcterms:created>
  <dcterms:modified xsi:type="dcterms:W3CDTF">2023-04-11T18:29:53Z</dcterms:modified>
</cp:coreProperties>
</file>