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9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DC885-E711-42D2-8E7C-4B8963C287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73BC21-CB1D-4D70-9692-311B1E3B9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020D5-B802-4939-A4A1-13BBC3B40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0BE13-5D8F-4080-8A6E-A616B4F4F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18FDB-5809-425E-B494-E1D859C7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BC846-8AB9-4BC6-BE7A-2388BB69D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8C112-63C3-470A-8A9E-C750CF2251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A45AF-E491-42B0-B6EE-CF4787A92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72443-AEC2-4039-8CF1-52C211325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8A17F-5B27-4896-B543-7D98581DF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2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E39F82-83F2-480F-BB43-370A43653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1BE6C-C6EC-458F-AAEA-BD9060C79C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EAC1F-BD68-423D-AADA-35F7E3091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D103D-C11A-464B-B602-F4EF89FA6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701EAD-CBA7-41E9-81AE-2FB00AD52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7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B4AD0-4D39-40A3-AE6E-B9E1C74A8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4A7C4-6253-48A1-918B-81312D30A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7D97D-9953-4FA0-998F-5D4C6CBFD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CF33C-3832-47A5-9AD2-19A528F5E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20D5-6F4B-4159-82E9-CA6973A92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2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3C530-B222-423B-8851-6E423ED4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7A71D-79DB-4DBE-80C5-0B0A7C17C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47626-8DA0-45D8-8348-DC0D6BF26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53EDA-A850-4BF1-AD4E-F15DB9F6F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6CECE-B012-454D-ACA1-F3A6E65AB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55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48401-9131-450F-9D66-F78AFB363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A2487-5E21-4ED1-A69C-0460EAD8AA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87015-7EA3-43C7-A5E8-B7103503FC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3D6F74-ED52-4AB5-8C31-FDC8E4AC0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49106-77D7-4CCF-923C-EB99135EC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34534-2D67-4CEF-B152-B235A4BA6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1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2B9CE-A836-4CE4-A82D-6AA6A903B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C4327-AAF4-41AF-8523-38EFAC5E4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A9DB4-0925-4D76-9CBA-295F7B5E40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C74CF7-C13E-43C4-98B5-8F99B428B9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60D4DA-3BF4-47A8-811E-E05EC93D02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161A6E-C9BA-442D-AAF4-AE9C968AA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0D35DA-914E-486F-B51B-5C9D4F380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DB54A9-DD2D-4932-87AF-55E78F223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1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DBC85-C8FB-4A50-AD94-13ACFC414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6E3B4B-E930-4AFC-9FD4-A74B4570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EF6A9-C13E-4A94-9919-D6FB3C891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338F8-F473-49CE-8E8F-F3B512EF5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03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57B1-DD0A-464B-B6D7-AFE98711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BA530-E1FC-49A8-8BC5-F774BC2F4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D0415-C1BC-45A5-ABCD-34C6DA1F2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8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FC08F-11EE-4453-84BB-1A5755CBB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8FBD2-4428-480D-8FAC-0DC95E04C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AF63AC-52E0-41D2-ACF1-A3E0A1805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6464AC-040B-47CE-8538-AB34805DC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BB1A1-14BA-4FBA-9BD3-CF7995AFE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989B11-D0BB-4F0B-8D8F-8527FC7BF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161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B4017-1D54-4B13-A512-ACA20E135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E5A9B3-6E96-4387-8B59-11C50A477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BE0F2-EA12-4A13-AF4C-8E2C8BDC1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F7A31-4450-4011-9308-35369C918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5B65F6-D0C3-40AD-8553-51546227E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D9A384-6970-4B94-BA23-FC0998000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5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D29F28-601C-4600-8940-43814B7A9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FF550-72AB-4DF7-8102-1D3A0A361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1F7C8-3E24-4109-8204-50C76187DF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C30F0-6DB6-4F87-83A4-318F41B0142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ED361-A624-4D0C-BC62-DC1DA13EB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0AAF1-3D83-4FDB-832C-FC30A70298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F17BB-4BDB-4B4D-ACD2-28F17FF81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9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EvUbWPWVqw?list=PLVnjTkEwv-uNZ7wY2RI1JKqJlY8XJHONM" TargetMode="External"/><Relationship Id="rId2" Type="http://schemas.openxmlformats.org/officeDocument/2006/relationships/hyperlink" Target="https://youtu.be/oEvUbWPWVq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tVcEEw6qbBQ" TargetMode="External"/><Relationship Id="rId5" Type="http://schemas.openxmlformats.org/officeDocument/2006/relationships/hyperlink" Target="https://www.youtube.com/@journeytomicro" TargetMode="External"/><Relationship Id="rId4" Type="http://schemas.openxmlformats.org/officeDocument/2006/relationships/hyperlink" Target="https://youtu.be/2JdBH2tys6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namyUawf2M" TargetMode="External"/><Relationship Id="rId7" Type="http://schemas.openxmlformats.org/officeDocument/2006/relationships/hyperlink" Target="https://youtu.be/YI3tsmFsrOg" TargetMode="External"/><Relationship Id="rId2" Type="http://schemas.openxmlformats.org/officeDocument/2006/relationships/hyperlink" Target="https://youtu.be/Pxujitlv8w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8FqlTslU22s" TargetMode="External"/><Relationship Id="rId5" Type="http://schemas.openxmlformats.org/officeDocument/2006/relationships/hyperlink" Target="https://youtu.be/R7E6vaYrasg" TargetMode="External"/><Relationship Id="rId4" Type="http://schemas.openxmlformats.org/officeDocument/2006/relationships/hyperlink" Target="https://youtu.be/guF6JLM2g3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J9Zjc-jdys" TargetMode="External"/><Relationship Id="rId2" Type="http://schemas.openxmlformats.org/officeDocument/2006/relationships/hyperlink" Target="https://youtu.be/YbdkbCU20_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QImCld9YubE" TargetMode="External"/><Relationship Id="rId5" Type="http://schemas.openxmlformats.org/officeDocument/2006/relationships/hyperlink" Target="https://youtu.be/bPwVOggUp4M" TargetMode="External"/><Relationship Id="rId4" Type="http://schemas.openxmlformats.org/officeDocument/2006/relationships/hyperlink" Target="https://youtu.be/H8b09C1WPQk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jAhjPd4uNFY" TargetMode="External"/><Relationship Id="rId3" Type="http://schemas.openxmlformats.org/officeDocument/2006/relationships/hyperlink" Target="https://youtu.be/aTE1Uf7OTVA" TargetMode="External"/><Relationship Id="rId7" Type="http://schemas.openxmlformats.org/officeDocument/2006/relationships/hyperlink" Target="https://youtu.be/FY_ZUEKWhBc" TargetMode="External"/><Relationship Id="rId2" Type="http://schemas.openxmlformats.org/officeDocument/2006/relationships/hyperlink" Target="https://youtu.be/8kK2zwjRV0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a5jmdh9AnS4" TargetMode="External"/><Relationship Id="rId5" Type="http://schemas.openxmlformats.org/officeDocument/2006/relationships/hyperlink" Target="https://youtu.be/TYPFenJQciw" TargetMode="External"/><Relationship Id="rId4" Type="http://schemas.openxmlformats.org/officeDocument/2006/relationships/hyperlink" Target="https://youtu.be/itsb2SqR-R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6AAF2-6935-4ED6-B79F-105F63675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 bites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02501-B223-407D-AC34-0799262F2C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video library for key microbiological concepts</a:t>
            </a:r>
          </a:p>
        </p:txBody>
      </p:sp>
    </p:spTree>
    <p:extLst>
      <p:ext uri="{BB962C8B-B14F-4D97-AF65-F5344CB8AC3E}">
        <p14:creationId xmlns:p14="http://schemas.microsoft.com/office/powerpoint/2010/main" val="1568673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46E06-D362-416A-860E-35CBA218A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1: </a:t>
            </a:r>
            <a:br>
              <a:rPr lang="en-US" dirty="0"/>
            </a:br>
            <a:r>
              <a:rPr lang="en-US" dirty="0"/>
              <a:t>An invisible world and how we see it.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F62EA-8A95-4F78-BC2A-8ECB9F2FB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26904"/>
            <a:ext cx="10515600" cy="4351338"/>
          </a:xfrm>
        </p:spPr>
        <p:txBody>
          <a:bodyPr/>
          <a:lstStyle/>
          <a:p>
            <a:r>
              <a:rPr lang="en-US" dirty="0" err="1">
                <a:hlinkClick r:id="rId2"/>
              </a:rPr>
              <a:t>Lecturio</a:t>
            </a:r>
            <a:r>
              <a:rPr lang="en-US" dirty="0">
                <a:hlinkClick r:id="rId2"/>
              </a:rPr>
              <a:t> intro to microbiology</a:t>
            </a:r>
            <a:endParaRPr lang="en-US" dirty="0"/>
          </a:p>
          <a:p>
            <a:r>
              <a:rPr lang="en-US" dirty="0" err="1">
                <a:hlinkClick r:id="rId3"/>
              </a:rPr>
              <a:t>Lecturio</a:t>
            </a:r>
            <a:r>
              <a:rPr lang="en-US" dirty="0">
                <a:hlinkClick r:id="rId3"/>
              </a:rPr>
              <a:t> microbiology course</a:t>
            </a:r>
            <a:endParaRPr lang="en-US" dirty="0"/>
          </a:p>
          <a:p>
            <a:r>
              <a:rPr lang="en-US" dirty="0">
                <a:hlinkClick r:id="rId4"/>
              </a:rPr>
              <a:t>Crash course Microbiology</a:t>
            </a:r>
            <a:endParaRPr lang="en-US" dirty="0"/>
          </a:p>
          <a:p>
            <a:r>
              <a:rPr lang="en-US" dirty="0">
                <a:hlinkClick r:id="rId5"/>
              </a:rPr>
              <a:t>Journey to the microcosmos</a:t>
            </a:r>
            <a:endParaRPr lang="en-US" dirty="0"/>
          </a:p>
          <a:p>
            <a:r>
              <a:rPr lang="en-US" dirty="0" err="1">
                <a:hlinkClick r:id="rId6"/>
              </a:rPr>
              <a:t>Ameoba</a:t>
            </a:r>
            <a:r>
              <a:rPr lang="en-US" dirty="0">
                <a:hlinkClick r:id="rId6"/>
              </a:rPr>
              <a:t> Sisters - how to use a microscope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337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AFCD-E6C3-431E-8F1D-D56C4371A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2:</a:t>
            </a:r>
            <a:br>
              <a:rPr lang="en-US" dirty="0"/>
            </a:br>
            <a:r>
              <a:rPr lang="en-US" dirty="0"/>
              <a:t>The cell and acellular pathogens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155CA-B637-46D3-90CF-AB454D32C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041" y="2843720"/>
            <a:ext cx="10515600" cy="4351338"/>
          </a:xfrm>
        </p:spPr>
        <p:txBody>
          <a:bodyPr/>
          <a:lstStyle/>
          <a:p>
            <a:r>
              <a:rPr lang="en-US" dirty="0" err="1">
                <a:hlinkClick r:id="rId2"/>
              </a:rPr>
              <a:t>Ameoba</a:t>
            </a:r>
            <a:r>
              <a:rPr lang="en-US" dirty="0">
                <a:hlinkClick r:id="rId2"/>
              </a:rPr>
              <a:t> sisters - Cell types</a:t>
            </a:r>
            <a:endParaRPr lang="en-US" dirty="0"/>
          </a:p>
          <a:p>
            <a:r>
              <a:rPr lang="en-US" dirty="0" err="1">
                <a:hlinkClick r:id="rId3"/>
              </a:rPr>
              <a:t>Lecturio</a:t>
            </a:r>
            <a:r>
              <a:rPr lang="en-US" dirty="0">
                <a:hlinkClick r:id="rId3"/>
              </a:rPr>
              <a:t> - cell types</a:t>
            </a:r>
            <a:endParaRPr lang="en-US" dirty="0"/>
          </a:p>
          <a:p>
            <a:r>
              <a:rPr lang="en-US" dirty="0" err="1">
                <a:hlinkClick r:id="rId4"/>
              </a:rPr>
              <a:t>Lecturio</a:t>
            </a:r>
            <a:r>
              <a:rPr lang="en-US" dirty="0">
                <a:hlinkClick r:id="rId4"/>
              </a:rPr>
              <a:t> - cell structure and function</a:t>
            </a:r>
            <a:endParaRPr lang="en-US" dirty="0"/>
          </a:p>
          <a:p>
            <a:r>
              <a:rPr lang="en-US" dirty="0" err="1">
                <a:hlinkClick r:id="rId5"/>
              </a:rPr>
              <a:t>Lecturio</a:t>
            </a:r>
            <a:r>
              <a:rPr lang="en-US" dirty="0">
                <a:hlinkClick r:id="rId5"/>
              </a:rPr>
              <a:t> - eukaryotic cell structures</a:t>
            </a:r>
            <a:endParaRPr lang="en-US" dirty="0"/>
          </a:p>
          <a:p>
            <a:r>
              <a:rPr lang="en-US" dirty="0" err="1">
                <a:hlinkClick r:id="rId6"/>
              </a:rPr>
              <a:t>Ameoba</a:t>
            </a:r>
            <a:r>
              <a:rPr lang="en-US" dirty="0">
                <a:hlinkClick r:id="rId6"/>
              </a:rPr>
              <a:t> sisters – viruses</a:t>
            </a:r>
            <a:endParaRPr lang="en-US" dirty="0"/>
          </a:p>
          <a:p>
            <a:r>
              <a:rPr lang="en-US" dirty="0" err="1">
                <a:hlinkClick r:id="rId7"/>
              </a:rPr>
              <a:t>Kurzgesagt</a:t>
            </a:r>
            <a:r>
              <a:rPr lang="en-US" dirty="0">
                <a:hlinkClick r:id="rId7"/>
              </a:rPr>
              <a:t> - Bacteriophage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15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CF910-3A63-4EF2-B6B8-779373EBB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3:</a:t>
            </a:r>
            <a:br>
              <a:rPr lang="en-US" dirty="0"/>
            </a:br>
            <a:r>
              <a:rPr lang="en-US" dirty="0"/>
              <a:t>Microbial metabolism and growth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DCE13-BB91-4F3A-970B-0467E6596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785" y="2749452"/>
            <a:ext cx="10515600" cy="4351338"/>
          </a:xfrm>
        </p:spPr>
        <p:txBody>
          <a:bodyPr/>
          <a:lstStyle/>
          <a:p>
            <a:r>
              <a:rPr lang="en-US" dirty="0" err="1">
                <a:hlinkClick r:id="rId2"/>
              </a:rPr>
              <a:t>Ameoba</a:t>
            </a:r>
            <a:r>
              <a:rPr lang="en-US" dirty="0">
                <a:hlinkClick r:id="rId2"/>
              </a:rPr>
              <a:t> sisters – fermentation</a:t>
            </a:r>
            <a:endParaRPr lang="en-US" dirty="0"/>
          </a:p>
          <a:p>
            <a:r>
              <a:rPr lang="en-US" dirty="0" err="1">
                <a:hlinkClick r:id="rId3"/>
              </a:rPr>
              <a:t>Ameoba</a:t>
            </a:r>
            <a:r>
              <a:rPr lang="en-US" dirty="0">
                <a:hlinkClick r:id="rId3"/>
              </a:rPr>
              <a:t> sisters  - cellular respiration</a:t>
            </a:r>
            <a:endParaRPr lang="en-US" dirty="0">
              <a:hlinkClick r:id="rId4"/>
            </a:endParaRPr>
          </a:p>
          <a:p>
            <a:r>
              <a:rPr lang="en-US" dirty="0">
                <a:hlinkClick r:id="rId4"/>
              </a:rPr>
              <a:t>Microcosmos - colony growth</a:t>
            </a:r>
            <a:endParaRPr lang="en-US" dirty="0"/>
          </a:p>
          <a:p>
            <a:r>
              <a:rPr lang="en-US" dirty="0">
                <a:hlinkClick r:id="rId5"/>
              </a:rPr>
              <a:t>Microcosmos – motility</a:t>
            </a:r>
            <a:endParaRPr lang="en-US" dirty="0"/>
          </a:p>
          <a:p>
            <a:r>
              <a:rPr lang="en-US" dirty="0">
                <a:hlinkClick r:id="rId4"/>
              </a:rPr>
              <a:t>Microcosmos - anaerobic life</a:t>
            </a:r>
            <a:endParaRPr lang="en-US" dirty="0"/>
          </a:p>
          <a:p>
            <a:r>
              <a:rPr lang="en-US" dirty="0" err="1">
                <a:hlinkClick r:id="rId6"/>
              </a:rPr>
              <a:t>Kurzgesagt</a:t>
            </a:r>
            <a:r>
              <a:rPr lang="en-US" dirty="0">
                <a:hlinkClick r:id="rId6"/>
              </a:rPr>
              <a:t> - Life and ATP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717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07B70-134F-44B5-9BCB-80820FF0B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en-US" dirty="0"/>
              <a:t>Module 4:</a:t>
            </a:r>
            <a:br>
              <a:rPr lang="en-US" dirty="0"/>
            </a:br>
            <a:r>
              <a:rPr lang="en-US" dirty="0"/>
              <a:t>Biochemistry of the genome and mechanisms of microbial genetics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82ABC-72B0-48B6-A143-7A02DD988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301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Crash course - DNA structure</a:t>
            </a:r>
            <a:endParaRPr lang="en-US" dirty="0"/>
          </a:p>
          <a:p>
            <a:r>
              <a:rPr lang="en-US" dirty="0" err="1">
                <a:hlinkClick r:id="rId3"/>
              </a:rPr>
              <a:t>Lecturio</a:t>
            </a:r>
            <a:r>
              <a:rPr lang="en-US" dirty="0">
                <a:hlinkClick r:id="rId3"/>
              </a:rPr>
              <a:t> – RNA</a:t>
            </a:r>
            <a:endParaRPr lang="en-US" dirty="0"/>
          </a:p>
          <a:p>
            <a:r>
              <a:rPr lang="en-US" dirty="0">
                <a:hlinkClick r:id="rId4"/>
              </a:rPr>
              <a:t>Crash course - transcription and translation</a:t>
            </a:r>
            <a:endParaRPr lang="en-US" dirty="0"/>
          </a:p>
          <a:p>
            <a:r>
              <a:rPr lang="en-US" dirty="0" err="1">
                <a:hlinkClick r:id="rId5"/>
              </a:rPr>
              <a:t>Kurzgesagt</a:t>
            </a:r>
            <a:r>
              <a:rPr lang="en-US" dirty="0">
                <a:hlinkClick r:id="rId5"/>
              </a:rPr>
              <a:t> - Proteins</a:t>
            </a:r>
            <a:endParaRPr lang="en-US" dirty="0"/>
          </a:p>
          <a:p>
            <a:r>
              <a:rPr lang="en-US" dirty="0" err="1">
                <a:hlinkClick r:id="rId6"/>
              </a:rPr>
              <a:t>Ameoba</a:t>
            </a:r>
            <a:r>
              <a:rPr lang="en-US" dirty="0">
                <a:hlinkClick r:id="rId6"/>
              </a:rPr>
              <a:t> sisters – PCR</a:t>
            </a:r>
            <a:endParaRPr lang="en-US" dirty="0"/>
          </a:p>
          <a:p>
            <a:r>
              <a:rPr lang="en-US" dirty="0">
                <a:hlinkClick r:id="rId7"/>
              </a:rPr>
              <a:t>Crash course - genetic engineering</a:t>
            </a:r>
            <a:endParaRPr lang="en-US" dirty="0"/>
          </a:p>
          <a:p>
            <a:r>
              <a:rPr lang="en-US" dirty="0" err="1">
                <a:hlinkClick r:id="rId8"/>
              </a:rPr>
              <a:t>Kurzgesagt</a:t>
            </a:r>
            <a:r>
              <a:rPr lang="en-US" dirty="0">
                <a:hlinkClick r:id="rId8"/>
              </a:rPr>
              <a:t> - genetic engineering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991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156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Micro bites</vt:lpstr>
      <vt:lpstr>Module 1:  An invisible world and how we see it.</vt:lpstr>
      <vt:lpstr>Module 2: The cell and acellular pathogens</vt:lpstr>
      <vt:lpstr>Module 3: Microbial metabolism and growth</vt:lpstr>
      <vt:lpstr>Module 4: Biochemistry of the genome and mechanisms of microbial genetics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Molesworth</dc:creator>
  <cp:lastModifiedBy>William Kenyon</cp:lastModifiedBy>
  <cp:revision>13</cp:revision>
  <dcterms:created xsi:type="dcterms:W3CDTF">2023-08-07T16:08:36Z</dcterms:created>
  <dcterms:modified xsi:type="dcterms:W3CDTF">2023-08-08T18:16:40Z</dcterms:modified>
</cp:coreProperties>
</file>