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76" r:id="rId5"/>
    <p:sldId id="268" r:id="rId6"/>
    <p:sldId id="277" r:id="rId7"/>
    <p:sldId id="269" r:id="rId8"/>
    <p:sldId id="270" r:id="rId9"/>
    <p:sldId id="271" r:id="rId10"/>
    <p:sldId id="272" r:id="rId11"/>
    <p:sldId id="273" r:id="rId12"/>
    <p:sldId id="275" r:id="rId13"/>
    <p:sldId id="278" r:id="rId14"/>
    <p:sldId id="280" r:id="rId15"/>
    <p:sldId id="281" r:id="rId16"/>
    <p:sldId id="282" r:id="rId17"/>
    <p:sldId id="283" r:id="rId18"/>
    <p:sldId id="284" r:id="rId19"/>
    <p:sldId id="285" r:id="rId20"/>
    <p:sldId id="279" r:id="rId21"/>
    <p:sldId id="286" r:id="rId22"/>
    <p:sldId id="287" r:id="rId23"/>
    <p:sldId id="289" r:id="rId24"/>
    <p:sldId id="288" r:id="rId25"/>
    <p:sldId id="290" r:id="rId26"/>
    <p:sldId id="292" r:id="rId27"/>
    <p:sldId id="291" r:id="rId28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CA972-CF81-4623-804E-CD12C1A1E8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149003-8AF6-4CFE-A5CF-2299D4EAE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070EE-4ACA-4A5D-A2A0-2E8D4935B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AF0C7-0AC0-407D-82ED-33BA58BD0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48B29-31CC-400E-9379-BBE15067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3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2EA0F-C6F6-4EAC-8356-C88581E0F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962286-272D-4A79-B976-84BD02D510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B4250-F21C-42E1-A259-BEB79DBBC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7D3DF-E421-4E37-9D4B-DB1C15313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EDFF7-6172-4BE0-A99D-C70029DA9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6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145F0E-10FC-4433-90E6-56614A079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D6FD4-BC0F-4C6C-BDF3-03EB5F04B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BDC32-D763-477D-B47C-9C09C375C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968E9-10C2-48DF-9312-DD16102D7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25D3F-E902-4925-B863-F2C72AE62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1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2272-4D73-4167-B622-4FED38E01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EA508-8440-4C91-B88D-0145922B0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6B9C4-FED1-4F4D-AAE4-5F1A49B0A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43C7C-69D9-4007-9335-70E049F9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E9744-FCBD-4D29-B3DB-05BA19F66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4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8D302-E32F-4F4D-95CD-970E4B8D3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314F6-B085-4814-9EFC-F2C0225EB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764BE5-7E61-41D3-8695-EC4F91C24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0E66D-A064-4326-B7BA-1DF3728D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D239-DA51-476A-83C1-5B36F300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9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117B-4B4B-4A32-BEAD-35FB811CF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91EF1-7769-4F1E-B933-B2C96A576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6A5E2-8C24-41FF-A170-CD5555FA97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F35D6-B289-4721-A569-1E8635B34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F82CFD-503F-470D-B71B-6B42C26C4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1D2269-F78A-4082-836F-036BBE7B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C7620-A408-4883-BCA0-92821F8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9EFEA-B476-48E2-8156-11C2839A8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0F1852-9CF8-49ED-A33C-A5645F65A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B91CA1-69B9-476D-B75E-C6D4C3B625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AB4D72-2CCE-42C5-913C-685ECEE67C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B527F1-A798-425B-94B1-754AD69C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485528-0F97-40C4-AB3F-188AEDE89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276F4-0CC4-4B41-9339-B85EBF929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26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472C2-3A1B-4D42-9042-5CB07B27F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2970F-4918-498D-90C7-A9BA9D02F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56956E-6A07-4C1B-895D-9EA4A7DB4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70D9B-E637-4397-9635-E348A5B02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31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4F6DF7-7B05-45E8-A0CE-BA397506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B1B8F2-8FC0-48F2-A223-ABA6B80F3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9D0A6-E7A2-4B4D-AC9E-617EACC1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8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AFE71-B578-4C05-9D95-EB7759B29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46EA2-47B8-4821-94FB-267BB56A8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CCF3F8-C089-429B-855C-F6BD569234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4563E-A855-4E55-A56E-3B57E1409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3C484F-28AB-4D0E-8C61-95AEF2D17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E59707-8788-4DEB-A8C9-1AB7E8F40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3130F-59B4-4C30-875C-10CBE1A1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801290-60E5-49DD-A978-C3A2418C64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100C37-E0A9-4B04-A5CC-5669480C7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09917-9351-4708-82C5-A049295C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A67D76-A034-4AE6-879E-A05018FD7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2DC14-E6C0-49B4-811E-35539F6D0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26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207016-FD1F-45C6-9514-27688DB19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10476-BCCF-4937-BE64-D79590AC0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C247A-4852-4523-B0FD-58E9B0D63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E01BD-AD75-4666-A98A-E4B07AF3B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FF9F8-203B-4E07-A51B-ACAEDCB3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2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hilschatz.com/microbiology-book/contents/m58829.html" TargetMode="External"/><Relationship Id="rId7" Type="http://schemas.openxmlformats.org/officeDocument/2006/relationships/hyperlink" Target="https://creativecommons.org/licenses/by-nd/3.0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aruncnmicro.blogspot.com/2016/10/lab-series-15-biochemical-tests-for.html" TargetMode="External"/><Relationship Id="rId5" Type="http://schemas.openxmlformats.org/officeDocument/2006/relationships/image" Target="../media/image2.jpg"/><Relationship Id="rId4" Type="http://schemas.openxmlformats.org/officeDocument/2006/relationships/hyperlink" Target="https://creativecommons.org/licenses/by/3.0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bio.libretexts.org/Courses/North_Carolina_State_University/MB352_General_Microbiology_Laboratory_2021_(Lee)/07:_Microbial_Metabolism/7.01:_Introduction_to_Biochemical_Tests_Part_I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cdepaz/2421013143" TargetMode="External"/><Relationship Id="rId7" Type="http://schemas.openxmlformats.org/officeDocument/2006/relationships/hyperlink" Target="https://creativecommons.org/licenses/by-nc-nd/3.0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logs.unicamp.br/meiodecultura/2021/04/14/bacterias-astronautas/" TargetMode="External"/><Relationship Id="rId5" Type="http://schemas.openxmlformats.org/officeDocument/2006/relationships/image" Target="../media/image6.jpg"/><Relationship Id="rId4" Type="http://schemas.openxmlformats.org/officeDocument/2006/relationships/hyperlink" Target="https://creativecommons.org/licenses/by-sa/3.0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858FE-6B16-4589-86A6-5B14FD4765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b="1" dirty="0"/>
              <a:t>Differential Biochemical Tests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37A4AD-DC69-44A3-B096-CF94CD45FC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dirty="0"/>
              <a:t>Catalase</a:t>
            </a:r>
          </a:p>
          <a:p>
            <a:r>
              <a:rPr lang="en-US" sz="3600" dirty="0"/>
              <a:t>Oxidase</a:t>
            </a:r>
          </a:p>
          <a:p>
            <a:r>
              <a:rPr lang="en-US" sz="3600" dirty="0"/>
              <a:t>Carbohydrate fermentation</a:t>
            </a:r>
          </a:p>
        </p:txBody>
      </p:sp>
    </p:spTree>
    <p:extLst>
      <p:ext uri="{BB962C8B-B14F-4D97-AF65-F5344CB8AC3E}">
        <p14:creationId xmlns:p14="http://schemas.microsoft.com/office/powerpoint/2010/main" val="1500562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71FC-4363-4C45-890E-A51BDA59A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6D1B4-71AF-46A9-8BE5-E1AC33BC6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717" y="365125"/>
            <a:ext cx="3487116" cy="10042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Catalase test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4FCF1A-B692-4853-B3A5-907E16E11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38201" y="2345439"/>
            <a:ext cx="5795074" cy="35101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288244-1DBA-4BBD-9298-D9BC3D8B2E1A}"/>
              </a:ext>
            </a:extLst>
          </p:cNvPr>
          <p:cNvSpPr txBox="1"/>
          <p:nvPr/>
        </p:nvSpPr>
        <p:spPr>
          <a:xfrm>
            <a:off x="838199" y="5966847"/>
            <a:ext cx="36408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philschatz.com/microbiology-book/contents/m58829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660DDB-3438-45B9-9A54-AD4997FBBA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206403" y="2330379"/>
            <a:ext cx="4343400" cy="34671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856FBF-2172-4FC4-BD98-951939F3BE4A}"/>
              </a:ext>
            </a:extLst>
          </p:cNvPr>
          <p:cNvSpPr txBox="1"/>
          <p:nvPr/>
        </p:nvSpPr>
        <p:spPr>
          <a:xfrm>
            <a:off x="7015565" y="5966847"/>
            <a:ext cx="4343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6" tooltip="http://varuncnmicro.blogspot.com/2016/10/lab-series-15-biochemical-tests-for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-nd/3.0/"/>
              </a:rPr>
              <a:t>CC BY-ND</a:t>
            </a:r>
            <a:endParaRPr lang="en-US" sz="9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23FBFF-054D-4952-BF88-2514AD451FC4}"/>
              </a:ext>
            </a:extLst>
          </p:cNvPr>
          <p:cNvSpPr txBox="1"/>
          <p:nvPr/>
        </p:nvSpPr>
        <p:spPr>
          <a:xfrm>
            <a:off x="7015565" y="1657784"/>
            <a:ext cx="4725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Add H</a:t>
            </a:r>
            <a:r>
              <a:rPr lang="en-US" sz="2400" baseline="-25000" dirty="0"/>
              <a:t>2</a:t>
            </a:r>
            <a:r>
              <a:rPr lang="en-US" sz="2400" dirty="0"/>
              <a:t>O</a:t>
            </a:r>
            <a:r>
              <a:rPr lang="en-US" sz="2400" baseline="-25000" dirty="0"/>
              <a:t>2</a:t>
            </a:r>
            <a:r>
              <a:rPr lang="en-US" sz="2400" dirty="0"/>
              <a:t> on a swab to broth culture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3282CF-AE68-4310-842A-D851BDFF828F}"/>
              </a:ext>
            </a:extLst>
          </p:cNvPr>
          <p:cNvSpPr txBox="1"/>
          <p:nvPr/>
        </p:nvSpPr>
        <p:spPr>
          <a:xfrm>
            <a:off x="838199" y="1657784"/>
            <a:ext cx="5919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Add cells from an agar plate to H</a:t>
            </a:r>
            <a:r>
              <a:rPr lang="en-US" sz="2400" baseline="-25000" dirty="0"/>
              <a:t>2</a:t>
            </a:r>
            <a:r>
              <a:rPr lang="en-US" sz="2400" dirty="0"/>
              <a:t>O</a:t>
            </a:r>
            <a:r>
              <a:rPr lang="en-US" sz="2400" baseline="-25000" dirty="0"/>
              <a:t>2</a:t>
            </a:r>
            <a:r>
              <a:rPr lang="en-US" sz="2400" dirty="0"/>
              <a:t> on a slide</a:t>
            </a:r>
          </a:p>
        </p:txBody>
      </p:sp>
    </p:spTree>
    <p:extLst>
      <p:ext uri="{BB962C8B-B14F-4D97-AF65-F5344CB8AC3E}">
        <p14:creationId xmlns:p14="http://schemas.microsoft.com/office/powerpoint/2010/main" val="753409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C1CF-A0DD-4786-8A6C-9A2C065FD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Conclusions/Application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C384-0E2E-46AF-ABB0-3624C81B2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/>
            <a:r>
              <a:rPr lang="en-US" dirty="0"/>
              <a:t>Used to differentiate catalase positive, </a:t>
            </a:r>
            <a:r>
              <a:rPr lang="en-US" i="1" dirty="0">
                <a:solidFill>
                  <a:srgbClr val="FF0000"/>
                </a:solidFill>
              </a:rPr>
              <a:t>staphylococci</a:t>
            </a:r>
            <a:r>
              <a:rPr lang="en-US" dirty="0"/>
              <a:t>, from non-catalase producing bacteria such as </a:t>
            </a:r>
            <a:r>
              <a:rPr lang="en-US" i="1" dirty="0">
                <a:solidFill>
                  <a:srgbClr val="FF0000"/>
                </a:solidFill>
              </a:rPr>
              <a:t>streptococci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pPr marL="285750" indent="-285750"/>
            <a:endParaRPr lang="en-US" sz="1050" dirty="0">
              <a:solidFill>
                <a:srgbClr val="FF0000"/>
              </a:solidFill>
            </a:endParaRPr>
          </a:p>
          <a:p>
            <a:pPr marL="285750" indent="-285750"/>
            <a:r>
              <a:rPr lang="en-US" dirty="0"/>
              <a:t>Also in differentiating </a:t>
            </a:r>
            <a:r>
              <a:rPr lang="en-US" dirty="0">
                <a:solidFill>
                  <a:srgbClr val="FF0000"/>
                </a:solidFill>
              </a:rPr>
              <a:t>aerobic</a:t>
            </a:r>
            <a:r>
              <a:rPr lang="en-US" dirty="0"/>
              <a:t> and </a:t>
            </a:r>
            <a:r>
              <a:rPr lang="en-US" dirty="0">
                <a:solidFill>
                  <a:srgbClr val="FF0000"/>
                </a:solidFill>
              </a:rPr>
              <a:t>obligate anaerobic bacteria</a:t>
            </a:r>
            <a:r>
              <a:rPr lang="en-US" dirty="0"/>
              <a:t>,</a:t>
            </a:r>
          </a:p>
          <a:p>
            <a:pPr marL="742950" lvl="1" indent="-285750"/>
            <a:r>
              <a:rPr lang="en-US" sz="3200" dirty="0"/>
              <a:t> </a:t>
            </a:r>
            <a:r>
              <a:rPr lang="en-US" sz="2800" dirty="0"/>
              <a:t>anaerobes lack the catalase enzyme because they metabolize in the absence of oxygen. </a:t>
            </a:r>
          </a:p>
          <a:p>
            <a:pPr marL="742950" lvl="1" indent="-285750"/>
            <a:r>
              <a:rPr lang="en-US" sz="2800" dirty="0"/>
              <a:t> aerotolerant strains of </a:t>
            </a:r>
            <a:r>
              <a:rPr lang="en-US" sz="2800" dirty="0">
                <a:solidFill>
                  <a:srgbClr val="FF0000"/>
                </a:solidFill>
              </a:rPr>
              <a:t>Clostridium</a:t>
            </a:r>
            <a:r>
              <a:rPr lang="en-US" sz="2800" dirty="0"/>
              <a:t>, are catalase negative, while </a:t>
            </a:r>
            <a:r>
              <a:rPr lang="en-US" sz="2800" dirty="0">
                <a:solidFill>
                  <a:srgbClr val="FF0000"/>
                </a:solidFill>
              </a:rPr>
              <a:t>Bacillus</a:t>
            </a:r>
            <a:r>
              <a:rPr lang="en-US" sz="2800" dirty="0"/>
              <a:t>, are catalase positive.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817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4101F-A26B-4493-A093-7900AB6B3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461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6956A-4AC5-49CC-AB71-20BDFE1D7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461" y="1332854"/>
            <a:ext cx="11515241" cy="5346915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False negative</a:t>
            </a:r>
          </a:p>
          <a:p>
            <a:pPr lvl="1"/>
            <a:r>
              <a:rPr lang="en-US" dirty="0"/>
              <a:t>The culture was old and the cells are dying</a:t>
            </a:r>
          </a:p>
          <a:p>
            <a:pPr lvl="2"/>
            <a:r>
              <a:rPr lang="en-US" dirty="0"/>
              <a:t>Use only a fresh pure culture</a:t>
            </a:r>
          </a:p>
          <a:p>
            <a:pPr lvl="1"/>
            <a:r>
              <a:rPr lang="en-US" dirty="0"/>
              <a:t>The hydrogen peroxide is old or was not stored in a dark container preventing oxidation and degradation of the reagent.</a:t>
            </a:r>
          </a:p>
          <a:p>
            <a:pPr lvl="2"/>
            <a:r>
              <a:rPr lang="en-US" dirty="0"/>
              <a:t>Use new 3% hydrogen peroxide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False positive</a:t>
            </a:r>
          </a:p>
          <a:p>
            <a:pPr lvl="1"/>
            <a:r>
              <a:rPr lang="en-US" dirty="0"/>
              <a:t>The culture which was tested was contaminated</a:t>
            </a:r>
          </a:p>
          <a:p>
            <a:pPr lvl="1"/>
            <a:r>
              <a:rPr lang="en-US" dirty="0"/>
              <a:t>Return to the original sample and perform a streak plate then subculture a new pure culture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Only one or two bubbles are observed.</a:t>
            </a:r>
          </a:p>
          <a:p>
            <a:pPr lvl="1"/>
            <a:r>
              <a:rPr lang="en-US" dirty="0"/>
              <a:t>The organism is catalase negative, the few bubbles were generated when the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was mixed/added to the cells</a:t>
            </a:r>
          </a:p>
        </p:txBody>
      </p:sp>
    </p:spTree>
    <p:extLst>
      <p:ext uri="{BB962C8B-B14F-4D97-AF65-F5344CB8AC3E}">
        <p14:creationId xmlns:p14="http://schemas.microsoft.com/office/powerpoint/2010/main" val="501904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EC799-CE14-4F64-8D02-A027A63C4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>
                <a:solidFill>
                  <a:srgbClr val="FF0000"/>
                </a:solidFill>
              </a:rPr>
              <a:t>OXIDASE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FDF74-3C39-408C-ACBA-92D3E2CAAC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10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465" y="84783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465" y="1410346"/>
            <a:ext cx="11592732" cy="5269423"/>
          </a:xfrm>
        </p:spPr>
        <p:txBody>
          <a:bodyPr>
            <a:normAutofit/>
          </a:bodyPr>
          <a:lstStyle/>
          <a:p>
            <a:r>
              <a:rPr lang="en-US" sz="2400" dirty="0"/>
              <a:t>Cytochrome c is an electron </a:t>
            </a:r>
            <a:r>
              <a:rPr lang="en-US" sz="2400" dirty="0">
                <a:solidFill>
                  <a:srgbClr val="FF0000"/>
                </a:solidFill>
              </a:rPr>
              <a:t>carrier molecule </a:t>
            </a:r>
            <a:r>
              <a:rPr lang="en-US" sz="2400" dirty="0"/>
              <a:t>at the end of the electron transport chain of </a:t>
            </a:r>
            <a:r>
              <a:rPr lang="en-US" sz="2400" dirty="0">
                <a:solidFill>
                  <a:srgbClr val="FF0000"/>
                </a:solidFill>
              </a:rPr>
              <a:t>many</a:t>
            </a:r>
            <a:r>
              <a:rPr lang="en-US" sz="2400" dirty="0"/>
              <a:t> organisms.</a:t>
            </a:r>
            <a:endParaRPr lang="en-US" sz="1100" dirty="0"/>
          </a:p>
          <a:p>
            <a:r>
              <a:rPr lang="en-US" sz="2400" dirty="0"/>
              <a:t>This molecule is oxidized using the enzyme </a:t>
            </a:r>
            <a:r>
              <a:rPr lang="en-US" sz="2400" dirty="0">
                <a:solidFill>
                  <a:srgbClr val="FF0000"/>
                </a:solidFill>
              </a:rPr>
              <a:t>cytochrome oxidase.  </a:t>
            </a:r>
            <a:r>
              <a:rPr lang="en-US" sz="2400" dirty="0"/>
              <a:t>The electron which is removed from </a:t>
            </a:r>
            <a:r>
              <a:rPr lang="en-US" sz="2400" dirty="0" err="1"/>
              <a:t>Cyt</a:t>
            </a:r>
            <a:r>
              <a:rPr lang="en-US" sz="2400" dirty="0"/>
              <a:t> C is accepted by oxygen during the formation of water at the end of chemiosmosis.</a:t>
            </a:r>
          </a:p>
          <a:p>
            <a:r>
              <a:rPr lang="en-US" sz="2400" dirty="0"/>
              <a:t>The presence of </a:t>
            </a:r>
            <a:r>
              <a:rPr lang="en-US" sz="2400" dirty="0">
                <a:solidFill>
                  <a:srgbClr val="FF0000"/>
                </a:solidFill>
              </a:rPr>
              <a:t>cytochrome oxidase </a:t>
            </a:r>
            <a:r>
              <a:rPr lang="en-US" sz="2400" dirty="0"/>
              <a:t>can be detected by using a </a:t>
            </a:r>
            <a:r>
              <a:rPr lang="en-US" sz="2400" dirty="0">
                <a:solidFill>
                  <a:srgbClr val="FF0000"/>
                </a:solidFill>
              </a:rPr>
              <a:t>chromogenic</a:t>
            </a:r>
            <a:r>
              <a:rPr lang="en-US" sz="2400" dirty="0"/>
              <a:t> reducing agent.</a:t>
            </a:r>
          </a:p>
          <a:p>
            <a:r>
              <a:rPr lang="en-US" sz="2400" dirty="0"/>
              <a:t>The oxidase test often uses a reagent, </a:t>
            </a:r>
            <a:r>
              <a:rPr lang="en-US" sz="2400" dirty="0">
                <a:solidFill>
                  <a:srgbClr val="FF0000"/>
                </a:solidFill>
              </a:rPr>
              <a:t>tetra-methyl-p-phenylenediamine dihydrochloride (TMPD)</a:t>
            </a:r>
            <a:r>
              <a:rPr lang="en-US" sz="2400" dirty="0"/>
              <a:t>, as an artificial electron rich donor.</a:t>
            </a:r>
          </a:p>
          <a:p>
            <a:r>
              <a:rPr lang="en-US" sz="2400" dirty="0"/>
              <a:t>When the TMPD is oxidized by cytochrome c, it changes from colorless to a dark blue or purple.</a:t>
            </a:r>
          </a:p>
        </p:txBody>
      </p:sp>
    </p:spTree>
    <p:extLst>
      <p:ext uri="{BB962C8B-B14F-4D97-AF65-F5344CB8AC3E}">
        <p14:creationId xmlns:p14="http://schemas.microsoft.com/office/powerpoint/2010/main" val="2477191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6029-C627-45BC-B782-9EEC293B2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780" y="44188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  <a:br>
              <a:rPr lang="en-US" b="1" dirty="0">
                <a:solidFill>
                  <a:schemeClr val="accent1"/>
                </a:solidFill>
              </a:rPr>
            </a:br>
            <a:br>
              <a:rPr lang="en-US" b="1" dirty="0">
                <a:solidFill>
                  <a:schemeClr val="accent1"/>
                </a:solidFill>
              </a:rPr>
            </a:b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EAC3B-1EA5-4131-A48C-AE6292BBE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1342"/>
            <a:ext cx="10515600" cy="505153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C60B47-0E32-4F99-8D86-CCE5B655B71D}"/>
              </a:ext>
            </a:extLst>
          </p:cNvPr>
          <p:cNvSpPr txBox="1"/>
          <p:nvPr/>
        </p:nvSpPr>
        <p:spPr>
          <a:xfrm>
            <a:off x="420679" y="1229023"/>
            <a:ext cx="1128054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/>
              <a:t>Remove a single colony from a fresh, pure culture on agar or use a single drop from a fresh turbid broth culture.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Aseptically smear the sample onto a filter paper impregnated with TMPD.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Observe for a color change where the cells were applied.</a:t>
            </a:r>
          </a:p>
          <a:p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114228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53134-3D3C-4F13-BE7A-D9A284EE4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718" y="1549831"/>
            <a:ext cx="10515600" cy="4943044"/>
          </a:xfrm>
        </p:spPr>
        <p:txBody>
          <a:bodyPr>
            <a:normAutofit/>
          </a:bodyPr>
          <a:lstStyle/>
          <a:p>
            <a:r>
              <a:rPr lang="en-US" sz="4000" dirty="0"/>
              <a:t>Positive produces a blue/purple color</a:t>
            </a:r>
          </a:p>
          <a:p>
            <a:endParaRPr lang="en-US" sz="4000" dirty="0"/>
          </a:p>
          <a:p>
            <a:r>
              <a:rPr lang="en-US" sz="4000" dirty="0"/>
              <a:t>Negative remains the color of the culture</a:t>
            </a:r>
          </a:p>
        </p:txBody>
      </p:sp>
    </p:spTree>
    <p:extLst>
      <p:ext uri="{BB962C8B-B14F-4D97-AF65-F5344CB8AC3E}">
        <p14:creationId xmlns:p14="http://schemas.microsoft.com/office/powerpoint/2010/main" val="3993621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71FC-4363-4C45-890E-A51BDA59A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58" y="89842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Images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8B48B45-082A-4307-B477-1A82323E1DD5}"/>
              </a:ext>
            </a:extLst>
          </p:cNvPr>
          <p:cNvGrpSpPr/>
          <p:nvPr/>
        </p:nvGrpSpPr>
        <p:grpSpPr>
          <a:xfrm>
            <a:off x="2208541" y="752624"/>
            <a:ext cx="9401459" cy="5740251"/>
            <a:chOff x="2208541" y="752624"/>
            <a:chExt cx="9401459" cy="574025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4CED9C6-C304-4D7F-845B-92194247FE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8541" y="752624"/>
              <a:ext cx="9401459" cy="5740251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DC95EAA-F230-44B8-B295-84934BD22ADC}"/>
                </a:ext>
              </a:extLst>
            </p:cNvPr>
            <p:cNvSpPr/>
            <p:nvPr/>
          </p:nvSpPr>
          <p:spPr>
            <a:xfrm>
              <a:off x="3192651" y="5517397"/>
              <a:ext cx="883403" cy="3874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6185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C1CF-A0DD-4786-8A6C-9A2C065FD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Conclusions/Application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C384-0E2E-46AF-ABB0-3624C81B2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oxidase test is used clinically to </a:t>
            </a:r>
            <a:r>
              <a:rPr lang="en-US" sz="3200" dirty="0">
                <a:solidFill>
                  <a:srgbClr val="FF0000"/>
                </a:solidFill>
              </a:rPr>
              <a:t>differentiate</a:t>
            </a:r>
            <a:r>
              <a:rPr lang="en-US" sz="3200" dirty="0"/>
              <a:t> between the families of </a:t>
            </a:r>
            <a:r>
              <a:rPr lang="en-US" sz="3200" i="1" dirty="0"/>
              <a:t>Pseudomonadaceae</a:t>
            </a:r>
            <a:r>
              <a:rPr lang="en-US" sz="3200" dirty="0"/>
              <a:t> (oxidase positive) and </a:t>
            </a:r>
            <a:r>
              <a:rPr lang="en-US" sz="3200" i="1" dirty="0"/>
              <a:t>Enterobacteriaceae</a:t>
            </a:r>
            <a:r>
              <a:rPr lang="en-US" sz="3200" dirty="0"/>
              <a:t> (oxidase negative) </a:t>
            </a:r>
          </a:p>
          <a:p>
            <a:endParaRPr lang="en-US" sz="3200" dirty="0"/>
          </a:p>
          <a:p>
            <a:r>
              <a:rPr lang="en-US" sz="3200" dirty="0"/>
              <a:t>It is also used in the identification process for other species that perform </a:t>
            </a:r>
            <a:r>
              <a:rPr lang="en-US" sz="3200" dirty="0">
                <a:solidFill>
                  <a:srgbClr val="FF0000"/>
                </a:solidFill>
              </a:rPr>
              <a:t>aerobic respiration, </a:t>
            </a:r>
            <a:r>
              <a:rPr lang="en-US" sz="3200" dirty="0"/>
              <a:t>and thus use oxygen as the final electron acceptor in their electron transport chain.</a:t>
            </a:r>
          </a:p>
        </p:txBody>
      </p:sp>
    </p:spTree>
    <p:extLst>
      <p:ext uri="{BB962C8B-B14F-4D97-AF65-F5344CB8AC3E}">
        <p14:creationId xmlns:p14="http://schemas.microsoft.com/office/powerpoint/2010/main" val="4647455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4101F-A26B-4493-A093-7900AB6B3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461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6956A-4AC5-49CC-AB71-20BDFE1D7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379" y="1325563"/>
            <a:ext cx="11515241" cy="5346915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False positive</a:t>
            </a:r>
          </a:p>
          <a:p>
            <a:pPr lvl="1"/>
            <a:r>
              <a:rPr lang="en-US" sz="2800" dirty="0"/>
              <a:t>Sample was contaminated</a:t>
            </a:r>
          </a:p>
          <a:p>
            <a:pPr lvl="1"/>
            <a:r>
              <a:rPr lang="en-US" sz="2800" dirty="0"/>
              <a:t>Test was left for longer than 10 mins and the TMPD oxidized in daylight</a:t>
            </a:r>
          </a:p>
          <a:p>
            <a:endParaRPr lang="en-US" sz="3200" dirty="0"/>
          </a:p>
          <a:p>
            <a:r>
              <a:rPr lang="en-US" sz="3200" b="1" dirty="0">
                <a:solidFill>
                  <a:srgbClr val="FF0000"/>
                </a:solidFill>
              </a:rPr>
              <a:t>False negative</a:t>
            </a:r>
          </a:p>
          <a:p>
            <a:pPr lvl="1"/>
            <a:r>
              <a:rPr lang="en-US" sz="2800" dirty="0"/>
              <a:t>Sample was old and cells were not metabolically active (dying)</a:t>
            </a:r>
          </a:p>
          <a:p>
            <a:pPr lvl="1"/>
            <a:r>
              <a:rPr lang="en-US" sz="2800"/>
              <a:t>TMPD </a:t>
            </a:r>
            <a:r>
              <a:rPr lang="en-US" sz="2800" dirty="0"/>
              <a:t>reagent was old  or had not been stored at refrigerated temp.</a:t>
            </a:r>
          </a:p>
        </p:txBody>
      </p:sp>
    </p:spTree>
    <p:extLst>
      <p:ext uri="{BB962C8B-B14F-4D97-AF65-F5344CB8AC3E}">
        <p14:creationId xmlns:p14="http://schemas.microsoft.com/office/powerpoint/2010/main" val="2612274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38ED5-38C6-48DA-8DE3-301F565F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452FC-ACA5-4C7C-86B6-A75F175347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0346"/>
            <a:ext cx="10515600" cy="5082529"/>
          </a:xfrm>
        </p:spPr>
        <p:txBody>
          <a:bodyPr>
            <a:normAutofit/>
          </a:bodyPr>
          <a:lstStyle/>
          <a:p>
            <a:r>
              <a:rPr lang="en-US" sz="3200" dirty="0"/>
              <a:t>Differential biochemical testing is used to assist in the </a:t>
            </a:r>
            <a:r>
              <a:rPr lang="en-US" sz="3200" dirty="0">
                <a:solidFill>
                  <a:srgbClr val="FF0000"/>
                </a:solidFill>
              </a:rPr>
              <a:t>identification</a:t>
            </a:r>
            <a:r>
              <a:rPr lang="en-US" sz="3200" dirty="0"/>
              <a:t> of microbial organism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Differential tests produce positive or negative results which demonstrate the presence of a </a:t>
            </a:r>
            <a:r>
              <a:rPr lang="en-US" sz="3200" dirty="0">
                <a:solidFill>
                  <a:srgbClr val="FF0000"/>
                </a:solidFill>
              </a:rPr>
              <a:t>specific enzyme </a:t>
            </a:r>
            <a:r>
              <a:rPr lang="en-US" sz="3200" dirty="0"/>
              <a:t>or use of a particular </a:t>
            </a:r>
            <a:r>
              <a:rPr lang="en-US" sz="3200" dirty="0">
                <a:solidFill>
                  <a:srgbClr val="FF0000"/>
                </a:solidFill>
              </a:rPr>
              <a:t>metabolic pathway </a:t>
            </a:r>
            <a:r>
              <a:rPr lang="en-US" sz="3200" dirty="0"/>
              <a:t>by an organism</a:t>
            </a:r>
          </a:p>
          <a:p>
            <a:endParaRPr lang="en-US" sz="3200" dirty="0"/>
          </a:p>
          <a:p>
            <a:r>
              <a:rPr lang="en-US" sz="3200" dirty="0"/>
              <a:t>Test can be used to differentiate between closely related organisms or groups of organisms.</a:t>
            </a:r>
          </a:p>
        </p:txBody>
      </p:sp>
    </p:spTree>
    <p:extLst>
      <p:ext uri="{BB962C8B-B14F-4D97-AF65-F5344CB8AC3E}">
        <p14:creationId xmlns:p14="http://schemas.microsoft.com/office/powerpoint/2010/main" val="23529637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EC799-CE14-4F64-8D02-A027A63C4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25"/>
            <a:ext cx="10515600" cy="3552287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Carbohydrate Fermentation Tests</a:t>
            </a:r>
          </a:p>
        </p:txBody>
      </p:sp>
    </p:spTree>
    <p:extLst>
      <p:ext uri="{BB962C8B-B14F-4D97-AF65-F5344CB8AC3E}">
        <p14:creationId xmlns:p14="http://schemas.microsoft.com/office/powerpoint/2010/main" val="1033988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465" y="84783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465" y="1410346"/>
            <a:ext cx="11592732" cy="5269423"/>
          </a:xfrm>
        </p:spPr>
        <p:txBody>
          <a:bodyPr>
            <a:normAutofit/>
          </a:bodyPr>
          <a:lstStyle/>
          <a:p>
            <a:r>
              <a:rPr lang="en-US" dirty="0"/>
              <a:t>Defined media may be used to investigate an organisms ability to metabolize a specific carbohydrate.</a:t>
            </a:r>
          </a:p>
          <a:p>
            <a:r>
              <a:rPr lang="en-US" dirty="0"/>
              <a:t>This media may be made differential by the addition of a pH indicator which permits </a:t>
            </a:r>
            <a:r>
              <a:rPr lang="en-US" dirty="0">
                <a:solidFill>
                  <a:srgbClr val="FF0000"/>
                </a:solidFill>
              </a:rPr>
              <a:t>visual evidence </a:t>
            </a:r>
            <a:r>
              <a:rPr lang="en-US" dirty="0"/>
              <a:t>that a fermentation reaction has taken place to metabolize the carbohydrate.</a:t>
            </a:r>
          </a:p>
          <a:p>
            <a:endParaRPr lang="en-US" sz="1100" dirty="0"/>
          </a:p>
          <a:p>
            <a:pPr lvl="1"/>
            <a:r>
              <a:rPr lang="en-US" sz="2600" dirty="0"/>
              <a:t>fermentation of a carbohydrate produces acid and/or gas as a by product.</a:t>
            </a:r>
          </a:p>
          <a:p>
            <a:pPr lvl="1"/>
            <a:endParaRPr lang="en-US" sz="900" dirty="0"/>
          </a:p>
          <a:p>
            <a:pPr lvl="1"/>
            <a:r>
              <a:rPr lang="en-US" sz="2600" dirty="0"/>
              <a:t>acid production will increase the pH of the medium</a:t>
            </a:r>
          </a:p>
          <a:p>
            <a:pPr lvl="1"/>
            <a:endParaRPr lang="en-US" sz="1050" dirty="0"/>
          </a:p>
          <a:p>
            <a:pPr lvl="1"/>
            <a:r>
              <a:rPr lang="en-US" sz="2600" dirty="0"/>
              <a:t>the pH indicator will change color due to increasing [H+]</a:t>
            </a:r>
          </a:p>
          <a:p>
            <a:pPr marL="457200" lvl="1" indent="0">
              <a:buNone/>
            </a:pPr>
            <a:endParaRPr lang="en-US" sz="1400" dirty="0"/>
          </a:p>
          <a:p>
            <a:pPr lvl="1"/>
            <a:r>
              <a:rPr lang="en-US" sz="2600" dirty="0"/>
              <a:t>Gas can be collected in a  Durham tube</a:t>
            </a:r>
          </a:p>
        </p:txBody>
      </p:sp>
    </p:spTree>
    <p:extLst>
      <p:ext uri="{BB962C8B-B14F-4D97-AF65-F5344CB8AC3E}">
        <p14:creationId xmlns:p14="http://schemas.microsoft.com/office/powerpoint/2010/main" val="26420391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6029-C627-45BC-B782-9EEC293B2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EAC3B-1EA5-4131-A48C-AE6292BBE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1342"/>
            <a:ext cx="10515600" cy="50515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1C236C-6703-4767-A69B-1A9372E181EB}"/>
              </a:ext>
            </a:extLst>
          </p:cNvPr>
          <p:cNvSpPr txBox="1"/>
          <p:nvPr/>
        </p:nvSpPr>
        <p:spPr>
          <a:xfrm>
            <a:off x="770022" y="1690688"/>
            <a:ext cx="1092627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Using your specimen aseptically inoculate a sterile differential media broth containing an inverted Durham tube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Inoculate a sterile control broth such as non-selective Tryptic soy broth (TSB)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Incubate for 18-24h at 37</a:t>
            </a:r>
            <a:r>
              <a:rPr lang="en-US" sz="2800" baseline="30000" dirty="0"/>
              <a:t>o</a:t>
            </a:r>
            <a:r>
              <a:rPr lang="en-US" sz="2800" dirty="0"/>
              <a:t>C or temperature appropriate for your sample.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544815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71FC-4363-4C45-890E-A51BDA59A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454" y="365124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Results</a:t>
            </a:r>
            <a:br>
              <a:rPr lang="en-US" b="1" dirty="0">
                <a:solidFill>
                  <a:schemeClr val="accent1"/>
                </a:solidFill>
              </a:rPr>
            </a:b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D1C6CB-F926-4F1D-A903-DE262ABDCDDE}"/>
              </a:ext>
            </a:extLst>
          </p:cNvPr>
          <p:cNvSpPr txBox="1"/>
          <p:nvPr/>
        </p:nvSpPr>
        <p:spPr>
          <a:xfrm>
            <a:off x="647454" y="1027906"/>
            <a:ext cx="1130573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Observe for </a:t>
            </a:r>
            <a:r>
              <a:rPr lang="en-US" sz="2400" dirty="0">
                <a:solidFill>
                  <a:srgbClr val="FF0000"/>
                </a:solidFill>
              </a:rPr>
              <a:t>turbidity </a:t>
            </a:r>
            <a:r>
              <a:rPr lang="en-US" sz="2400" dirty="0"/>
              <a:t>in the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If adequate growth in the control, observe for </a:t>
            </a:r>
            <a:r>
              <a:rPr lang="en-US" sz="2400" dirty="0">
                <a:solidFill>
                  <a:srgbClr val="FF0000"/>
                </a:solidFill>
              </a:rPr>
              <a:t>turbidity</a:t>
            </a:r>
            <a:r>
              <a:rPr lang="en-US" sz="2400" dirty="0"/>
              <a:t> in the test broth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Positive</a:t>
            </a:r>
            <a:r>
              <a:rPr lang="en-US" sz="2400" dirty="0"/>
              <a:t> - The organism is capable of metabolizing the carbohydrate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Negative</a:t>
            </a:r>
            <a:r>
              <a:rPr lang="en-US" sz="2400" dirty="0"/>
              <a:t> - The organism is not capable of metabolizing the carbohydrate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If no adequate growth observed the sample was not viable.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Obtain a fresh culture of sample and </a:t>
            </a:r>
            <a:r>
              <a:rPr lang="en-US" sz="2400" dirty="0">
                <a:solidFill>
                  <a:srgbClr val="FF0000"/>
                </a:solidFill>
              </a:rPr>
              <a:t>repeat.</a:t>
            </a:r>
          </a:p>
          <a:p>
            <a:pPr lvl="1"/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If turbidity observed in test broth, observe for media </a:t>
            </a:r>
            <a:r>
              <a:rPr lang="en-US" sz="2400" dirty="0">
                <a:solidFill>
                  <a:srgbClr val="FF0000"/>
                </a:solidFill>
              </a:rPr>
              <a:t>color change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Positive</a:t>
            </a:r>
            <a:r>
              <a:rPr lang="en-US" sz="2400" dirty="0"/>
              <a:t> – fermentation of carbohydrate has occurred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Negative</a:t>
            </a:r>
            <a:r>
              <a:rPr lang="en-US" sz="2400" dirty="0"/>
              <a:t> – catabolism of the carbohydrate was not via a fermentation pathway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If Durham tube was present and fermentation occurred, observe for </a:t>
            </a:r>
            <a:r>
              <a:rPr lang="en-US" sz="2400" dirty="0">
                <a:solidFill>
                  <a:srgbClr val="FF0000"/>
                </a:solidFill>
              </a:rPr>
              <a:t>gas bubble </a:t>
            </a:r>
            <a:r>
              <a:rPr lang="en-US" sz="2400" dirty="0"/>
              <a:t>capture at the top of the tube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Positive gas </a:t>
            </a:r>
            <a:r>
              <a:rPr lang="en-US" sz="2400" dirty="0"/>
              <a:t>– fermentation yielded CO</a:t>
            </a:r>
            <a:r>
              <a:rPr lang="en-US" sz="2400" baseline="-25000" dirty="0"/>
              <a:t>2</a:t>
            </a: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Negative gas </a:t>
            </a:r>
            <a:r>
              <a:rPr lang="en-US" sz="2400" dirty="0"/>
              <a:t>- fermentation did not yield CO</a:t>
            </a:r>
            <a:r>
              <a:rPr lang="en-US" sz="2400" baseline="-25000" dirty="0"/>
              <a:t>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381296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Images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0C76726-4011-4311-A3AA-02842D3B19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97988" y="1040788"/>
            <a:ext cx="7043805" cy="537784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785651-4B46-4595-B4FE-B15F3FDC0602}"/>
              </a:ext>
            </a:extLst>
          </p:cNvPr>
          <p:cNvSpPr txBox="1"/>
          <p:nvPr/>
        </p:nvSpPr>
        <p:spPr>
          <a:xfrm>
            <a:off x="3697988" y="6370655"/>
            <a:ext cx="61390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bio.libretexts.org/Courses/North_Carolina_State_University/MB352_General_Microbiology_Laboratory_2021_(Lee)/07:_Microbial_Metabolism/7.01:_Introduction_to_Biochemical_Tests_Part_I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sa/3.0/"/>
              </a:rPr>
              <a:t>CC BY-SA-NC</a:t>
            </a:r>
            <a:endParaRPr lang="en-US" sz="9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EF6CD7-9701-46ED-8E78-2F0220E44256}"/>
              </a:ext>
            </a:extLst>
          </p:cNvPr>
          <p:cNvSpPr txBox="1"/>
          <p:nvPr/>
        </p:nvSpPr>
        <p:spPr>
          <a:xfrm>
            <a:off x="4323648" y="472124"/>
            <a:ext cx="5929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Examples of carbohydrate fermentation tests</a:t>
            </a:r>
          </a:p>
        </p:txBody>
      </p:sp>
    </p:spTree>
    <p:extLst>
      <p:ext uri="{BB962C8B-B14F-4D97-AF65-F5344CB8AC3E}">
        <p14:creationId xmlns:p14="http://schemas.microsoft.com/office/powerpoint/2010/main" val="27000732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C1CF-A0DD-4786-8A6C-9A2C065FD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28722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Conclusions/Application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C384-0E2E-46AF-ABB0-3624C81B2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5" y="1354285"/>
            <a:ext cx="11510128" cy="4499760"/>
          </a:xfrm>
        </p:spPr>
        <p:txBody>
          <a:bodyPr>
            <a:normAutofit fontScale="77500" lnSpcReduction="20000"/>
          </a:bodyPr>
          <a:lstStyle/>
          <a:p>
            <a:r>
              <a:rPr lang="en-US" sz="3200" dirty="0"/>
              <a:t>Carbohydrate fermentation tests are used for </a:t>
            </a:r>
            <a:r>
              <a:rPr lang="en-US" sz="3200" dirty="0">
                <a:solidFill>
                  <a:srgbClr val="FF0000"/>
                </a:solidFill>
              </a:rPr>
              <a:t>differential testing </a:t>
            </a:r>
            <a:r>
              <a:rPr lang="en-US" sz="3200" dirty="0"/>
              <a:t>of bacteria.</a:t>
            </a:r>
          </a:p>
          <a:p>
            <a:r>
              <a:rPr lang="en-US" sz="3200" dirty="0"/>
              <a:t>Tests ask three basic questions:</a:t>
            </a:r>
          </a:p>
          <a:p>
            <a:pPr lvl="1"/>
            <a:r>
              <a:rPr lang="en-US" sz="2800" dirty="0"/>
              <a:t>Can the organism metabolize the carbohydrate?</a:t>
            </a:r>
          </a:p>
          <a:p>
            <a:pPr lvl="1"/>
            <a:r>
              <a:rPr lang="en-US" sz="2800" dirty="0"/>
              <a:t>If metabolism occurs is it via a fermentation pathway?</a:t>
            </a:r>
          </a:p>
          <a:p>
            <a:pPr lvl="1"/>
            <a:r>
              <a:rPr lang="en-US" sz="2800" dirty="0"/>
              <a:t>If fermentation occurred was carbon dioxide produced?</a:t>
            </a:r>
          </a:p>
          <a:p>
            <a:pPr lvl="2"/>
            <a:r>
              <a:rPr lang="en-US" sz="2400" dirty="0"/>
              <a:t>The answer may be positive or negative for any question.</a:t>
            </a:r>
          </a:p>
          <a:p>
            <a:endParaRPr lang="en-US" dirty="0"/>
          </a:p>
          <a:p>
            <a:r>
              <a:rPr lang="en-US" sz="3200" dirty="0">
                <a:solidFill>
                  <a:prstClr val="black"/>
                </a:solidFill>
              </a:rPr>
              <a:t>Multiple differential tests including carbohydrate fermentation tests can be </a:t>
            </a:r>
            <a:r>
              <a:rPr lang="en-US" sz="3200" dirty="0">
                <a:solidFill>
                  <a:srgbClr val="FF0000"/>
                </a:solidFill>
              </a:rPr>
              <a:t>bundled </a:t>
            </a:r>
            <a:r>
              <a:rPr lang="en-US" sz="3200" dirty="0">
                <a:solidFill>
                  <a:prstClr val="black"/>
                </a:solidFill>
              </a:rPr>
              <a:t>together into commercially available testing systems.</a:t>
            </a:r>
          </a:p>
          <a:p>
            <a:r>
              <a:rPr lang="en-US" sz="3200" dirty="0">
                <a:solidFill>
                  <a:prstClr val="black"/>
                </a:solidFill>
              </a:rPr>
              <a:t>These may be used to </a:t>
            </a:r>
            <a:r>
              <a:rPr lang="en-US" sz="3200" dirty="0">
                <a:solidFill>
                  <a:srgbClr val="FF0000"/>
                </a:solidFill>
              </a:rPr>
              <a:t>identify organisms </a:t>
            </a:r>
            <a:r>
              <a:rPr lang="en-US" sz="3200" dirty="0">
                <a:solidFill>
                  <a:prstClr val="black"/>
                </a:solidFill>
              </a:rPr>
              <a:t>to the species level e.g.</a:t>
            </a:r>
          </a:p>
          <a:p>
            <a:endParaRPr lang="en-US" sz="3200" dirty="0">
              <a:solidFill>
                <a:prstClr val="black"/>
              </a:solidFill>
            </a:endParaRPr>
          </a:p>
          <a:p>
            <a:pPr lvl="1"/>
            <a:r>
              <a:rPr lang="en-US" sz="3500" dirty="0" err="1">
                <a:solidFill>
                  <a:prstClr val="black"/>
                </a:solidFill>
              </a:rPr>
              <a:t>Enterotube</a:t>
            </a:r>
            <a:r>
              <a:rPr lang="en-US" sz="3500" dirty="0">
                <a:solidFill>
                  <a:prstClr val="black"/>
                </a:solidFill>
              </a:rPr>
              <a:t> </a:t>
            </a:r>
          </a:p>
          <a:p>
            <a:pPr lvl="1"/>
            <a:r>
              <a:rPr lang="en-US" sz="3500" dirty="0">
                <a:solidFill>
                  <a:prstClr val="black"/>
                </a:solidFill>
              </a:rPr>
              <a:t>API E20</a:t>
            </a:r>
          </a:p>
          <a:p>
            <a:pPr lvl="1"/>
            <a:endParaRPr lang="en-US" sz="2800" dirty="0">
              <a:solidFill>
                <a:prstClr val="black"/>
              </a:solidFill>
            </a:endParaRPr>
          </a:p>
          <a:p>
            <a:pPr lvl="1"/>
            <a:endParaRPr lang="en-US" sz="2800" dirty="0">
              <a:solidFill>
                <a:prstClr val="black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835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C1CF-A0DD-4786-8A6C-9A2C065FD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28722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Conclusions/Application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C384-0E2E-46AF-ABB0-3624C81B2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5" y="1354285"/>
            <a:ext cx="11510128" cy="3481666"/>
          </a:xfrm>
        </p:spPr>
        <p:txBody>
          <a:bodyPr/>
          <a:lstStyle/>
          <a:p>
            <a:pPr marL="457200" lvl="1" indent="0">
              <a:buNone/>
            </a:pPr>
            <a:r>
              <a:rPr lang="en-US" sz="2800" dirty="0" err="1">
                <a:solidFill>
                  <a:prstClr val="black"/>
                </a:solidFill>
              </a:rPr>
              <a:t>Enterotube</a:t>
            </a:r>
            <a:endParaRPr lang="en-US" sz="28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US" sz="28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US" sz="28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r>
              <a:rPr lang="en-US" sz="2800" dirty="0">
                <a:solidFill>
                  <a:prstClr val="black"/>
                </a:solidFill>
              </a:rPr>
              <a:t> </a:t>
            </a:r>
          </a:p>
          <a:p>
            <a:pPr marL="457200" lvl="1" indent="0">
              <a:buNone/>
            </a:pPr>
            <a:endParaRPr lang="en-US" sz="28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r>
              <a:rPr lang="en-US" sz="2800" dirty="0">
                <a:solidFill>
                  <a:prstClr val="black"/>
                </a:solidFill>
              </a:rPr>
              <a:t>API E20</a:t>
            </a:r>
          </a:p>
          <a:p>
            <a:pPr lvl="1"/>
            <a:endParaRPr lang="en-US" sz="2800" dirty="0">
              <a:solidFill>
                <a:prstClr val="black"/>
              </a:solidFill>
            </a:endParaRPr>
          </a:p>
          <a:p>
            <a:pPr lvl="1"/>
            <a:endParaRPr lang="en-US" sz="2800" dirty="0">
              <a:solidFill>
                <a:prstClr val="black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7CEA4C-10E8-40D7-8B13-45A3DC580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212969" y="1077769"/>
            <a:ext cx="5766062" cy="26109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8FD7D8-6E9C-4FBD-AADD-70C5DAB4E6D0}"/>
              </a:ext>
            </a:extLst>
          </p:cNvPr>
          <p:cNvSpPr txBox="1"/>
          <p:nvPr/>
        </p:nvSpPr>
        <p:spPr>
          <a:xfrm>
            <a:off x="6243688" y="3733454"/>
            <a:ext cx="57660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www.flickr.com/photos/cdepaz/2421013143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sa/3.0/"/>
              </a:rPr>
              <a:t>CC BY-SA</a:t>
            </a:r>
            <a:endParaRPr lang="en-US" sz="9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8A9F12-581F-4684-9BBF-C217053F64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47205" y="3965192"/>
            <a:ext cx="9271000" cy="2362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C2FE26-8F01-4C90-91C7-6D1420431847}"/>
              </a:ext>
            </a:extLst>
          </p:cNvPr>
          <p:cNvSpPr txBox="1"/>
          <p:nvPr/>
        </p:nvSpPr>
        <p:spPr>
          <a:xfrm>
            <a:off x="7022314" y="6459777"/>
            <a:ext cx="31492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6" tooltip="https://www.blogs.unicamp.br/meiodecultura/2021/04/14/bacterias-astronautas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-nd/3.0/"/>
              </a:rPr>
              <a:t>CC BY-NC-ND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5644609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4101F-A26B-4493-A093-7900AB6B3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461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6956A-4AC5-49CC-AB71-20BDFE1D7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461" y="1332854"/>
            <a:ext cx="11515241" cy="534691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False negative</a:t>
            </a:r>
          </a:p>
          <a:p>
            <a:pPr lvl="1"/>
            <a:r>
              <a:rPr lang="en-US" dirty="0"/>
              <a:t>No growth observed in control broth</a:t>
            </a:r>
          </a:p>
          <a:p>
            <a:pPr lvl="1"/>
            <a:r>
              <a:rPr lang="en-US" dirty="0"/>
              <a:t>The specimen culture was old and the cells are dying</a:t>
            </a:r>
          </a:p>
          <a:p>
            <a:pPr lvl="2"/>
            <a:r>
              <a:rPr lang="en-US" dirty="0"/>
              <a:t>Use only a fresh pure culture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False positive</a:t>
            </a:r>
          </a:p>
          <a:p>
            <a:pPr lvl="1"/>
            <a:r>
              <a:rPr lang="en-US" dirty="0"/>
              <a:t>The specimen was a mixed culture or contaminated</a:t>
            </a:r>
          </a:p>
          <a:p>
            <a:pPr lvl="1"/>
            <a:r>
              <a:rPr lang="en-US" dirty="0"/>
              <a:t>Return to the original sample and perform a streak plate then subculture a new pure culture</a:t>
            </a:r>
          </a:p>
          <a:p>
            <a:pPr lvl="1"/>
            <a:r>
              <a:rPr lang="en-US" dirty="0"/>
              <a:t>Repeat the tests and controls.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634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dirty="0">
                <a:solidFill>
                  <a:prstClr val="black"/>
                </a:solidFill>
              </a:rPr>
              <a:t>Differential tests may utilize agents which </a:t>
            </a:r>
            <a:r>
              <a:rPr lang="en-US" sz="3200" dirty="0">
                <a:solidFill>
                  <a:srgbClr val="FF0000"/>
                </a:solidFill>
              </a:rPr>
              <a:t>change color </a:t>
            </a:r>
            <a:r>
              <a:rPr lang="en-US" sz="3200" dirty="0">
                <a:solidFill>
                  <a:prstClr val="black"/>
                </a:solidFill>
              </a:rPr>
              <a:t>when involved in metabolic reactions catalyzed by specific enzymes.</a:t>
            </a:r>
          </a:p>
          <a:p>
            <a:pPr lvl="1"/>
            <a:r>
              <a:rPr lang="en-US" sz="2800" dirty="0">
                <a:solidFill>
                  <a:srgbClr val="FF0000"/>
                </a:solidFill>
              </a:rPr>
              <a:t>Chromogenic </a:t>
            </a:r>
            <a:r>
              <a:rPr lang="en-US" sz="2800" dirty="0">
                <a:solidFill>
                  <a:prstClr val="black"/>
                </a:solidFill>
              </a:rPr>
              <a:t>reducing agents change color when involved in redox reactions.</a:t>
            </a:r>
          </a:p>
          <a:p>
            <a:pPr lvl="1"/>
            <a:r>
              <a:rPr lang="en-US" sz="2800" dirty="0">
                <a:solidFill>
                  <a:srgbClr val="FF0000"/>
                </a:solidFill>
              </a:rPr>
              <a:t>pH indicators </a:t>
            </a:r>
            <a:r>
              <a:rPr lang="en-US" sz="2800" dirty="0">
                <a:solidFill>
                  <a:prstClr val="black"/>
                </a:solidFill>
              </a:rPr>
              <a:t>change color when acid byproducts are produced during fermentation reactions.</a:t>
            </a:r>
          </a:p>
          <a:p>
            <a:r>
              <a:rPr lang="en-US" sz="3200" dirty="0">
                <a:solidFill>
                  <a:prstClr val="black"/>
                </a:solidFill>
              </a:rPr>
              <a:t>The release of gases may be monitored by capture in </a:t>
            </a:r>
            <a:r>
              <a:rPr lang="en-US" sz="3200" dirty="0">
                <a:solidFill>
                  <a:srgbClr val="FF0000"/>
                </a:solidFill>
              </a:rPr>
              <a:t>Durham </a:t>
            </a:r>
            <a:r>
              <a:rPr lang="en-US" sz="3200" dirty="0">
                <a:solidFill>
                  <a:prstClr val="black"/>
                </a:solidFill>
              </a:rPr>
              <a:t>tubes (mini inverted test tubes in broth tests)</a:t>
            </a:r>
          </a:p>
          <a:p>
            <a:r>
              <a:rPr lang="en-US" sz="3200" dirty="0">
                <a:solidFill>
                  <a:prstClr val="black"/>
                </a:solidFill>
              </a:rPr>
              <a:t>Organisms will produce </a:t>
            </a:r>
            <a:r>
              <a:rPr lang="en-US" sz="3200" dirty="0">
                <a:solidFill>
                  <a:srgbClr val="FF0000"/>
                </a:solidFill>
              </a:rPr>
              <a:t>characteristic</a:t>
            </a:r>
            <a:r>
              <a:rPr lang="en-US" sz="3200" dirty="0">
                <a:solidFill>
                  <a:prstClr val="black"/>
                </a:solidFill>
              </a:rPr>
              <a:t> results from differential tests that are used </a:t>
            </a:r>
            <a:r>
              <a:rPr lang="en-US" sz="3200" dirty="0">
                <a:solidFill>
                  <a:srgbClr val="FF0000"/>
                </a:solidFill>
              </a:rPr>
              <a:t>for identification </a:t>
            </a:r>
            <a:r>
              <a:rPr lang="en-US" sz="3200" dirty="0">
                <a:solidFill>
                  <a:prstClr val="black"/>
                </a:solidFill>
              </a:rPr>
              <a:t>or </a:t>
            </a:r>
            <a:r>
              <a:rPr lang="en-US" sz="3200" dirty="0">
                <a:solidFill>
                  <a:srgbClr val="FF0000"/>
                </a:solidFill>
              </a:rPr>
              <a:t>differentiation</a:t>
            </a:r>
            <a:r>
              <a:rPr lang="en-US" sz="3200" dirty="0">
                <a:solidFill>
                  <a:prstClr val="black"/>
                </a:solidFill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889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62733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475" y="1348352"/>
            <a:ext cx="11654725" cy="534691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prstClr val="black"/>
                </a:solidFill>
              </a:rPr>
              <a:t>When performing a differential test you should use a logarithmically growing </a:t>
            </a:r>
            <a:r>
              <a:rPr lang="en-US" sz="3200" dirty="0">
                <a:solidFill>
                  <a:srgbClr val="FF0000"/>
                </a:solidFill>
              </a:rPr>
              <a:t>pure</a:t>
            </a:r>
            <a:r>
              <a:rPr lang="en-US" sz="3200" dirty="0">
                <a:solidFill>
                  <a:prstClr val="black"/>
                </a:solidFill>
              </a:rPr>
              <a:t> culture.</a:t>
            </a:r>
          </a:p>
          <a:p>
            <a:endParaRPr lang="en-US" sz="32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sz="3200" dirty="0">
                <a:solidFill>
                  <a:prstClr val="black"/>
                </a:solidFill>
              </a:rPr>
              <a:t>Examples of differential tests include:</a:t>
            </a:r>
          </a:p>
          <a:p>
            <a:r>
              <a:rPr lang="en-US" sz="3200" dirty="0">
                <a:solidFill>
                  <a:prstClr val="black"/>
                </a:solidFill>
              </a:rPr>
              <a:t>Catalase test</a:t>
            </a:r>
          </a:p>
          <a:p>
            <a:r>
              <a:rPr lang="en-US" sz="3200" dirty="0">
                <a:solidFill>
                  <a:prstClr val="black"/>
                </a:solidFill>
              </a:rPr>
              <a:t>Oxidase test</a:t>
            </a:r>
          </a:p>
          <a:p>
            <a:r>
              <a:rPr lang="en-US" sz="3200" dirty="0">
                <a:solidFill>
                  <a:prstClr val="black"/>
                </a:solidFill>
              </a:rPr>
              <a:t>Carbohydrate Fermentation Tubes</a:t>
            </a:r>
          </a:p>
          <a:p>
            <a:endParaRPr 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693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086DF-76BD-47E2-9536-341BC93C1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BBBAB-9649-4326-B383-D0EF69A8F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Pure fresh culture to be tested.</a:t>
            </a:r>
          </a:p>
          <a:p>
            <a:r>
              <a:rPr lang="en-US" dirty="0"/>
              <a:t>Aseptic work area</a:t>
            </a:r>
          </a:p>
          <a:p>
            <a:r>
              <a:rPr lang="en-US" dirty="0"/>
              <a:t>Biohazardous disposal bin</a:t>
            </a:r>
          </a:p>
          <a:p>
            <a:r>
              <a:rPr lang="en-US" dirty="0"/>
              <a:t>Incubator</a:t>
            </a:r>
          </a:p>
          <a:p>
            <a:r>
              <a:rPr lang="en-US" dirty="0"/>
              <a:t>Inoculation loop, swab or pipette</a:t>
            </a:r>
          </a:p>
          <a:p>
            <a:r>
              <a:rPr lang="en-US" dirty="0"/>
              <a:t>Test reagent or media</a:t>
            </a:r>
          </a:p>
          <a:p>
            <a:pPr lvl="1"/>
            <a:r>
              <a:rPr lang="en-US" dirty="0"/>
              <a:t>E.g. catalase test uses hydrogen peroxide</a:t>
            </a:r>
          </a:p>
          <a:p>
            <a:pPr lvl="1"/>
            <a:r>
              <a:rPr lang="en-US" dirty="0"/>
              <a:t>Carbohydrate fermentation tests use broth media containing Durham tubes.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944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17FD1-DB49-4C7F-952C-770EEBCB2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712" y="228691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CATALASE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F13B49-B8D5-4CDF-93A4-0A3591B996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220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465" y="84783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465" y="1070981"/>
            <a:ext cx="11592732" cy="5269423"/>
          </a:xfrm>
        </p:spPr>
        <p:txBody>
          <a:bodyPr>
            <a:normAutofit/>
          </a:bodyPr>
          <a:lstStyle/>
          <a:p>
            <a:r>
              <a:rPr lang="en-US" dirty="0"/>
              <a:t>This is a </a:t>
            </a:r>
            <a:r>
              <a:rPr lang="en-US" dirty="0">
                <a:solidFill>
                  <a:srgbClr val="FF0000"/>
                </a:solidFill>
              </a:rPr>
              <a:t>differential test </a:t>
            </a:r>
            <a:r>
              <a:rPr lang="en-US" dirty="0"/>
              <a:t>based on the presence/absence of the enzyme </a:t>
            </a:r>
            <a:r>
              <a:rPr lang="en-US" dirty="0">
                <a:solidFill>
                  <a:srgbClr val="FF0000"/>
                </a:solidFill>
              </a:rPr>
              <a:t>catalase.</a:t>
            </a:r>
            <a:endParaRPr lang="en-US" dirty="0"/>
          </a:p>
          <a:p>
            <a:r>
              <a:rPr lang="en-US" dirty="0"/>
              <a:t>During metabolism cells can produce toxic waste products.</a:t>
            </a:r>
          </a:p>
          <a:p>
            <a:r>
              <a:rPr lang="en-US" dirty="0"/>
              <a:t>These must be broken down/neutralized by specific enzymes, to prevent cell death</a:t>
            </a:r>
          </a:p>
          <a:p>
            <a:r>
              <a:rPr lang="en-US" dirty="0"/>
              <a:t>During cellular respiration toxins such as </a:t>
            </a:r>
            <a:r>
              <a:rPr lang="en-US" dirty="0">
                <a:solidFill>
                  <a:srgbClr val="FF0000"/>
                </a:solidFill>
              </a:rPr>
              <a:t>superoxide radicals </a:t>
            </a:r>
            <a:r>
              <a:rPr lang="en-US" dirty="0"/>
              <a:t>can be generated from the electron transport chain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Superoxide dismutase </a:t>
            </a:r>
            <a:r>
              <a:rPr lang="en-US" dirty="0"/>
              <a:t>catalyzes the conversion of the superoxide radical to hydrogen peroxide</a:t>
            </a:r>
          </a:p>
          <a:p>
            <a:pPr lvl="1"/>
            <a:r>
              <a:rPr lang="en-US" dirty="0"/>
              <a:t>However, hydrogen peroxide is still </a:t>
            </a:r>
            <a:r>
              <a:rPr lang="en-US" dirty="0">
                <a:solidFill>
                  <a:srgbClr val="FF0000"/>
                </a:solidFill>
              </a:rPr>
              <a:t>toxic</a:t>
            </a:r>
            <a:r>
              <a:rPr lang="en-US" dirty="0"/>
              <a:t> to the cell</a:t>
            </a:r>
          </a:p>
          <a:p>
            <a:r>
              <a:rPr lang="en-US" dirty="0"/>
              <a:t>A second enzyme </a:t>
            </a:r>
            <a:r>
              <a:rPr lang="en-US" dirty="0">
                <a:solidFill>
                  <a:srgbClr val="FF0000"/>
                </a:solidFill>
              </a:rPr>
              <a:t>Catalase</a:t>
            </a:r>
            <a:r>
              <a:rPr lang="en-US" dirty="0"/>
              <a:t>, is required to further </a:t>
            </a:r>
            <a:r>
              <a:rPr lang="en-US" dirty="0">
                <a:solidFill>
                  <a:srgbClr val="FF0000"/>
                </a:solidFill>
              </a:rPr>
              <a:t>neutralize</a:t>
            </a:r>
            <a:r>
              <a:rPr lang="en-US" dirty="0"/>
              <a:t> the hydrogen peroxide by breaking it into water and oxygen</a:t>
            </a:r>
          </a:p>
        </p:txBody>
      </p:sp>
    </p:spTree>
    <p:extLst>
      <p:ext uri="{BB962C8B-B14F-4D97-AF65-F5344CB8AC3E}">
        <p14:creationId xmlns:p14="http://schemas.microsoft.com/office/powerpoint/2010/main" val="3554343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6029-C627-45BC-B782-9EEC293B2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EAC3B-1EA5-4131-A48C-AE6292BBE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1342"/>
            <a:ext cx="10515600" cy="505153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To test a microbe for the presence of catalase simply add a few drops of 3% hydrogen peroxide to  a fresh turbid broth culture or an area of bacterial growth on an agar plate.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Cells may also be removed  from a slant or plate and resuspended in a drop of hydrogen peroxide on a microscope slide for the test.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 reaction is immediate.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603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53134-3D3C-4F13-BE7A-D9A284EE4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718" y="1549831"/>
            <a:ext cx="10515600" cy="4943044"/>
          </a:xfrm>
        </p:spPr>
        <p:txBody>
          <a:bodyPr>
            <a:normAutofit/>
          </a:bodyPr>
          <a:lstStyle/>
          <a:p>
            <a:r>
              <a:rPr lang="en-US" sz="3200" dirty="0"/>
              <a:t>If bubbles form this indicates the </a:t>
            </a:r>
            <a:r>
              <a:rPr lang="en-US" sz="3200" dirty="0">
                <a:solidFill>
                  <a:srgbClr val="FF0000"/>
                </a:solidFill>
              </a:rPr>
              <a:t>release of oxygen </a:t>
            </a:r>
            <a:r>
              <a:rPr lang="en-US" sz="3200" dirty="0"/>
              <a:t>and therefore the presence of the enzyme catalase.</a:t>
            </a:r>
          </a:p>
          <a:p>
            <a:endParaRPr lang="en-US" sz="3200" dirty="0"/>
          </a:p>
          <a:p>
            <a:r>
              <a:rPr lang="en-US" sz="3200" dirty="0"/>
              <a:t>The reaction occurs within </a:t>
            </a:r>
            <a:r>
              <a:rPr lang="en-US" sz="3200" dirty="0">
                <a:solidFill>
                  <a:srgbClr val="FF0000"/>
                </a:solidFill>
              </a:rPr>
              <a:t>seconds</a:t>
            </a:r>
            <a:r>
              <a:rPr lang="en-US" sz="3200" dirty="0"/>
              <a:t> of adding the hydrogen peroxide and is more dramatic with a large number of cells.</a:t>
            </a:r>
          </a:p>
          <a:p>
            <a:endParaRPr lang="en-US" sz="3200" dirty="0"/>
          </a:p>
          <a:p>
            <a:pPr marL="285750" indent="-285750"/>
            <a:r>
              <a:rPr lang="en-US" sz="3200" dirty="0"/>
              <a:t>This test will </a:t>
            </a:r>
            <a:r>
              <a:rPr lang="en-US" sz="3200" dirty="0">
                <a:solidFill>
                  <a:srgbClr val="FF0000"/>
                </a:solidFill>
              </a:rPr>
              <a:t>kill the organism </a:t>
            </a:r>
            <a:r>
              <a:rPr lang="en-US" sz="3200" dirty="0"/>
              <a:t>so maintain a separate pure stock.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86354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</TotalTime>
  <Words>1373</Words>
  <Application>Microsoft Office PowerPoint</Application>
  <PresentationFormat>Widescreen</PresentationFormat>
  <Paragraphs>185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Differential Biochemical Tests</vt:lpstr>
      <vt:lpstr>Aim</vt:lpstr>
      <vt:lpstr>Background</vt:lpstr>
      <vt:lpstr>Background</vt:lpstr>
      <vt:lpstr>Materials</vt:lpstr>
      <vt:lpstr>CATALASE TEST</vt:lpstr>
      <vt:lpstr>Overview</vt:lpstr>
      <vt:lpstr>Protocol</vt:lpstr>
      <vt:lpstr>Results</vt:lpstr>
      <vt:lpstr>Images</vt:lpstr>
      <vt:lpstr>Conclusions/Application</vt:lpstr>
      <vt:lpstr>Troubleshooting</vt:lpstr>
      <vt:lpstr>OXIDASE TEST</vt:lpstr>
      <vt:lpstr>Overview</vt:lpstr>
      <vt:lpstr>Protocol  </vt:lpstr>
      <vt:lpstr>Results</vt:lpstr>
      <vt:lpstr>Images</vt:lpstr>
      <vt:lpstr>Conclusions/Application</vt:lpstr>
      <vt:lpstr>Troubleshooting</vt:lpstr>
      <vt:lpstr>Carbohydrate Fermentation Tests</vt:lpstr>
      <vt:lpstr>Overview</vt:lpstr>
      <vt:lpstr>Protocol</vt:lpstr>
      <vt:lpstr>Results </vt:lpstr>
      <vt:lpstr>Images</vt:lpstr>
      <vt:lpstr>Conclusions/Application</vt:lpstr>
      <vt:lpstr>Conclusions/Application</vt:lpstr>
      <vt:lpstr>Troubleshooting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Safety in the microbiology lab</dc:title>
  <dc:creator>Sara Molesworth</dc:creator>
  <cp:lastModifiedBy>Sara Molesworth</cp:lastModifiedBy>
  <cp:revision>27</cp:revision>
  <cp:lastPrinted>2023-04-10T15:33:58Z</cp:lastPrinted>
  <dcterms:created xsi:type="dcterms:W3CDTF">2023-02-09T19:31:14Z</dcterms:created>
  <dcterms:modified xsi:type="dcterms:W3CDTF">2023-04-11T17:52:44Z</dcterms:modified>
</cp:coreProperties>
</file>