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bio.libretexts.org/Courses/College_of_the_Canyons/Bio_221Lab:_Introduction_to_Microbiology_(Burke)/17:_Smear_Prep_and_Simple_Stains/17.04:_Materials_and_Procedure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iaea_imagebank/8160473467/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lickr.com/photos/occbio/6414371931" TargetMode="External"/><Relationship Id="rId5" Type="http://schemas.openxmlformats.org/officeDocument/2006/relationships/image" Target="../media/image3.jpg"/><Relationship Id="rId4" Type="http://schemas.openxmlformats.org/officeDocument/2006/relationships/hyperlink" Target="https://creativecommons.org/licenses/by-sa/3.0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Heat Fixed Smear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7A4AD-DC69-44A3-B096-CF94CD45FC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Fix fixed smears are produced for the following </a:t>
            </a:r>
            <a:r>
              <a:rPr lang="en-US" dirty="0">
                <a:solidFill>
                  <a:srgbClr val="FF0000"/>
                </a:solidFill>
              </a:rPr>
              <a:t>staining</a:t>
            </a:r>
            <a:r>
              <a:rPr lang="en-US" dirty="0"/>
              <a:t> procedures.</a:t>
            </a:r>
          </a:p>
          <a:p>
            <a:endParaRPr lang="en-US" dirty="0"/>
          </a:p>
          <a:p>
            <a:pPr lvl="1"/>
            <a:r>
              <a:rPr lang="en-US" sz="2800" dirty="0"/>
              <a:t>Simple stain</a:t>
            </a:r>
          </a:p>
          <a:p>
            <a:pPr lvl="2"/>
            <a:r>
              <a:rPr lang="en-US" sz="2400" dirty="0"/>
              <a:t>Usually a single basic dye e.g. crystal violet, safranin, methylene blue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Gram stain</a:t>
            </a:r>
          </a:p>
          <a:p>
            <a:pPr lvl="2"/>
            <a:r>
              <a:rPr lang="en-US" sz="2400" dirty="0"/>
              <a:t>A differential stain using stains </a:t>
            </a:r>
            <a:r>
              <a:rPr lang="en-US" sz="2400"/>
              <a:t>and counterstains</a:t>
            </a:r>
            <a:endParaRPr lang="en-US" sz="2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485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57EA0-23D4-415E-A549-DD63C5597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833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74D95-611F-4E86-B2DE-77F94C05A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395166"/>
            <a:ext cx="11491274" cy="517531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Slide cracks during heat fixation:</a:t>
            </a:r>
          </a:p>
          <a:p>
            <a:pPr lvl="1"/>
            <a:r>
              <a:rPr lang="en-US" dirty="0"/>
              <a:t>Smear was not completely air dried.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No cells are observed:</a:t>
            </a:r>
          </a:p>
          <a:p>
            <a:pPr lvl="1"/>
            <a:r>
              <a:rPr lang="en-US" dirty="0"/>
              <a:t>Heat fixation was too short and cells were washed from slide during staining.</a:t>
            </a:r>
          </a:p>
          <a:p>
            <a:pPr lvl="1"/>
            <a:r>
              <a:rPr lang="en-US" dirty="0"/>
              <a:t>Broth culture was not resuspended prior to removing cell sample.</a:t>
            </a:r>
          </a:p>
          <a:p>
            <a:pPr lvl="1"/>
            <a:r>
              <a:rPr lang="en-US" dirty="0"/>
              <a:t>CFU from agar plate was not mixed to suspend cells on slide prior to spreading smear.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Cells are not in a single layer and are clumped or overlapping:</a:t>
            </a:r>
          </a:p>
          <a:p>
            <a:pPr lvl="1"/>
            <a:r>
              <a:rPr lang="en-US" dirty="0"/>
              <a:t>Too many cells used to make the smear (&gt; 1 CFU/ &gt;2-3 loops of a turbid culture).</a:t>
            </a:r>
          </a:p>
          <a:p>
            <a:pPr lvl="1"/>
            <a:r>
              <a:rPr lang="en-US" dirty="0"/>
              <a:t>CFU from agar plate was not mixed to suspend cells on slide prior to spreading smear.</a:t>
            </a:r>
          </a:p>
        </p:txBody>
      </p:sp>
    </p:spTree>
    <p:extLst>
      <p:ext uri="{BB962C8B-B14F-4D97-AF65-F5344CB8AC3E}">
        <p14:creationId xmlns:p14="http://schemas.microsoft.com/office/powerpoint/2010/main" val="818024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produce a </a:t>
            </a:r>
            <a:r>
              <a:rPr lang="en-US" dirty="0">
                <a:solidFill>
                  <a:srgbClr val="FF0000"/>
                </a:solidFill>
              </a:rPr>
              <a:t>thin layer </a:t>
            </a:r>
            <a:r>
              <a:rPr lang="en-US" dirty="0"/>
              <a:t>of cells attached to a glass microscope slide for the use of staining and microscopic observation.</a:t>
            </a:r>
          </a:p>
        </p:txBody>
      </p:sp>
    </p:spTree>
    <p:extLst>
      <p:ext uri="{BB962C8B-B14F-4D97-AF65-F5344CB8AC3E}">
        <p14:creationId xmlns:p14="http://schemas.microsoft.com/office/powerpoint/2010/main" val="1642499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79" y="50006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779" y="1825625"/>
            <a:ext cx="11462993" cy="4351338"/>
          </a:xfrm>
        </p:spPr>
        <p:txBody>
          <a:bodyPr/>
          <a:lstStyle/>
          <a:p>
            <a:r>
              <a:rPr lang="en-US" dirty="0"/>
              <a:t>A smear is simply the </a:t>
            </a:r>
            <a:r>
              <a:rPr lang="en-US" dirty="0">
                <a:solidFill>
                  <a:srgbClr val="FF0000"/>
                </a:solidFill>
              </a:rPr>
              <a:t>spreading</a:t>
            </a:r>
            <a:r>
              <a:rPr lang="en-US" dirty="0"/>
              <a:t> of a sample across the surface area of a microscope slide.</a:t>
            </a:r>
          </a:p>
          <a:p>
            <a:r>
              <a:rPr lang="en-US" dirty="0"/>
              <a:t>The goal of the smear is to </a:t>
            </a:r>
            <a:r>
              <a:rPr lang="en-US" dirty="0">
                <a:solidFill>
                  <a:srgbClr val="FF0000"/>
                </a:solidFill>
              </a:rPr>
              <a:t>distribute</a:t>
            </a:r>
            <a:r>
              <a:rPr lang="en-US" dirty="0"/>
              <a:t> bacterial cells in a thin single cell (monolayer) layer across this surface.</a:t>
            </a:r>
          </a:p>
          <a:p>
            <a:r>
              <a:rPr lang="en-US" dirty="0"/>
              <a:t>A </a:t>
            </a:r>
            <a:r>
              <a:rPr lang="en-US" dirty="0">
                <a:solidFill>
                  <a:srgbClr val="FF0000"/>
                </a:solidFill>
              </a:rPr>
              <a:t>monolayer</a:t>
            </a:r>
            <a:r>
              <a:rPr lang="en-US" dirty="0"/>
              <a:t> of cells will allow for accurate observation of cell </a:t>
            </a:r>
            <a:r>
              <a:rPr lang="en-US" dirty="0">
                <a:solidFill>
                  <a:srgbClr val="FF0000"/>
                </a:solidFill>
              </a:rPr>
              <a:t>morphology</a:t>
            </a:r>
            <a:r>
              <a:rPr lang="en-US" dirty="0"/>
              <a:t>.</a:t>
            </a:r>
          </a:p>
          <a:p>
            <a:r>
              <a:rPr lang="en-US" dirty="0"/>
              <a:t>A monolayer will allow for </a:t>
            </a:r>
            <a:r>
              <a:rPr lang="en-US" dirty="0">
                <a:solidFill>
                  <a:srgbClr val="FF0000"/>
                </a:solidFill>
              </a:rPr>
              <a:t>stains</a:t>
            </a:r>
            <a:r>
              <a:rPr lang="en-US" dirty="0"/>
              <a:t> to penetrate cells evenly.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heat fixation </a:t>
            </a:r>
            <a:r>
              <a:rPr lang="en-US" dirty="0"/>
              <a:t>step of the smear will </a:t>
            </a:r>
            <a:r>
              <a:rPr lang="en-US" dirty="0">
                <a:solidFill>
                  <a:srgbClr val="FF0000"/>
                </a:solidFill>
              </a:rPr>
              <a:t>“glue” </a:t>
            </a:r>
            <a:r>
              <a:rPr lang="en-US" dirty="0"/>
              <a:t>cells to the surface so that they do not wash away during staining.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72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Lens paper</a:t>
            </a:r>
          </a:p>
          <a:p>
            <a:r>
              <a:rPr lang="en-US" dirty="0"/>
              <a:t>Clean glass slide</a:t>
            </a:r>
          </a:p>
          <a:p>
            <a:r>
              <a:rPr lang="en-US" dirty="0"/>
              <a:t>Sterile loop</a:t>
            </a:r>
          </a:p>
          <a:p>
            <a:r>
              <a:rPr lang="en-US" dirty="0"/>
              <a:t>Fresh culture either broth or agar plate</a:t>
            </a:r>
          </a:p>
          <a:p>
            <a:r>
              <a:rPr lang="en-US" dirty="0" err="1"/>
              <a:t>Bactcinerator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341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B645A-02A2-4ECD-A5D8-4A7BBF566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A793423-8013-4CB8-866F-6FF61C9BFB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430598" y="282268"/>
            <a:ext cx="4242062" cy="635529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97C100-FA11-4604-ABC5-8C12735D2190}"/>
              </a:ext>
            </a:extLst>
          </p:cNvPr>
          <p:cNvSpPr txBox="1"/>
          <p:nvPr/>
        </p:nvSpPr>
        <p:spPr>
          <a:xfrm>
            <a:off x="8961250" y="6492875"/>
            <a:ext cx="37837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bio.libretexts.org/Courses/College_of_the_Canyons/Bio_221Lab:_Introduction_to_Microbiology_(Burke)/17:_Smear_Prep_and_Simple_Stains/17.04:_Materials_and_Procedures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823933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542" y="44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541" y="1055802"/>
            <a:ext cx="11341231" cy="5599522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Clean the slide with lens paper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Label </a:t>
            </a:r>
            <a:r>
              <a:rPr lang="en-US" dirty="0"/>
              <a:t>the frosted region of the slide with the date and organism/sample name.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Aseptically</a:t>
            </a:r>
            <a:r>
              <a:rPr lang="en-US" dirty="0"/>
              <a:t> remove 2-3 loopfuls of </a:t>
            </a:r>
            <a:r>
              <a:rPr lang="en-US" dirty="0">
                <a:solidFill>
                  <a:srgbClr val="FF0000"/>
                </a:solidFill>
              </a:rPr>
              <a:t>resuspended</a:t>
            </a:r>
            <a:r>
              <a:rPr lang="en-US" dirty="0"/>
              <a:t> broth culture and touch them to the center of the slide.</a:t>
            </a:r>
          </a:p>
          <a:p>
            <a:pPr marL="0" indent="0">
              <a:buNone/>
            </a:pPr>
            <a:r>
              <a:rPr lang="en-US" dirty="0"/>
              <a:t>OR…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/>
              <a:t>Add 2-3 loopfuls of D.I. water to the center of the slide and then aseptically transfer </a:t>
            </a:r>
            <a:r>
              <a:rPr lang="en-US" dirty="0">
                <a:solidFill>
                  <a:srgbClr val="FF0000"/>
                </a:solidFill>
              </a:rPr>
              <a:t>1 CFU </a:t>
            </a:r>
            <a:r>
              <a:rPr lang="en-US" dirty="0"/>
              <a:t>to the water and gently mix the cells into the water.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/>
              <a:t>Using a loop flat against the slide, </a:t>
            </a:r>
            <a:r>
              <a:rPr lang="en-US" dirty="0">
                <a:solidFill>
                  <a:srgbClr val="FF0000"/>
                </a:solidFill>
              </a:rPr>
              <a:t>spread </a:t>
            </a:r>
            <a:r>
              <a:rPr lang="en-US" dirty="0"/>
              <a:t>the cell suspension slowly back and forth over the </a:t>
            </a:r>
            <a:r>
              <a:rPr lang="en-US" dirty="0">
                <a:solidFill>
                  <a:srgbClr val="FF0000"/>
                </a:solidFill>
              </a:rPr>
              <a:t>entire</a:t>
            </a:r>
            <a:r>
              <a:rPr lang="en-US" dirty="0"/>
              <a:t> viewing surface of the slide.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dirty="0"/>
              <a:t>Allow the smear to </a:t>
            </a:r>
            <a:r>
              <a:rPr lang="en-US" dirty="0">
                <a:solidFill>
                  <a:srgbClr val="FF0000"/>
                </a:solidFill>
              </a:rPr>
              <a:t>COMPLETELY </a:t>
            </a:r>
            <a:r>
              <a:rPr lang="en-US" dirty="0"/>
              <a:t>air dry near the base of the </a:t>
            </a:r>
            <a:r>
              <a:rPr lang="en-US" dirty="0" err="1"/>
              <a:t>bactcinerator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dirty="0"/>
              <a:t>Use slide tongs to hold the slide close to the opening of the </a:t>
            </a:r>
            <a:r>
              <a:rPr lang="en-US" dirty="0" err="1"/>
              <a:t>bactcinerator</a:t>
            </a:r>
            <a:r>
              <a:rPr lang="en-US" dirty="0"/>
              <a:t> – sample side away from the heat – for about </a:t>
            </a:r>
            <a:r>
              <a:rPr lang="en-US" dirty="0">
                <a:solidFill>
                  <a:srgbClr val="FF0000"/>
                </a:solidFill>
              </a:rPr>
              <a:t>10 s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dirty="0"/>
              <a:t>Allow to </a:t>
            </a:r>
            <a:r>
              <a:rPr lang="en-US" dirty="0">
                <a:solidFill>
                  <a:srgbClr val="FF0000"/>
                </a:solidFill>
              </a:rPr>
              <a:t>cool</a:t>
            </a:r>
            <a:r>
              <a:rPr lang="en-US" dirty="0"/>
              <a:t> completely. 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dirty="0"/>
              <a:t>The slide may be stored or stained as desired.</a:t>
            </a:r>
          </a:p>
          <a:p>
            <a:pPr marL="971550" lvl="1" indent="-514350">
              <a:buFont typeface="+mj-lt"/>
              <a:buAutoNum type="arabicPeriod" startAt="5"/>
            </a:pPr>
            <a:endParaRPr lang="en-US" dirty="0"/>
          </a:p>
          <a:p>
            <a:pPr marL="971550" lvl="1" indent="-514350">
              <a:buFont typeface="+mj-lt"/>
              <a:buAutoNum type="arabicPeriod" startAt="5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583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EAC3B-1EA5-4131-A48C-AE6292BBE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observed under the microscope a </a:t>
            </a:r>
            <a:r>
              <a:rPr lang="en-US" dirty="0">
                <a:solidFill>
                  <a:srgbClr val="FF0000"/>
                </a:solidFill>
              </a:rPr>
              <a:t>monolayer</a:t>
            </a:r>
            <a:r>
              <a:rPr lang="en-US" dirty="0"/>
              <a:t> of cells should be visible.</a:t>
            </a:r>
          </a:p>
          <a:p>
            <a:endParaRPr lang="en-US" dirty="0"/>
          </a:p>
          <a:p>
            <a:r>
              <a:rPr lang="en-US" dirty="0"/>
              <a:t> Cells will </a:t>
            </a:r>
            <a:r>
              <a:rPr lang="en-US" dirty="0">
                <a:solidFill>
                  <a:srgbClr val="FF0000"/>
                </a:solidFill>
              </a:rPr>
              <a:t>not wash off </a:t>
            </a:r>
            <a:r>
              <a:rPr lang="en-US" dirty="0"/>
              <a:t>the slide during staining procedures due to the </a:t>
            </a:r>
            <a:r>
              <a:rPr lang="en-US" dirty="0">
                <a:solidFill>
                  <a:srgbClr val="FF0000"/>
                </a:solidFill>
              </a:rPr>
              <a:t>heat fixation </a:t>
            </a:r>
            <a:r>
              <a:rPr lang="en-US" dirty="0"/>
              <a:t>of the smear.</a:t>
            </a:r>
          </a:p>
        </p:txBody>
      </p:sp>
    </p:spTree>
    <p:extLst>
      <p:ext uri="{BB962C8B-B14F-4D97-AF65-F5344CB8AC3E}">
        <p14:creationId xmlns:p14="http://schemas.microsoft.com/office/powerpoint/2010/main" val="4210821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31" y="8358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77232E1-557B-46ED-AE35-092D03F492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43981" y="3007143"/>
            <a:ext cx="3939321" cy="261595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AA6252-6F31-4969-9430-5DFE2ED5F6C4}"/>
              </a:ext>
            </a:extLst>
          </p:cNvPr>
          <p:cNvSpPr txBox="1"/>
          <p:nvPr/>
        </p:nvSpPr>
        <p:spPr>
          <a:xfrm>
            <a:off x="343981" y="5721283"/>
            <a:ext cx="39393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www.flickr.com/photos/iaea_imagebank/8160473467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A7C7C83-E4DF-4DF6-BC5E-D9E5F4F25F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304715" y="3007143"/>
            <a:ext cx="3543304" cy="261595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AF7DC9B-F034-45FF-AC1C-B12CF5E6E38D}"/>
              </a:ext>
            </a:extLst>
          </p:cNvPr>
          <p:cNvSpPr/>
          <p:nvPr/>
        </p:nvSpPr>
        <p:spPr>
          <a:xfrm>
            <a:off x="8304715" y="5799516"/>
            <a:ext cx="354330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https://pixnio.com/free-images/science/microscopy-images/staphylococcus-aureus/photomicrograph-of-spherical-cocci-gram-positive-staphylococcus-aureus-bacteria-magnified-250x.jpg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9D9CA39-3962-4022-8D3C-351E82C0B5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325" r="44696" b="17555"/>
          <a:stretch/>
        </p:blipFill>
        <p:spPr>
          <a:xfrm>
            <a:off x="4272113" y="3007143"/>
            <a:ext cx="4032602" cy="261595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933334F8-11AA-454C-8750-21C678CD8542}"/>
              </a:ext>
            </a:extLst>
          </p:cNvPr>
          <p:cNvSpPr/>
          <p:nvPr/>
        </p:nvSpPr>
        <p:spPr>
          <a:xfrm>
            <a:off x="4283302" y="5721283"/>
            <a:ext cx="39393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modification of work by Nina Parker https://openstax.org</a:t>
            </a:r>
            <a:endParaRPr lang="en-US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132C42-A1DE-45D9-A91F-448079C20C5C}"/>
              </a:ext>
            </a:extLst>
          </p:cNvPr>
          <p:cNvSpPr txBox="1"/>
          <p:nvPr/>
        </p:nvSpPr>
        <p:spPr>
          <a:xfrm>
            <a:off x="1884201" y="2124928"/>
            <a:ext cx="9963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SMEAR			HEAT FIX		OBSERVE MONOLAYER</a:t>
            </a:r>
          </a:p>
        </p:txBody>
      </p:sp>
    </p:spTree>
    <p:extLst>
      <p:ext uri="{BB962C8B-B14F-4D97-AF65-F5344CB8AC3E}">
        <p14:creationId xmlns:p14="http://schemas.microsoft.com/office/powerpoint/2010/main" val="2446545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913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6D1B4-71AF-46A9-8BE5-E1AC33BC6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heat fixed smear permits staining and observation of cell </a:t>
            </a:r>
            <a:r>
              <a:rPr lang="en-US" dirty="0">
                <a:solidFill>
                  <a:srgbClr val="FF0000"/>
                </a:solidFill>
              </a:rPr>
              <a:t>morphology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cellular arrangement</a:t>
            </a:r>
            <a:r>
              <a:rPr lang="en-US" dirty="0"/>
              <a:t>.</a:t>
            </a:r>
          </a:p>
          <a:p>
            <a:endParaRPr lang="en-US" dirty="0"/>
          </a:p>
          <a:p>
            <a:pPr lvl="1"/>
            <a:r>
              <a:rPr lang="en-US" sz="2800" dirty="0"/>
              <a:t>Cocci, bacilli</a:t>
            </a:r>
            <a:r>
              <a:rPr lang="en-US" sz="2800"/>
              <a:t>, spirochete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Clustering, chains, palisades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78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560</Words>
  <Application>Microsoft Office PowerPoint</Application>
  <PresentationFormat>Widescreen</PresentationFormat>
  <Paragraphs>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Times New Roman</vt:lpstr>
      <vt:lpstr>Office Theme</vt:lpstr>
      <vt:lpstr>Heat Fixed Smear</vt:lpstr>
      <vt:lpstr>Aim</vt:lpstr>
      <vt:lpstr>Background</vt:lpstr>
      <vt:lpstr>Materials</vt:lpstr>
      <vt:lpstr>Overview</vt:lpstr>
      <vt:lpstr>Protocol</vt:lpstr>
      <vt:lpstr>Results</vt:lpstr>
      <vt:lpstr>Images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20</cp:revision>
  <dcterms:created xsi:type="dcterms:W3CDTF">2023-02-09T19:31:14Z</dcterms:created>
  <dcterms:modified xsi:type="dcterms:W3CDTF">2023-04-18T16:57:58Z</dcterms:modified>
</cp:coreProperties>
</file>