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2" r:id="rId6"/>
    <p:sldId id="267" r:id="rId7"/>
    <p:sldId id="266" r:id="rId8"/>
    <p:sldId id="261" r:id="rId9"/>
    <p:sldId id="268" r:id="rId10"/>
    <p:sldId id="263" r:id="rId11"/>
    <p:sldId id="264" r:id="rId12"/>
    <p:sldId id="265" r:id="rId13"/>
  </p:sldIdLst>
  <p:sldSz cx="12192000" cy="6858000"/>
  <p:notesSz cx="6950075" cy="9236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61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7CA972-CF81-4623-804E-CD12C1A1E8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C149003-8AF6-4CFE-A5CF-2299D4EAEA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7070EE-4ACA-4A5D-A2A0-2E8D4935B6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3FB01-85A7-41A5-8C55-6F66C873AC08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6AF0C7-0AC0-407D-82ED-33BA58BD0B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E48B29-31CC-400E-9379-BBE15067DF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B3172-73B4-4D40-9B8B-D0BB67080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69321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F2EA0F-C6F6-4EAC-8356-C88581E0F9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F962286-272D-4A79-B976-84BD02D510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BB4250-F21C-42E1-A259-BEB79DBBCD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3FB01-85A7-41A5-8C55-6F66C873AC08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C7D3DF-E421-4E37-9D4B-DB1C153138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EEDFF7-6172-4BE0-A99D-C70029DA97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B3172-73B4-4D40-9B8B-D0BB67080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02601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2145F0E-10FC-4433-90E6-56614A0795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61D6FD4-BC0F-4C6C-BDF3-03EB5F04B0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9BDC32-D763-477D-B47C-9C09C375C9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3FB01-85A7-41A5-8C55-6F66C873AC08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8968E9-10C2-48DF-9312-DD16102D7F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E25D3F-E902-4925-B863-F2C72AE625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B3172-73B4-4D40-9B8B-D0BB67080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54141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92272-4D73-4167-B622-4FED38E010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1EA508-8440-4C91-B88D-0145922B07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96B9C4-FED1-4F4D-AAE4-5F1A49B0AE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3FB01-85A7-41A5-8C55-6F66C873AC08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F43C7C-69D9-4007-9335-70E049F966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2E9744-FCBD-4D29-B3DB-05BA19F660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B3172-73B4-4D40-9B8B-D0BB67080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24417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58D302-E32F-4F4D-95CD-970E4B8D39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3314F6-B085-4814-9EFC-F2C0225EB5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764BE5-7E61-41D3-8695-EC4F91C247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3FB01-85A7-41A5-8C55-6F66C873AC08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C0E66D-A064-4326-B7BA-1DF3728DC2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D2D239-DA51-476A-83C1-5B36F30052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B3172-73B4-4D40-9B8B-D0BB67080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1794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8D117B-4B4B-4A32-BEAD-35FB811CFA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191EF1-7769-4F1E-B933-B2C96A5764B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A16A5E2-8C24-41FF-A170-CD5555FA976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E6F35D6-B289-4721-A569-1E8635B34F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3FB01-85A7-41A5-8C55-6F66C873AC08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FF82CFD-503F-470D-B71B-6B42C26C42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61D2269-F78A-4082-836F-036BBE7BE3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B3172-73B4-4D40-9B8B-D0BB67080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284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6C7620-A408-4883-BCA0-92821F8B82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49EFEA-B476-48E2-8156-11C2839A8C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20F1852-9CF8-49ED-A33C-A5645F65A5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DB91CA1-69B9-476D-B75E-C6D4C3B625A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7AB4D72-2CCE-42C5-913C-685ECEE67C6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9B527F1-A798-425B-94B1-754AD69C13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3FB01-85A7-41A5-8C55-6F66C873AC08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D485528-0F97-40C4-AB3F-188AEDE897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33276F4-0CC4-4B41-9339-B85EBF929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B3172-73B4-4D40-9B8B-D0BB67080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72637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C472C2-3A1B-4D42-9042-5CB07B27F5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9F2970F-4918-498D-90C7-A9BA9D02FF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3FB01-85A7-41A5-8C55-6F66C873AC08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E56956E-6A07-4C1B-895D-9EA4A7DB4C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7370D9B-E637-4397-9635-E348A5B023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B3172-73B4-4D40-9B8B-D0BB67080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13172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94F6DF7-7B05-45E8-A0CE-BA39750654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3FB01-85A7-41A5-8C55-6F66C873AC08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B1B8F2-8FC0-48F2-A223-ABA6B80F39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99D0A6-E7A2-4B4D-AC9E-617EACC1D0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B3172-73B4-4D40-9B8B-D0BB67080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52840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6AFE71-B578-4C05-9D95-EB7759B297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A46EA2-47B8-4821-94FB-267BB56A8B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CCF3F8-C089-429B-855C-F6BD569234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BA4563E-A855-4E55-A56E-3B57E14098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3FB01-85A7-41A5-8C55-6F66C873AC08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33C484F-28AB-4D0E-8C61-95AEF2D179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2E59707-8788-4DEB-A8C9-1AB7E8F407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B3172-73B4-4D40-9B8B-D0BB67080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2378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03130F-59B4-4C30-875C-10CBE1A1C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801290-60E5-49DD-A978-C3A2418C64A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B100C37-E0A9-4B04-A5CC-5669480C7FE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5D09917-9351-4708-82C5-A049295CFF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3FB01-85A7-41A5-8C55-6F66C873AC08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4A67D76-A034-4AE6-879E-A05018FD74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F82DC14-E6C0-49B4-811E-35539F6D04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B3172-73B4-4D40-9B8B-D0BB67080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02647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E207016-FD1F-45C6-9514-27688DB19A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110476-BCCF-4937-BE64-D79590AC0E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1C247A-4852-4523-B0FD-58E9B0D63A7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13FB01-85A7-41A5-8C55-6F66C873AC08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7E01BD-AD75-4666-A98A-E4B07AF3BA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3FF9F8-203B-4E07-A51B-ACAEDCB3E0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CB3172-73B4-4D40-9B8B-D0BB67080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222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commons.wikimedia.org/wiki/Category:Microscope_slides_and_coverslips" TargetMode="External"/><Relationship Id="rId7" Type="http://schemas.openxmlformats.org/officeDocument/2006/relationships/hyperlink" Target="https://creativecommons.org/licenses/by/3.0/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courses.lumenlearning.com/suny-biolabs1/chapter/the-microscope-and-cells/" TargetMode="External"/><Relationship Id="rId5" Type="http://schemas.openxmlformats.org/officeDocument/2006/relationships/image" Target="../media/image2.png"/><Relationship Id="rId4" Type="http://schemas.openxmlformats.org/officeDocument/2006/relationships/hyperlink" Target="https://creativecommons.org/licenses/by-sa/3.0/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hyperlink" Target="http://www.uniprot.org/taxonomy/29205" TargetMode="External"/><Relationship Id="rId3" Type="http://schemas.openxmlformats.org/officeDocument/2006/relationships/hyperlink" Target="https://www.flickr.com/photos/davidjthomas/11345730943" TargetMode="External"/><Relationship Id="rId7" Type="http://schemas.openxmlformats.org/officeDocument/2006/relationships/hyperlink" Target="https://creativecommons.org/licenses/by-nc-sa/3.0/" TargetMode="External"/><Relationship Id="rId12" Type="http://schemas.openxmlformats.org/officeDocument/2006/relationships/image" Target="../media/image7.jpg"/><Relationship Id="rId2" Type="http://schemas.openxmlformats.org/officeDocument/2006/relationships/image" Target="../media/image3.jpg"/><Relationship Id="rId16" Type="http://schemas.openxmlformats.org/officeDocument/2006/relationships/hyperlink" Target="https://bio.libretexts.org/Bookshelves/Microbiology/Book:_Microbiology_(Boundless)/8:_Microbial_Evolution_Phylogeny_and_Diversity/8.07:_Proteobacteria/8.7D:_Morphologically_Unusual_Proteobacteria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flickr.com/photos/98524386@N00/6939312197/" TargetMode="External"/><Relationship Id="rId11" Type="http://schemas.openxmlformats.org/officeDocument/2006/relationships/hyperlink" Target="https://www.flickr.com/photos/blueridgekitties/5427386256" TargetMode="External"/><Relationship Id="rId5" Type="http://schemas.openxmlformats.org/officeDocument/2006/relationships/image" Target="../media/image4.jpg"/><Relationship Id="rId15" Type="http://schemas.openxmlformats.org/officeDocument/2006/relationships/image" Target="../media/image8.jpeg"/><Relationship Id="rId10" Type="http://schemas.openxmlformats.org/officeDocument/2006/relationships/image" Target="../media/image6.jpg"/><Relationship Id="rId4" Type="http://schemas.openxmlformats.org/officeDocument/2006/relationships/hyperlink" Target="https://creativecommons.org/licenses/by-nc/3.0/" TargetMode="External"/><Relationship Id="rId9" Type="http://schemas.openxmlformats.org/officeDocument/2006/relationships/hyperlink" Target="https://www.flickr.com/photos/microagua/36385158866/" TargetMode="External"/><Relationship Id="rId14" Type="http://schemas.openxmlformats.org/officeDocument/2006/relationships/hyperlink" Target="https://creativecommons.org/licenses/by-nd/3.0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8858FE-6B16-4589-86A6-5B14FD47656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9600" b="1" dirty="0"/>
              <a:t>Wet Mount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B37A4AD-DC69-44A3-B096-CF94CD45FCC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05628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7C71FC-4363-4C45-890E-A51BDA59AD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Conclusions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36D1B4-71AF-46A9-8BE5-E1AC33BC69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Wet mounts allow observations of </a:t>
            </a:r>
            <a:r>
              <a:rPr lang="en-US" dirty="0">
                <a:solidFill>
                  <a:srgbClr val="FF0000"/>
                </a:solidFill>
              </a:rPr>
              <a:t>live organisms</a:t>
            </a:r>
            <a:r>
              <a:rPr lang="en-US" dirty="0"/>
              <a:t>.</a:t>
            </a:r>
          </a:p>
          <a:p>
            <a:r>
              <a:rPr lang="en-US" dirty="0"/>
              <a:t>Wet mounting </a:t>
            </a:r>
            <a:r>
              <a:rPr lang="en-US" dirty="0">
                <a:solidFill>
                  <a:srgbClr val="FF0000"/>
                </a:solidFill>
              </a:rPr>
              <a:t>preserves features </a:t>
            </a:r>
            <a:r>
              <a:rPr lang="en-US" dirty="0"/>
              <a:t>destroyed by staining methods.</a:t>
            </a:r>
          </a:p>
          <a:p>
            <a:pPr lvl="1"/>
            <a:r>
              <a:rPr lang="en-US" dirty="0"/>
              <a:t>Cell morphology may be altered during the heat fixation step required for staining samples.</a:t>
            </a:r>
          </a:p>
          <a:p>
            <a:r>
              <a:rPr lang="en-US" dirty="0"/>
              <a:t>Wet mounts permit observations for </a:t>
            </a:r>
            <a:r>
              <a:rPr lang="en-US" dirty="0">
                <a:solidFill>
                  <a:srgbClr val="FF0000"/>
                </a:solidFill>
              </a:rPr>
              <a:t>motility</a:t>
            </a:r>
            <a:r>
              <a:rPr lang="en-US" dirty="0"/>
              <a:t> and </a:t>
            </a:r>
            <a:r>
              <a:rPr lang="en-US" dirty="0">
                <a:solidFill>
                  <a:srgbClr val="FF0000"/>
                </a:solidFill>
              </a:rPr>
              <a:t>pigmentation</a:t>
            </a:r>
            <a:r>
              <a:rPr lang="en-US" dirty="0"/>
              <a:t>.</a:t>
            </a:r>
          </a:p>
          <a:p>
            <a:pPr lvl="1"/>
            <a:r>
              <a:rPr lang="en-US" dirty="0"/>
              <a:t>Stained samples are dead due to heat fixation and thus can not be confirmed to be motile.</a:t>
            </a:r>
          </a:p>
          <a:p>
            <a:pPr lvl="1"/>
            <a:r>
              <a:rPr lang="en-US" dirty="0"/>
              <a:t>Staining may mask any natural pigmentation.</a:t>
            </a:r>
          </a:p>
          <a:p>
            <a:r>
              <a:rPr lang="en-US" dirty="0"/>
              <a:t>Phase contrast or dark field microscopy may be used to observe wet mounts and improve contrast of the unstained organisms.</a:t>
            </a:r>
          </a:p>
        </p:txBody>
      </p:sp>
    </p:spTree>
    <p:extLst>
      <p:ext uri="{BB962C8B-B14F-4D97-AF65-F5344CB8AC3E}">
        <p14:creationId xmlns:p14="http://schemas.microsoft.com/office/powerpoint/2010/main" val="38967858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6DC1CF-A0DD-4786-8A6C-9A2C065FD7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Application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14C384-0E2E-46AF-ABB0-3624C81B2A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Use a wet mount when you wish to study features of an organism which are only observable when it is </a:t>
            </a:r>
            <a:r>
              <a:rPr lang="en-US" dirty="0">
                <a:solidFill>
                  <a:srgbClr val="FF0000"/>
                </a:solidFill>
              </a:rPr>
              <a:t>alive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044855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357EA0-23D4-415E-A549-DD63C55972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Troubleshooting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474D95-611F-4E86-B2DE-77F94C05AB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70581"/>
            <a:ext cx="10515600" cy="4939646"/>
          </a:xfrm>
        </p:spPr>
        <p:txBody>
          <a:bodyPr>
            <a:normAutofit fontScale="85000" lnSpcReduction="10000"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Everything is moving is the same direction:</a:t>
            </a:r>
          </a:p>
          <a:p>
            <a:pPr lvl="1"/>
            <a:r>
              <a:rPr lang="en-US" dirty="0"/>
              <a:t>This is not an observation of true motility.  Organisms should be moving in different direction.</a:t>
            </a:r>
          </a:p>
          <a:p>
            <a:pPr lvl="1"/>
            <a:r>
              <a:rPr lang="en-US" dirty="0"/>
              <a:t>If a wave of movement in one direction is observed, it is likely to be due to the thermal currents generated in the sample by the heating effect of the microscope lamp.</a:t>
            </a:r>
          </a:p>
          <a:p>
            <a:r>
              <a:rPr lang="en-US" b="1" dirty="0">
                <a:solidFill>
                  <a:srgbClr val="FF0000"/>
                </a:solidFill>
              </a:rPr>
              <a:t>Organisms are moving too fast:</a:t>
            </a:r>
          </a:p>
          <a:p>
            <a:pPr lvl="1"/>
            <a:r>
              <a:rPr lang="en-US" dirty="0"/>
              <a:t>Many organisms are fast and difficult to track.  </a:t>
            </a:r>
          </a:p>
          <a:p>
            <a:pPr lvl="1"/>
            <a:r>
              <a:rPr lang="en-US" dirty="0"/>
              <a:t>They may be slowed down by addition of methylcellulose to the sample.</a:t>
            </a:r>
          </a:p>
          <a:p>
            <a:pPr lvl="1"/>
            <a:r>
              <a:rPr lang="en-US" dirty="0"/>
              <a:t>This is non toxic and increases the viscosity of the sample thus, slowing microbial motion.</a:t>
            </a:r>
          </a:p>
          <a:p>
            <a:r>
              <a:rPr lang="en-US" b="1" dirty="0">
                <a:solidFill>
                  <a:srgbClr val="FF0000"/>
                </a:solidFill>
              </a:rPr>
              <a:t>I see a black line moving across the field:</a:t>
            </a:r>
          </a:p>
          <a:p>
            <a:pPr lvl="1"/>
            <a:r>
              <a:rPr lang="en-US" dirty="0"/>
              <a:t>This is due to the sample drying out under the heat of the microscope lamp.</a:t>
            </a:r>
          </a:p>
          <a:p>
            <a:pPr lvl="1"/>
            <a:r>
              <a:rPr lang="en-US" dirty="0"/>
              <a:t>The line is the retreating edge of your liquid drop.</a:t>
            </a:r>
          </a:p>
          <a:p>
            <a:r>
              <a:rPr lang="en-US" b="1" dirty="0">
                <a:solidFill>
                  <a:srgbClr val="FF0000"/>
                </a:solidFill>
              </a:rPr>
              <a:t>The image is foggy:</a:t>
            </a:r>
          </a:p>
          <a:p>
            <a:pPr lvl="1"/>
            <a:r>
              <a:rPr lang="en-US" dirty="0"/>
              <a:t>You did not remove excess sample which extruded out from the coverslip.</a:t>
            </a:r>
          </a:p>
          <a:p>
            <a:pPr lvl="1"/>
            <a:r>
              <a:rPr lang="en-US" dirty="0"/>
              <a:t>The heat from the lamp will cause evaporation which can condense on the objective lens and cause fogging.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80244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138ED5-38C6-48DA-8DE3-301F565F46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Aim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5452FC-ACA5-4C7C-86B6-A75F175347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To observe microbes in their natural aqueous environment</a:t>
            </a:r>
          </a:p>
        </p:txBody>
      </p:sp>
    </p:spTree>
    <p:extLst>
      <p:ext uri="{BB962C8B-B14F-4D97-AF65-F5344CB8AC3E}">
        <p14:creationId xmlns:p14="http://schemas.microsoft.com/office/powerpoint/2010/main" val="16424992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0D5FFF-62EA-4DA8-9055-632881BC56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2BD62B-0717-4185-8D21-A348EA57F7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 wet mount uses a sample from an </a:t>
            </a:r>
            <a:r>
              <a:rPr lang="en-US" dirty="0">
                <a:solidFill>
                  <a:srgbClr val="FF0000"/>
                </a:solidFill>
              </a:rPr>
              <a:t>aqueous environment </a:t>
            </a:r>
            <a:r>
              <a:rPr lang="en-US" dirty="0"/>
              <a:t>such as a pond, river, fish tank or a broth culture.</a:t>
            </a:r>
          </a:p>
          <a:p>
            <a:r>
              <a:rPr lang="en-US" dirty="0"/>
              <a:t>The wet mount allows for microscopic observation of </a:t>
            </a:r>
            <a:r>
              <a:rPr lang="en-US" dirty="0">
                <a:solidFill>
                  <a:srgbClr val="FF0000"/>
                </a:solidFill>
              </a:rPr>
              <a:t>living organisms </a:t>
            </a:r>
            <a:r>
              <a:rPr lang="en-US" dirty="0"/>
              <a:t>in contrast to stained specimens which are killed.</a:t>
            </a:r>
          </a:p>
          <a:p>
            <a:r>
              <a:rPr lang="en-US" dirty="0"/>
              <a:t>Organisms within the specimen are in their </a:t>
            </a:r>
            <a:r>
              <a:rPr lang="en-US" dirty="0">
                <a:solidFill>
                  <a:srgbClr val="FF0000"/>
                </a:solidFill>
              </a:rPr>
              <a:t>native form </a:t>
            </a:r>
            <a:r>
              <a:rPr lang="en-US" dirty="0"/>
              <a:t>with respect to morphology and any cellular associations</a:t>
            </a:r>
          </a:p>
          <a:p>
            <a:r>
              <a:rPr lang="en-US" dirty="0"/>
              <a:t>If organisms are </a:t>
            </a:r>
            <a:r>
              <a:rPr lang="en-US" dirty="0">
                <a:solidFill>
                  <a:srgbClr val="FF0000"/>
                </a:solidFill>
              </a:rPr>
              <a:t>pigmented</a:t>
            </a:r>
            <a:r>
              <a:rPr lang="en-US" dirty="0"/>
              <a:t> this may be observed</a:t>
            </a:r>
          </a:p>
          <a:p>
            <a:r>
              <a:rPr lang="en-US" dirty="0"/>
              <a:t>If organisms are </a:t>
            </a:r>
            <a:r>
              <a:rPr lang="en-US" dirty="0">
                <a:solidFill>
                  <a:srgbClr val="FF0000"/>
                </a:solidFill>
              </a:rPr>
              <a:t>motile</a:t>
            </a:r>
            <a:r>
              <a:rPr lang="en-US" dirty="0"/>
              <a:t> this may be observed</a:t>
            </a:r>
          </a:p>
        </p:txBody>
      </p:sp>
    </p:spTree>
    <p:extLst>
      <p:ext uri="{BB962C8B-B14F-4D97-AF65-F5344CB8AC3E}">
        <p14:creationId xmlns:p14="http://schemas.microsoft.com/office/powerpoint/2010/main" val="40177239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8086DF-76BD-47E2-9536-341BC93C10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Materials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1BBBAB-9649-4326-B383-D0EF69A8FC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Clean microscope slide</a:t>
            </a:r>
          </a:p>
          <a:p>
            <a:r>
              <a:rPr lang="en-US" dirty="0"/>
              <a:t>Cover slip</a:t>
            </a:r>
          </a:p>
          <a:p>
            <a:r>
              <a:rPr lang="en-US" dirty="0"/>
              <a:t>Sterile transfer pipette</a:t>
            </a:r>
          </a:p>
          <a:p>
            <a:r>
              <a:rPr lang="en-US" dirty="0"/>
              <a:t>Lab tissue (Kimwipe)</a:t>
            </a:r>
          </a:p>
          <a:p>
            <a:r>
              <a:rPr lang="en-US" dirty="0"/>
              <a:t>Clear nail polish or mounting fixative (optional)</a:t>
            </a:r>
          </a:p>
          <a:p>
            <a:r>
              <a:rPr lang="en-US" dirty="0"/>
              <a:t>Microscope</a:t>
            </a:r>
          </a:p>
          <a:p>
            <a:r>
              <a:rPr lang="en-US" dirty="0"/>
              <a:t>Immersion oil</a:t>
            </a:r>
          </a:p>
          <a:p>
            <a:r>
              <a:rPr lang="en-US" dirty="0"/>
              <a:t>Lens paper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93417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02CF56-379F-4286-B49F-92574F18BD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6622" y="52618"/>
            <a:ext cx="10515600" cy="1325563"/>
          </a:xfrm>
        </p:spPr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Overview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E95B44A9-31C7-408A-9746-38C184F075E4}"/>
              </a:ext>
            </a:extLst>
          </p:cNvPr>
          <p:cNvGrpSpPr/>
          <p:nvPr/>
        </p:nvGrpSpPr>
        <p:grpSpPr>
          <a:xfrm>
            <a:off x="7134955" y="1568454"/>
            <a:ext cx="5376420" cy="3459488"/>
            <a:chOff x="7610773" y="625015"/>
            <a:chExt cx="4581227" cy="2766467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229B53EB-2D9C-4F9A-806C-3D3C378668B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r:id="rId3"/>
                </a:ext>
              </a:extLst>
            </a:blip>
            <a:srcRect b="18133"/>
            <a:stretch/>
          </p:blipFill>
          <p:spPr>
            <a:xfrm>
              <a:off x="7893366" y="1271346"/>
              <a:ext cx="3029371" cy="1860031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404D7686-D6F6-4EC0-988B-391F3B776ECE}"/>
                </a:ext>
              </a:extLst>
            </p:cNvPr>
            <p:cNvSpPr txBox="1"/>
            <p:nvPr/>
          </p:nvSpPr>
          <p:spPr>
            <a:xfrm>
              <a:off x="7854885" y="3160650"/>
              <a:ext cx="433711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>
                  <a:hlinkClick r:id="rId3" tooltip="https://commons.wikimedia.org/wiki/Category:Microscope_slides_and_coverslips"/>
                </a:rPr>
                <a:t>This Photo</a:t>
              </a:r>
              <a:r>
                <a:rPr lang="en-US" sz="900" dirty="0"/>
                <a:t> by Unknown Author is licensed under </a:t>
              </a:r>
              <a:r>
                <a:rPr lang="en-US" sz="900" dirty="0">
                  <a:hlinkClick r:id="rId4" tooltip="https://creativecommons.org/licenses/by-sa/3.0/"/>
                </a:rPr>
                <a:t>CC BY-SA</a:t>
              </a:r>
              <a:endParaRPr lang="en-US" sz="900" dirty="0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7392CD90-371D-4B75-BE16-079C539F0BB0}"/>
                </a:ext>
              </a:extLst>
            </p:cNvPr>
            <p:cNvSpPr txBox="1"/>
            <p:nvPr/>
          </p:nvSpPr>
          <p:spPr>
            <a:xfrm>
              <a:off x="7610773" y="625015"/>
              <a:ext cx="3465721" cy="6645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/>
                <a:t>Remove excess sample from around the coverslip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897F539A-B52D-41EB-A1E4-F8F49BCECAFD}"/>
              </a:ext>
            </a:extLst>
          </p:cNvPr>
          <p:cNvGrpSpPr/>
          <p:nvPr/>
        </p:nvGrpSpPr>
        <p:grpSpPr>
          <a:xfrm>
            <a:off x="445003" y="2465234"/>
            <a:ext cx="6689952" cy="2562708"/>
            <a:chOff x="492137" y="1506022"/>
            <a:chExt cx="5818343" cy="1856187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FE3CE8FF-CCEE-4413-A8DC-62CF065EE5D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r:id="rId6"/>
                </a:ext>
              </a:extLst>
            </a:blip>
            <a:stretch>
              <a:fillRect/>
            </a:stretch>
          </p:blipFill>
          <p:spPr>
            <a:xfrm>
              <a:off x="492137" y="2069293"/>
              <a:ext cx="5818343" cy="914311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C0564308-0994-4CF1-8E70-4F702AE780C4}"/>
                </a:ext>
              </a:extLst>
            </p:cNvPr>
            <p:cNvSpPr txBox="1"/>
            <p:nvPr/>
          </p:nvSpPr>
          <p:spPr>
            <a:xfrm>
              <a:off x="1960734" y="3131377"/>
              <a:ext cx="333375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>
                  <a:hlinkClick r:id="rId6" tooltip="https://courses.lumenlearning.com/suny-biolabs1/chapter/the-microscope-and-cells/"/>
                </a:rPr>
                <a:t>This Photo</a:t>
              </a:r>
              <a:r>
                <a:rPr lang="en-US" sz="900" dirty="0"/>
                <a:t> by Unknown Author is licensed under </a:t>
              </a:r>
              <a:r>
                <a:rPr lang="en-US" sz="900" dirty="0">
                  <a:hlinkClick r:id="rId7" tooltip="https://creativecommons.org/licenses/by/3.0/"/>
                </a:rPr>
                <a:t>CC BY</a:t>
              </a:r>
              <a:endParaRPr lang="en-US" sz="900" dirty="0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90330F15-55FB-4777-B122-75A6CCEBDD77}"/>
                </a:ext>
              </a:extLst>
            </p:cNvPr>
            <p:cNvSpPr txBox="1"/>
            <p:nvPr/>
          </p:nvSpPr>
          <p:spPr>
            <a:xfrm>
              <a:off x="838200" y="1506022"/>
              <a:ext cx="3991183" cy="3343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/>
                <a:t>Angle coverslip to expel air bubbles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465457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9EAB66-ED63-44AA-A6D1-572D21D53A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Protocol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6F69A0-4CBE-4D53-AFB0-2A17688461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Aseptically remove  a sample of the liquid specimen using a sterile transfer pipette.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Add a couple of drops of sample to the center of a microscope slide.</a:t>
            </a:r>
          </a:p>
          <a:p>
            <a:pPr lvl="1"/>
            <a:r>
              <a:rPr lang="en-US" dirty="0"/>
              <a:t>If available a concave well slide is designed to hold a larger quantity of sample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Discard any excess sample into a container with 10% bleach solution for decontamination.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Discard the transfer pipette into the biohazard waste bag.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Coverslip the sample by lowering first one side of the cover slip to the slide and allowing it to make contact with the sample.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Slowly lower the coverslip to cover the sample and exclude air.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Clean any liquid sample from around the coverslip with a Kimwipe.</a:t>
            </a:r>
          </a:p>
          <a:p>
            <a:pPr lvl="1"/>
            <a:r>
              <a:rPr lang="en-US" dirty="0"/>
              <a:t>Dispose of wipe as biohazard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Seal the edges of the coverslip with a little clear nail polish (optional)</a:t>
            </a:r>
          </a:p>
          <a:p>
            <a:pPr marL="514350" indent="-514350">
              <a:buFont typeface="+mj-lt"/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13953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9EAB66-ED63-44AA-A6D1-572D21D53A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Protocol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6F69A0-4CBE-4D53-AFB0-2A17688461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 startAt="9"/>
            </a:pPr>
            <a:r>
              <a:rPr lang="en-US" dirty="0"/>
              <a:t>Place the slide on a microscope and focus at low power.</a:t>
            </a:r>
          </a:p>
          <a:p>
            <a:pPr marL="514350" indent="-514350">
              <a:buFont typeface="+mj-lt"/>
              <a:buAutoNum type="arabicPeriod" startAt="9"/>
            </a:pPr>
            <a:r>
              <a:rPr lang="en-US" dirty="0"/>
              <a:t>Find an area of the sample which contains a field of organisms.</a:t>
            </a:r>
          </a:p>
          <a:p>
            <a:pPr marL="514350" indent="-514350">
              <a:buFont typeface="+mj-lt"/>
              <a:buAutoNum type="arabicPeriod" startAt="9"/>
            </a:pPr>
            <a:r>
              <a:rPr lang="en-US" dirty="0"/>
              <a:t>Move to the x 40 objective, adjust the lighting, focus and observe.</a:t>
            </a:r>
          </a:p>
          <a:p>
            <a:pPr marL="514350" indent="-514350">
              <a:buFont typeface="+mj-lt"/>
              <a:buAutoNum type="arabicPeriod" startAt="9"/>
            </a:pPr>
            <a:r>
              <a:rPr lang="en-US" dirty="0"/>
              <a:t>Toggle the stage a little back and forth to view around the field.</a:t>
            </a:r>
          </a:p>
          <a:p>
            <a:pPr marL="514350" indent="-514350">
              <a:buFont typeface="+mj-lt"/>
              <a:buAutoNum type="arabicPeriod" startAt="9"/>
            </a:pPr>
            <a:r>
              <a:rPr lang="en-US" dirty="0"/>
              <a:t>If motile organisms move through the field move the stage to track them, whilst continually adjusting your focus.</a:t>
            </a:r>
          </a:p>
          <a:p>
            <a:pPr lvl="1"/>
            <a:r>
              <a:rPr lang="en-US" dirty="0"/>
              <a:t>Remember that organisms are moving up and down through the sample and you will have to continually refocus.</a:t>
            </a:r>
          </a:p>
          <a:p>
            <a:pPr marL="514350" indent="-514350">
              <a:buFont typeface="+mj-lt"/>
              <a:buAutoNum type="arabicPeriod" startAt="9"/>
            </a:pPr>
            <a:r>
              <a:rPr lang="en-US" dirty="0"/>
              <a:t>You may increase magnification to x1000 using oil immersion if you wish to view prokaryotic cells.</a:t>
            </a:r>
          </a:p>
        </p:txBody>
      </p:sp>
    </p:spTree>
    <p:extLst>
      <p:ext uri="{BB962C8B-B14F-4D97-AF65-F5344CB8AC3E}">
        <p14:creationId xmlns:p14="http://schemas.microsoft.com/office/powerpoint/2010/main" val="4257708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E16029-C627-45BC-B782-9EEC293B2A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7EAC3B-1EA5-4131-A48C-AE6292BBED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>
                <a:solidFill>
                  <a:srgbClr val="FF0000"/>
                </a:solidFill>
              </a:rPr>
              <a:t>Live</a:t>
            </a:r>
            <a:r>
              <a:rPr lang="en-US" sz="3200" dirty="0"/>
              <a:t> microbes can be observed.</a:t>
            </a:r>
          </a:p>
          <a:p>
            <a:r>
              <a:rPr lang="en-US" sz="3200" dirty="0"/>
              <a:t>Cell </a:t>
            </a:r>
            <a:r>
              <a:rPr lang="en-US" sz="3200" dirty="0">
                <a:solidFill>
                  <a:srgbClr val="FF0000"/>
                </a:solidFill>
              </a:rPr>
              <a:t>morphology</a:t>
            </a:r>
            <a:r>
              <a:rPr lang="en-US" sz="3200" dirty="0"/>
              <a:t> will be natural.</a:t>
            </a:r>
          </a:p>
          <a:p>
            <a:r>
              <a:rPr lang="en-US" sz="3200" dirty="0">
                <a:solidFill>
                  <a:srgbClr val="FF0000"/>
                </a:solidFill>
              </a:rPr>
              <a:t>Motile</a:t>
            </a:r>
            <a:r>
              <a:rPr lang="en-US" sz="3200" dirty="0"/>
              <a:t> and non-motile organisms will be distinguishable.</a:t>
            </a:r>
          </a:p>
          <a:p>
            <a:r>
              <a:rPr lang="en-US" sz="3200" dirty="0">
                <a:solidFill>
                  <a:srgbClr val="FF0000"/>
                </a:solidFill>
              </a:rPr>
              <a:t>Pigmentation</a:t>
            </a:r>
            <a:r>
              <a:rPr lang="en-US" sz="3200" dirty="0"/>
              <a:t> may be observed.</a:t>
            </a:r>
          </a:p>
          <a:p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42108214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02CF56-379F-4286-B49F-92574F18BD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6622" y="52618"/>
            <a:ext cx="10515600" cy="1325563"/>
          </a:xfrm>
        </p:spPr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Images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DE72D1AA-92E1-45B5-9AF1-80F1C09416B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1020060" y="3804184"/>
            <a:ext cx="2897230" cy="2167128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15C0883-F147-4A95-B6D7-6F6868E334A2}"/>
              </a:ext>
            </a:extLst>
          </p:cNvPr>
          <p:cNvSpPr txBox="1"/>
          <p:nvPr/>
        </p:nvSpPr>
        <p:spPr>
          <a:xfrm>
            <a:off x="925791" y="5974993"/>
            <a:ext cx="29914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hlinkClick r:id="rId3" tooltip="https://www.flickr.com/photos/davidjthomas/11345730943"/>
              </a:rPr>
              <a:t>MIXED ALGAE:  This Photo</a:t>
            </a:r>
            <a:r>
              <a:rPr lang="en-US" sz="900" dirty="0"/>
              <a:t> by Unknown Author is licensed under </a:t>
            </a:r>
            <a:r>
              <a:rPr lang="en-US" sz="900" dirty="0">
                <a:hlinkClick r:id="rId4" tooltip="https://creativecommons.org/licenses/by-nc/3.0/"/>
              </a:rPr>
              <a:t>CC BY-NC</a:t>
            </a:r>
            <a:endParaRPr lang="en-US" sz="900" dirty="0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912BD2D8-DA22-4BEB-8EEF-E65761F63BC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7951554" y="3817319"/>
            <a:ext cx="2974112" cy="2153993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399F2F5D-0945-434E-900E-B342B54549D7}"/>
              </a:ext>
            </a:extLst>
          </p:cNvPr>
          <p:cNvSpPr txBox="1"/>
          <p:nvPr/>
        </p:nvSpPr>
        <p:spPr>
          <a:xfrm>
            <a:off x="8011541" y="5996257"/>
            <a:ext cx="30649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hlinkClick r:id="rId6" tooltip="https://www.flickr.com/photos/98524386@N00/6939312197/"/>
              </a:rPr>
              <a:t>EUGLENA:  This Photo</a:t>
            </a:r>
            <a:r>
              <a:rPr lang="en-US" sz="900" dirty="0"/>
              <a:t> by Unknown Author is licensed under </a:t>
            </a:r>
            <a:r>
              <a:rPr lang="en-US" sz="900" dirty="0">
                <a:hlinkClick r:id="rId7" tooltip="https://creativecommons.org/licenses/by-nc-sa/3.0/"/>
              </a:rPr>
              <a:t>CC BY-SA-NC</a:t>
            </a:r>
            <a:endParaRPr lang="en-US" sz="9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FBC0752-7157-445C-9591-93BF8B1C459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9"/>
              </a:ext>
            </a:extLst>
          </a:blip>
          <a:stretch>
            <a:fillRect/>
          </a:stretch>
        </p:blipFill>
        <p:spPr>
          <a:xfrm>
            <a:off x="1020060" y="1378181"/>
            <a:ext cx="2897230" cy="193243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493A251-40D8-4243-8341-B26068209370}"/>
              </a:ext>
            </a:extLst>
          </p:cNvPr>
          <p:cNvSpPr txBox="1"/>
          <p:nvPr/>
        </p:nvSpPr>
        <p:spPr>
          <a:xfrm>
            <a:off x="1020060" y="3362724"/>
            <a:ext cx="28972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hlinkClick r:id="rId9" tooltip="https://www.flickr.com/photos/microagua/36385158866/"/>
              </a:rPr>
              <a:t>PARAMECIUM:   This Photo</a:t>
            </a:r>
            <a:r>
              <a:rPr lang="en-US" sz="900" dirty="0"/>
              <a:t> by Unknown Author is licensed under </a:t>
            </a:r>
            <a:r>
              <a:rPr lang="en-US" sz="900" dirty="0">
                <a:hlinkClick r:id="rId7" tooltip="https://creativecommons.org/licenses/by-nc-sa/3.0/"/>
              </a:rPr>
              <a:t>CC BY-SA-NC</a:t>
            </a:r>
            <a:endParaRPr lang="en-US" sz="900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1B80195D-DC51-4F81-AAA9-D28C66152BC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1"/>
              </a:ext>
            </a:extLst>
          </a:blip>
          <a:stretch>
            <a:fillRect/>
          </a:stretch>
        </p:blipFill>
        <p:spPr>
          <a:xfrm>
            <a:off x="4413710" y="1366404"/>
            <a:ext cx="2993792" cy="1944207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473ADF93-847A-4A1E-89E2-88D0359A3058}"/>
              </a:ext>
            </a:extLst>
          </p:cNvPr>
          <p:cNvSpPr txBox="1"/>
          <p:nvPr/>
        </p:nvSpPr>
        <p:spPr>
          <a:xfrm>
            <a:off x="4413709" y="3402078"/>
            <a:ext cx="29937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hlinkClick r:id="rId11" tooltip="https://www.flickr.com/photos/blueridgekitties/5427386256"/>
              </a:rPr>
              <a:t>SPIROGYRA;  This Photo</a:t>
            </a:r>
            <a:r>
              <a:rPr lang="en-US" sz="900" dirty="0"/>
              <a:t> by Unknown Author is licensed under </a:t>
            </a:r>
            <a:r>
              <a:rPr lang="en-US" sz="900" dirty="0">
                <a:hlinkClick r:id="rId7" tooltip="https://creativecommons.org/licenses/by-nc-sa/3.0/"/>
              </a:rPr>
              <a:t>CC BY-SA-NC</a:t>
            </a:r>
            <a:endParaRPr lang="en-US" sz="900" dirty="0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EDAA7DBF-B24E-44C1-BD96-5894C0CDE57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3"/>
              </a:ext>
            </a:extLst>
          </a:blip>
          <a:stretch>
            <a:fillRect/>
          </a:stretch>
        </p:blipFill>
        <p:spPr>
          <a:xfrm>
            <a:off x="7975980" y="1341282"/>
            <a:ext cx="2897230" cy="1973378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9BB93954-CF8B-4600-86B7-3FB74DB3899F}"/>
              </a:ext>
            </a:extLst>
          </p:cNvPr>
          <p:cNvSpPr txBox="1"/>
          <p:nvPr/>
        </p:nvSpPr>
        <p:spPr>
          <a:xfrm>
            <a:off x="7975980" y="3847473"/>
            <a:ext cx="25846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hlinkClick r:id="rId13" tooltip="http://www.uniprot.org/taxonomy/29205"/>
              </a:rPr>
              <a:t>This Photo</a:t>
            </a:r>
            <a:r>
              <a:rPr lang="en-US" sz="900"/>
              <a:t> by Unknown Author is licensed under </a:t>
            </a:r>
            <a:r>
              <a:rPr lang="en-US" sz="900">
                <a:hlinkClick r:id="rId14" tooltip="https://creativecommons.org/licenses/by-nd/3.0/"/>
              </a:rPr>
              <a:t>CC BY-ND</a:t>
            </a:r>
            <a:endParaRPr lang="en-US" sz="90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D0EAFCD-1BFB-41B3-B87E-0F76C6001711}"/>
              </a:ext>
            </a:extLst>
          </p:cNvPr>
          <p:cNvSpPr txBox="1"/>
          <p:nvPr/>
        </p:nvSpPr>
        <p:spPr>
          <a:xfrm>
            <a:off x="7927699" y="3362724"/>
            <a:ext cx="299379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accent1"/>
                </a:solidFill>
              </a:rPr>
              <a:t>DIATOMS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C06DEC2A-B814-4CA0-AEE4-2227783817F3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6"/>
              </a:ext>
            </a:extLst>
          </a:blip>
          <a:stretch>
            <a:fillRect/>
          </a:stretch>
        </p:blipFill>
        <p:spPr>
          <a:xfrm>
            <a:off x="4396654" y="3817319"/>
            <a:ext cx="3015549" cy="2153993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D740151F-1DEF-447B-849E-BA9644055DF5}"/>
              </a:ext>
            </a:extLst>
          </p:cNvPr>
          <p:cNvSpPr txBox="1"/>
          <p:nvPr/>
        </p:nvSpPr>
        <p:spPr>
          <a:xfrm>
            <a:off x="4396654" y="6170269"/>
            <a:ext cx="29914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hlinkClick r:id="rId16" tooltip="https://bio.libretexts.org/Bookshelves/Microbiology/Book:_Microbiology_(Boundless)/8:_Microbial_Evolution_Phylogeny_and_Diversity/8.07:_Proteobacteria/8.7D:_Morphologically_Unusual_Proteobacteria"/>
              </a:rPr>
              <a:t>SPIROCHETES:  This Photo</a:t>
            </a:r>
            <a:r>
              <a:rPr lang="en-US" sz="900" dirty="0"/>
              <a:t> by Unknown Author is licensed under </a:t>
            </a:r>
            <a:r>
              <a:rPr lang="en-US" sz="900" dirty="0">
                <a:hlinkClick r:id="rId7" tooltip="https://creativecommons.org/licenses/by-nc-sa/3.0/"/>
              </a:rPr>
              <a:t>CC BY-SA-NC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28109888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789</Words>
  <Application>Microsoft Office PowerPoint</Application>
  <PresentationFormat>Widescreen</PresentationFormat>
  <Paragraphs>79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Office Theme</vt:lpstr>
      <vt:lpstr>Wet Mount</vt:lpstr>
      <vt:lpstr>Aim</vt:lpstr>
      <vt:lpstr>Background</vt:lpstr>
      <vt:lpstr>Materials</vt:lpstr>
      <vt:lpstr>Overview</vt:lpstr>
      <vt:lpstr>Protocol</vt:lpstr>
      <vt:lpstr>Protocol</vt:lpstr>
      <vt:lpstr>Results</vt:lpstr>
      <vt:lpstr>Images</vt:lpstr>
      <vt:lpstr>Conclusions</vt:lpstr>
      <vt:lpstr>Application</vt:lpstr>
      <vt:lpstr>Troubleshooting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Safety in the microbiology lab</dc:title>
  <dc:creator>Sara Molesworth</dc:creator>
  <cp:lastModifiedBy>Sara Molesworth</cp:lastModifiedBy>
  <cp:revision>20</cp:revision>
  <cp:lastPrinted>2023-02-10T19:11:09Z</cp:lastPrinted>
  <dcterms:created xsi:type="dcterms:W3CDTF">2023-02-09T19:31:14Z</dcterms:created>
  <dcterms:modified xsi:type="dcterms:W3CDTF">2023-04-11T16:21:49Z</dcterms:modified>
</cp:coreProperties>
</file>