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urathai.wordpress.com/2017/08/10/yeast-maintenance/" TargetMode="External"/><Relationship Id="rId7" Type="http://schemas.openxmlformats.org/officeDocument/2006/relationships/hyperlink" Target="https://creativecommons.org/licenses/by-nc-sa/3.0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uwyo.edu/virtual_edge/lab01/ubiquity_examples.htm" TargetMode="External"/><Relationship Id="rId5" Type="http://schemas.openxmlformats.org/officeDocument/2006/relationships/image" Target="../media/image2.jpg"/><Relationship Id="rId4" Type="http://schemas.openxmlformats.org/officeDocument/2006/relationships/hyperlink" Target="https://creativecommons.org/licenses/by-nc-nd/3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io.libretexts.org/Learning_Objects/Laboratory_Experiments/Microbiology_Labs/Microbiology_Labs_I/04:_Dilution_Worksheet_and_Problem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bio.libretexts.org/Bookshelves/Microbiology/Book:_Microbiology_(OpenStax)/09:_Microbial_Growth/9.1:_How_Microbes_Grow" TargetMode="External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urses.lumenlearning.com/microbiology/chapter/how-microbes-grow/" TargetMode="External"/><Relationship Id="rId5" Type="http://schemas.openxmlformats.org/officeDocument/2006/relationships/image" Target="../media/image5.jpg"/><Relationship Id="rId4" Type="http://schemas.openxmlformats.org/officeDocument/2006/relationships/hyperlink" Target="https://creativecommons.org/licenses/by-nc-sa/3.0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Viable Count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57EA0-23D4-415E-A549-DD63C559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74D95-611F-4E86-B2DE-77F94C05A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Viable counts are used to determine the number of </a:t>
            </a:r>
            <a:r>
              <a:rPr lang="en-US" dirty="0">
                <a:solidFill>
                  <a:srgbClr val="FF0000"/>
                </a:solidFill>
              </a:rPr>
              <a:t>living cells </a:t>
            </a:r>
            <a:r>
              <a:rPr lang="en-US" dirty="0"/>
              <a:t>in a sample.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731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4101F-A26B-4493-A093-7900AB6B3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6956A-4AC5-49CC-AB71-20BDFE1D7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Pipetting errors:</a:t>
            </a:r>
          </a:p>
          <a:p>
            <a:pPr lvl="1"/>
            <a:r>
              <a:rPr lang="en-US" dirty="0"/>
              <a:t>Serial dilution must be performed accurately</a:t>
            </a:r>
          </a:p>
          <a:p>
            <a:pPr lvl="1"/>
            <a:r>
              <a:rPr lang="en-US" dirty="0"/>
              <a:t>Pipetting errors during dilution will lead to errors in the number of </a:t>
            </a:r>
            <a:r>
              <a:rPr lang="en-US" dirty="0" err="1"/>
              <a:t>cfu</a:t>
            </a:r>
            <a:r>
              <a:rPr lang="en-US" dirty="0"/>
              <a:t> plated.</a:t>
            </a:r>
          </a:p>
          <a:p>
            <a:pPr lvl="1"/>
            <a:r>
              <a:rPr lang="en-US" dirty="0"/>
              <a:t>Practice pipetting with a micropipette or serological pipette.</a:t>
            </a:r>
          </a:p>
          <a:p>
            <a:r>
              <a:rPr lang="en-US" b="1" dirty="0">
                <a:solidFill>
                  <a:srgbClr val="FF0000"/>
                </a:solidFill>
              </a:rPr>
              <a:t>To check for pipetting dilution errors:</a:t>
            </a:r>
          </a:p>
          <a:p>
            <a:pPr lvl="1"/>
            <a:r>
              <a:rPr lang="en-US" dirty="0"/>
              <a:t>The set of plates should display numbers of colonies decreasing approximately by the factor of dilution using.</a:t>
            </a:r>
          </a:p>
          <a:p>
            <a:r>
              <a:rPr lang="en-US" b="1" dirty="0">
                <a:solidFill>
                  <a:srgbClr val="FF0000"/>
                </a:solidFill>
              </a:rPr>
              <a:t>To improve accuracy of the viable count:</a:t>
            </a:r>
          </a:p>
          <a:p>
            <a:pPr lvl="1"/>
            <a:r>
              <a:rPr lang="en-US" dirty="0"/>
              <a:t>Each dilution should be plated in duplicate or triplicate and the results averaged.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0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Viable count experiments are used to determine the number of </a:t>
            </a:r>
            <a:r>
              <a:rPr lang="en-US" dirty="0">
                <a:solidFill>
                  <a:srgbClr val="FF0000"/>
                </a:solidFill>
              </a:rPr>
              <a:t>LIVE</a:t>
            </a:r>
            <a:r>
              <a:rPr lang="en-US" dirty="0"/>
              <a:t> bacterial cells in a sample.</a:t>
            </a:r>
          </a:p>
          <a:p>
            <a:r>
              <a:rPr lang="en-US" dirty="0"/>
              <a:t>Comparisons of cell density or turbidity will also measure the presence of any </a:t>
            </a:r>
            <a:r>
              <a:rPr lang="en-US" dirty="0">
                <a:solidFill>
                  <a:srgbClr val="FF0000"/>
                </a:solidFill>
              </a:rPr>
              <a:t>dead cells </a:t>
            </a:r>
            <a:r>
              <a:rPr lang="en-US" dirty="0"/>
              <a:t>in a culture.</a:t>
            </a:r>
          </a:p>
          <a:p>
            <a:r>
              <a:rPr lang="en-US" dirty="0"/>
              <a:t>You may need to quantify the number of living cells in a sample so that you may remove a set number of cells to use in another experiment. </a:t>
            </a:r>
          </a:p>
          <a:p>
            <a:pPr lvl="1"/>
            <a:r>
              <a:rPr lang="en-US" dirty="0"/>
              <a:t>E.g. Antibiotic resistance challenge </a:t>
            </a:r>
          </a:p>
          <a:p>
            <a:r>
              <a:rPr lang="en-US" dirty="0"/>
              <a:t>You may need to be able to count the number of cells after growth conditions have been altered and compare to the number of cells in a control culture.  </a:t>
            </a:r>
          </a:p>
          <a:p>
            <a:pPr lvl="1"/>
            <a:r>
              <a:rPr lang="en-US" dirty="0"/>
              <a:t>E.g. to quantify the effect of changing environmental pressures.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96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5995"/>
            <a:ext cx="10515600" cy="4630967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viable count technique may be performed using different protocols.</a:t>
            </a:r>
          </a:p>
          <a:p>
            <a:r>
              <a:rPr lang="en-US" dirty="0"/>
              <a:t>These usually all involve a step in which the culture to be assessed is diluted and samples removed for plating on agar.</a:t>
            </a:r>
          </a:p>
          <a:p>
            <a:r>
              <a:rPr lang="en-US" dirty="0"/>
              <a:t>Dilution is performed so that the number of cells plated will for isolated colonies which are within a countable range.</a:t>
            </a:r>
          </a:p>
          <a:p>
            <a:r>
              <a:rPr lang="en-US" dirty="0"/>
              <a:t>The plates are incubated overnight and then the number of resultant colony forming units (</a:t>
            </a:r>
            <a:r>
              <a:rPr lang="en-US" dirty="0" err="1"/>
              <a:t>c.f.u</a:t>
            </a:r>
            <a:r>
              <a:rPr lang="en-US" dirty="0"/>
              <a:t>.) counted.</a:t>
            </a:r>
          </a:p>
          <a:p>
            <a:r>
              <a:rPr lang="en-US" dirty="0"/>
              <a:t>Any dilution factor used prior to plating will then be used to multiple the number of counted </a:t>
            </a:r>
            <a:r>
              <a:rPr lang="en-US" dirty="0" err="1"/>
              <a:t>c.f.u</a:t>
            </a:r>
            <a:r>
              <a:rPr lang="en-US" dirty="0"/>
              <a:t>. and a cell concentration produced with units of </a:t>
            </a:r>
            <a:r>
              <a:rPr lang="en-US" dirty="0" err="1"/>
              <a:t>cfu</a:t>
            </a:r>
            <a:r>
              <a:rPr lang="en-US" dirty="0"/>
              <a:t>/</a:t>
            </a:r>
            <a:r>
              <a:rPr lang="en-US" dirty="0" err="1"/>
              <a:t>mL.</a:t>
            </a:r>
            <a:endParaRPr lang="en-US" dirty="0"/>
          </a:p>
          <a:p>
            <a:r>
              <a:rPr lang="en-US" dirty="0"/>
              <a:t>Types of plating methods include</a:t>
            </a:r>
          </a:p>
          <a:p>
            <a:pPr lvl="1"/>
            <a:r>
              <a:rPr lang="en-US" dirty="0"/>
              <a:t>Miles and </a:t>
            </a:r>
            <a:r>
              <a:rPr lang="en-US" dirty="0" err="1"/>
              <a:t>Misra</a:t>
            </a:r>
            <a:r>
              <a:rPr lang="en-US" dirty="0"/>
              <a:t> plates</a:t>
            </a:r>
          </a:p>
          <a:p>
            <a:pPr lvl="1"/>
            <a:r>
              <a:rPr lang="en-US" dirty="0"/>
              <a:t>Spread plates</a:t>
            </a:r>
          </a:p>
          <a:p>
            <a:pPr lvl="1"/>
            <a:r>
              <a:rPr lang="en-US" dirty="0"/>
              <a:t>Pour plates.</a:t>
            </a:r>
          </a:p>
        </p:txBody>
      </p:sp>
    </p:spTree>
    <p:extLst>
      <p:ext uri="{BB962C8B-B14F-4D97-AF65-F5344CB8AC3E}">
        <p14:creationId xmlns:p14="http://schemas.microsoft.com/office/powerpoint/2010/main" val="156088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Sample of organism</a:t>
            </a:r>
          </a:p>
          <a:p>
            <a:r>
              <a:rPr lang="en-US" dirty="0"/>
              <a:t>Sterile nutrient broths for dilution</a:t>
            </a:r>
          </a:p>
          <a:p>
            <a:r>
              <a:rPr lang="en-US" dirty="0"/>
              <a:t>Sterile nutrient agar plates </a:t>
            </a:r>
          </a:p>
          <a:p>
            <a:r>
              <a:rPr lang="en-US" dirty="0"/>
              <a:t>Serological and micropipettes for diluting and plating cultures </a:t>
            </a:r>
          </a:p>
          <a:p>
            <a:r>
              <a:rPr lang="en-US" dirty="0" err="1"/>
              <a:t>Alturnatively</a:t>
            </a:r>
            <a:endParaRPr lang="en-US" dirty="0"/>
          </a:p>
          <a:p>
            <a:pPr lvl="1"/>
            <a:r>
              <a:rPr lang="en-US" dirty="0"/>
              <a:t>Spreaders for pour plates</a:t>
            </a:r>
          </a:p>
          <a:p>
            <a:pPr lvl="1"/>
            <a:r>
              <a:rPr lang="en-US" dirty="0"/>
              <a:t>Incubator to keep agar molten for pour plates</a:t>
            </a:r>
          </a:p>
          <a:p>
            <a:r>
              <a:rPr lang="en-US" dirty="0" err="1"/>
              <a:t>Bactcinerator</a:t>
            </a:r>
            <a:r>
              <a:rPr lang="en-US" dirty="0"/>
              <a:t> for aseptic technique</a:t>
            </a:r>
          </a:p>
          <a:p>
            <a:r>
              <a:rPr lang="en-US" dirty="0"/>
              <a:t>Biohazard waste bags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4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270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F0F9D6-6390-4F73-878D-12CA955E8F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3621"/>
          <a:stretch/>
        </p:blipFill>
        <p:spPr>
          <a:xfrm>
            <a:off x="3541960" y="247898"/>
            <a:ext cx="8239605" cy="595591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7E042C-E8FB-481F-B5DF-AECDBAE740B8}"/>
              </a:ext>
            </a:extLst>
          </p:cNvPr>
          <p:cNvSpPr txBox="1"/>
          <p:nvPr/>
        </p:nvSpPr>
        <p:spPr>
          <a:xfrm>
            <a:off x="5976015" y="6358998"/>
            <a:ext cx="82396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surathai.wordpress.com/2017/08/10/yeast-maintenance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AC9624-899B-4DB8-B7DD-30FBAD777877}"/>
              </a:ext>
            </a:extLst>
          </p:cNvPr>
          <p:cNvSpPr txBox="1"/>
          <p:nvPr/>
        </p:nvSpPr>
        <p:spPr>
          <a:xfrm>
            <a:off x="489644" y="4526819"/>
            <a:ext cx="1755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Count colonies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F02885-923D-4452-8145-B0BBF08BB365}"/>
              </a:ext>
            </a:extLst>
          </p:cNvPr>
          <p:cNvSpPr/>
          <p:nvPr/>
        </p:nvSpPr>
        <p:spPr>
          <a:xfrm>
            <a:off x="410435" y="5010414"/>
            <a:ext cx="2756392" cy="2168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15638D-BB58-4C2E-8FED-504450BD10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26540" y="1865548"/>
            <a:ext cx="1281369" cy="18098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672569-6A1E-4C46-86DF-DC6293BE5AB3}"/>
              </a:ext>
            </a:extLst>
          </p:cNvPr>
          <p:cNvSpPr txBox="1"/>
          <p:nvPr/>
        </p:nvSpPr>
        <p:spPr>
          <a:xfrm>
            <a:off x="149295" y="3664415"/>
            <a:ext cx="32433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uwyo.edu/virtual_edge/lab01/ubiquity_examples.htm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48C1E6-4103-46AC-BB24-739BE22C5F1F}"/>
              </a:ext>
            </a:extLst>
          </p:cNvPr>
          <p:cNvSpPr txBox="1"/>
          <p:nvPr/>
        </p:nvSpPr>
        <p:spPr>
          <a:xfrm>
            <a:off x="159785" y="1386346"/>
            <a:ext cx="25106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Dilute original sample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5EFC1B3-C7E1-40C4-AC04-641AC57220A7}"/>
              </a:ext>
            </a:extLst>
          </p:cNvPr>
          <p:cNvSpPr/>
          <p:nvPr/>
        </p:nvSpPr>
        <p:spPr>
          <a:xfrm>
            <a:off x="2284249" y="2422689"/>
            <a:ext cx="1118827" cy="2168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603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72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8034"/>
            <a:ext cx="10515600" cy="4913771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Viable count using </a:t>
            </a:r>
            <a:r>
              <a:rPr lang="en-US" dirty="0">
                <a:solidFill>
                  <a:srgbClr val="FF0000"/>
                </a:solidFill>
              </a:rPr>
              <a:t>serial dilution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spread plates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 serial dilution is a </a:t>
            </a:r>
            <a:r>
              <a:rPr lang="en-US" dirty="0">
                <a:solidFill>
                  <a:srgbClr val="FF0000"/>
                </a:solidFill>
              </a:rPr>
              <a:t>stepwise dilution </a:t>
            </a:r>
            <a:r>
              <a:rPr lang="en-US" dirty="0"/>
              <a:t>of the sample using the </a:t>
            </a:r>
            <a:r>
              <a:rPr lang="en-US" dirty="0">
                <a:solidFill>
                  <a:srgbClr val="FF0000"/>
                </a:solidFill>
              </a:rPr>
              <a:t>same factor </a:t>
            </a:r>
            <a:r>
              <a:rPr lang="en-US" dirty="0"/>
              <a:t>each time  e.g. 10-fold dilution, 5-fold dilution or 2-fold dilution in a series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Sample culture is serially diluted into equal volumes of sterile broth.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When starting with an unknown number of cells several dilutions should be performed to ensure that a countable number of colonies result at the end of the procedure.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 </a:t>
            </a:r>
            <a:r>
              <a:rPr lang="en-US" dirty="0">
                <a:solidFill>
                  <a:srgbClr val="FF0000"/>
                </a:solidFill>
              </a:rPr>
              <a:t>fixed volume of </a:t>
            </a:r>
            <a:r>
              <a:rPr lang="en-US" dirty="0"/>
              <a:t>sample from each dilution is then plated onto agar.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 sterile </a:t>
            </a:r>
            <a:r>
              <a:rPr lang="en-US" dirty="0">
                <a:solidFill>
                  <a:srgbClr val="FF0000"/>
                </a:solidFill>
              </a:rPr>
              <a:t>spreader</a:t>
            </a:r>
            <a:r>
              <a:rPr lang="en-US" dirty="0"/>
              <a:t> is used to push the cell sample over the </a:t>
            </a:r>
            <a:r>
              <a:rPr lang="en-US" dirty="0">
                <a:solidFill>
                  <a:srgbClr val="FF0000"/>
                </a:solidFill>
              </a:rPr>
              <a:t>entire surface area </a:t>
            </a:r>
            <a:r>
              <a:rPr lang="en-US" dirty="0"/>
              <a:t>of the plate to separate cells for growth.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Plates are incubated 18-24 H at 37</a:t>
            </a:r>
            <a:r>
              <a:rPr lang="en-US" baseline="30000" dirty="0"/>
              <a:t>o</a:t>
            </a:r>
            <a:r>
              <a:rPr lang="en-US" dirty="0"/>
              <a:t>C (or appropriate temperature for the original sample).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Plates which grow between </a:t>
            </a:r>
            <a:r>
              <a:rPr lang="en-US" dirty="0">
                <a:solidFill>
                  <a:srgbClr val="FF0000"/>
                </a:solidFill>
              </a:rPr>
              <a:t>30 and 100 </a:t>
            </a:r>
            <a:r>
              <a:rPr lang="en-US" dirty="0" err="1">
                <a:solidFill>
                  <a:srgbClr val="FF0000"/>
                </a:solidFill>
              </a:rPr>
              <a:t>cfu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are counted and the cell concentration of the original sample is </a:t>
            </a:r>
            <a:r>
              <a:rPr lang="en-US" dirty="0">
                <a:solidFill>
                  <a:srgbClr val="FF0000"/>
                </a:solidFill>
              </a:rPr>
              <a:t>calculated</a:t>
            </a:r>
            <a:r>
              <a:rPr lang="en-US" dirty="0"/>
              <a:t> taking into account any dilutions that were made for each plate.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Units are always </a:t>
            </a:r>
            <a:r>
              <a:rPr lang="en-US" dirty="0" err="1">
                <a:solidFill>
                  <a:srgbClr val="FF0000"/>
                </a:solidFill>
              </a:rPr>
              <a:t>cfu</a:t>
            </a:r>
            <a:r>
              <a:rPr lang="en-US" dirty="0">
                <a:solidFill>
                  <a:srgbClr val="FF0000"/>
                </a:solidFill>
              </a:rPr>
              <a:t>/mL</a:t>
            </a:r>
          </a:p>
        </p:txBody>
      </p:sp>
    </p:spTree>
    <p:extLst>
      <p:ext uri="{BB962C8B-B14F-4D97-AF65-F5344CB8AC3E}">
        <p14:creationId xmlns:p14="http://schemas.microsoft.com/office/powerpoint/2010/main" val="3554343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16" y="34419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8118B4B-2044-48AA-B7E9-7570146674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393204" y="354930"/>
            <a:ext cx="7798796" cy="535646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6AC921-8118-436C-ACE4-E378DD878BBF}"/>
              </a:ext>
            </a:extLst>
          </p:cNvPr>
          <p:cNvSpPr txBox="1"/>
          <p:nvPr/>
        </p:nvSpPr>
        <p:spPr>
          <a:xfrm>
            <a:off x="6831604" y="5528355"/>
            <a:ext cx="43485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bio.libretexts.org/Learning_Objects/Laboratory_Experiments/Microbiology_Labs/Microbiology_Labs_I/04:_Dilution_Worksheet_and_Problems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BB71A0-EA6A-4B05-AA81-B1C3478FFCEB}"/>
              </a:ext>
            </a:extLst>
          </p:cNvPr>
          <p:cNvSpPr txBox="1"/>
          <p:nvPr/>
        </p:nvSpPr>
        <p:spPr>
          <a:xfrm>
            <a:off x="141716" y="1078713"/>
            <a:ext cx="478850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Count</a:t>
            </a:r>
            <a:r>
              <a:rPr lang="en-US" dirty="0"/>
              <a:t> the </a:t>
            </a:r>
            <a:r>
              <a:rPr lang="en-US" dirty="0" err="1"/>
              <a:t>cfu</a:t>
            </a:r>
            <a:r>
              <a:rPr lang="en-US" dirty="0"/>
              <a:t> on each plate.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Work back through the steps of the experiment to determine any dilutions and multiple back up by the same factor.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E.g</a:t>
            </a:r>
            <a:r>
              <a:rPr lang="en-US" dirty="0"/>
              <a:t>  </a:t>
            </a:r>
            <a:r>
              <a:rPr lang="en-US" dirty="0">
                <a:solidFill>
                  <a:srgbClr val="FF0000"/>
                </a:solidFill>
              </a:rPr>
              <a:t>count = 71 </a:t>
            </a:r>
            <a:r>
              <a:rPr lang="en-US" dirty="0"/>
              <a:t>colonies on an agar plate.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1 ml </a:t>
            </a:r>
            <a:r>
              <a:rPr lang="en-US" dirty="0"/>
              <a:t>from the </a:t>
            </a:r>
            <a:r>
              <a:rPr lang="en-US" dirty="0">
                <a:solidFill>
                  <a:srgbClr val="FF0000"/>
                </a:solidFill>
              </a:rPr>
              <a:t>10mL</a:t>
            </a:r>
            <a:r>
              <a:rPr lang="en-US" dirty="0"/>
              <a:t> diluted sample was plated on the agar therefore, this is a </a:t>
            </a:r>
            <a:r>
              <a:rPr lang="en-US" dirty="0">
                <a:solidFill>
                  <a:srgbClr val="FF0000"/>
                </a:solidFill>
              </a:rPr>
              <a:t>1/10</a:t>
            </a:r>
            <a:r>
              <a:rPr lang="en-US" dirty="0"/>
              <a:t> dilution and you should multiply by a factor of </a:t>
            </a:r>
            <a:r>
              <a:rPr lang="en-US" dirty="0">
                <a:solidFill>
                  <a:srgbClr val="FF0000"/>
                </a:solidFill>
              </a:rPr>
              <a:t>10</a:t>
            </a:r>
            <a:r>
              <a:rPr lang="en-US" dirty="0"/>
              <a:t>.</a:t>
            </a:r>
          </a:p>
          <a:p>
            <a:pPr algn="ctr"/>
            <a:r>
              <a:rPr lang="en-US" b="1" dirty="0"/>
              <a:t>71 x 10  = 710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diluted sample from the original which produced 71 colonies was a </a:t>
            </a:r>
            <a:r>
              <a:rPr lang="en-US" dirty="0">
                <a:solidFill>
                  <a:srgbClr val="FF0000"/>
                </a:solidFill>
              </a:rPr>
              <a:t>1/1000</a:t>
            </a:r>
            <a:r>
              <a:rPr lang="en-US" dirty="0"/>
              <a:t> dilution and thus you should </a:t>
            </a:r>
            <a:r>
              <a:rPr lang="en-US" b="1" dirty="0"/>
              <a:t>ALSO</a:t>
            </a:r>
            <a:r>
              <a:rPr lang="en-US" dirty="0"/>
              <a:t> multiple by </a:t>
            </a:r>
            <a:r>
              <a:rPr lang="en-US" dirty="0">
                <a:solidFill>
                  <a:srgbClr val="FF0000"/>
                </a:solidFill>
              </a:rPr>
              <a:t>1000</a:t>
            </a:r>
            <a:r>
              <a:rPr lang="en-US" dirty="0"/>
              <a:t> to determine how many cells were in the original.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dirty="0"/>
              <a:t>710 x1000 = </a:t>
            </a:r>
            <a:r>
              <a:rPr lang="en-US" b="1" dirty="0">
                <a:solidFill>
                  <a:srgbClr val="FF0000"/>
                </a:solidFill>
              </a:rPr>
              <a:t>710,000 </a:t>
            </a:r>
            <a:r>
              <a:rPr lang="en-US" b="1" dirty="0" err="1">
                <a:solidFill>
                  <a:srgbClr val="FF0000"/>
                </a:solidFill>
              </a:rPr>
              <a:t>cfu</a:t>
            </a:r>
            <a:r>
              <a:rPr lang="en-US" b="1" dirty="0">
                <a:solidFill>
                  <a:srgbClr val="FF0000"/>
                </a:solidFill>
              </a:rPr>
              <a:t>/mL </a:t>
            </a:r>
            <a:r>
              <a:rPr lang="en-US" dirty="0"/>
              <a:t>in original sample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6C2B2D-2482-4A60-ABC5-44F868EBB4A1}"/>
              </a:ext>
            </a:extLst>
          </p:cNvPr>
          <p:cNvSpPr txBox="1"/>
          <p:nvPr/>
        </p:nvSpPr>
        <p:spPr>
          <a:xfrm>
            <a:off x="7729979" y="170264"/>
            <a:ext cx="2207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10 fold serial dilution</a:t>
            </a:r>
          </a:p>
        </p:txBody>
      </p:sp>
    </p:spTree>
    <p:extLst>
      <p:ext uri="{BB962C8B-B14F-4D97-AF65-F5344CB8AC3E}">
        <p14:creationId xmlns:p14="http://schemas.microsoft.com/office/powerpoint/2010/main" val="1986354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126B6AB-1246-4DF5-8AD0-31B2015BED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443952" y="3296360"/>
            <a:ext cx="6180056" cy="216274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C6CB20-958F-4785-AD53-C36ED6741956}"/>
              </a:ext>
            </a:extLst>
          </p:cNvPr>
          <p:cNvSpPr txBox="1"/>
          <p:nvPr/>
        </p:nvSpPr>
        <p:spPr>
          <a:xfrm>
            <a:off x="4575198" y="5811398"/>
            <a:ext cx="51343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bio.libretexts.org/Bookshelves/Microbiology/Book:_Microbiology_(OpenStax)/09:_Microbial_Growth/9.1:_How_Microbes_Grow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18F393-03AF-4000-B592-217B83D39A4A}"/>
              </a:ext>
            </a:extLst>
          </p:cNvPr>
          <p:cNvSpPr txBox="1"/>
          <p:nvPr/>
        </p:nvSpPr>
        <p:spPr>
          <a:xfrm>
            <a:off x="750952" y="5869377"/>
            <a:ext cx="7781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/>
              <a:t>https://www.mdpi.com/1851970</a:t>
            </a:r>
            <a:endParaRPr lang="en-US" sz="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08842E-C0E3-4E45-83E4-79305FC6E2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443952" y="285286"/>
            <a:ext cx="6180056" cy="24411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821DD2-1DA7-4E54-B8B5-FDC7BFF39F26}"/>
              </a:ext>
            </a:extLst>
          </p:cNvPr>
          <p:cNvSpPr txBox="1"/>
          <p:nvPr/>
        </p:nvSpPr>
        <p:spPr>
          <a:xfrm>
            <a:off x="4443952" y="2852548"/>
            <a:ext cx="6180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courses.lumenlearning.com/microbiology/chapter/how-microbes-grow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/3.0/"/>
              </a:rPr>
              <a:t>CC BY</a:t>
            </a:r>
            <a:endParaRPr lang="en-US"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D7E97-5C47-44B1-9E67-E1DE25CDDD3C}"/>
              </a:ext>
            </a:extLst>
          </p:cNvPr>
          <p:cNvSpPr txBox="1"/>
          <p:nvPr/>
        </p:nvSpPr>
        <p:spPr>
          <a:xfrm>
            <a:off x="241904" y="2042982"/>
            <a:ext cx="3538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Miles and </a:t>
            </a:r>
            <a:r>
              <a:rPr lang="en-US" b="1" dirty="0" err="1"/>
              <a:t>Misra</a:t>
            </a:r>
            <a:r>
              <a:rPr lang="en-US" b="1" dirty="0"/>
              <a:t> plating, each spot is 10 µL of a diluted sample.  Dilutions are shown in scientific notation 1x10</a:t>
            </a:r>
            <a:r>
              <a:rPr lang="en-US" b="1" baseline="30000" dirty="0"/>
              <a:t>-1</a:t>
            </a:r>
            <a:r>
              <a:rPr lang="en-US" b="1" dirty="0"/>
              <a:t> to 1x10</a:t>
            </a:r>
            <a:r>
              <a:rPr lang="en-US" b="1" baseline="30000" dirty="0"/>
              <a:t>-4</a:t>
            </a:r>
            <a:r>
              <a:rPr lang="en-US" b="1" dirty="0"/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1894F4E-19C0-4469-B8CF-90915AFFC92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2590" t="6165" b="11429"/>
          <a:stretch/>
        </p:blipFill>
        <p:spPr>
          <a:xfrm>
            <a:off x="566487" y="3306793"/>
            <a:ext cx="2483725" cy="244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09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Samples must be diluted first in order to produce isolated countable colonies on a solid agar media.</a:t>
            </a:r>
          </a:p>
          <a:p>
            <a:r>
              <a:rPr lang="en-US" dirty="0"/>
              <a:t>Dilution is usually perform by </a:t>
            </a:r>
            <a:r>
              <a:rPr lang="en-US" dirty="0">
                <a:solidFill>
                  <a:srgbClr val="FF0000"/>
                </a:solidFill>
              </a:rPr>
              <a:t>serial dilution </a:t>
            </a:r>
            <a:r>
              <a:rPr lang="en-US" dirty="0"/>
              <a:t>in which a culture is repeated diluted by the same factor.</a:t>
            </a:r>
          </a:p>
          <a:p>
            <a:r>
              <a:rPr lang="en-US" dirty="0"/>
              <a:t>The number of counted colonies must be </a:t>
            </a:r>
            <a:r>
              <a:rPr lang="en-US" dirty="0">
                <a:solidFill>
                  <a:srgbClr val="FF0000"/>
                </a:solidFill>
              </a:rPr>
              <a:t>multiplied</a:t>
            </a:r>
            <a:r>
              <a:rPr lang="en-US" dirty="0"/>
              <a:t> by all dilution factors used to produce the counted plate.</a:t>
            </a:r>
          </a:p>
          <a:p>
            <a:r>
              <a:rPr lang="en-US" dirty="0"/>
              <a:t>The viable count must be expressed in </a:t>
            </a:r>
            <a:r>
              <a:rPr lang="en-US" dirty="0" err="1">
                <a:solidFill>
                  <a:srgbClr val="FF0000"/>
                </a:solidFill>
              </a:rPr>
              <a:t>cfu</a:t>
            </a:r>
            <a:r>
              <a:rPr lang="en-US" dirty="0">
                <a:solidFill>
                  <a:srgbClr val="FF0000"/>
                </a:solidFill>
              </a:rPr>
              <a:t>/mL</a:t>
            </a:r>
          </a:p>
        </p:txBody>
      </p:sp>
    </p:spTree>
    <p:extLst>
      <p:ext uri="{BB962C8B-B14F-4D97-AF65-F5344CB8AC3E}">
        <p14:creationId xmlns:p14="http://schemas.microsoft.com/office/powerpoint/2010/main" val="1577817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837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Viable Count</vt:lpstr>
      <vt:lpstr>Aim</vt:lpstr>
      <vt:lpstr>Background</vt:lpstr>
      <vt:lpstr>Materials</vt:lpstr>
      <vt:lpstr>Overview</vt:lpstr>
      <vt:lpstr>Protocol</vt:lpstr>
      <vt:lpstr>Results</vt:lpstr>
      <vt:lpstr>Images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16</cp:revision>
  <cp:lastPrinted>2023-04-10T17:49:52Z</cp:lastPrinted>
  <dcterms:created xsi:type="dcterms:W3CDTF">2023-02-09T19:31:14Z</dcterms:created>
  <dcterms:modified xsi:type="dcterms:W3CDTF">2023-04-11T18:10:07Z</dcterms:modified>
</cp:coreProperties>
</file>