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7" r:id="rId6"/>
    <p:sldId id="259" r:id="rId7"/>
    <p:sldId id="266" r:id="rId8"/>
    <p:sldId id="261" r:id="rId9"/>
    <p:sldId id="262" r:id="rId10"/>
    <p:sldId id="263" r:id="rId11"/>
    <p:sldId id="264" r:id="rId12"/>
    <p:sldId id="265" r:id="rId13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B2DC1-05B7-468C-9852-404CE2F4F9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47DCFE-0FB2-4D8A-82C1-0D9FC492B8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DE1DB9-9904-4675-88B1-3C2C3880F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C69B13-3914-4705-A4D4-12C34F011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9C320-85D5-4E5B-A069-B9CA963AD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1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9329F-586B-4630-BF1E-57EB5AD3C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5C1C9E-9D44-41B5-ABB8-B1DA13C11B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104A3-39BB-4AAB-AB7B-68F88B8C9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974E6-77A1-41C2-BE92-0EE0257E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7B52E-F5BF-486F-8A99-5BD3D151F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37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F1486B-27CF-4789-9DA2-5BCF991FAA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935FC9-4E29-491C-BA84-FB6B7028A2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D7F08-10B3-4110-9A6D-CE8B7113C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6AD522-02BC-43A3-B783-8041A6751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9F7D6-DB7B-4A13-B68D-A8F08BD75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24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5205D-938B-48E5-8427-33B7814C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E5472-E9C2-47E8-B382-328E48707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FB8D0E-1CAE-4EB1-B762-7F47758E1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11182-DE2E-4783-8588-657FCADF3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12B061-F6DD-4408-A43D-C519FCFAE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95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2CEFB-D7EC-44ED-B54D-F75E1A628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A52B8D-E01B-4096-9227-68DF3AAB24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8C279B-F62C-4E1E-B65E-92BB3F75B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C32DC-DD29-492F-A7D3-877BEC6D6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0FC9A-BCCC-4B96-91FF-E6B110FFC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806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A57EC-0260-4CBA-B8CC-D5B80694F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31EE3-70FB-4A12-BC49-1CCD2DFD06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A3F336-6089-4660-AAFD-9B401A256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8ECAD-CB37-4F54-A65F-6ABC6E9B9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55DC17-51F4-4846-9D04-9FB50D578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88CD2A-51E1-49AC-A36F-6C905B806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57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487FD-FEF6-4DE8-A331-D3B5C0F0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5E863-966D-4D9E-9C54-0F7C4AA54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7F270D-795A-4C1C-83DE-63ACF2CD40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9F8DFA-3D31-4AEA-AA34-618B74D167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F8473D-B556-434A-ABAB-AA098B9EF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310899-E66A-4565-919C-86067E007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D4DA4B-A5E2-4E0D-B334-1C7065EB2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F7A7BE-19C1-4CF4-B193-6080F538B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478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42CD4-94DF-4CE4-B26A-BB931AD3D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9ECE8C-39E1-4231-AF18-6BB55ABBD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16FD13-E659-4E18-B8E8-3C5CF400D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5663A0-3151-4539-9FE5-ACACB927B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991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88636A-7DAB-4841-BC9B-B5422359C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07ACA0-BCB6-48CD-BC11-2BF86BE74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29969-200C-4C08-B2DE-FB4E31A56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784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03BA-C31D-4F56-B9DA-69A67FE8F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6A982-957D-48BE-9E53-606F9376C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2ED847-4857-4A2A-A255-C48F092BF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EEE300-8F00-45C0-8575-53C61E6F2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C82477-795A-45CA-A8DE-5F17E71D8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33D5D8-A1B0-49FA-8870-6D9ACF079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3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18596-7DA4-420E-8DFD-DFED8FAC7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11DD7A-DB06-43D6-8DC1-A9AF8E9B05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57DB1D-7CC4-4175-892E-DCDD9797D9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FDBAF5-D890-4AD1-8535-1EE3B7ECA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EDBA49-2C1B-484C-AC0C-DB4E2558F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E69BB-CDA8-49F6-A3B8-477E4BD3C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0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897629-7DEE-4ED2-80DF-E339546FC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68C5DA-A1AC-4616-95F1-C2C6ACA89F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4B742-F78E-404C-9A37-FF0D8D9E7F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D6579-9C96-4C7C-8022-FF6A6E6D5AB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8800C2-3327-4008-8623-E66325013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0CE74-89D7-4B57-B2C8-8EEDBAE934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54A60-7755-4F89-905C-5DBDC7DD2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9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8B96B-08C4-4BF3-8C36-D7FD74F272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b="1" dirty="0"/>
              <a:t>Streak Plate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B40042-3B88-4FED-A692-C3A24AC9D8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A.K.A. Quadrant streak plate</a:t>
            </a:r>
          </a:p>
        </p:txBody>
      </p:sp>
    </p:spTree>
    <p:extLst>
      <p:ext uri="{BB962C8B-B14F-4D97-AF65-F5344CB8AC3E}">
        <p14:creationId xmlns:p14="http://schemas.microsoft.com/office/powerpoint/2010/main" val="337674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1FF9F-4299-4CE1-B82E-094DCEF3C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8CDC7-B67D-48F2-8F37-1A840B0911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The streak plate protocol is a method by which bacteria may be </a:t>
            </a:r>
            <a:r>
              <a:rPr lang="en-US" dirty="0">
                <a:solidFill>
                  <a:srgbClr val="FF0000"/>
                </a:solidFill>
              </a:rPr>
              <a:t>diluted</a:t>
            </a:r>
            <a:r>
              <a:rPr lang="en-US" dirty="0"/>
              <a:t> across the solid surface of an agar plate.</a:t>
            </a:r>
          </a:p>
          <a:p>
            <a:r>
              <a:rPr lang="en-US" dirty="0"/>
              <a:t>Dilution using the entire area of the plate will result in </a:t>
            </a:r>
            <a:r>
              <a:rPr lang="en-US" dirty="0">
                <a:solidFill>
                  <a:srgbClr val="FF0000"/>
                </a:solidFill>
              </a:rPr>
              <a:t>individual cells </a:t>
            </a:r>
            <a:r>
              <a:rPr lang="en-US" dirty="0"/>
              <a:t>being deposited in the last quadrant</a:t>
            </a:r>
          </a:p>
          <a:p>
            <a:r>
              <a:rPr lang="en-US" dirty="0"/>
              <a:t>Individual cells when incubated for 18-24 h will reproduce </a:t>
            </a:r>
            <a:r>
              <a:rPr lang="en-US" dirty="0">
                <a:solidFill>
                  <a:srgbClr val="FF0000"/>
                </a:solidFill>
              </a:rPr>
              <a:t>logarithmically</a:t>
            </a:r>
            <a:r>
              <a:rPr lang="en-US" dirty="0"/>
              <a:t> resulting in millions of cells growing in the same spot.</a:t>
            </a:r>
          </a:p>
          <a:p>
            <a:r>
              <a:rPr lang="en-US" dirty="0"/>
              <a:t>The colony of cells will be visible by eye and is called a </a:t>
            </a:r>
            <a:r>
              <a:rPr lang="en-US" dirty="0">
                <a:solidFill>
                  <a:srgbClr val="FF0000"/>
                </a:solidFill>
              </a:rPr>
              <a:t>colony forming unit</a:t>
            </a:r>
            <a:r>
              <a:rPr lang="en-US" dirty="0"/>
              <a:t>.</a:t>
            </a:r>
          </a:p>
          <a:p>
            <a:r>
              <a:rPr lang="en-US" dirty="0"/>
              <a:t>An isolated colony forming unit (CFU) is </a:t>
            </a:r>
            <a:r>
              <a:rPr lang="en-US" dirty="0">
                <a:solidFill>
                  <a:srgbClr val="FF0000"/>
                </a:solidFill>
              </a:rPr>
              <a:t>pure</a:t>
            </a:r>
            <a:r>
              <a:rPr lang="en-US" dirty="0"/>
              <a:t>.</a:t>
            </a:r>
          </a:p>
          <a:p>
            <a:r>
              <a:rPr lang="en-US" dirty="0"/>
              <a:t>A CFU may be picked from the agar using a sterile loop and used to </a:t>
            </a:r>
            <a:r>
              <a:rPr lang="en-US" dirty="0">
                <a:solidFill>
                  <a:srgbClr val="FF0000"/>
                </a:solidFill>
              </a:rPr>
              <a:t>subculture</a:t>
            </a:r>
            <a:r>
              <a:rPr lang="en-US" dirty="0"/>
              <a:t> a pure specimen of bacteria.</a:t>
            </a:r>
          </a:p>
        </p:txBody>
      </p:sp>
    </p:spTree>
    <p:extLst>
      <p:ext uri="{BB962C8B-B14F-4D97-AF65-F5344CB8AC3E}">
        <p14:creationId xmlns:p14="http://schemas.microsoft.com/office/powerpoint/2010/main" val="3191757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ABAF5-F808-403D-9984-02F8D2742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65834-57F3-4782-A67E-69D356397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Streak plates are used to obtain isolated pure colonies of bacteria.</a:t>
            </a:r>
          </a:p>
          <a:p>
            <a:r>
              <a:rPr lang="en-US" dirty="0"/>
              <a:t>Pure colonies may be used to </a:t>
            </a:r>
            <a:r>
              <a:rPr lang="en-US" dirty="0">
                <a:solidFill>
                  <a:srgbClr val="FF0000"/>
                </a:solidFill>
              </a:rPr>
              <a:t>inoculate</a:t>
            </a:r>
            <a:r>
              <a:rPr lang="en-US" dirty="0"/>
              <a:t> and grow pure cultures.</a:t>
            </a:r>
          </a:p>
          <a:p>
            <a:r>
              <a:rPr lang="en-US" dirty="0"/>
              <a:t>Streak plates may be used to </a:t>
            </a:r>
            <a:r>
              <a:rPr lang="en-US" dirty="0">
                <a:solidFill>
                  <a:srgbClr val="FF0000"/>
                </a:solidFill>
              </a:rPr>
              <a:t>separate</a:t>
            </a:r>
            <a:r>
              <a:rPr lang="en-US" dirty="0"/>
              <a:t> isolated CFU from a mixed sample of bacteria.</a:t>
            </a:r>
          </a:p>
          <a:p>
            <a:r>
              <a:rPr lang="en-US" dirty="0"/>
              <a:t>Streak plates may be used to </a:t>
            </a:r>
            <a:r>
              <a:rPr lang="en-US" dirty="0">
                <a:solidFill>
                  <a:srgbClr val="FF0000"/>
                </a:solidFill>
              </a:rPr>
              <a:t>maintain</a:t>
            </a:r>
            <a:r>
              <a:rPr lang="en-US" dirty="0"/>
              <a:t> pure cultures by periodically streaking and sub-culturing.</a:t>
            </a:r>
          </a:p>
          <a:p>
            <a:r>
              <a:rPr lang="en-US" dirty="0"/>
              <a:t>Streak plates may be performed on any type of </a:t>
            </a:r>
            <a:r>
              <a:rPr lang="en-US" dirty="0">
                <a:solidFill>
                  <a:srgbClr val="FF0000"/>
                </a:solidFill>
              </a:rPr>
              <a:t>agar media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3140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209E1-704F-4BCA-BBF4-AFB4D7352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CFCC0-F49A-4AFD-92A9-9E225E354A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No pattern of growth across the plate:</a:t>
            </a:r>
          </a:p>
          <a:p>
            <a:pPr lvl="1"/>
            <a:r>
              <a:rPr lang="en-US" dirty="0"/>
              <a:t>Loop was not cool after sterilization between quadrants (this will kill the bacteria).</a:t>
            </a:r>
          </a:p>
          <a:p>
            <a:pPr lvl="1"/>
            <a:r>
              <a:rPr lang="en-US" dirty="0"/>
              <a:t>You failed to enter the area inoculated in the previous quadrant and drag cells into the next quadrant (first two streaks).</a:t>
            </a:r>
          </a:p>
          <a:p>
            <a:pPr lvl="1"/>
            <a:r>
              <a:rPr lang="en-US" dirty="0"/>
              <a:t>You lost track of where your quadrant streak ended (try marking the quadrants on the bottom of the petri dish and streak towards each line).  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Too much growth and no isolated colonies:</a:t>
            </a:r>
          </a:p>
          <a:p>
            <a:pPr lvl="1"/>
            <a:r>
              <a:rPr lang="en-US" dirty="0"/>
              <a:t>You did not sterilize your loop between each quadrant.</a:t>
            </a:r>
          </a:p>
          <a:p>
            <a:pPr lvl="1"/>
            <a:r>
              <a:rPr lang="en-US" dirty="0"/>
              <a:t>You returned to the original sample and inoculated each quadrant instead of diluting.</a:t>
            </a:r>
          </a:p>
        </p:txBody>
      </p:sp>
    </p:spTree>
    <p:extLst>
      <p:ext uri="{BB962C8B-B14F-4D97-AF65-F5344CB8AC3E}">
        <p14:creationId xmlns:p14="http://schemas.microsoft.com/office/powerpoint/2010/main" val="1527974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218F6-3FE5-471C-AE4A-FA1B1DC87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0910B-444E-4324-B2F6-BE1BF2CB5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To generate isolated colony forming units of bacteria</a:t>
            </a:r>
          </a:p>
        </p:txBody>
      </p:sp>
    </p:spTree>
    <p:extLst>
      <p:ext uri="{BB962C8B-B14F-4D97-AF65-F5344CB8AC3E}">
        <p14:creationId xmlns:p14="http://schemas.microsoft.com/office/powerpoint/2010/main" val="1560420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64753-0D21-4197-89B5-40344127D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863D0-56F2-4CB1-A6F5-7D3FDB90B8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Bacteria growing in isolated colonies are considered </a:t>
            </a:r>
            <a:r>
              <a:rPr lang="en-US" dirty="0">
                <a:solidFill>
                  <a:srgbClr val="FF0000"/>
                </a:solidFill>
              </a:rPr>
              <a:t>pure</a:t>
            </a:r>
            <a:r>
              <a:rPr lang="en-US" dirty="0"/>
              <a:t>.</a:t>
            </a:r>
          </a:p>
          <a:p>
            <a:r>
              <a:rPr lang="en-US" dirty="0"/>
              <a:t>Each colony is assumed to have grown from the a </a:t>
            </a:r>
            <a:r>
              <a:rPr lang="en-US" dirty="0">
                <a:solidFill>
                  <a:srgbClr val="FF0000"/>
                </a:solidFill>
              </a:rPr>
              <a:t>single parent cell </a:t>
            </a:r>
            <a:r>
              <a:rPr lang="en-US" dirty="0"/>
              <a:t>which divided repeated by binary fission.</a:t>
            </a:r>
          </a:p>
          <a:p>
            <a:r>
              <a:rPr lang="en-US" dirty="0"/>
              <a:t>After 24 hours incubation a cell growing </a:t>
            </a:r>
            <a:r>
              <a:rPr lang="en-US" dirty="0">
                <a:solidFill>
                  <a:srgbClr val="FF0000"/>
                </a:solidFill>
              </a:rPr>
              <a:t>exponentially</a:t>
            </a:r>
            <a:r>
              <a:rPr lang="en-US" dirty="0"/>
              <a:t> will have produced millions of identical daughter cells.</a:t>
            </a:r>
          </a:p>
          <a:p>
            <a:r>
              <a:rPr lang="en-US" dirty="0"/>
              <a:t>Millions of bacterial cells growing on an isolated area of solid medium (agar) are </a:t>
            </a:r>
            <a:r>
              <a:rPr lang="en-US" dirty="0">
                <a:solidFill>
                  <a:srgbClr val="FF0000"/>
                </a:solidFill>
              </a:rPr>
              <a:t>visible</a:t>
            </a:r>
            <a:r>
              <a:rPr lang="en-US" dirty="0"/>
              <a:t> with the naked eye</a:t>
            </a:r>
          </a:p>
          <a:p>
            <a:r>
              <a:rPr lang="en-US" dirty="0"/>
              <a:t>Each colony is 1 colony forming unit (</a:t>
            </a:r>
            <a:r>
              <a:rPr lang="en-US" dirty="0">
                <a:solidFill>
                  <a:srgbClr val="FF0000"/>
                </a:solidFill>
              </a:rPr>
              <a:t>1 CFU</a:t>
            </a:r>
            <a:r>
              <a:rPr lang="en-US" dirty="0"/>
              <a:t>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913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1FD1C-F32E-46E9-ABD2-A20ED3FFE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2E344F-09A8-467D-A41D-E3E3DA118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00208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Sterile solid agar media in a petri dish</a:t>
            </a:r>
          </a:p>
          <a:p>
            <a:pPr lvl="1"/>
            <a:r>
              <a:rPr lang="en-US" dirty="0"/>
              <a:t>usually a non-selective nutrient rich agar type e.g.</a:t>
            </a:r>
          </a:p>
          <a:p>
            <a:pPr lvl="2"/>
            <a:r>
              <a:rPr lang="en-US" dirty="0"/>
              <a:t>Tryptic soy agar (TSA)</a:t>
            </a:r>
          </a:p>
          <a:p>
            <a:pPr lvl="2"/>
            <a:r>
              <a:rPr lang="en-US" dirty="0"/>
              <a:t>Luria-Bertani agar (LB)</a:t>
            </a:r>
          </a:p>
          <a:p>
            <a:r>
              <a:rPr lang="en-US" dirty="0"/>
              <a:t>Aseptic work area with a gas Bunsen burner or electric sterilizer (</a:t>
            </a:r>
            <a:r>
              <a:rPr lang="en-US" dirty="0" err="1"/>
              <a:t>Bactcinerator</a:t>
            </a:r>
            <a:r>
              <a:rPr lang="en-US" dirty="0"/>
              <a:t>)</a:t>
            </a:r>
          </a:p>
          <a:p>
            <a:r>
              <a:rPr lang="en-US" dirty="0"/>
              <a:t>Inoculating loop</a:t>
            </a:r>
          </a:p>
          <a:p>
            <a:r>
              <a:rPr lang="en-US" dirty="0"/>
              <a:t>Sample of bacteria</a:t>
            </a:r>
          </a:p>
          <a:p>
            <a:pPr lvl="1"/>
            <a:r>
              <a:rPr lang="en-US" dirty="0"/>
              <a:t>May be from a broth culture or growth on an agar plate</a:t>
            </a:r>
          </a:p>
          <a:p>
            <a:r>
              <a:rPr lang="en-US" dirty="0"/>
              <a:t>Sharpie to label plate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645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4C460-74FA-4185-BCB4-5C84D4038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715" y="261401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101E3-C0AF-41A7-84A9-99F3A45012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12"/>
            </a:pPr>
            <a:endParaRPr lang="en-US" dirty="0"/>
          </a:p>
          <a:p>
            <a:pPr marL="514350" indent="-514350">
              <a:buFont typeface="+mj-lt"/>
              <a:buAutoNum type="arabicPeriod" startAt="12"/>
            </a:pPr>
            <a:endParaRPr lang="en-US" dirty="0"/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02DCA39B-84FF-484E-9B58-181762EC4466}"/>
              </a:ext>
            </a:extLst>
          </p:cNvPr>
          <p:cNvGrpSpPr/>
          <p:nvPr/>
        </p:nvGrpSpPr>
        <p:grpSpPr>
          <a:xfrm>
            <a:off x="537279" y="2096877"/>
            <a:ext cx="11117441" cy="3114424"/>
            <a:chOff x="1045747" y="1686955"/>
            <a:chExt cx="11117441" cy="311442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6D5EA8D-CABF-4FA0-B301-C6ABB39D2E55}"/>
                </a:ext>
              </a:extLst>
            </p:cNvPr>
            <p:cNvGrpSpPr/>
            <p:nvPr/>
          </p:nvGrpSpPr>
          <p:grpSpPr>
            <a:xfrm>
              <a:off x="1045747" y="1690688"/>
              <a:ext cx="2441542" cy="2713570"/>
              <a:chOff x="9153427" y="180459"/>
              <a:chExt cx="2441542" cy="2713570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A19C4A6C-0BFA-4CAE-9DE0-DB82A89F91D3}"/>
                  </a:ext>
                </a:extLst>
              </p:cNvPr>
              <p:cNvGrpSpPr/>
              <p:nvPr/>
            </p:nvGrpSpPr>
            <p:grpSpPr>
              <a:xfrm>
                <a:off x="9153427" y="180459"/>
                <a:ext cx="2441542" cy="2713570"/>
                <a:chOff x="9153427" y="180459"/>
                <a:chExt cx="2441542" cy="2713570"/>
              </a:xfrm>
            </p:grpSpPr>
            <p:grpSp>
              <p:nvGrpSpPr>
                <p:cNvPr id="7" name="Group 6">
                  <a:extLst>
                    <a:ext uri="{FF2B5EF4-FFF2-40B4-BE49-F238E27FC236}">
                      <a16:creationId xmlns:a16="http://schemas.microsoft.com/office/drawing/2014/main" id="{EA04A048-2181-4C0E-AEDA-83EE1310B928}"/>
                    </a:ext>
                  </a:extLst>
                </p:cNvPr>
                <p:cNvGrpSpPr/>
                <p:nvPr/>
              </p:nvGrpSpPr>
              <p:grpSpPr>
                <a:xfrm rot="19014352">
                  <a:off x="9153427" y="556181"/>
                  <a:ext cx="2441542" cy="2337848"/>
                  <a:chOff x="9153427" y="556181"/>
                  <a:chExt cx="2441542" cy="2337848"/>
                </a:xfrm>
              </p:grpSpPr>
              <p:grpSp>
                <p:nvGrpSpPr>
                  <p:cNvPr id="14" name="Group 13">
                    <a:extLst>
                      <a:ext uri="{FF2B5EF4-FFF2-40B4-BE49-F238E27FC236}">
                        <a16:creationId xmlns:a16="http://schemas.microsoft.com/office/drawing/2014/main" id="{7D2FF51F-C664-4D52-8849-904EF8FCE7D2}"/>
                      </a:ext>
                    </a:extLst>
                  </p:cNvPr>
                  <p:cNvGrpSpPr/>
                  <p:nvPr/>
                </p:nvGrpSpPr>
                <p:grpSpPr>
                  <a:xfrm>
                    <a:off x="9153427" y="556181"/>
                    <a:ext cx="2441542" cy="2337848"/>
                    <a:chOff x="9153427" y="556181"/>
                    <a:chExt cx="2441542" cy="2337848"/>
                  </a:xfrm>
                </p:grpSpPr>
                <p:sp>
                  <p:nvSpPr>
                    <p:cNvPr id="18" name="Oval 17">
                      <a:extLst>
                        <a:ext uri="{FF2B5EF4-FFF2-40B4-BE49-F238E27FC236}">
                          <a16:creationId xmlns:a16="http://schemas.microsoft.com/office/drawing/2014/main" id="{6F6AE66C-815E-46F2-9E68-A124C2A9DB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53427" y="556181"/>
                      <a:ext cx="2441542" cy="2337848"/>
                    </a:xfrm>
                    <a:prstGeom prst="ellipse">
                      <a:avLst/>
                    </a:prstGeom>
                    <a:solidFill>
                      <a:srgbClr val="FFF7E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cxnSp>
                  <p:nvCxnSpPr>
                    <p:cNvPr id="19" name="Straight Connector 18">
                      <a:extLst>
                        <a:ext uri="{FF2B5EF4-FFF2-40B4-BE49-F238E27FC236}">
                          <a16:creationId xmlns:a16="http://schemas.microsoft.com/office/drawing/2014/main" id="{024A46B1-10FC-4211-9AA5-0C79E0937B0E}"/>
                        </a:ext>
                      </a:extLst>
                    </p:cNvPr>
                    <p:cNvCxnSpPr>
                      <a:stCxn id="18" idx="0"/>
                    </p:cNvCxnSpPr>
                    <p:nvPr/>
                  </p:nvCxnSpPr>
                  <p:spPr>
                    <a:xfrm flipH="1">
                      <a:off x="10369486" y="556181"/>
                      <a:ext cx="4712" cy="2337848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0" name="Oval 19">
                      <a:extLst>
                        <a:ext uri="{FF2B5EF4-FFF2-40B4-BE49-F238E27FC236}">
                          <a16:creationId xmlns:a16="http://schemas.microsoft.com/office/drawing/2014/main" id="{5079BD48-4C30-4727-BBE5-7562208181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67447" y="716437"/>
                      <a:ext cx="174397" cy="160256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5" name="Group 14">
                    <a:extLst>
                      <a:ext uri="{FF2B5EF4-FFF2-40B4-BE49-F238E27FC236}">
                        <a16:creationId xmlns:a16="http://schemas.microsoft.com/office/drawing/2014/main" id="{5E37E709-1B0F-493C-A93C-F3BF1A999DA2}"/>
                      </a:ext>
                    </a:extLst>
                  </p:cNvPr>
                  <p:cNvGrpSpPr/>
                  <p:nvPr/>
                </p:nvGrpSpPr>
                <p:grpSpPr>
                  <a:xfrm>
                    <a:off x="9153427" y="1725105"/>
                    <a:ext cx="2441542" cy="0"/>
                    <a:chOff x="9153427" y="1725105"/>
                    <a:chExt cx="2441542" cy="0"/>
                  </a:xfrm>
                </p:grpSpPr>
                <p:cxnSp>
                  <p:nvCxnSpPr>
                    <p:cNvPr id="16" name="Straight Connector 15">
                      <a:extLst>
                        <a:ext uri="{FF2B5EF4-FFF2-40B4-BE49-F238E27FC236}">
                          <a16:creationId xmlns:a16="http://schemas.microsoft.com/office/drawing/2014/main" id="{95122987-7104-47CC-839F-712E8CD15F96}"/>
                        </a:ext>
                      </a:extLst>
                    </p:cNvPr>
                    <p:cNvCxnSpPr>
                      <a:cxnSpLocks/>
                      <a:stCxn id="18" idx="2"/>
                      <a:endCxn id="18" idx="6"/>
                    </p:cNvCxnSpPr>
                    <p:nvPr/>
                  </p:nvCxnSpPr>
                  <p:spPr>
                    <a:xfrm>
                      <a:off x="9153427" y="1725105"/>
                      <a:ext cx="244154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" name="Straight Connector 16">
                      <a:extLst>
                        <a:ext uri="{FF2B5EF4-FFF2-40B4-BE49-F238E27FC236}">
                          <a16:creationId xmlns:a16="http://schemas.microsoft.com/office/drawing/2014/main" id="{14A5DC7F-76E5-4B4C-ABC0-1080A1229909}"/>
                        </a:ext>
                      </a:extLst>
                    </p:cNvPr>
                    <p:cNvCxnSpPr>
                      <a:cxnSpLocks/>
                      <a:stCxn id="18" idx="2"/>
                      <a:endCxn id="18" idx="6"/>
                    </p:cNvCxnSpPr>
                    <p:nvPr/>
                  </p:nvCxnSpPr>
                  <p:spPr>
                    <a:xfrm>
                      <a:off x="9153427" y="1725105"/>
                      <a:ext cx="244154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BAA2EA5B-3BEA-47A8-90E0-52FBF17BAFFE}"/>
                    </a:ext>
                  </a:extLst>
                </p:cNvPr>
                <p:cNvSpPr txBox="1"/>
                <p:nvPr/>
              </p:nvSpPr>
              <p:spPr>
                <a:xfrm>
                  <a:off x="10221635" y="18045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dirty="0"/>
                    <a:t>1</a:t>
                  </a:r>
                </a:p>
              </p:txBody>
            </p:sp>
            <p:grpSp>
              <p:nvGrpSpPr>
                <p:cNvPr id="9" name="Group 8">
                  <a:extLst>
                    <a:ext uri="{FF2B5EF4-FFF2-40B4-BE49-F238E27FC236}">
                      <a16:creationId xmlns:a16="http://schemas.microsoft.com/office/drawing/2014/main" id="{61A70454-CD95-400B-AD68-544744198DE7}"/>
                    </a:ext>
                  </a:extLst>
                </p:cNvPr>
                <p:cNvGrpSpPr/>
                <p:nvPr/>
              </p:nvGrpSpPr>
              <p:grpSpPr>
                <a:xfrm>
                  <a:off x="9932457" y="744617"/>
                  <a:ext cx="944627" cy="413589"/>
                  <a:chOff x="9932457" y="744617"/>
                  <a:chExt cx="944627" cy="413589"/>
                </a:xfrm>
              </p:grpSpPr>
              <p:cxnSp>
                <p:nvCxnSpPr>
                  <p:cNvPr id="10" name="Straight Connector 9">
                    <a:extLst>
                      <a:ext uri="{FF2B5EF4-FFF2-40B4-BE49-F238E27FC236}">
                        <a16:creationId xmlns:a16="http://schemas.microsoft.com/office/drawing/2014/main" id="{7249974F-EC6B-4EE3-AB13-36441B36EC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50928" y="744617"/>
                    <a:ext cx="918177" cy="37498"/>
                  </a:xfrm>
                  <a:prstGeom prst="line">
                    <a:avLst/>
                  </a:prstGeom>
                  <a:ln w="254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Straight Connector 10">
                    <a:extLst>
                      <a:ext uri="{FF2B5EF4-FFF2-40B4-BE49-F238E27FC236}">
                        <a16:creationId xmlns:a16="http://schemas.microsoft.com/office/drawing/2014/main" id="{A5B87F32-41C3-46B3-8919-96D1AAC28AA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932457" y="867075"/>
                    <a:ext cx="918177" cy="37498"/>
                  </a:xfrm>
                  <a:prstGeom prst="line">
                    <a:avLst/>
                  </a:prstGeom>
                  <a:ln w="254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Straight Connector 11">
                    <a:extLst>
                      <a:ext uri="{FF2B5EF4-FFF2-40B4-BE49-F238E27FC236}">
                        <a16:creationId xmlns:a16="http://schemas.microsoft.com/office/drawing/2014/main" id="{A9006551-68F6-4844-9889-E1031C728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221635" y="996796"/>
                    <a:ext cx="655449" cy="21498"/>
                  </a:xfrm>
                  <a:prstGeom prst="line">
                    <a:avLst/>
                  </a:prstGeom>
                  <a:ln w="254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Straight Connector 12">
                    <a:extLst>
                      <a:ext uri="{FF2B5EF4-FFF2-40B4-BE49-F238E27FC236}">
                        <a16:creationId xmlns:a16="http://schemas.microsoft.com/office/drawing/2014/main" id="{04311F31-28C9-4EE6-9739-379524CEBF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221635" y="1129376"/>
                    <a:ext cx="655449" cy="28830"/>
                  </a:xfrm>
                  <a:prstGeom prst="line">
                    <a:avLst/>
                  </a:prstGeom>
                  <a:ln w="254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303659B0-C698-452D-9AF4-2720EB99C4AA}"/>
                  </a:ext>
                </a:extLst>
              </p:cNvPr>
              <p:cNvCxnSpPr/>
              <p:nvPr/>
            </p:nvCxnSpPr>
            <p:spPr>
              <a:xfrm flipV="1">
                <a:off x="9950928" y="734457"/>
                <a:ext cx="918177" cy="37498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F95F742-E1B9-42D6-AABA-673803CF493F}"/>
                </a:ext>
              </a:extLst>
            </p:cNvPr>
            <p:cNvGrpSpPr/>
            <p:nvPr/>
          </p:nvGrpSpPr>
          <p:grpSpPr>
            <a:xfrm>
              <a:off x="3492844" y="1690688"/>
              <a:ext cx="2713570" cy="2788904"/>
              <a:chOff x="9158815" y="243840"/>
              <a:chExt cx="2713570" cy="2788904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3EA011C5-28BE-42D7-9C17-89EAEB34A191}"/>
                  </a:ext>
                </a:extLst>
              </p:cNvPr>
              <p:cNvGrpSpPr/>
              <p:nvPr/>
            </p:nvGrpSpPr>
            <p:grpSpPr>
              <a:xfrm rot="16200000">
                <a:off x="9294829" y="455188"/>
                <a:ext cx="2441542" cy="2713570"/>
                <a:chOff x="9153427" y="180459"/>
                <a:chExt cx="2441542" cy="2713570"/>
              </a:xfrm>
            </p:grpSpPr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22824BC8-1CEF-4CFE-B591-25F77AF9DDD8}"/>
                    </a:ext>
                  </a:extLst>
                </p:cNvPr>
                <p:cNvGrpSpPr/>
                <p:nvPr/>
              </p:nvGrpSpPr>
              <p:grpSpPr>
                <a:xfrm>
                  <a:off x="9153427" y="180459"/>
                  <a:ext cx="2441542" cy="2713570"/>
                  <a:chOff x="9153427" y="180459"/>
                  <a:chExt cx="2441542" cy="2713570"/>
                </a:xfrm>
              </p:grpSpPr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3F6DCB02-D486-433B-8DB1-B16DAFCBEB08}"/>
                      </a:ext>
                    </a:extLst>
                  </p:cNvPr>
                  <p:cNvGrpSpPr/>
                  <p:nvPr/>
                </p:nvGrpSpPr>
                <p:grpSpPr>
                  <a:xfrm rot="19014352">
                    <a:off x="9153427" y="556181"/>
                    <a:ext cx="2441542" cy="2337848"/>
                    <a:chOff x="9153427" y="556181"/>
                    <a:chExt cx="2441542" cy="2337848"/>
                  </a:xfrm>
                </p:grpSpPr>
                <p:grpSp>
                  <p:nvGrpSpPr>
                    <p:cNvPr id="37" name="Group 36">
                      <a:extLst>
                        <a:ext uri="{FF2B5EF4-FFF2-40B4-BE49-F238E27FC236}">
                          <a16:creationId xmlns:a16="http://schemas.microsoft.com/office/drawing/2014/main" id="{8A8807D0-6605-4AAA-BCD3-002BB732B18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153427" y="556181"/>
                      <a:ext cx="2441542" cy="2337848"/>
                      <a:chOff x="9153427" y="556181"/>
                      <a:chExt cx="2441542" cy="2337848"/>
                    </a:xfrm>
                  </p:grpSpPr>
                  <p:sp>
                    <p:nvSpPr>
                      <p:cNvPr id="41" name="Oval 40">
                        <a:extLst>
                          <a:ext uri="{FF2B5EF4-FFF2-40B4-BE49-F238E27FC236}">
                            <a16:creationId xmlns:a16="http://schemas.microsoft.com/office/drawing/2014/main" id="{BB4107B4-365C-4D59-9B6A-AFA9B20BE0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53427" y="556181"/>
                        <a:ext cx="2441542" cy="2337848"/>
                      </a:xfrm>
                      <a:prstGeom prst="ellipse">
                        <a:avLst/>
                      </a:prstGeom>
                      <a:solidFill>
                        <a:srgbClr val="FFF7E1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cxnSp>
                    <p:nvCxnSpPr>
                      <p:cNvPr id="42" name="Straight Connector 41">
                        <a:extLst>
                          <a:ext uri="{FF2B5EF4-FFF2-40B4-BE49-F238E27FC236}">
                            <a16:creationId xmlns:a16="http://schemas.microsoft.com/office/drawing/2014/main" id="{74C4F4A4-EAAC-44CF-882C-86BD2C3C4784}"/>
                          </a:ext>
                        </a:extLst>
                      </p:cNvPr>
                      <p:cNvCxnSpPr>
                        <a:stCxn id="41" idx="0"/>
                      </p:cNvCxnSpPr>
                      <p:nvPr/>
                    </p:nvCxnSpPr>
                    <p:spPr>
                      <a:xfrm flipH="1">
                        <a:off x="10369486" y="556181"/>
                        <a:ext cx="4712" cy="2337848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3" name="Oval 42">
                        <a:extLst>
                          <a:ext uri="{FF2B5EF4-FFF2-40B4-BE49-F238E27FC236}">
                            <a16:creationId xmlns:a16="http://schemas.microsoft.com/office/drawing/2014/main" id="{1F6B3602-C883-408D-A4C6-F590F41B7E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67447" y="716437"/>
                        <a:ext cx="174397" cy="160256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grpSp>
                  <p:nvGrpSpPr>
                    <p:cNvPr id="38" name="Group 37">
                      <a:extLst>
                        <a:ext uri="{FF2B5EF4-FFF2-40B4-BE49-F238E27FC236}">
                          <a16:creationId xmlns:a16="http://schemas.microsoft.com/office/drawing/2014/main" id="{1CCE275B-D2B8-481D-919B-2E76169F929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153427" y="1725105"/>
                      <a:ext cx="2441542" cy="0"/>
                      <a:chOff x="9153427" y="1725105"/>
                      <a:chExt cx="2441542" cy="0"/>
                    </a:xfrm>
                  </p:grpSpPr>
                  <p:cxnSp>
                    <p:nvCxnSpPr>
                      <p:cNvPr id="39" name="Straight Connector 38">
                        <a:extLst>
                          <a:ext uri="{FF2B5EF4-FFF2-40B4-BE49-F238E27FC236}">
                            <a16:creationId xmlns:a16="http://schemas.microsoft.com/office/drawing/2014/main" id="{7EDBA82E-395D-4C11-8389-440A7547266C}"/>
                          </a:ext>
                        </a:extLst>
                      </p:cNvPr>
                      <p:cNvCxnSpPr>
                        <a:cxnSpLocks/>
                        <a:stCxn id="41" idx="2"/>
                        <a:endCxn id="41" idx="6"/>
                      </p:cNvCxnSpPr>
                      <p:nvPr/>
                    </p:nvCxnSpPr>
                    <p:spPr>
                      <a:xfrm>
                        <a:off x="9153427" y="1725105"/>
                        <a:ext cx="2441542" cy="0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Straight Connector 39">
                        <a:extLst>
                          <a:ext uri="{FF2B5EF4-FFF2-40B4-BE49-F238E27FC236}">
                            <a16:creationId xmlns:a16="http://schemas.microsoft.com/office/drawing/2014/main" id="{1A0459B8-8D85-4C3D-B1BD-54032EDE4FD4}"/>
                          </a:ext>
                        </a:extLst>
                      </p:cNvPr>
                      <p:cNvCxnSpPr>
                        <a:cxnSpLocks/>
                        <a:stCxn id="41" idx="2"/>
                        <a:endCxn id="41" idx="6"/>
                      </p:cNvCxnSpPr>
                      <p:nvPr/>
                    </p:nvCxnSpPr>
                    <p:spPr>
                      <a:xfrm>
                        <a:off x="9153427" y="1725105"/>
                        <a:ext cx="2441542" cy="0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4416A148-69D4-4C64-A990-E0FB745545CF}"/>
                      </a:ext>
                    </a:extLst>
                  </p:cNvPr>
                  <p:cNvSpPr txBox="1"/>
                  <p:nvPr/>
                </p:nvSpPr>
                <p:spPr>
                  <a:xfrm>
                    <a:off x="10221635" y="180459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dirty="0"/>
                      <a:t>1</a:t>
                    </a:r>
                  </a:p>
                </p:txBody>
              </p:sp>
              <p:grpSp>
                <p:nvGrpSpPr>
                  <p:cNvPr id="32" name="Group 31">
                    <a:extLst>
                      <a:ext uri="{FF2B5EF4-FFF2-40B4-BE49-F238E27FC236}">
                        <a16:creationId xmlns:a16="http://schemas.microsoft.com/office/drawing/2014/main" id="{0A80CDA6-F7B7-426C-A08E-AA145160550B}"/>
                      </a:ext>
                    </a:extLst>
                  </p:cNvPr>
                  <p:cNvGrpSpPr/>
                  <p:nvPr/>
                </p:nvGrpSpPr>
                <p:grpSpPr>
                  <a:xfrm>
                    <a:off x="9932457" y="744617"/>
                    <a:ext cx="944627" cy="413589"/>
                    <a:chOff x="9932457" y="744617"/>
                    <a:chExt cx="944627" cy="413589"/>
                  </a:xfrm>
                </p:grpSpPr>
                <p:cxnSp>
                  <p:nvCxnSpPr>
                    <p:cNvPr id="33" name="Straight Connector 32">
                      <a:extLst>
                        <a:ext uri="{FF2B5EF4-FFF2-40B4-BE49-F238E27FC236}">
                          <a16:creationId xmlns:a16="http://schemas.microsoft.com/office/drawing/2014/main" id="{FC4F60EA-A249-4B9A-B1A3-EE6C02DC5A3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950928" y="744617"/>
                      <a:ext cx="918177" cy="37498"/>
                    </a:xfrm>
                    <a:prstGeom prst="line">
                      <a:avLst/>
                    </a:prstGeom>
                    <a:ln w="254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Straight Connector 33">
                      <a:extLst>
                        <a:ext uri="{FF2B5EF4-FFF2-40B4-BE49-F238E27FC236}">
                          <a16:creationId xmlns:a16="http://schemas.microsoft.com/office/drawing/2014/main" id="{436A30E4-E9E7-4D19-BBFE-C73D49624138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9932457" y="867075"/>
                      <a:ext cx="918177" cy="37498"/>
                    </a:xfrm>
                    <a:prstGeom prst="line">
                      <a:avLst/>
                    </a:prstGeom>
                    <a:ln w="254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Straight Connector 34">
                      <a:extLst>
                        <a:ext uri="{FF2B5EF4-FFF2-40B4-BE49-F238E27FC236}">
                          <a16:creationId xmlns:a16="http://schemas.microsoft.com/office/drawing/2014/main" id="{AA5A9178-10C9-492D-ACD8-205429AEC28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221635" y="996796"/>
                      <a:ext cx="655449" cy="21498"/>
                    </a:xfrm>
                    <a:prstGeom prst="line">
                      <a:avLst/>
                    </a:prstGeom>
                    <a:ln w="254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" name="Straight Connector 35">
                      <a:extLst>
                        <a:ext uri="{FF2B5EF4-FFF2-40B4-BE49-F238E27FC236}">
                          <a16:creationId xmlns:a16="http://schemas.microsoft.com/office/drawing/2014/main" id="{66ABDC07-88DF-4BA6-B44E-B6AAB343A94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221635" y="1129376"/>
                      <a:ext cx="655449" cy="28830"/>
                    </a:xfrm>
                    <a:prstGeom prst="line">
                      <a:avLst/>
                    </a:prstGeom>
                    <a:ln w="254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92A0E51E-6696-4FC0-89F0-86A83BA3C060}"/>
                    </a:ext>
                  </a:extLst>
                </p:cNvPr>
                <p:cNvCxnSpPr/>
                <p:nvPr/>
              </p:nvCxnSpPr>
              <p:spPr>
                <a:xfrm flipV="1">
                  <a:off x="9950928" y="734457"/>
                  <a:ext cx="918177" cy="3749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5315A86-C319-4C5E-84F8-C840394B767F}"/>
                  </a:ext>
                </a:extLst>
              </p:cNvPr>
              <p:cNvSpPr txBox="1"/>
              <p:nvPr/>
            </p:nvSpPr>
            <p:spPr>
              <a:xfrm>
                <a:off x="10515600" y="24384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2</a:t>
                </a:r>
              </a:p>
            </p:txBody>
          </p: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C01316D9-049B-4353-AA3A-CAFC43C0013E}"/>
                  </a:ext>
                </a:extLst>
              </p:cNvPr>
              <p:cNvCxnSpPr/>
              <p:nvPr/>
            </p:nvCxnSpPr>
            <p:spPr>
              <a:xfrm flipV="1">
                <a:off x="9731562" y="792480"/>
                <a:ext cx="971899" cy="680720"/>
              </a:xfrm>
              <a:prstGeom prst="line">
                <a:avLst/>
              </a:prstGeom>
              <a:ln w="254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D255E528-F4CE-429F-912F-24B84708FF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91461" y="711200"/>
                <a:ext cx="1247280" cy="865643"/>
              </a:xfrm>
              <a:prstGeom prst="line">
                <a:avLst/>
              </a:prstGeom>
              <a:ln w="254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97A1750C-75A3-490C-BB9B-685F52D6AF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04593" y="813455"/>
                <a:ext cx="745988" cy="540767"/>
              </a:xfrm>
              <a:prstGeom prst="line">
                <a:avLst/>
              </a:prstGeom>
              <a:ln w="254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291A6A3-C301-4DEF-AF3F-067338A095C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06570" y="926894"/>
                <a:ext cx="745988" cy="540767"/>
              </a:xfrm>
              <a:prstGeom prst="line">
                <a:avLst/>
              </a:prstGeom>
              <a:ln w="254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99598041-9107-4A80-9832-4CA7722D3304}"/>
                </a:ext>
              </a:extLst>
            </p:cNvPr>
            <p:cNvGrpSpPr/>
            <p:nvPr/>
          </p:nvGrpSpPr>
          <p:grpSpPr>
            <a:xfrm>
              <a:off x="6320482" y="1713936"/>
              <a:ext cx="2788904" cy="3054233"/>
              <a:chOff x="6320482" y="1713936"/>
              <a:chExt cx="2788904" cy="3054233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F62C2BF0-76E9-48D2-BC6E-7F146FF12375}"/>
                  </a:ext>
                </a:extLst>
              </p:cNvPr>
              <p:cNvGrpSpPr/>
              <p:nvPr/>
            </p:nvGrpSpPr>
            <p:grpSpPr>
              <a:xfrm rot="16200000">
                <a:off x="6358149" y="2016932"/>
                <a:ext cx="2713570" cy="2788904"/>
                <a:chOff x="9158815" y="243840"/>
                <a:chExt cx="2713570" cy="2788904"/>
              </a:xfrm>
            </p:grpSpPr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F8C238F2-C39B-452B-A753-7CDD856E4E3B}"/>
                    </a:ext>
                  </a:extLst>
                </p:cNvPr>
                <p:cNvGrpSpPr/>
                <p:nvPr/>
              </p:nvGrpSpPr>
              <p:grpSpPr>
                <a:xfrm rot="16200000">
                  <a:off x="9294829" y="455188"/>
                  <a:ext cx="2441542" cy="2713570"/>
                  <a:chOff x="9153427" y="180459"/>
                  <a:chExt cx="2441542" cy="2713570"/>
                </a:xfrm>
              </p:grpSpPr>
              <p:grpSp>
                <p:nvGrpSpPr>
                  <p:cNvPr id="51" name="Group 50">
                    <a:extLst>
                      <a:ext uri="{FF2B5EF4-FFF2-40B4-BE49-F238E27FC236}">
                        <a16:creationId xmlns:a16="http://schemas.microsoft.com/office/drawing/2014/main" id="{B60B0201-962F-4BEA-8A95-64C4D1863B17}"/>
                      </a:ext>
                    </a:extLst>
                  </p:cNvPr>
                  <p:cNvGrpSpPr/>
                  <p:nvPr/>
                </p:nvGrpSpPr>
                <p:grpSpPr>
                  <a:xfrm>
                    <a:off x="9153427" y="180459"/>
                    <a:ext cx="2441542" cy="2713570"/>
                    <a:chOff x="9153427" y="180459"/>
                    <a:chExt cx="2441542" cy="2713570"/>
                  </a:xfrm>
                </p:grpSpPr>
                <p:grpSp>
                  <p:nvGrpSpPr>
                    <p:cNvPr id="53" name="Group 52">
                      <a:extLst>
                        <a:ext uri="{FF2B5EF4-FFF2-40B4-BE49-F238E27FC236}">
                          <a16:creationId xmlns:a16="http://schemas.microsoft.com/office/drawing/2014/main" id="{1A35B5E1-CE56-48F4-A649-A384F5848A24}"/>
                        </a:ext>
                      </a:extLst>
                    </p:cNvPr>
                    <p:cNvGrpSpPr/>
                    <p:nvPr/>
                  </p:nvGrpSpPr>
                  <p:grpSpPr>
                    <a:xfrm rot="19014352">
                      <a:off x="9153427" y="556181"/>
                      <a:ext cx="2441542" cy="2337848"/>
                      <a:chOff x="9153427" y="556181"/>
                      <a:chExt cx="2441542" cy="2337848"/>
                    </a:xfrm>
                  </p:grpSpPr>
                  <p:grpSp>
                    <p:nvGrpSpPr>
                      <p:cNvPr id="60" name="Group 59">
                        <a:extLst>
                          <a:ext uri="{FF2B5EF4-FFF2-40B4-BE49-F238E27FC236}">
                            <a16:creationId xmlns:a16="http://schemas.microsoft.com/office/drawing/2014/main" id="{DB277B7F-3E6B-4C86-92BD-DBE4AFD8CE8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153427" y="556181"/>
                        <a:ext cx="2441542" cy="2337848"/>
                        <a:chOff x="9153427" y="556181"/>
                        <a:chExt cx="2441542" cy="2337848"/>
                      </a:xfrm>
                    </p:grpSpPr>
                    <p:sp>
                      <p:nvSpPr>
                        <p:cNvPr id="64" name="Oval 63">
                          <a:extLst>
                            <a:ext uri="{FF2B5EF4-FFF2-40B4-BE49-F238E27FC236}">
                              <a16:creationId xmlns:a16="http://schemas.microsoft.com/office/drawing/2014/main" id="{69167FB5-29FC-4439-A5B8-F5E3DEE6358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53427" y="556181"/>
                          <a:ext cx="2441542" cy="2337848"/>
                        </a:xfrm>
                        <a:prstGeom prst="ellipse">
                          <a:avLst/>
                        </a:prstGeom>
                        <a:solidFill>
                          <a:srgbClr val="FFF7E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cxnSp>
                      <p:nvCxnSpPr>
                        <p:cNvPr id="65" name="Straight Connector 64">
                          <a:extLst>
                            <a:ext uri="{FF2B5EF4-FFF2-40B4-BE49-F238E27FC236}">
                              <a16:creationId xmlns:a16="http://schemas.microsoft.com/office/drawing/2014/main" id="{A8082C3D-03EF-4F9A-91DC-1ADE28A8D891}"/>
                            </a:ext>
                          </a:extLst>
                        </p:cNvPr>
                        <p:cNvCxnSpPr>
                          <a:stCxn id="64" idx="0"/>
                        </p:cNvCxnSpPr>
                        <p:nvPr/>
                      </p:nvCxnSpPr>
                      <p:spPr>
                        <a:xfrm flipH="1">
                          <a:off x="10369486" y="556181"/>
                          <a:ext cx="4712" cy="2337848"/>
                        </a:xfrm>
                        <a:prstGeom prst="line">
                          <a:avLst/>
                        </a:prstGeom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66" name="Oval 65">
                          <a:extLst>
                            <a:ext uri="{FF2B5EF4-FFF2-40B4-BE49-F238E27FC236}">
                              <a16:creationId xmlns:a16="http://schemas.microsoft.com/office/drawing/2014/main" id="{FC37701A-DB79-4F0F-85BD-5F5831DAC3B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67447" y="716437"/>
                          <a:ext cx="174397" cy="160256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  <p:grpSp>
                    <p:nvGrpSpPr>
                      <p:cNvPr id="61" name="Group 60">
                        <a:extLst>
                          <a:ext uri="{FF2B5EF4-FFF2-40B4-BE49-F238E27FC236}">
                            <a16:creationId xmlns:a16="http://schemas.microsoft.com/office/drawing/2014/main" id="{2A451970-4BDF-4FEF-AE5E-58547C4066F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153427" y="1725105"/>
                        <a:ext cx="2441542" cy="0"/>
                        <a:chOff x="9153427" y="1725105"/>
                        <a:chExt cx="2441542" cy="0"/>
                      </a:xfrm>
                    </p:grpSpPr>
                    <p:cxnSp>
                      <p:nvCxnSpPr>
                        <p:cNvPr id="62" name="Straight Connector 61">
                          <a:extLst>
                            <a:ext uri="{FF2B5EF4-FFF2-40B4-BE49-F238E27FC236}">
                              <a16:creationId xmlns:a16="http://schemas.microsoft.com/office/drawing/2014/main" id="{E5FA9204-477D-4DBE-ACAF-CC90EBFA122E}"/>
                            </a:ext>
                          </a:extLst>
                        </p:cNvPr>
                        <p:cNvCxnSpPr>
                          <a:cxnSpLocks/>
                          <a:stCxn id="64" idx="2"/>
                          <a:endCxn id="64" idx="6"/>
                        </p:cNvCxnSpPr>
                        <p:nvPr/>
                      </p:nvCxnSpPr>
                      <p:spPr>
                        <a:xfrm>
                          <a:off x="9153427" y="1725105"/>
                          <a:ext cx="2441542" cy="0"/>
                        </a:xfrm>
                        <a:prstGeom prst="line">
                          <a:avLst/>
                        </a:prstGeom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3" name="Straight Connector 62">
                          <a:extLst>
                            <a:ext uri="{FF2B5EF4-FFF2-40B4-BE49-F238E27FC236}">
                              <a16:creationId xmlns:a16="http://schemas.microsoft.com/office/drawing/2014/main" id="{18B3BBDD-A82A-428F-A2F4-4F2D02153421}"/>
                            </a:ext>
                          </a:extLst>
                        </p:cNvPr>
                        <p:cNvCxnSpPr>
                          <a:cxnSpLocks/>
                          <a:stCxn id="64" idx="2"/>
                          <a:endCxn id="64" idx="6"/>
                        </p:cNvCxnSpPr>
                        <p:nvPr/>
                      </p:nvCxnSpPr>
                      <p:spPr>
                        <a:xfrm>
                          <a:off x="9153427" y="1725105"/>
                          <a:ext cx="2441542" cy="0"/>
                        </a:xfrm>
                        <a:prstGeom prst="line">
                          <a:avLst/>
                        </a:prstGeom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sp>
                  <p:nvSpPr>
                    <p:cNvPr id="54" name="TextBox 53">
                      <a:extLst>
                        <a:ext uri="{FF2B5EF4-FFF2-40B4-BE49-F238E27FC236}">
                          <a16:creationId xmlns:a16="http://schemas.microsoft.com/office/drawing/2014/main" id="{D5E16899-597D-43EE-B461-E86B1566D24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221635" y="180459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p:txBody>
                </p:sp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5C1E7E5C-BA6D-4DA1-9BB0-ADAD9DF5F18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932457" y="744617"/>
                      <a:ext cx="944627" cy="413589"/>
                      <a:chOff x="9932457" y="744617"/>
                      <a:chExt cx="944627" cy="413589"/>
                    </a:xfrm>
                  </p:grpSpPr>
                  <p:cxnSp>
                    <p:nvCxnSpPr>
                      <p:cNvPr id="56" name="Straight Connector 55">
                        <a:extLst>
                          <a:ext uri="{FF2B5EF4-FFF2-40B4-BE49-F238E27FC236}">
                            <a16:creationId xmlns:a16="http://schemas.microsoft.com/office/drawing/2014/main" id="{E31953F2-3DC2-48EC-9CC8-77C360DD505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9950928" y="744617"/>
                        <a:ext cx="918177" cy="37498"/>
                      </a:xfrm>
                      <a:prstGeom prst="line">
                        <a:avLst/>
                      </a:prstGeom>
                      <a:ln w="254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7" name="Straight Connector 56">
                        <a:extLst>
                          <a:ext uri="{FF2B5EF4-FFF2-40B4-BE49-F238E27FC236}">
                            <a16:creationId xmlns:a16="http://schemas.microsoft.com/office/drawing/2014/main" id="{5D415129-CE74-4831-A5D3-432045C53ABC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9932457" y="867075"/>
                        <a:ext cx="918177" cy="37498"/>
                      </a:xfrm>
                      <a:prstGeom prst="line">
                        <a:avLst/>
                      </a:prstGeom>
                      <a:ln w="254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8" name="Straight Connector 57">
                        <a:extLst>
                          <a:ext uri="{FF2B5EF4-FFF2-40B4-BE49-F238E27FC236}">
                            <a16:creationId xmlns:a16="http://schemas.microsoft.com/office/drawing/2014/main" id="{387AA03D-BA54-423E-8839-9537E3024AB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0221635" y="996796"/>
                        <a:ext cx="655449" cy="21498"/>
                      </a:xfrm>
                      <a:prstGeom prst="line">
                        <a:avLst/>
                      </a:prstGeom>
                      <a:ln w="254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Straight Connector 58">
                        <a:extLst>
                          <a:ext uri="{FF2B5EF4-FFF2-40B4-BE49-F238E27FC236}">
                            <a16:creationId xmlns:a16="http://schemas.microsoft.com/office/drawing/2014/main" id="{193FEE57-57F6-49BA-899A-82B27A12CCE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0221635" y="1129376"/>
                        <a:ext cx="655449" cy="28830"/>
                      </a:xfrm>
                      <a:prstGeom prst="line">
                        <a:avLst/>
                      </a:prstGeom>
                      <a:ln w="254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52" name="Straight Connector 51">
                    <a:extLst>
                      <a:ext uri="{FF2B5EF4-FFF2-40B4-BE49-F238E27FC236}">
                        <a16:creationId xmlns:a16="http://schemas.microsoft.com/office/drawing/2014/main" id="{FF27B450-4050-4D12-A08D-DA9344309E73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950928" y="734457"/>
                    <a:ext cx="918177" cy="37498"/>
                  </a:xfrm>
                  <a:prstGeom prst="line">
                    <a:avLst/>
                  </a:prstGeom>
                  <a:ln w="254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3FDCA525-4D5F-475D-8F36-C5BAB4D1DCE2}"/>
                    </a:ext>
                  </a:extLst>
                </p:cNvPr>
                <p:cNvSpPr txBox="1"/>
                <p:nvPr/>
              </p:nvSpPr>
              <p:spPr>
                <a:xfrm>
                  <a:off x="10515600" y="243840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dirty="0"/>
                    <a:t>2</a:t>
                  </a:r>
                </a:p>
              </p:txBody>
            </p: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E8752552-A447-4FB7-93B5-5D7ABACCAA02}"/>
                    </a:ext>
                  </a:extLst>
                </p:cNvPr>
                <p:cNvCxnSpPr/>
                <p:nvPr/>
              </p:nvCxnSpPr>
              <p:spPr>
                <a:xfrm flipV="1">
                  <a:off x="9731562" y="792480"/>
                  <a:ext cx="971899" cy="680720"/>
                </a:xfrm>
                <a:prstGeom prst="line">
                  <a:avLst/>
                </a:prstGeom>
                <a:ln w="254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A89BDE57-FAE2-4F62-959B-057BCB644C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91461" y="711200"/>
                  <a:ext cx="1247280" cy="865643"/>
                </a:xfrm>
                <a:prstGeom prst="line">
                  <a:avLst/>
                </a:prstGeom>
                <a:ln w="254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14879248-E185-4110-BEA5-B298CFA472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04593" y="813455"/>
                  <a:ext cx="745988" cy="540767"/>
                </a:xfrm>
                <a:prstGeom prst="line">
                  <a:avLst/>
                </a:prstGeom>
                <a:ln w="254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011021C5-1A1C-4EBA-A10A-090728C440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06570" y="926894"/>
                  <a:ext cx="745988" cy="540767"/>
                </a:xfrm>
                <a:prstGeom prst="line">
                  <a:avLst/>
                </a:prstGeom>
                <a:ln w="254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3A926AF6-143A-4615-8833-28DA08CBA91A}"/>
                  </a:ext>
                </a:extLst>
              </p:cNvPr>
              <p:cNvSpPr txBox="1"/>
              <p:nvPr/>
            </p:nvSpPr>
            <p:spPr>
              <a:xfrm>
                <a:off x="7776969" y="171393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3</a:t>
                </a:r>
              </a:p>
            </p:txBody>
          </p: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5C13B27E-6CB4-49DB-B541-5AD7AC991414}"/>
                  </a:ext>
                </a:extLst>
              </p:cNvPr>
              <p:cNvCxnSpPr/>
              <p:nvPr/>
            </p:nvCxnSpPr>
            <p:spPr>
              <a:xfrm flipV="1">
                <a:off x="6869122" y="2158048"/>
                <a:ext cx="907847" cy="865643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4515C18C-6402-47A0-9067-B2DC5F472FED}"/>
                  </a:ext>
                </a:extLst>
              </p:cNvPr>
              <p:cNvCxnSpPr/>
              <p:nvPr/>
            </p:nvCxnSpPr>
            <p:spPr>
              <a:xfrm flipV="1">
                <a:off x="7009141" y="2199125"/>
                <a:ext cx="907847" cy="865643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7BAE1D32-EB44-4177-9DF2-BF99C28C76D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70884" y="2127060"/>
                <a:ext cx="641798" cy="593980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34DC887B-88BF-40DD-82FC-5FC5F6DE3B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92602" y="2199125"/>
                <a:ext cx="664096" cy="59088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C1A65ADB-D45D-43DA-AA7C-66D4A64C7BD4}"/>
                </a:ext>
              </a:extLst>
            </p:cNvPr>
            <p:cNvGrpSpPr/>
            <p:nvPr/>
          </p:nvGrpSpPr>
          <p:grpSpPr>
            <a:xfrm rot="16200000">
              <a:off x="9241620" y="1879810"/>
              <a:ext cx="2788904" cy="3054233"/>
              <a:chOff x="6320482" y="1713936"/>
              <a:chExt cx="2788904" cy="3054233"/>
            </a:xfrm>
          </p:grpSpPr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247A480D-90E3-4C53-B8A8-B2DAD99AD186}"/>
                  </a:ext>
                </a:extLst>
              </p:cNvPr>
              <p:cNvGrpSpPr/>
              <p:nvPr/>
            </p:nvGrpSpPr>
            <p:grpSpPr>
              <a:xfrm rot="16200000">
                <a:off x="6358149" y="2016932"/>
                <a:ext cx="2713570" cy="2788904"/>
                <a:chOff x="9158815" y="243840"/>
                <a:chExt cx="2713570" cy="2788904"/>
              </a:xfrm>
            </p:grpSpPr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D975E372-6E5E-4354-AAF3-151C321F7C9D}"/>
                    </a:ext>
                  </a:extLst>
                </p:cNvPr>
                <p:cNvGrpSpPr/>
                <p:nvPr/>
              </p:nvGrpSpPr>
              <p:grpSpPr>
                <a:xfrm rot="16200000">
                  <a:off x="9294829" y="455188"/>
                  <a:ext cx="2441542" cy="2713570"/>
                  <a:chOff x="9153427" y="180459"/>
                  <a:chExt cx="2441542" cy="2713570"/>
                </a:xfrm>
              </p:grpSpPr>
              <p:grpSp>
                <p:nvGrpSpPr>
                  <p:cNvPr id="90" name="Group 89">
                    <a:extLst>
                      <a:ext uri="{FF2B5EF4-FFF2-40B4-BE49-F238E27FC236}">
                        <a16:creationId xmlns:a16="http://schemas.microsoft.com/office/drawing/2014/main" id="{B410204C-5005-4C03-807A-6AFAD5B27CEA}"/>
                      </a:ext>
                    </a:extLst>
                  </p:cNvPr>
                  <p:cNvGrpSpPr/>
                  <p:nvPr/>
                </p:nvGrpSpPr>
                <p:grpSpPr>
                  <a:xfrm>
                    <a:off x="9153427" y="180459"/>
                    <a:ext cx="2441542" cy="2713570"/>
                    <a:chOff x="9153427" y="180459"/>
                    <a:chExt cx="2441542" cy="2713570"/>
                  </a:xfrm>
                </p:grpSpPr>
                <p:grpSp>
                  <p:nvGrpSpPr>
                    <p:cNvPr id="92" name="Group 91">
                      <a:extLst>
                        <a:ext uri="{FF2B5EF4-FFF2-40B4-BE49-F238E27FC236}">
                          <a16:creationId xmlns:a16="http://schemas.microsoft.com/office/drawing/2014/main" id="{B18B1523-11DB-42EA-B80E-D746B5C51CC1}"/>
                        </a:ext>
                      </a:extLst>
                    </p:cNvPr>
                    <p:cNvGrpSpPr/>
                    <p:nvPr/>
                  </p:nvGrpSpPr>
                  <p:grpSpPr>
                    <a:xfrm rot="19014352">
                      <a:off x="9153427" y="556181"/>
                      <a:ext cx="2441542" cy="2337848"/>
                      <a:chOff x="9153427" y="556181"/>
                      <a:chExt cx="2441542" cy="2337848"/>
                    </a:xfrm>
                  </p:grpSpPr>
                  <p:grpSp>
                    <p:nvGrpSpPr>
                      <p:cNvPr id="99" name="Group 98">
                        <a:extLst>
                          <a:ext uri="{FF2B5EF4-FFF2-40B4-BE49-F238E27FC236}">
                            <a16:creationId xmlns:a16="http://schemas.microsoft.com/office/drawing/2014/main" id="{E0A468E0-DA92-4855-A1FF-681F4752750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153427" y="556181"/>
                        <a:ext cx="2441542" cy="2337848"/>
                        <a:chOff x="9153427" y="556181"/>
                        <a:chExt cx="2441542" cy="2337848"/>
                      </a:xfrm>
                    </p:grpSpPr>
                    <p:sp>
                      <p:nvSpPr>
                        <p:cNvPr id="103" name="Oval 102">
                          <a:extLst>
                            <a:ext uri="{FF2B5EF4-FFF2-40B4-BE49-F238E27FC236}">
                              <a16:creationId xmlns:a16="http://schemas.microsoft.com/office/drawing/2014/main" id="{C9FD6833-3A9E-466A-8967-5E30653E0B5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53427" y="556181"/>
                          <a:ext cx="2441542" cy="2337848"/>
                        </a:xfrm>
                        <a:prstGeom prst="ellipse">
                          <a:avLst/>
                        </a:prstGeom>
                        <a:solidFill>
                          <a:srgbClr val="FFF7E1"/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cxnSp>
                      <p:nvCxnSpPr>
                        <p:cNvPr id="104" name="Straight Connector 103">
                          <a:extLst>
                            <a:ext uri="{FF2B5EF4-FFF2-40B4-BE49-F238E27FC236}">
                              <a16:creationId xmlns:a16="http://schemas.microsoft.com/office/drawing/2014/main" id="{512F11F7-6644-41B5-9569-3AA394D0C09F}"/>
                            </a:ext>
                          </a:extLst>
                        </p:cNvPr>
                        <p:cNvCxnSpPr>
                          <a:stCxn id="103" idx="0"/>
                        </p:cNvCxnSpPr>
                        <p:nvPr/>
                      </p:nvCxnSpPr>
                      <p:spPr>
                        <a:xfrm flipH="1">
                          <a:off x="10369486" y="556181"/>
                          <a:ext cx="4712" cy="2337848"/>
                        </a:xfrm>
                        <a:prstGeom prst="line">
                          <a:avLst/>
                        </a:prstGeom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05" name="Oval 104">
                          <a:extLst>
                            <a:ext uri="{FF2B5EF4-FFF2-40B4-BE49-F238E27FC236}">
                              <a16:creationId xmlns:a16="http://schemas.microsoft.com/office/drawing/2014/main" id="{90B46D7E-1B43-411E-93B6-E636798AEC9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67447" y="716437"/>
                          <a:ext cx="174397" cy="160256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  <p:grpSp>
                    <p:nvGrpSpPr>
                      <p:cNvPr id="100" name="Group 99">
                        <a:extLst>
                          <a:ext uri="{FF2B5EF4-FFF2-40B4-BE49-F238E27FC236}">
                            <a16:creationId xmlns:a16="http://schemas.microsoft.com/office/drawing/2014/main" id="{E618B71F-DFAE-44A2-8162-E9A0A6D91B4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153427" y="1725105"/>
                        <a:ext cx="2441542" cy="0"/>
                        <a:chOff x="9153427" y="1725105"/>
                        <a:chExt cx="2441542" cy="0"/>
                      </a:xfrm>
                    </p:grpSpPr>
                    <p:cxnSp>
                      <p:nvCxnSpPr>
                        <p:cNvPr id="101" name="Straight Connector 100">
                          <a:extLst>
                            <a:ext uri="{FF2B5EF4-FFF2-40B4-BE49-F238E27FC236}">
                              <a16:creationId xmlns:a16="http://schemas.microsoft.com/office/drawing/2014/main" id="{1C613020-02B6-4B54-AE19-DC1014BBDB04}"/>
                            </a:ext>
                          </a:extLst>
                        </p:cNvPr>
                        <p:cNvCxnSpPr>
                          <a:cxnSpLocks/>
                          <a:stCxn id="103" idx="2"/>
                          <a:endCxn id="103" idx="6"/>
                        </p:cNvCxnSpPr>
                        <p:nvPr/>
                      </p:nvCxnSpPr>
                      <p:spPr>
                        <a:xfrm>
                          <a:off x="9153427" y="1725105"/>
                          <a:ext cx="2441542" cy="0"/>
                        </a:xfrm>
                        <a:prstGeom prst="line">
                          <a:avLst/>
                        </a:prstGeom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2" name="Straight Connector 101">
                          <a:extLst>
                            <a:ext uri="{FF2B5EF4-FFF2-40B4-BE49-F238E27FC236}">
                              <a16:creationId xmlns:a16="http://schemas.microsoft.com/office/drawing/2014/main" id="{01316B94-9D75-4D6D-A7CF-BA269A420ED2}"/>
                            </a:ext>
                          </a:extLst>
                        </p:cNvPr>
                        <p:cNvCxnSpPr>
                          <a:cxnSpLocks/>
                          <a:stCxn id="103" idx="2"/>
                          <a:endCxn id="103" idx="6"/>
                        </p:cNvCxnSpPr>
                        <p:nvPr/>
                      </p:nvCxnSpPr>
                      <p:spPr>
                        <a:xfrm>
                          <a:off x="9153427" y="1725105"/>
                          <a:ext cx="2441542" cy="0"/>
                        </a:xfrm>
                        <a:prstGeom prst="line">
                          <a:avLst/>
                        </a:prstGeom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sp>
                  <p:nvSpPr>
                    <p:cNvPr id="93" name="TextBox 92">
                      <a:extLst>
                        <a:ext uri="{FF2B5EF4-FFF2-40B4-BE49-F238E27FC236}">
                          <a16:creationId xmlns:a16="http://schemas.microsoft.com/office/drawing/2014/main" id="{DA599EE7-F814-4ECF-A27B-A04DBA86DA3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221635" y="180459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p:txBody>
                </p:sp>
                <p:grpSp>
                  <p:nvGrpSpPr>
                    <p:cNvPr id="94" name="Group 93">
                      <a:extLst>
                        <a:ext uri="{FF2B5EF4-FFF2-40B4-BE49-F238E27FC236}">
                          <a16:creationId xmlns:a16="http://schemas.microsoft.com/office/drawing/2014/main" id="{72D791BC-0519-4D9C-B9E2-1AB41B9F693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932457" y="744617"/>
                      <a:ext cx="944627" cy="413589"/>
                      <a:chOff x="9932457" y="744617"/>
                      <a:chExt cx="944627" cy="413589"/>
                    </a:xfrm>
                  </p:grpSpPr>
                  <p:cxnSp>
                    <p:nvCxnSpPr>
                      <p:cNvPr id="95" name="Straight Connector 94">
                        <a:extLst>
                          <a:ext uri="{FF2B5EF4-FFF2-40B4-BE49-F238E27FC236}">
                            <a16:creationId xmlns:a16="http://schemas.microsoft.com/office/drawing/2014/main" id="{03CF1B3A-6E62-4418-91A9-C82E6C0F97C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9950928" y="744617"/>
                        <a:ext cx="918177" cy="37498"/>
                      </a:xfrm>
                      <a:prstGeom prst="line">
                        <a:avLst/>
                      </a:prstGeom>
                      <a:ln w="254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6" name="Straight Connector 95">
                        <a:extLst>
                          <a:ext uri="{FF2B5EF4-FFF2-40B4-BE49-F238E27FC236}">
                            <a16:creationId xmlns:a16="http://schemas.microsoft.com/office/drawing/2014/main" id="{0034771E-F0EC-4057-A152-6AF1D5DE2AF9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9932457" y="867075"/>
                        <a:ext cx="918177" cy="37498"/>
                      </a:xfrm>
                      <a:prstGeom prst="line">
                        <a:avLst/>
                      </a:prstGeom>
                      <a:ln w="254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7" name="Straight Connector 96">
                        <a:extLst>
                          <a:ext uri="{FF2B5EF4-FFF2-40B4-BE49-F238E27FC236}">
                            <a16:creationId xmlns:a16="http://schemas.microsoft.com/office/drawing/2014/main" id="{1A364641-84EE-46D9-ADD8-2057C74411C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0221635" y="996796"/>
                        <a:ext cx="655449" cy="21498"/>
                      </a:xfrm>
                      <a:prstGeom prst="line">
                        <a:avLst/>
                      </a:prstGeom>
                      <a:ln w="254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8" name="Straight Connector 97">
                        <a:extLst>
                          <a:ext uri="{FF2B5EF4-FFF2-40B4-BE49-F238E27FC236}">
                            <a16:creationId xmlns:a16="http://schemas.microsoft.com/office/drawing/2014/main" id="{9F030085-F741-40FC-9BBC-30CD4E387AB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0221635" y="1129376"/>
                        <a:ext cx="655449" cy="28830"/>
                      </a:xfrm>
                      <a:prstGeom prst="line">
                        <a:avLst/>
                      </a:prstGeom>
                      <a:ln w="254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91" name="Straight Connector 90">
                    <a:extLst>
                      <a:ext uri="{FF2B5EF4-FFF2-40B4-BE49-F238E27FC236}">
                        <a16:creationId xmlns:a16="http://schemas.microsoft.com/office/drawing/2014/main" id="{28470376-F332-4411-BAB9-A655780E4AB8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950928" y="734457"/>
                    <a:ext cx="918177" cy="37498"/>
                  </a:xfrm>
                  <a:prstGeom prst="line">
                    <a:avLst/>
                  </a:prstGeom>
                  <a:ln w="254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757A9539-6A18-48B3-BBC7-96D3CFC9C25B}"/>
                    </a:ext>
                  </a:extLst>
                </p:cNvPr>
                <p:cNvSpPr txBox="1"/>
                <p:nvPr/>
              </p:nvSpPr>
              <p:spPr>
                <a:xfrm>
                  <a:off x="10515600" y="243840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dirty="0"/>
                    <a:t>2</a:t>
                  </a:r>
                </a:p>
              </p:txBody>
            </p:sp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id="{0558884D-33A4-428E-84AF-36F806E8E96B}"/>
                    </a:ext>
                  </a:extLst>
                </p:cNvPr>
                <p:cNvCxnSpPr/>
                <p:nvPr/>
              </p:nvCxnSpPr>
              <p:spPr>
                <a:xfrm flipV="1">
                  <a:off x="9731562" y="792480"/>
                  <a:ext cx="971899" cy="680720"/>
                </a:xfrm>
                <a:prstGeom prst="line">
                  <a:avLst/>
                </a:prstGeom>
                <a:ln w="254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86828E21-4A0F-4D1C-A699-8A8563F6F3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91461" y="711200"/>
                  <a:ext cx="1247280" cy="865643"/>
                </a:xfrm>
                <a:prstGeom prst="line">
                  <a:avLst/>
                </a:prstGeom>
                <a:ln w="254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1F454393-9ADD-49ED-BD76-69E999A297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04593" y="813455"/>
                  <a:ext cx="745988" cy="540767"/>
                </a:xfrm>
                <a:prstGeom prst="line">
                  <a:avLst/>
                </a:prstGeom>
                <a:ln w="254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570F6D56-8AA5-4481-9CCD-5E9E9AB1AD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06570" y="926894"/>
                  <a:ext cx="745988" cy="540767"/>
                </a:xfrm>
                <a:prstGeom prst="line">
                  <a:avLst/>
                </a:prstGeom>
                <a:ln w="254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C34B7CD5-D583-438F-9428-D88144D29D38}"/>
                  </a:ext>
                </a:extLst>
              </p:cNvPr>
              <p:cNvSpPr txBox="1"/>
              <p:nvPr/>
            </p:nvSpPr>
            <p:spPr>
              <a:xfrm>
                <a:off x="7776969" y="171393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3</a:t>
                </a:r>
              </a:p>
            </p:txBody>
          </p: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17773528-DCA3-41CC-8E47-0712E2CA39DD}"/>
                  </a:ext>
                </a:extLst>
              </p:cNvPr>
              <p:cNvCxnSpPr/>
              <p:nvPr/>
            </p:nvCxnSpPr>
            <p:spPr>
              <a:xfrm flipV="1">
                <a:off x="6869122" y="2158048"/>
                <a:ext cx="907847" cy="865643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4C3DDB6E-64C2-42C7-9818-5B176209F2F8}"/>
                  </a:ext>
                </a:extLst>
              </p:cNvPr>
              <p:cNvCxnSpPr/>
              <p:nvPr/>
            </p:nvCxnSpPr>
            <p:spPr>
              <a:xfrm flipV="1">
                <a:off x="7009141" y="2199125"/>
                <a:ext cx="907847" cy="865643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C6E0BF3A-1A1E-4234-9BDD-F7ACAEBF30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70884" y="2127060"/>
                <a:ext cx="641798" cy="593980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8F125DBA-7D3F-48A1-A31D-A959BC709E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92602" y="2199125"/>
                <a:ext cx="664096" cy="590882"/>
              </a:xfrm>
              <a:prstGeom prst="line">
                <a:avLst/>
              </a:prstGeom>
              <a:ln w="254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1C74F47C-629C-46B4-AE67-32846AAE6DA9}"/>
                </a:ext>
              </a:extLst>
            </p:cNvPr>
            <p:cNvSpPr txBox="1"/>
            <p:nvPr/>
          </p:nvSpPr>
          <p:spPr>
            <a:xfrm>
              <a:off x="10416486" y="168695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4</a:t>
              </a:r>
            </a:p>
          </p:txBody>
        </p: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659B6970-B20E-4C60-92C2-D6CAFA66943D}"/>
                </a:ext>
              </a:extLst>
            </p:cNvPr>
            <p:cNvCxnSpPr/>
            <p:nvPr/>
          </p:nvCxnSpPr>
          <p:spPr>
            <a:xfrm flipV="1">
              <a:off x="9594145" y="2199125"/>
              <a:ext cx="865643" cy="844081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15671B5E-4087-4300-88B5-832FF37A60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57673" y="2154315"/>
              <a:ext cx="969858" cy="907989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D1FC613F-BFDA-41E0-B5D5-8E12705A02F6}"/>
                </a:ext>
              </a:extLst>
            </p:cNvPr>
            <p:cNvCxnSpPr/>
            <p:nvPr/>
          </p:nvCxnSpPr>
          <p:spPr>
            <a:xfrm flipH="1">
              <a:off x="10504718" y="2154315"/>
              <a:ext cx="213454" cy="42537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2869676F-AAB6-4F46-8CC8-61D08040C3AC}"/>
                </a:ext>
              </a:extLst>
            </p:cNvPr>
            <p:cNvCxnSpPr/>
            <p:nvPr/>
          </p:nvCxnSpPr>
          <p:spPr>
            <a:xfrm flipV="1">
              <a:off x="10494729" y="2365683"/>
              <a:ext cx="449377" cy="20653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CD98A08B-42D4-4139-80F4-29B8B1D5522D}"/>
                </a:ext>
              </a:extLst>
            </p:cNvPr>
            <p:cNvCxnSpPr/>
            <p:nvPr/>
          </p:nvCxnSpPr>
          <p:spPr>
            <a:xfrm flipH="1">
              <a:off x="10639748" y="2378847"/>
              <a:ext cx="290844" cy="509315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F6C32E04-EAF8-4B3B-AE9C-82D6710122A6}"/>
              </a:ext>
            </a:extLst>
          </p:cNvPr>
          <p:cNvSpPr txBox="1"/>
          <p:nvPr/>
        </p:nvSpPr>
        <p:spPr>
          <a:xfrm>
            <a:off x="2612134" y="1676032"/>
            <a:ext cx="1120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Sterilize and </a:t>
            </a:r>
          </a:p>
          <a:p>
            <a:pPr algn="ctr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cool loop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DE442EC-58F1-47F4-9EEA-3C56494A2279}"/>
              </a:ext>
            </a:extLst>
          </p:cNvPr>
          <p:cNvSpPr txBox="1"/>
          <p:nvPr/>
        </p:nvSpPr>
        <p:spPr>
          <a:xfrm>
            <a:off x="8293069" y="1676032"/>
            <a:ext cx="1120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Sterilize and </a:t>
            </a:r>
          </a:p>
          <a:p>
            <a:pPr algn="ctr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cool loop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406CC767-3AE2-4369-8F76-148A8B8587FA}"/>
              </a:ext>
            </a:extLst>
          </p:cNvPr>
          <p:cNvSpPr txBox="1"/>
          <p:nvPr/>
        </p:nvSpPr>
        <p:spPr>
          <a:xfrm>
            <a:off x="5405062" y="1676032"/>
            <a:ext cx="1120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Sterilize and </a:t>
            </a:r>
          </a:p>
          <a:p>
            <a:pPr algn="ctr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cool loop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B19C0C93-44C7-4478-8335-81C5406C5E67}"/>
              </a:ext>
            </a:extLst>
          </p:cNvPr>
          <p:cNvSpPr txBox="1"/>
          <p:nvPr/>
        </p:nvSpPr>
        <p:spPr>
          <a:xfrm>
            <a:off x="306527" y="1676032"/>
            <a:ext cx="11170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Inoculate with sample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39138E0B-C521-474B-A933-A43EF02782D3}"/>
              </a:ext>
            </a:extLst>
          </p:cNvPr>
          <p:cNvSpPr txBox="1"/>
          <p:nvPr/>
        </p:nvSpPr>
        <p:spPr>
          <a:xfrm>
            <a:off x="786738" y="5283493"/>
            <a:ext cx="1774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Streak and dilute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469ED48D-AC6E-438B-9D09-1434E3D40CED}"/>
              </a:ext>
            </a:extLst>
          </p:cNvPr>
          <p:cNvSpPr txBox="1"/>
          <p:nvPr/>
        </p:nvSpPr>
        <p:spPr>
          <a:xfrm>
            <a:off x="3733167" y="5283493"/>
            <a:ext cx="1774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Streak and dilute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A2F78D89-1E00-4E72-A7A9-B96468FC8ADC}"/>
              </a:ext>
            </a:extLst>
          </p:cNvPr>
          <p:cNvSpPr txBox="1"/>
          <p:nvPr/>
        </p:nvSpPr>
        <p:spPr>
          <a:xfrm>
            <a:off x="6456901" y="5283493"/>
            <a:ext cx="1774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Streak and dilute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F17B3C76-128A-44EC-95C5-6AD9B8AB8D2D}"/>
              </a:ext>
            </a:extLst>
          </p:cNvPr>
          <p:cNvSpPr txBox="1"/>
          <p:nvPr/>
        </p:nvSpPr>
        <p:spPr>
          <a:xfrm>
            <a:off x="9316424" y="5283493"/>
            <a:ext cx="1774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Streak and dilute</a:t>
            </a:r>
          </a:p>
        </p:txBody>
      </p:sp>
    </p:spTree>
    <p:extLst>
      <p:ext uri="{BB962C8B-B14F-4D97-AF65-F5344CB8AC3E}">
        <p14:creationId xmlns:p14="http://schemas.microsoft.com/office/powerpoint/2010/main" val="522680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4C460-74FA-4185-BCB4-5C84D4038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101E3-C0AF-41A7-84A9-99F3A4501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635" y="1508343"/>
            <a:ext cx="10515600" cy="496001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/>
              <a:t>Working aseptically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Invert agar plate on the bench and label the bottom with initials/date/inoculum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Place bacterial sample for streak in the aseptic zone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u="sng" dirty="0"/>
              <a:t>STERILZE</a:t>
            </a:r>
            <a:r>
              <a:rPr lang="en-US" sz="2000" dirty="0"/>
              <a:t> the inoculating loop and allow to cool.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Remove a loopful of inoculum from the broth or remove a small amount of growth from a plate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Lift the bottom or the sterile plate for the streak and inoculate a dime sized area close to the edge.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Gently drag the loop from the inoculum across the agar surface in a straight line (STREAK) at the top of the first quadrant.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Return to the inoculum site and perform three or more streaks parallel to, and below the original. 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STOP.  Replace the plate onto it’s lid.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u="sng" dirty="0"/>
              <a:t> STERILZE</a:t>
            </a:r>
            <a:r>
              <a:rPr lang="en-US" sz="2000" dirty="0"/>
              <a:t> the inoculating  loop and allow to cool.</a:t>
            </a:r>
          </a:p>
          <a:p>
            <a:pPr marL="342900" indent="-342900">
              <a:buFont typeface="+mj-lt"/>
              <a:buAutoNum type="arabi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66640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4C460-74FA-4185-BCB4-5C84D4038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024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101E3-C0AF-41A7-84A9-99F3A4501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198"/>
            <a:ext cx="10515600" cy="514649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11"/>
            </a:pPr>
            <a:r>
              <a:rPr lang="en-US" sz="2000" dirty="0"/>
              <a:t>Lift the streak plate and perform four parallel streaks across the second quadrant of the plate.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Ensure that the first two streaks overlap with the end of the streaks in the first quadrant</a:t>
            </a:r>
          </a:p>
          <a:p>
            <a:pPr lvl="2"/>
            <a:r>
              <a:rPr lang="en-US" sz="1800" dirty="0">
                <a:solidFill>
                  <a:schemeClr val="accent1">
                    <a:lumMod val="75000"/>
                  </a:schemeClr>
                </a:solidFill>
              </a:rPr>
              <a:t>This will pick up cells and drag them into the second area of the plate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The third and forth streaks should sit below the others but start further to the right.  </a:t>
            </a:r>
          </a:p>
          <a:p>
            <a:pPr lvl="2"/>
            <a:r>
              <a:rPr lang="en-US" sz="1800" dirty="0">
                <a:solidFill>
                  <a:schemeClr val="accent1">
                    <a:lumMod val="75000"/>
                  </a:schemeClr>
                </a:solidFill>
              </a:rPr>
              <a:t>These will deposit the cells which remain on the loop and lead to an increased dilution effect.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en-US" sz="2000" dirty="0"/>
              <a:t>STOP.  Replace the plate onto it’s lid.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en-US" sz="2000" b="1" u="sng" dirty="0"/>
              <a:t>STERILZE</a:t>
            </a:r>
            <a:r>
              <a:rPr lang="en-US" sz="2000" dirty="0"/>
              <a:t> the inoculating loop and allow to cool.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en-US" sz="2000" dirty="0"/>
              <a:t>Lift the streak plate and perform four parallel streaks across the third quadrant of the plate in the same manner as before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en-US" sz="2000" dirty="0"/>
              <a:t>STOP.  Replace the plate onto it’s lid.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en-US" sz="2000" b="1" u="sng" dirty="0"/>
              <a:t>STERILZE</a:t>
            </a:r>
            <a:r>
              <a:rPr lang="en-US" sz="2000" dirty="0"/>
              <a:t> the inoculating loop and allow to cool.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en-US" sz="2000" dirty="0"/>
              <a:t>Lift the streak plate and perform two parallel streaks across the last quadrant of the plate, but this time continue the second streak as a zig zag towards the center of the plate.</a:t>
            </a:r>
          </a:p>
          <a:p>
            <a:pPr marL="514350" indent="-514350">
              <a:buFont typeface="+mj-lt"/>
              <a:buAutoNum type="arabicPeriod" startAt="11"/>
            </a:pPr>
            <a:r>
              <a:rPr lang="en-US" sz="2000" dirty="0"/>
              <a:t>Replace plate onto lid.  Keep inverted and incubate overnight at an appropriate temperature.</a:t>
            </a:r>
          </a:p>
          <a:p>
            <a:pPr marL="514350" indent="-514350">
              <a:buFont typeface="+mj-lt"/>
              <a:buAutoNum type="arabicPeriod" startAt="11"/>
            </a:pPr>
            <a:endParaRPr lang="en-US" sz="2000" dirty="0"/>
          </a:p>
          <a:p>
            <a:pPr marL="342900" indent="-342900">
              <a:buFont typeface="+mj-lt"/>
              <a:buAutoNum type="arabicPeriod" startAt="11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25821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9C2BB-0FF5-42B5-814A-BA9D59355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7CF650-07F5-4C8B-925D-BA3828761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Isolated </a:t>
            </a:r>
            <a:r>
              <a:rPr lang="en-US" sz="3600" dirty="0"/>
              <a:t>CFU should grow in the third or fourth quadrant.</a:t>
            </a:r>
          </a:p>
          <a:p>
            <a:r>
              <a:rPr lang="en-US" sz="3600" dirty="0"/>
              <a:t>If the original sample contained a mixture of bacterial species </a:t>
            </a:r>
            <a:r>
              <a:rPr lang="en-US" sz="3600" dirty="0">
                <a:solidFill>
                  <a:srgbClr val="FF0000"/>
                </a:solidFill>
              </a:rPr>
              <a:t>multiple types </a:t>
            </a:r>
            <a:r>
              <a:rPr lang="en-US" sz="3600" dirty="0"/>
              <a:t>of isolated CFU should be visible.</a:t>
            </a:r>
          </a:p>
          <a:p>
            <a:r>
              <a:rPr lang="en-US" sz="3600" dirty="0"/>
              <a:t>Observe carefully for different colony </a:t>
            </a:r>
            <a:r>
              <a:rPr lang="en-US" sz="3600" dirty="0">
                <a:solidFill>
                  <a:srgbClr val="FF0000"/>
                </a:solidFill>
              </a:rPr>
              <a:t>morphologies</a:t>
            </a:r>
            <a:r>
              <a:rPr lang="en-US" sz="3600" dirty="0"/>
              <a:t> (color, margin shape, translucency etc.)</a:t>
            </a:r>
          </a:p>
        </p:txBody>
      </p:sp>
    </p:spTree>
    <p:extLst>
      <p:ext uri="{BB962C8B-B14F-4D97-AF65-F5344CB8AC3E}">
        <p14:creationId xmlns:p14="http://schemas.microsoft.com/office/powerpoint/2010/main" val="2005596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8F73A-122C-48E8-BC12-A5684A2C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Images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A28676E-2CED-452B-9BA1-EFE562EB95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3146" y="1418470"/>
            <a:ext cx="8065707" cy="34994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99C558-CE88-4B5A-B3A0-7E87B55063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95" t="68247" r="8248" b="7488"/>
          <a:stretch/>
        </p:blipFill>
        <p:spPr>
          <a:xfrm>
            <a:off x="1774878" y="5069840"/>
            <a:ext cx="8642243" cy="178816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D8D4B903-8226-4693-894D-A64F648F2D80}"/>
              </a:ext>
            </a:extLst>
          </p:cNvPr>
          <p:cNvSpPr/>
          <p:nvPr/>
        </p:nvSpPr>
        <p:spPr>
          <a:xfrm>
            <a:off x="4104640" y="1767840"/>
            <a:ext cx="365760" cy="32512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4CD5298-6499-4E15-8AFC-47D69BBB14CC}"/>
              </a:ext>
            </a:extLst>
          </p:cNvPr>
          <p:cNvSpPr/>
          <p:nvPr/>
        </p:nvSpPr>
        <p:spPr>
          <a:xfrm>
            <a:off x="4104640" y="2244923"/>
            <a:ext cx="365760" cy="32512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44FD638-74D2-4532-A4D2-F4918FA634CB}"/>
              </a:ext>
            </a:extLst>
          </p:cNvPr>
          <p:cNvCxnSpPr>
            <a:cxnSpLocks/>
            <a:endCxn id="8" idx="7"/>
          </p:cNvCxnSpPr>
          <p:nvPr/>
        </p:nvCxnSpPr>
        <p:spPr>
          <a:xfrm flipH="1">
            <a:off x="4416836" y="853440"/>
            <a:ext cx="358364" cy="96201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BD09EDB-C1A0-4B2B-A8F2-D972EF6BDD0B}"/>
              </a:ext>
            </a:extLst>
          </p:cNvPr>
          <p:cNvCxnSpPr>
            <a:endCxn id="10" idx="6"/>
          </p:cNvCxnSpPr>
          <p:nvPr/>
        </p:nvCxnSpPr>
        <p:spPr>
          <a:xfrm flipH="1">
            <a:off x="4470400" y="853440"/>
            <a:ext cx="304800" cy="155404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613A6F5-DB52-4E4F-A193-305C2A1E411F}"/>
              </a:ext>
            </a:extLst>
          </p:cNvPr>
          <p:cNvSpPr txBox="1"/>
          <p:nvPr/>
        </p:nvSpPr>
        <p:spPr>
          <a:xfrm>
            <a:off x="4681685" y="517009"/>
            <a:ext cx="6266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Isolated colonies in the forth quadrant of the streak plate</a:t>
            </a:r>
          </a:p>
        </p:txBody>
      </p:sp>
    </p:spTree>
    <p:extLst>
      <p:ext uri="{BB962C8B-B14F-4D97-AF65-F5344CB8AC3E}">
        <p14:creationId xmlns:p14="http://schemas.microsoft.com/office/powerpoint/2010/main" val="981814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880</Words>
  <Application>Microsoft Office PowerPoint</Application>
  <PresentationFormat>Widescreen</PresentationFormat>
  <Paragraphs>94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Streak Plate</vt:lpstr>
      <vt:lpstr>Aim</vt:lpstr>
      <vt:lpstr>Background</vt:lpstr>
      <vt:lpstr>Materials</vt:lpstr>
      <vt:lpstr>Overview</vt:lpstr>
      <vt:lpstr>Protocol</vt:lpstr>
      <vt:lpstr>Protocol</vt:lpstr>
      <vt:lpstr>Results</vt:lpstr>
      <vt:lpstr>Images</vt:lpstr>
      <vt:lpstr>Conclusions</vt:lpstr>
      <vt:lpstr>Application</vt:lpstr>
      <vt:lpstr>Troubleshooting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Streak Plate</dc:title>
  <dc:creator>Sara Molesworth</dc:creator>
  <cp:lastModifiedBy>Sara Molesworth</cp:lastModifiedBy>
  <cp:revision>25</cp:revision>
  <cp:lastPrinted>2023-02-10T16:48:06Z</cp:lastPrinted>
  <dcterms:created xsi:type="dcterms:W3CDTF">2023-02-09T19:32:42Z</dcterms:created>
  <dcterms:modified xsi:type="dcterms:W3CDTF">2023-04-11T18:09:19Z</dcterms:modified>
</cp:coreProperties>
</file>