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7" r:id="rId6"/>
    <p:sldId id="271" r:id="rId7"/>
    <p:sldId id="259" r:id="rId8"/>
    <p:sldId id="261" r:id="rId9"/>
    <p:sldId id="260" r:id="rId10"/>
    <p:sldId id="262" r:id="rId11"/>
    <p:sldId id="263" r:id="rId12"/>
    <p:sldId id="272" r:id="rId13"/>
    <p:sldId id="270" r:id="rId14"/>
    <p:sldId id="264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68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425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70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372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52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062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042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573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647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174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66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C4614-B96A-41D9-B52D-4884C7D9978D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8E4E-5A83-448E-88CD-5180B54DD2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797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nnitol_salt_agar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acteriasactuaciencia.blogspot.com/2020/12/resultados-practica-infecciones-del.html?m=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bio.libretexts.org/Bookshelves/Ancillary_Materials/Laboratory_Experiments/Microbiology_Labs/Book:_General_Microbiology_Lab_Manual_(Pakpour_and_Horgan)/Lab_02:_Aseptic_Technique" TargetMode="External"/><Relationship Id="rId3" Type="http://schemas.openxmlformats.org/officeDocument/2006/relationships/hyperlink" Target="https://milnepublishing.geneseo.edu/suny-microbiology-lab/chapter/bacteriological-culture-methods/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onahangen.com/wsc/hi290/" TargetMode="External"/><Relationship Id="rId5" Type="http://schemas.openxmlformats.org/officeDocument/2006/relationships/image" Target="../media/image2.jpg"/><Relationship Id="rId10" Type="http://schemas.openxmlformats.org/officeDocument/2006/relationships/hyperlink" Target="https://bio.libretexts.org/Ancillary_Materials/Experiments/Microbiology_Labs_I/02:_Aseptic_Transfers" TargetMode="External"/><Relationship Id="rId4" Type="http://schemas.openxmlformats.org/officeDocument/2006/relationships/hyperlink" Target="https://creativecommons.org/licenses/by-nc-sa/3.0/" TargetMode="Externa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0817" y="2408238"/>
            <a:ext cx="9144000" cy="2387600"/>
          </a:xfrm>
        </p:spPr>
        <p:txBody>
          <a:bodyPr>
            <a:noAutofit/>
          </a:bodyPr>
          <a:lstStyle/>
          <a:p>
            <a:r>
              <a:rPr lang="en-US" sz="9600" b="1" dirty="0"/>
              <a:t>Selective and Differential Media</a:t>
            </a:r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BE1C2C8-F89D-4812-8284-AF25B88CEB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8721" y="1690688"/>
            <a:ext cx="4370061" cy="4351338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3C3DCB-2630-41B2-AEA6-A650CC588707}"/>
              </a:ext>
            </a:extLst>
          </p:cNvPr>
          <p:cNvSpPr txBox="1"/>
          <p:nvPr/>
        </p:nvSpPr>
        <p:spPr>
          <a:xfrm>
            <a:off x="658720" y="6377459"/>
            <a:ext cx="43700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en.wikipedia.org/wiki/Mannitol_salt_agar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41C45B-583C-429C-931D-0DACB45B11FC}"/>
              </a:ext>
            </a:extLst>
          </p:cNvPr>
          <p:cNvSpPr/>
          <p:nvPr/>
        </p:nvSpPr>
        <p:spPr>
          <a:xfrm>
            <a:off x="5028781" y="1187360"/>
            <a:ext cx="6877272" cy="5054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3200" b="1" dirty="0">
                <a:solidFill>
                  <a:prstClr val="black"/>
                </a:solidFill>
              </a:rPr>
              <a:t>Selective and Differential media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Mannitol salt agar </a:t>
            </a:r>
            <a:r>
              <a:rPr lang="en-US" sz="2800" dirty="0">
                <a:solidFill>
                  <a:prstClr val="black"/>
                </a:solidFill>
              </a:rPr>
              <a:t>contains salt which is selective for Gram positive </a:t>
            </a:r>
            <a:r>
              <a:rPr lang="en-US" sz="2800" i="1" dirty="0">
                <a:solidFill>
                  <a:prstClr val="black"/>
                </a:solidFill>
              </a:rPr>
              <a:t>Staphylococci sp.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prstClr val="black"/>
                </a:solidFill>
              </a:rPr>
              <a:t>Staphylococci sp. </a:t>
            </a:r>
            <a:r>
              <a:rPr lang="en-US" sz="2800" dirty="0">
                <a:solidFill>
                  <a:prstClr val="black"/>
                </a:solidFill>
              </a:rPr>
              <a:t>grow in sectors 2 and 3.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MSA is also differential on the basis of the ability to ferment mannose, as indicated by the color change.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Sector 3, a fermenting pathogenic strain of </a:t>
            </a:r>
            <a:r>
              <a:rPr lang="en-US" sz="2800" i="1" dirty="0">
                <a:solidFill>
                  <a:prstClr val="black"/>
                </a:solidFill>
              </a:rPr>
              <a:t>Staphylococcus.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Growth of Gram negative </a:t>
            </a:r>
            <a:r>
              <a:rPr lang="en-US" sz="2800" i="1" dirty="0">
                <a:solidFill>
                  <a:prstClr val="black"/>
                </a:solidFill>
              </a:rPr>
              <a:t>E.coli </a:t>
            </a:r>
            <a:r>
              <a:rPr lang="en-US" sz="2800" dirty="0">
                <a:solidFill>
                  <a:prstClr val="black"/>
                </a:solidFill>
              </a:rPr>
              <a:t>is inhibited in sector 1.</a:t>
            </a:r>
          </a:p>
        </p:txBody>
      </p: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D43B7-9101-42A5-BDDF-C99B0698E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299" y="-3968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49E797-964D-4AC5-8CB5-2AE653C7A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5299" y="1285876"/>
            <a:ext cx="4871135" cy="450484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334D76-7009-4CAB-87B7-7D574F180F28}"/>
              </a:ext>
            </a:extLst>
          </p:cNvPr>
          <p:cNvSpPr txBox="1"/>
          <p:nvPr/>
        </p:nvSpPr>
        <p:spPr>
          <a:xfrm>
            <a:off x="652221" y="6144754"/>
            <a:ext cx="45242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bacteriasactuaciencia.blogspot.com/2020/12/resultados-practica-infecciones-del.html?m=0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/3.0/"/>
              </a:rPr>
              <a:t>CC BY</a:t>
            </a:r>
            <a:endParaRPr lang="en-US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4DC7D1-E9B1-4BBD-87A5-ECBA46BE2BF2}"/>
              </a:ext>
            </a:extLst>
          </p:cNvPr>
          <p:cNvSpPr/>
          <p:nvPr/>
        </p:nvSpPr>
        <p:spPr>
          <a:xfrm>
            <a:off x="5331417" y="365125"/>
            <a:ext cx="6473918" cy="608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3200" b="1" dirty="0">
                <a:solidFill>
                  <a:prstClr val="black"/>
                </a:solidFill>
              </a:rPr>
              <a:t>Selective and Differential media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MacConkey agar </a:t>
            </a:r>
            <a:r>
              <a:rPr lang="en-US" sz="2800" dirty="0">
                <a:solidFill>
                  <a:prstClr val="black"/>
                </a:solidFill>
              </a:rPr>
              <a:t>contains bile salts and crystal violet and is selective for Gram negative rods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It is differential for Enterobacteriaceae</a:t>
            </a:r>
            <a:r>
              <a:rPr lang="en-US" sz="2800" i="1" dirty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such as </a:t>
            </a:r>
            <a:r>
              <a:rPr lang="en-US" sz="2800" i="1" dirty="0">
                <a:solidFill>
                  <a:prstClr val="black"/>
                </a:solidFill>
              </a:rPr>
              <a:t>E.coli </a:t>
            </a:r>
            <a:r>
              <a:rPr lang="en-US" sz="2800" dirty="0">
                <a:solidFill>
                  <a:prstClr val="black"/>
                </a:solidFill>
              </a:rPr>
              <a:t>and</a:t>
            </a:r>
            <a:r>
              <a:rPr lang="en-US" sz="2800" i="1" dirty="0">
                <a:solidFill>
                  <a:prstClr val="black"/>
                </a:solidFill>
              </a:rPr>
              <a:t> Salmonella sp.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Differentiation is on the basis of the ability to ferment lactose in the media.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prstClr val="black"/>
                </a:solidFill>
              </a:rPr>
              <a:t>Staphylococci sp. </a:t>
            </a:r>
            <a:r>
              <a:rPr lang="en-US" sz="2800" dirty="0">
                <a:solidFill>
                  <a:prstClr val="black"/>
                </a:solidFill>
              </a:rPr>
              <a:t>grow in sectors 2 and 3.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A) Salmonella sp. Non-fermenting</a:t>
            </a:r>
            <a:endParaRPr lang="en-US" sz="2800" i="1" dirty="0">
              <a:solidFill>
                <a:prstClr val="black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B) E.coli fermenting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reduces pH by acid production and changes pH indicator to Red</a:t>
            </a:r>
          </a:p>
        </p:txBody>
      </p:sp>
    </p:spTree>
    <p:extLst>
      <p:ext uri="{BB962C8B-B14F-4D97-AF65-F5344CB8AC3E}">
        <p14:creationId xmlns:p14="http://schemas.microsoft.com/office/powerpoint/2010/main" val="1415035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emolysis of Streptococci and its types with examples">
            <a:extLst>
              <a:ext uri="{FF2B5EF4-FFF2-40B4-BE49-F238E27FC236}">
                <a16:creationId xmlns:a16="http://schemas.microsoft.com/office/drawing/2014/main" id="{D68BAB08-0713-4D49-A8E0-D205CA33EE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64"/>
          <a:stretch/>
        </p:blipFill>
        <p:spPr bwMode="auto">
          <a:xfrm>
            <a:off x="267093" y="1296642"/>
            <a:ext cx="7274351" cy="306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606530A-EE77-482D-9DDC-B5CBDA38C7C5}"/>
              </a:ext>
            </a:extLst>
          </p:cNvPr>
          <p:cNvSpPr/>
          <p:nvPr/>
        </p:nvSpPr>
        <p:spPr>
          <a:xfrm>
            <a:off x="7706810" y="376455"/>
            <a:ext cx="448518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800" b="1" dirty="0">
                <a:solidFill>
                  <a:prstClr val="black"/>
                </a:solidFill>
              </a:rPr>
              <a:t>Differential media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Blood agar is differential but </a:t>
            </a:r>
            <a:r>
              <a:rPr lang="en-US" sz="2800" dirty="0">
                <a:solidFill>
                  <a:srgbClr val="FF0000"/>
                </a:solidFill>
              </a:rPr>
              <a:t>not </a:t>
            </a:r>
            <a:r>
              <a:rPr lang="en-US" sz="2800" dirty="0">
                <a:solidFill>
                  <a:prstClr val="black"/>
                </a:solidFill>
              </a:rPr>
              <a:t>selective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Detects hemolytic activity	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Some gram positive cocci produce an type of exotoxin (hemolysin) which destroys red blood cells and hemoglobin</a:t>
            </a:r>
          </a:p>
          <a:p>
            <a:pPr lvl="1">
              <a:spcBef>
                <a:spcPct val="20000"/>
              </a:spcBef>
            </a:pPr>
            <a:r>
              <a:rPr lang="en-US" sz="2000" dirty="0">
                <a:solidFill>
                  <a:prstClr val="black"/>
                </a:solidFill>
              </a:rPr>
              <a:t>e.g. Streptolysin of </a:t>
            </a:r>
            <a:r>
              <a:rPr lang="en-US" sz="2000" i="1" dirty="0">
                <a:solidFill>
                  <a:prstClr val="black"/>
                </a:solidFill>
              </a:rPr>
              <a:t>Streptococcus sp</a:t>
            </a:r>
            <a:r>
              <a:rPr lang="en-US" sz="20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4533D0-9BEA-47CF-B6FC-A5C5204A7327}"/>
              </a:ext>
            </a:extLst>
          </p:cNvPr>
          <p:cNvSpPr/>
          <p:nvPr/>
        </p:nvSpPr>
        <p:spPr>
          <a:xfrm>
            <a:off x="1364439" y="4357932"/>
            <a:ext cx="5245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https://microbenotes.com/hemolysis-of-streptococci/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8553C6-42BD-486C-A26B-A7EE6104F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05" y="0"/>
            <a:ext cx="10515600" cy="1325563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0070C0"/>
                </a:solidFill>
              </a:rPr>
              <a:t>Images</a:t>
            </a:r>
          </a:p>
        </p:txBody>
      </p:sp>
    </p:spTree>
    <p:extLst>
      <p:ext uri="{BB962C8B-B14F-4D97-AF65-F5344CB8AC3E}">
        <p14:creationId xmlns:p14="http://schemas.microsoft.com/office/powerpoint/2010/main" val="1424407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286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467" y="1036355"/>
            <a:ext cx="11453247" cy="5426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Examples of selective/differential media:</a:t>
            </a:r>
          </a:p>
          <a:p>
            <a:r>
              <a:rPr lang="en-US" dirty="0">
                <a:solidFill>
                  <a:srgbClr val="FF0000"/>
                </a:solidFill>
              </a:rPr>
              <a:t>Mannitol Salt Agar:</a:t>
            </a:r>
          </a:p>
          <a:p>
            <a:pPr lvl="1"/>
            <a:r>
              <a:rPr lang="en-US" dirty="0"/>
              <a:t>Nutrient carbohydrate – mannitol</a:t>
            </a:r>
          </a:p>
          <a:p>
            <a:pPr lvl="1"/>
            <a:r>
              <a:rPr lang="en-US" dirty="0"/>
              <a:t>Selective pressure - 7.5% sodium chloride</a:t>
            </a:r>
          </a:p>
          <a:p>
            <a:pPr lvl="1"/>
            <a:r>
              <a:rPr lang="en-US" dirty="0"/>
              <a:t>pH indicators – phenol red (turns yellow below pH 7)</a:t>
            </a:r>
          </a:p>
          <a:p>
            <a:pPr lvl="1"/>
            <a:r>
              <a:rPr lang="en-US" i="1" dirty="0"/>
              <a:t>Staphylococcus sp</a:t>
            </a:r>
            <a:r>
              <a:rPr lang="en-US" dirty="0"/>
              <a:t>. Can survive at high salt concentrations and pathogenic strains ferment mannitol</a:t>
            </a:r>
          </a:p>
          <a:p>
            <a:pPr lvl="2"/>
            <a:r>
              <a:rPr lang="en-US" dirty="0"/>
              <a:t>Remember different species and strains of organisms use different metabolic pathways.</a:t>
            </a:r>
          </a:p>
          <a:p>
            <a:r>
              <a:rPr lang="en-US" dirty="0">
                <a:solidFill>
                  <a:srgbClr val="FF0000"/>
                </a:solidFill>
              </a:rPr>
              <a:t>MacConkey Agar contains:</a:t>
            </a:r>
          </a:p>
          <a:p>
            <a:pPr lvl="1"/>
            <a:r>
              <a:rPr lang="en-US" dirty="0"/>
              <a:t>Nutrient carbohydrate – lactose</a:t>
            </a:r>
          </a:p>
          <a:p>
            <a:pPr lvl="1"/>
            <a:r>
              <a:rPr lang="en-US" dirty="0"/>
              <a:t>Selective pressure – bile salts and crystal violet</a:t>
            </a:r>
          </a:p>
          <a:p>
            <a:pPr lvl="1"/>
            <a:r>
              <a:rPr lang="en-US" dirty="0"/>
              <a:t>pH indicators – neutral red (colorless at pH 6.8 and turns red below pH 6.8)</a:t>
            </a:r>
          </a:p>
          <a:p>
            <a:pPr lvl="1"/>
            <a:r>
              <a:rPr lang="en-US" sz="2000" dirty="0"/>
              <a:t>Used for differentiation of Enterobacteriaceae (</a:t>
            </a:r>
            <a:r>
              <a:rPr lang="en-US" sz="1800" dirty="0"/>
              <a:t>enteric gut bacteria) e.g. </a:t>
            </a:r>
            <a:r>
              <a:rPr lang="en-US" sz="1800" i="1" dirty="0"/>
              <a:t>Salmonella sp</a:t>
            </a:r>
            <a:r>
              <a:rPr lang="en-US" sz="1800" dirty="0"/>
              <a:t>. and </a:t>
            </a:r>
            <a:r>
              <a:rPr lang="en-US" sz="1800" i="1" dirty="0"/>
              <a:t>E.coli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For </a:t>
            </a:r>
            <a:r>
              <a:rPr lang="en-US" sz="3600" dirty="0">
                <a:solidFill>
                  <a:srgbClr val="FF0000"/>
                </a:solidFill>
              </a:rPr>
              <a:t>selection</a:t>
            </a:r>
            <a:r>
              <a:rPr lang="en-US" sz="3600" dirty="0"/>
              <a:t> of a groups of organisms from a mixed culture.</a:t>
            </a:r>
          </a:p>
          <a:p>
            <a:endParaRPr lang="en-US" sz="3600" dirty="0"/>
          </a:p>
          <a:p>
            <a:r>
              <a:rPr lang="en-US" sz="3600" dirty="0"/>
              <a:t>For </a:t>
            </a:r>
            <a:r>
              <a:rPr lang="en-US" sz="3600" dirty="0">
                <a:solidFill>
                  <a:srgbClr val="FF0000"/>
                </a:solidFill>
              </a:rPr>
              <a:t>differentiation</a:t>
            </a:r>
            <a:r>
              <a:rPr lang="en-US" sz="3600" dirty="0"/>
              <a:t> between related species of bacteria</a:t>
            </a:r>
          </a:p>
          <a:p>
            <a:endParaRPr lang="en-US" sz="3600" dirty="0"/>
          </a:p>
          <a:p>
            <a:r>
              <a:rPr lang="en-US" sz="3600" dirty="0"/>
              <a:t>For use in </a:t>
            </a:r>
            <a:r>
              <a:rPr lang="en-US" sz="3600" dirty="0">
                <a:solidFill>
                  <a:srgbClr val="FF0000"/>
                </a:solidFill>
              </a:rPr>
              <a:t>identification</a:t>
            </a:r>
            <a:r>
              <a:rPr lang="en-US" sz="3600" dirty="0"/>
              <a:t> of unknown organisms.</a:t>
            </a:r>
          </a:p>
        </p:txBody>
      </p:sp>
    </p:spTree>
    <p:extLst>
      <p:ext uri="{BB962C8B-B14F-4D97-AF65-F5344CB8AC3E}">
        <p14:creationId xmlns:p14="http://schemas.microsoft.com/office/powerpoint/2010/main" val="818024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Adequate growth is not observed on the control plate:</a:t>
            </a:r>
          </a:p>
          <a:p>
            <a:pPr lvl="1"/>
            <a:r>
              <a:rPr lang="en-US" sz="2800" dirty="0"/>
              <a:t>The test must be repeated with a fresh, growing culture from the original sample.</a:t>
            </a:r>
          </a:p>
          <a:p>
            <a:pPr marL="457200" lvl="1" indent="0">
              <a:buNone/>
            </a:pPr>
            <a:endParaRPr lang="en-US" sz="2800" dirty="0"/>
          </a:p>
          <a:p>
            <a:r>
              <a:rPr lang="en-US" sz="3200" b="1" dirty="0">
                <a:solidFill>
                  <a:srgbClr val="FF0000"/>
                </a:solidFill>
              </a:rPr>
              <a:t>When inoculating sectors of a plate the differential color change spreads into a neighbor sector:</a:t>
            </a:r>
          </a:p>
          <a:p>
            <a:pPr lvl="1"/>
            <a:r>
              <a:rPr lang="en-US" sz="2800" dirty="0"/>
              <a:t>Repeat with individual test plates for each organism.</a:t>
            </a:r>
          </a:p>
        </p:txBody>
      </p:sp>
    </p:spTree>
    <p:extLst>
      <p:ext uri="{BB962C8B-B14F-4D97-AF65-F5344CB8AC3E}">
        <p14:creationId xmlns:p14="http://schemas.microsoft.com/office/powerpoint/2010/main" val="50190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312"/>
            <a:ext cx="10515600" cy="5043341"/>
          </a:xfrm>
        </p:spPr>
        <p:txBody>
          <a:bodyPr>
            <a:normAutofit/>
          </a:bodyPr>
          <a:lstStyle/>
          <a:p>
            <a:r>
              <a:rPr lang="en-US" sz="3200" dirty="0"/>
              <a:t>Selective media contain reagents which produce a growth environment in which only certain types of organisms may grow well.</a:t>
            </a:r>
          </a:p>
          <a:p>
            <a:pPr lvl="1"/>
            <a:r>
              <a:rPr lang="en-US" sz="2800" dirty="0"/>
              <a:t>The media places a </a:t>
            </a:r>
            <a:r>
              <a:rPr lang="en-US" sz="2800" dirty="0">
                <a:solidFill>
                  <a:srgbClr val="FF0000"/>
                </a:solidFill>
              </a:rPr>
              <a:t>selective pressure </a:t>
            </a:r>
            <a:r>
              <a:rPr lang="en-US" sz="2800" dirty="0"/>
              <a:t>on growth</a:t>
            </a:r>
          </a:p>
          <a:p>
            <a:r>
              <a:rPr lang="en-US" sz="3200" dirty="0"/>
              <a:t>Many different selective media can be made to mimic the natural growth environments of different bacterial species.</a:t>
            </a:r>
          </a:p>
          <a:p>
            <a:r>
              <a:rPr lang="en-US" sz="3200" dirty="0"/>
              <a:t>Selective media are used to </a:t>
            </a:r>
            <a:r>
              <a:rPr lang="en-US" sz="3200" dirty="0">
                <a:solidFill>
                  <a:srgbClr val="FF0000"/>
                </a:solidFill>
              </a:rPr>
              <a:t>encourage</a:t>
            </a:r>
            <a:r>
              <a:rPr lang="en-US" sz="3200" dirty="0"/>
              <a:t> the growth of specific types of organisms while </a:t>
            </a:r>
            <a:r>
              <a:rPr lang="en-US" sz="3200" dirty="0">
                <a:solidFill>
                  <a:srgbClr val="FF0000"/>
                </a:solidFill>
              </a:rPr>
              <a:t>inhibiting</a:t>
            </a:r>
            <a:r>
              <a:rPr lang="en-US" sz="3200" dirty="0"/>
              <a:t> the growth of other organisms.</a:t>
            </a:r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3" y="7903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973" y="1404594"/>
            <a:ext cx="11716719" cy="47723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Selective media</a:t>
            </a:r>
          </a:p>
          <a:p>
            <a:r>
              <a:rPr lang="en-US" dirty="0"/>
              <a:t>Selective media are used to </a:t>
            </a:r>
            <a:r>
              <a:rPr lang="en-US" dirty="0">
                <a:solidFill>
                  <a:srgbClr val="FF0000"/>
                </a:solidFill>
              </a:rPr>
              <a:t>limit the growth </a:t>
            </a:r>
            <a:r>
              <a:rPr lang="en-US" dirty="0"/>
              <a:t>of ubiquitous organisms within a sample and allow microbiologists to encourage growth of only a small group of related species.</a:t>
            </a:r>
          </a:p>
          <a:p>
            <a:r>
              <a:rPr lang="en-US" dirty="0"/>
              <a:t>The ability of an organism to grow on a particular selective media may also provide data for it’s </a:t>
            </a:r>
            <a:r>
              <a:rPr lang="en-US" dirty="0">
                <a:solidFill>
                  <a:srgbClr val="FF0000"/>
                </a:solidFill>
              </a:rPr>
              <a:t>identification</a:t>
            </a:r>
            <a:r>
              <a:rPr lang="en-US" dirty="0"/>
              <a:t>.</a:t>
            </a:r>
          </a:p>
          <a:p>
            <a:r>
              <a:rPr lang="en-US" dirty="0"/>
              <a:t>Selective media supply </a:t>
            </a:r>
            <a:r>
              <a:rPr lang="en-US" dirty="0">
                <a:solidFill>
                  <a:srgbClr val="FF0000"/>
                </a:solidFill>
              </a:rPr>
              <a:t>defined nutrients </a:t>
            </a:r>
            <a:r>
              <a:rPr lang="en-US" dirty="0"/>
              <a:t>which only some bacteria can </a:t>
            </a:r>
            <a:r>
              <a:rPr lang="en-US" dirty="0">
                <a:solidFill>
                  <a:srgbClr val="FF0000"/>
                </a:solidFill>
              </a:rPr>
              <a:t>metabolize</a:t>
            </a:r>
          </a:p>
          <a:p>
            <a:r>
              <a:rPr lang="en-US" dirty="0"/>
              <a:t>Selective media also contain reagents which create an </a:t>
            </a:r>
            <a:r>
              <a:rPr lang="en-US" dirty="0">
                <a:solidFill>
                  <a:srgbClr val="FF0000"/>
                </a:solidFill>
              </a:rPr>
              <a:t>environmental pressure </a:t>
            </a:r>
            <a:r>
              <a:rPr lang="en-US" dirty="0"/>
              <a:t>which inhibits growth of some organisms but not others.</a:t>
            </a:r>
          </a:p>
          <a:p>
            <a:pPr lvl="1"/>
            <a:r>
              <a:rPr lang="en-US" sz="2800" dirty="0"/>
              <a:t>e.g. high salt content or high </a:t>
            </a:r>
            <a:r>
              <a:rPr lang="en-US" sz="2800" dirty="0" err="1"/>
              <a:t>pH.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98" y="7903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956" y="1404594"/>
            <a:ext cx="11468746" cy="4772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Selective and differential media.</a:t>
            </a:r>
          </a:p>
          <a:p>
            <a:r>
              <a:rPr lang="en-US" sz="3200" dirty="0"/>
              <a:t>Selective media are often </a:t>
            </a:r>
            <a:r>
              <a:rPr lang="en-US" sz="3200" dirty="0">
                <a:solidFill>
                  <a:srgbClr val="FF0000"/>
                </a:solidFill>
              </a:rPr>
              <a:t>also</a:t>
            </a:r>
            <a:r>
              <a:rPr lang="en-US" sz="3200" dirty="0"/>
              <a:t> differential for species within the selected group.</a:t>
            </a:r>
          </a:p>
          <a:p>
            <a:r>
              <a:rPr lang="en-US" sz="3200" dirty="0"/>
              <a:t>The differential nature of the media often uses a </a:t>
            </a:r>
            <a:r>
              <a:rPr lang="en-US" sz="3200" dirty="0">
                <a:solidFill>
                  <a:srgbClr val="FF0000"/>
                </a:solidFill>
              </a:rPr>
              <a:t>pH indicator</a:t>
            </a:r>
            <a:r>
              <a:rPr lang="en-US" sz="3200" dirty="0"/>
              <a:t>. </a:t>
            </a:r>
          </a:p>
          <a:p>
            <a:pPr lvl="1"/>
            <a:r>
              <a:rPr lang="en-US" sz="2800" dirty="0"/>
              <a:t>The pH indicator will visually demonstrate when an organism is metabolizing the media via a </a:t>
            </a:r>
            <a:r>
              <a:rPr lang="en-US" sz="2800" dirty="0">
                <a:solidFill>
                  <a:srgbClr val="FF0000"/>
                </a:solidFill>
              </a:rPr>
              <a:t>fermentation pathway</a:t>
            </a:r>
            <a:r>
              <a:rPr lang="en-US" sz="2800" dirty="0"/>
              <a:t>.  </a:t>
            </a:r>
          </a:p>
          <a:p>
            <a:pPr lvl="1"/>
            <a:r>
              <a:rPr lang="en-US" sz="2800" dirty="0"/>
              <a:t>When </a:t>
            </a:r>
            <a:r>
              <a:rPr lang="en-US" sz="2800" dirty="0">
                <a:solidFill>
                  <a:srgbClr val="FF0000"/>
                </a:solidFill>
              </a:rPr>
              <a:t>acid</a:t>
            </a:r>
            <a:r>
              <a:rPr lang="en-US" sz="2800" dirty="0"/>
              <a:t> is produced as a byproduct of fermentation the pH around the growing cells will be reduced.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Indicators are </a:t>
            </a:r>
            <a:r>
              <a:rPr lang="en-US" sz="3200" dirty="0">
                <a:solidFill>
                  <a:srgbClr val="FF0000"/>
                </a:solidFill>
              </a:rPr>
              <a:t>not</a:t>
            </a:r>
            <a:r>
              <a:rPr lang="en-US" sz="3200" dirty="0">
                <a:solidFill>
                  <a:prstClr val="black"/>
                </a:solidFill>
              </a:rPr>
              <a:t> a source of selection or nutrition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73188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298" y="7903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956" y="1146876"/>
            <a:ext cx="11468746" cy="55018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b="1" dirty="0"/>
              <a:t>Differential media</a:t>
            </a:r>
          </a:p>
          <a:p>
            <a:r>
              <a:rPr lang="en-US" sz="3200" dirty="0"/>
              <a:t>Media may also be differential but </a:t>
            </a:r>
            <a:r>
              <a:rPr lang="en-US" sz="3200" dirty="0">
                <a:solidFill>
                  <a:srgbClr val="FF0000"/>
                </a:solidFill>
              </a:rPr>
              <a:t>not</a:t>
            </a:r>
            <a:r>
              <a:rPr lang="en-US" sz="3200" dirty="0"/>
              <a:t> selective.</a:t>
            </a:r>
          </a:p>
          <a:p>
            <a:r>
              <a:rPr lang="en-US" sz="3200" dirty="0"/>
              <a:t>Blood agar is differential for species which can</a:t>
            </a:r>
            <a:r>
              <a:rPr lang="en-US" sz="3200" dirty="0">
                <a:solidFill>
                  <a:srgbClr val="FF0000"/>
                </a:solidFill>
              </a:rPr>
              <a:t> lyse </a:t>
            </a:r>
            <a:r>
              <a:rPr lang="en-US" sz="3200" dirty="0"/>
              <a:t>red blood cells to obtain </a:t>
            </a:r>
            <a:r>
              <a:rPr lang="en-US" sz="3200" dirty="0">
                <a:solidFill>
                  <a:srgbClr val="FF0000"/>
                </a:solidFill>
              </a:rPr>
              <a:t>growth factors.</a:t>
            </a:r>
            <a:endParaRPr lang="en-US" sz="3200" dirty="0"/>
          </a:p>
          <a:p>
            <a:r>
              <a:rPr lang="en-US" sz="3200" dirty="0"/>
              <a:t>Blood agar is </a:t>
            </a:r>
            <a:r>
              <a:rPr lang="en-US" sz="3200" dirty="0">
                <a:solidFill>
                  <a:srgbClr val="FF0000"/>
                </a:solidFill>
              </a:rPr>
              <a:t>not selective </a:t>
            </a:r>
            <a:r>
              <a:rPr lang="en-US" sz="3200" dirty="0"/>
              <a:t>as it is made simply by adding 5% sheep red blood cells to non selective nutrient agar.</a:t>
            </a:r>
          </a:p>
          <a:p>
            <a:r>
              <a:rPr lang="en-US" sz="3200" dirty="0"/>
              <a:t>The differential nature of the media is to detect organism which produce enzymes with </a:t>
            </a:r>
            <a:r>
              <a:rPr lang="en-US" sz="3200" dirty="0">
                <a:solidFill>
                  <a:srgbClr val="FF0000"/>
                </a:solidFill>
              </a:rPr>
              <a:t>hemolytic activity.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Hemolysis can be categorized as: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800" dirty="0">
                <a:solidFill>
                  <a:prstClr val="black"/>
                </a:solidFill>
              </a:rPr>
              <a:t>β</a:t>
            </a:r>
            <a:r>
              <a:rPr lang="en-US" sz="2800" dirty="0">
                <a:solidFill>
                  <a:prstClr val="black"/>
                </a:solidFill>
              </a:rPr>
              <a:t>, complete destruction of RBC – clear zone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800" dirty="0">
                <a:solidFill>
                  <a:prstClr val="black"/>
                </a:solidFill>
              </a:rPr>
              <a:t>α</a:t>
            </a:r>
            <a:r>
              <a:rPr lang="en-US" sz="2800" dirty="0">
                <a:solidFill>
                  <a:prstClr val="black"/>
                </a:solidFill>
              </a:rPr>
              <a:t>, partial destruction with green zone</a:t>
            </a:r>
          </a:p>
          <a:p>
            <a:pPr marL="742950" lvl="1" indent="-28575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800" dirty="0">
                <a:solidFill>
                  <a:prstClr val="black"/>
                </a:solidFill>
              </a:rPr>
              <a:t>γ</a:t>
            </a:r>
            <a:r>
              <a:rPr lang="en-US" sz="2800" dirty="0">
                <a:solidFill>
                  <a:prstClr val="black"/>
                </a:solidFill>
              </a:rPr>
              <a:t>, no hemolysis, normal growth no zone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56055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  <a:p>
            <a:r>
              <a:rPr lang="en-US" dirty="0"/>
              <a:t>Selective media broth or agar.</a:t>
            </a:r>
          </a:p>
          <a:p>
            <a:r>
              <a:rPr lang="en-US" dirty="0"/>
              <a:t>Non-selective control media</a:t>
            </a:r>
          </a:p>
          <a:p>
            <a:r>
              <a:rPr lang="en-US" dirty="0"/>
              <a:t>Sterile loop</a:t>
            </a:r>
          </a:p>
          <a:p>
            <a:r>
              <a:rPr lang="en-US" dirty="0"/>
              <a:t>Biohazard disposal</a:t>
            </a:r>
          </a:p>
          <a:p>
            <a:r>
              <a:rPr lang="en-US" dirty="0" err="1"/>
              <a:t>Bactcinerator</a:t>
            </a:r>
            <a:endParaRPr lang="en-US" dirty="0"/>
          </a:p>
          <a:p>
            <a:r>
              <a:rPr lang="en-US" dirty="0"/>
              <a:t>Incubator</a:t>
            </a:r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296" y="184526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C514291-26A9-4106-98D4-A0B32BD99D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908795" y="287346"/>
            <a:ext cx="4100660" cy="546754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E4B55A-D89D-4DD4-806A-EDB8749EC1D4}"/>
              </a:ext>
            </a:extLst>
          </p:cNvPr>
          <p:cNvSpPr txBox="1"/>
          <p:nvPr/>
        </p:nvSpPr>
        <p:spPr>
          <a:xfrm>
            <a:off x="7908795" y="5959137"/>
            <a:ext cx="46191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milnepublishing.geneseo.edu/suny-microbiology-lab/chapter/bacteriological-culture-methods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6CAD05D-DEE0-4FEF-B299-35D95B2A82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61943" y="137428"/>
            <a:ext cx="2677999" cy="26779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AB28AFF-7C69-4407-A20F-D42FA617E81D}"/>
              </a:ext>
            </a:extLst>
          </p:cNvPr>
          <p:cNvSpPr txBox="1"/>
          <p:nvPr/>
        </p:nvSpPr>
        <p:spPr>
          <a:xfrm>
            <a:off x="4975368" y="2961463"/>
            <a:ext cx="2417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://www.tonahangen.com/wsc/hi290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F27296B-EB13-4209-B980-A1CAD980D0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42921" y="4134318"/>
            <a:ext cx="6983743" cy="23821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73DBD91-49CC-4F74-81B9-6F0DBD40A919}"/>
              </a:ext>
            </a:extLst>
          </p:cNvPr>
          <p:cNvSpPr txBox="1"/>
          <p:nvPr/>
        </p:nvSpPr>
        <p:spPr>
          <a:xfrm>
            <a:off x="142921" y="6513073"/>
            <a:ext cx="7867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bio.libretexts.org/Bookshelves/Ancillary_Materials/Laboratory_Experiments/Microbiology_Labs/Book:_General_Microbiology_Lab_Manual_(Pakpour_and_Horgan)/Lab_02:_Aseptic_Technique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E650CA-C513-4269-99E5-8CEB5E408CFF}"/>
              </a:ext>
            </a:extLst>
          </p:cNvPr>
          <p:cNvSpPr txBox="1"/>
          <p:nvPr/>
        </p:nvSpPr>
        <p:spPr>
          <a:xfrm>
            <a:off x="2162706" y="3710669"/>
            <a:ext cx="5488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ASEPTIC TRANSFER TO CONTROL AND SELECTIVE MEDIA.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3337A97-1125-41FE-BC68-7119FDB6E8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63685" y="588631"/>
            <a:ext cx="1698258" cy="224563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80E358B-8727-4D7D-AA9A-DA1A8A4B3AAE}"/>
              </a:ext>
            </a:extLst>
          </p:cNvPr>
          <p:cNvSpPr txBox="1"/>
          <p:nvPr/>
        </p:nvSpPr>
        <p:spPr>
          <a:xfrm>
            <a:off x="2631836" y="2923112"/>
            <a:ext cx="2223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bio.libretexts.org/Ancillary_Materials/Experiments/Microbiology_Labs_I/02:_Aseptic_Transfer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89C494-9B83-42E7-9329-B1693765B0DE}"/>
              </a:ext>
            </a:extLst>
          </p:cNvPr>
          <p:cNvSpPr txBox="1"/>
          <p:nvPr/>
        </p:nvSpPr>
        <p:spPr>
          <a:xfrm>
            <a:off x="3626723" y="88195"/>
            <a:ext cx="2070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UNKNOWN SAMPLE</a:t>
            </a:r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AB3B35EA-7EC9-4402-BD74-CDD22D25ADAC}"/>
              </a:ext>
            </a:extLst>
          </p:cNvPr>
          <p:cNvSpPr/>
          <p:nvPr/>
        </p:nvSpPr>
        <p:spPr>
          <a:xfrm>
            <a:off x="4515439" y="3238367"/>
            <a:ext cx="340303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FE300F7B-5378-4F80-86D0-423A3530D239}"/>
              </a:ext>
            </a:extLst>
          </p:cNvPr>
          <p:cNvSpPr/>
          <p:nvPr/>
        </p:nvSpPr>
        <p:spPr>
          <a:xfrm>
            <a:off x="7392955" y="4779390"/>
            <a:ext cx="412439" cy="527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7EE793B-97CF-4460-B86F-1CABCFA8A634}"/>
              </a:ext>
            </a:extLst>
          </p:cNvPr>
          <p:cNvSpPr txBox="1"/>
          <p:nvPr/>
        </p:nvSpPr>
        <p:spPr>
          <a:xfrm>
            <a:off x="7599174" y="6259157"/>
            <a:ext cx="4683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 AND SELECTIVE/DIFFERENTIAL MEDIA</a:t>
            </a:r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142"/>
            <a:ext cx="10515600" cy="4649821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Sample from broth culture</a:t>
            </a:r>
          </a:p>
          <a:p>
            <a:pPr lvl="1"/>
            <a:r>
              <a:rPr lang="en-US" dirty="0"/>
              <a:t>Resuspend the sample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Sample from agar plate</a:t>
            </a:r>
          </a:p>
          <a:p>
            <a:pPr lvl="1"/>
            <a:r>
              <a:rPr lang="en-US" dirty="0"/>
              <a:t>Pick an isolated colony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Aseptically transfer to the control media broth or perform a streak on an agar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Aseptically transfer to the selective media broth or perform a streak on an agar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Incubate the plate inverted/upside down, (to prevent condensation from dripping onto the plate) overnight at 25-37</a:t>
            </a:r>
            <a:r>
              <a:rPr lang="en-US" baseline="30000" dirty="0"/>
              <a:t>o</a:t>
            </a:r>
            <a:r>
              <a:rPr lang="en-US" dirty="0"/>
              <a:t>C (depending on the temperature of the original sample).</a:t>
            </a:r>
          </a:p>
        </p:txBody>
      </p:sp>
    </p:spTree>
    <p:extLst>
      <p:ext uri="{BB962C8B-B14F-4D97-AF65-F5344CB8AC3E}">
        <p14:creationId xmlns:p14="http://schemas.microsoft.com/office/powerpoint/2010/main" val="311158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959" y="39612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53134-3D3C-4F13-BE7A-D9A284EE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959" y="1495686"/>
            <a:ext cx="11530739" cy="5122089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Observe the control media for </a:t>
            </a:r>
            <a:r>
              <a:rPr lang="en-US" sz="3200" dirty="0">
                <a:solidFill>
                  <a:srgbClr val="FF0000"/>
                </a:solidFill>
              </a:rPr>
              <a:t>adequate growth </a:t>
            </a:r>
            <a:r>
              <a:rPr lang="en-US" sz="3200" dirty="0"/>
              <a:t>(turbidity or growth along the streak line).  </a:t>
            </a:r>
          </a:p>
          <a:p>
            <a:r>
              <a:rPr lang="en-US" sz="3200" dirty="0">
                <a:solidFill>
                  <a:srgbClr val="FF0000"/>
                </a:solidFill>
              </a:rPr>
              <a:t>If adequate growth </a:t>
            </a:r>
            <a:r>
              <a:rPr lang="en-US" sz="3200" dirty="0"/>
              <a:t>is observed proceed to observe results on the selective plate</a:t>
            </a:r>
          </a:p>
          <a:p>
            <a:pPr lvl="1"/>
            <a:r>
              <a:rPr lang="en-US" sz="2800" dirty="0"/>
              <a:t>If growth is observed then the organism belongs to the group which the media is selective for.</a:t>
            </a:r>
          </a:p>
          <a:p>
            <a:pPr lvl="1"/>
            <a:r>
              <a:rPr lang="en-US" sz="2800" dirty="0"/>
              <a:t>If no growth is observed on the selective media then the organism was inhibited and does not belong to the selected group of bacteria.</a:t>
            </a:r>
          </a:p>
          <a:p>
            <a:pPr lvl="1"/>
            <a:r>
              <a:rPr lang="en-US" sz="2800" dirty="0"/>
              <a:t>If the media is also differential then observe for indication of a fermentation reaction.</a:t>
            </a:r>
          </a:p>
          <a:p>
            <a:r>
              <a:rPr lang="en-US" sz="3200" dirty="0">
                <a:solidFill>
                  <a:srgbClr val="FF0000"/>
                </a:solidFill>
              </a:rPr>
              <a:t>If no growth </a:t>
            </a:r>
            <a:r>
              <a:rPr lang="en-US" sz="3200" dirty="0"/>
              <a:t>is observed on the control plate the organism was not viable and the test must be repeated with a fresh sample.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1028</Words>
  <Application>Microsoft Office PowerPoint</Application>
  <PresentationFormat>Widescreen</PresentationFormat>
  <Paragraphs>112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1_Office Theme</vt:lpstr>
      <vt:lpstr>Selective and Differential Media</vt:lpstr>
      <vt:lpstr>Aim</vt:lpstr>
      <vt:lpstr>Background</vt:lpstr>
      <vt:lpstr>Background</vt:lpstr>
      <vt:lpstr>Background</vt:lpstr>
      <vt:lpstr>Materials</vt:lpstr>
      <vt:lpstr>Overview</vt:lpstr>
      <vt:lpstr>Protocol</vt:lpstr>
      <vt:lpstr>Results</vt:lpstr>
      <vt:lpstr>Images</vt:lpstr>
      <vt:lpstr>Images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27</cp:revision>
  <dcterms:created xsi:type="dcterms:W3CDTF">2023-02-09T19:31:14Z</dcterms:created>
  <dcterms:modified xsi:type="dcterms:W3CDTF">2023-04-11T18:03:03Z</dcterms:modified>
</cp:coreProperties>
</file>