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12" r:id="rId1"/>
  </p:sldMasterIdLst>
  <p:notesMasterIdLst>
    <p:notesMasterId r:id="rId17"/>
  </p:notesMasterIdLst>
  <p:handoutMasterIdLst>
    <p:handoutMasterId r:id="rId18"/>
  </p:handoutMasterIdLst>
  <p:sldIdLst>
    <p:sldId id="300" r:id="rId2"/>
    <p:sldId id="269" r:id="rId3"/>
    <p:sldId id="270" r:id="rId4"/>
    <p:sldId id="291" r:id="rId5"/>
    <p:sldId id="289" r:id="rId6"/>
    <p:sldId id="290" r:id="rId7"/>
    <p:sldId id="292" r:id="rId8"/>
    <p:sldId id="293" r:id="rId9"/>
    <p:sldId id="294" r:id="rId10"/>
    <p:sldId id="315" r:id="rId11"/>
    <p:sldId id="317" r:id="rId12"/>
    <p:sldId id="316" r:id="rId13"/>
    <p:sldId id="311" r:id="rId14"/>
    <p:sldId id="318" r:id="rId15"/>
    <p:sldId id="295" r:id="rId16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9">
          <p15:clr>
            <a:srgbClr val="A4A3A4"/>
          </p15:clr>
        </p15:guide>
        <p15:guide id="2" orient="horz" pos="1803">
          <p15:clr>
            <a:srgbClr val="A4A3A4"/>
          </p15:clr>
        </p15:guide>
        <p15:guide id="3" pos="2880">
          <p15:clr>
            <a:srgbClr val="A4A3A4"/>
          </p15:clr>
        </p15:guide>
        <p15:guide id="4" pos="192">
          <p15:clr>
            <a:srgbClr val="A4A3A4"/>
          </p15:clr>
        </p15:guide>
        <p15:guide id="5" pos="33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33325"/>
    <a:srgbClr val="00487A"/>
    <a:srgbClr val="004A37"/>
    <a:srgbClr val="00417E"/>
    <a:srgbClr val="FFECD7"/>
    <a:srgbClr val="F7955A"/>
    <a:srgbClr val="666699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DD2246-527E-4678-A88F-D61E38F80B3C}" v="1" dt="2021-12-10T20:10:29.8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7" autoAdjust="0"/>
    <p:restoredTop sz="93202" autoAdjust="0"/>
  </p:normalViewPr>
  <p:slideViewPr>
    <p:cSldViewPr>
      <p:cViewPr varScale="1">
        <p:scale>
          <a:sx n="105" d="100"/>
          <a:sy n="105" d="100"/>
        </p:scale>
        <p:origin x="52" y="172"/>
      </p:cViewPr>
      <p:guideLst>
        <p:guide orient="horz" pos="1209"/>
        <p:guide orient="horz" pos="1803"/>
        <p:guide pos="2880"/>
        <p:guide pos="192"/>
        <p:guide pos="33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tiana Krivosheev" userId="0049177f222f7596" providerId="LiveId" clId="{73DD2246-527E-4678-A88F-D61E38F80B3C}"/>
    <pc:docChg chg="modSld">
      <pc:chgData name="Tatiana Krivosheev" userId="0049177f222f7596" providerId="LiveId" clId="{73DD2246-527E-4678-A88F-D61E38F80B3C}" dt="2021-12-10T20:10:37.233" v="1" actId="1076"/>
      <pc:docMkLst>
        <pc:docMk/>
      </pc:docMkLst>
      <pc:sldChg chg="addSp modSp mod">
        <pc:chgData name="Tatiana Krivosheev" userId="0049177f222f7596" providerId="LiveId" clId="{73DD2246-527E-4678-A88F-D61E38F80B3C}" dt="2021-12-10T20:10:37.233" v="1" actId="1076"/>
        <pc:sldMkLst>
          <pc:docMk/>
          <pc:sldMk cId="172408088" sldId="300"/>
        </pc:sldMkLst>
        <pc:picChg chg="add mod">
          <ac:chgData name="Tatiana Krivosheev" userId="0049177f222f7596" providerId="LiveId" clId="{73DD2246-527E-4678-A88F-D61E38F80B3C}" dt="2021-12-10T20:10:37.233" v="1" actId="1076"/>
          <ac:picMkLst>
            <pc:docMk/>
            <pc:sldMk cId="172408088" sldId="300"/>
            <ac:picMk id="3" creationId="{D276BCDA-307D-4A0E-A096-114DC6ADED55}"/>
          </ac:picMkLst>
        </pc:picChg>
      </pc:sldChg>
    </pc:docChg>
  </pc:docChgLst>
  <pc:docChgLst>
    <pc:chgData name="Tatiana Krivosheev" userId="0049177f222f7596" providerId="LiveId" clId="{27245651-B952-473D-A9A4-DE78DB62414F}"/>
    <pc:docChg chg="modSld">
      <pc:chgData name="Tatiana Krivosheev" userId="0049177f222f7596" providerId="LiveId" clId="{27245651-B952-473D-A9A4-DE78DB62414F}" dt="2021-12-08T17:32:21.722" v="18" actId="255"/>
      <pc:docMkLst>
        <pc:docMk/>
      </pc:docMkLst>
      <pc:sldChg chg="modSp mod">
        <pc:chgData name="Tatiana Krivosheev" userId="0049177f222f7596" providerId="LiveId" clId="{27245651-B952-473D-A9A4-DE78DB62414F}" dt="2021-12-08T17:29:47.826" v="5" actId="947"/>
        <pc:sldMkLst>
          <pc:docMk/>
          <pc:sldMk cId="0" sldId="269"/>
        </pc:sldMkLst>
        <pc:spChg chg="mod">
          <ac:chgData name="Tatiana Krivosheev" userId="0049177f222f7596" providerId="LiveId" clId="{27245651-B952-473D-A9A4-DE78DB62414F}" dt="2021-12-08T17:29:47.826" v="5" actId="947"/>
          <ac:spMkLst>
            <pc:docMk/>
            <pc:sldMk cId="0" sldId="269"/>
            <ac:spMk id="84994" creationId="{00000000-0000-0000-0000-000000000000}"/>
          </ac:spMkLst>
        </pc:spChg>
      </pc:sldChg>
      <pc:sldChg chg="modSp mod">
        <pc:chgData name="Tatiana Krivosheev" userId="0049177f222f7596" providerId="LiveId" clId="{27245651-B952-473D-A9A4-DE78DB62414F}" dt="2021-12-08T17:30:08.582" v="7" actId="2711"/>
        <pc:sldMkLst>
          <pc:docMk/>
          <pc:sldMk cId="0" sldId="270"/>
        </pc:sldMkLst>
        <pc:spChg chg="mod">
          <ac:chgData name="Tatiana Krivosheev" userId="0049177f222f7596" providerId="LiveId" clId="{27245651-B952-473D-A9A4-DE78DB62414F}" dt="2021-12-08T17:30:08.582" v="7" actId="2711"/>
          <ac:spMkLst>
            <pc:docMk/>
            <pc:sldMk cId="0" sldId="270"/>
            <ac:spMk id="7" creationId="{F544A120-5E93-498C-960E-4DF05305D3B4}"/>
          </ac:spMkLst>
        </pc:spChg>
      </pc:sldChg>
      <pc:sldChg chg="modSp mod">
        <pc:chgData name="Tatiana Krivosheev" userId="0049177f222f7596" providerId="LiveId" clId="{27245651-B952-473D-A9A4-DE78DB62414F}" dt="2021-12-08T17:30:53.186" v="12" actId="255"/>
        <pc:sldMkLst>
          <pc:docMk/>
          <pc:sldMk cId="942859605" sldId="289"/>
        </pc:sldMkLst>
        <pc:spChg chg="mod">
          <ac:chgData name="Tatiana Krivosheev" userId="0049177f222f7596" providerId="LiveId" clId="{27245651-B952-473D-A9A4-DE78DB62414F}" dt="2021-12-08T17:30:53.186" v="12" actId="255"/>
          <ac:spMkLst>
            <pc:docMk/>
            <pc:sldMk cId="942859605" sldId="289"/>
            <ac:spMk id="2" creationId="{00000000-0000-0000-0000-000000000000}"/>
          </ac:spMkLst>
        </pc:spChg>
      </pc:sldChg>
      <pc:sldChg chg="modSp mod">
        <pc:chgData name="Tatiana Krivosheev" userId="0049177f222f7596" providerId="LiveId" clId="{27245651-B952-473D-A9A4-DE78DB62414F}" dt="2021-12-08T17:30:40.532" v="11" actId="255"/>
        <pc:sldMkLst>
          <pc:docMk/>
          <pc:sldMk cId="2166478056" sldId="290"/>
        </pc:sldMkLst>
        <pc:spChg chg="mod">
          <ac:chgData name="Tatiana Krivosheev" userId="0049177f222f7596" providerId="LiveId" clId="{27245651-B952-473D-A9A4-DE78DB62414F}" dt="2021-12-08T17:30:40.532" v="11" actId="255"/>
          <ac:spMkLst>
            <pc:docMk/>
            <pc:sldMk cId="2166478056" sldId="290"/>
            <ac:spMk id="2" creationId="{00000000-0000-0000-0000-000000000000}"/>
          </ac:spMkLst>
        </pc:spChg>
      </pc:sldChg>
      <pc:sldChg chg="modSp mod">
        <pc:chgData name="Tatiana Krivosheev" userId="0049177f222f7596" providerId="LiveId" clId="{27245651-B952-473D-A9A4-DE78DB62414F}" dt="2021-12-08T17:31:07.025" v="13" actId="947"/>
        <pc:sldMkLst>
          <pc:docMk/>
          <pc:sldMk cId="2547779181" sldId="291"/>
        </pc:sldMkLst>
        <pc:spChg chg="mod">
          <ac:chgData name="Tatiana Krivosheev" userId="0049177f222f7596" providerId="LiveId" clId="{27245651-B952-473D-A9A4-DE78DB62414F}" dt="2021-12-08T17:31:07.025" v="13" actId="947"/>
          <ac:spMkLst>
            <pc:docMk/>
            <pc:sldMk cId="2547779181" sldId="291"/>
            <ac:spMk id="2" creationId="{00000000-0000-0000-0000-000000000000}"/>
          </ac:spMkLst>
        </pc:spChg>
      </pc:sldChg>
      <pc:sldChg chg="modSp mod">
        <pc:chgData name="Tatiana Krivosheev" userId="0049177f222f7596" providerId="LiveId" clId="{27245651-B952-473D-A9A4-DE78DB62414F}" dt="2021-12-08T17:30:31.766" v="10" actId="255"/>
        <pc:sldMkLst>
          <pc:docMk/>
          <pc:sldMk cId="741857096" sldId="292"/>
        </pc:sldMkLst>
        <pc:spChg chg="mod">
          <ac:chgData name="Tatiana Krivosheev" userId="0049177f222f7596" providerId="LiveId" clId="{27245651-B952-473D-A9A4-DE78DB62414F}" dt="2021-12-08T17:30:31.766" v="10" actId="255"/>
          <ac:spMkLst>
            <pc:docMk/>
            <pc:sldMk cId="741857096" sldId="292"/>
            <ac:spMk id="2" creationId="{00000000-0000-0000-0000-000000000000}"/>
          </ac:spMkLst>
        </pc:spChg>
      </pc:sldChg>
      <pc:sldChg chg="modSp mod">
        <pc:chgData name="Tatiana Krivosheev" userId="0049177f222f7596" providerId="LiveId" clId="{27245651-B952-473D-A9A4-DE78DB62414F}" dt="2021-12-08T17:31:34.283" v="14" actId="255"/>
        <pc:sldMkLst>
          <pc:docMk/>
          <pc:sldMk cId="1910530387" sldId="293"/>
        </pc:sldMkLst>
        <pc:spChg chg="mod">
          <ac:chgData name="Tatiana Krivosheev" userId="0049177f222f7596" providerId="LiveId" clId="{27245651-B952-473D-A9A4-DE78DB62414F}" dt="2021-12-08T17:31:34.283" v="14" actId="255"/>
          <ac:spMkLst>
            <pc:docMk/>
            <pc:sldMk cId="1910530387" sldId="293"/>
            <ac:spMk id="2" creationId="{00000000-0000-0000-0000-000000000000}"/>
          </ac:spMkLst>
        </pc:spChg>
      </pc:sldChg>
      <pc:sldChg chg="modSp mod">
        <pc:chgData name="Tatiana Krivosheev" userId="0049177f222f7596" providerId="LiveId" clId="{27245651-B952-473D-A9A4-DE78DB62414F}" dt="2021-12-08T17:31:42.752" v="15" actId="255"/>
        <pc:sldMkLst>
          <pc:docMk/>
          <pc:sldMk cId="3925054440" sldId="294"/>
        </pc:sldMkLst>
        <pc:spChg chg="mod">
          <ac:chgData name="Tatiana Krivosheev" userId="0049177f222f7596" providerId="LiveId" clId="{27245651-B952-473D-A9A4-DE78DB62414F}" dt="2021-12-08T17:31:42.752" v="15" actId="255"/>
          <ac:spMkLst>
            <pc:docMk/>
            <pc:sldMk cId="3925054440" sldId="294"/>
            <ac:spMk id="2" creationId="{00000000-0000-0000-0000-000000000000}"/>
          </ac:spMkLst>
        </pc:spChg>
      </pc:sldChg>
      <pc:sldChg chg="modSp mod">
        <pc:chgData name="Tatiana Krivosheev" userId="0049177f222f7596" providerId="LiveId" clId="{27245651-B952-473D-A9A4-DE78DB62414F}" dt="2021-12-08T17:32:21.722" v="18" actId="255"/>
        <pc:sldMkLst>
          <pc:docMk/>
          <pc:sldMk cId="1063005582" sldId="295"/>
        </pc:sldMkLst>
        <pc:spChg chg="mod">
          <ac:chgData name="Tatiana Krivosheev" userId="0049177f222f7596" providerId="LiveId" clId="{27245651-B952-473D-A9A4-DE78DB62414F}" dt="2021-12-08T17:32:21.722" v="18" actId="255"/>
          <ac:spMkLst>
            <pc:docMk/>
            <pc:sldMk cId="1063005582" sldId="295"/>
            <ac:spMk id="2" creationId="{00000000-0000-0000-0000-000000000000}"/>
          </ac:spMkLst>
        </pc:spChg>
      </pc:sldChg>
      <pc:sldChg chg="modSp mod">
        <pc:chgData name="Tatiana Krivosheev" userId="0049177f222f7596" providerId="LiveId" clId="{27245651-B952-473D-A9A4-DE78DB62414F}" dt="2021-12-08T17:29:13.903" v="1" actId="121"/>
        <pc:sldMkLst>
          <pc:docMk/>
          <pc:sldMk cId="172408088" sldId="300"/>
        </pc:sldMkLst>
        <pc:spChg chg="mod">
          <ac:chgData name="Tatiana Krivosheev" userId="0049177f222f7596" providerId="LiveId" clId="{27245651-B952-473D-A9A4-DE78DB62414F}" dt="2021-12-08T17:29:13.903" v="1" actId="121"/>
          <ac:spMkLst>
            <pc:docMk/>
            <pc:sldMk cId="172408088" sldId="300"/>
            <ac:spMk id="2" creationId="{00000000-0000-0000-0000-000000000000}"/>
          </ac:spMkLst>
        </pc:spChg>
      </pc:sldChg>
      <pc:sldChg chg="modSp mod">
        <pc:chgData name="Tatiana Krivosheev" userId="0049177f222f7596" providerId="LiveId" clId="{27245651-B952-473D-A9A4-DE78DB62414F}" dt="2021-12-08T17:31:49.408" v="16" actId="255"/>
        <pc:sldMkLst>
          <pc:docMk/>
          <pc:sldMk cId="118694275" sldId="315"/>
        </pc:sldMkLst>
        <pc:spChg chg="mod">
          <ac:chgData name="Tatiana Krivosheev" userId="0049177f222f7596" providerId="LiveId" clId="{27245651-B952-473D-A9A4-DE78DB62414F}" dt="2021-12-08T17:31:49.408" v="16" actId="255"/>
          <ac:spMkLst>
            <pc:docMk/>
            <pc:sldMk cId="118694275" sldId="315"/>
            <ac:spMk id="2" creationId="{00000000-0000-0000-0000-000000000000}"/>
          </ac:spMkLst>
        </pc:spChg>
      </pc:sldChg>
      <pc:sldChg chg="modSp mod">
        <pc:chgData name="Tatiana Krivosheev" userId="0049177f222f7596" providerId="LiveId" clId="{27245651-B952-473D-A9A4-DE78DB62414F}" dt="2021-12-08T17:32:00.518" v="17" actId="1076"/>
        <pc:sldMkLst>
          <pc:docMk/>
          <pc:sldMk cId="3380755045" sldId="317"/>
        </pc:sldMkLst>
        <pc:spChg chg="mod">
          <ac:chgData name="Tatiana Krivosheev" userId="0049177f222f7596" providerId="LiveId" clId="{27245651-B952-473D-A9A4-DE78DB62414F}" dt="2021-12-08T17:32:00.518" v="17" actId="1076"/>
          <ac:spMkLst>
            <pc:docMk/>
            <pc:sldMk cId="3380755045" sldId="317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fld id="{A6DF3FD4-B7AA-4A71-A51C-E1C1696223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fld id="{48B334CD-798E-4339-8049-7199EBA31FB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Answer: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lang="en-US"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6746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Answer: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en-US"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1498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Answer: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lang="en-US"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8214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Answer: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lang="en-US"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7973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\\Ps14\ircd\50694_Young_Freedman_13e_IRDVD\Supplied\67546Young13e_marktg\Links\Calatrava-Bridge_sml.jpg">
            <a:extLst>
              <a:ext uri="{FF2B5EF4-FFF2-40B4-BE49-F238E27FC236}">
                <a16:creationId xmlns:a16="http://schemas.microsoft.com/office/drawing/2014/main" id="{8A682F43-B89A-4E2E-9042-55726EC3B2B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7">
            <a:extLst>
              <a:ext uri="{FF2B5EF4-FFF2-40B4-BE49-F238E27FC236}">
                <a16:creationId xmlns:a16="http://schemas.microsoft.com/office/drawing/2014/main" id="{C50028DC-345F-4EEF-A40C-DB656DA0EA6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350" y="5029200"/>
            <a:ext cx="86868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" dist="25399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800" dirty="0">
                <a:solidFill>
                  <a:srgbClr val="D33325"/>
                </a:solidFill>
                <a:latin typeface="Arial" charset="0"/>
              </a:rPr>
              <a:t>PowerPoint</a:t>
            </a:r>
            <a:r>
              <a:rPr lang="en-US" sz="1800" baseline="30000" dirty="0">
                <a:solidFill>
                  <a:srgbClr val="D33325"/>
                </a:solidFill>
                <a:latin typeface="Arial" charset="0"/>
              </a:rPr>
              <a:t>®</a:t>
            </a:r>
            <a:r>
              <a:rPr lang="en-US" sz="1800" dirty="0">
                <a:solidFill>
                  <a:srgbClr val="D33325"/>
                </a:solidFill>
                <a:latin typeface="Arial" charset="0"/>
              </a:rPr>
              <a:t> Lectures for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Arial" charset="0"/>
              </a:rPr>
              <a:t>University Physics, Thirteenth Edition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Times New Roman" charset="0"/>
              </a:rPr>
              <a:t>   – Hugh D. Young and Roger A. Freedman</a:t>
            </a:r>
          </a:p>
        </p:txBody>
      </p:sp>
      <p:sp>
        <p:nvSpPr>
          <p:cNvPr id="9" name="Text Box 23">
            <a:extLst>
              <a:ext uri="{FF2B5EF4-FFF2-40B4-BE49-F238E27FC236}">
                <a16:creationId xmlns:a16="http://schemas.microsoft.com/office/drawing/2014/main" id="{7C1B7DBA-F770-447A-A6A4-3318F07162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4000" y="6096000"/>
            <a:ext cx="3086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en-US" sz="1800" b="1">
                <a:solidFill>
                  <a:srgbClr val="D33325"/>
                </a:solidFill>
                <a:latin typeface="Times New Roman" panose="02020603050405020304" pitchFamily="18" charset="0"/>
              </a:rPr>
              <a:t>Lectures by Wayne Anderson</a:t>
            </a:r>
          </a:p>
        </p:txBody>
      </p:sp>
    </p:spTree>
    <p:extLst>
      <p:ext uri="{BB962C8B-B14F-4D97-AF65-F5344CB8AC3E}">
        <p14:creationId xmlns:p14="http://schemas.microsoft.com/office/powerpoint/2010/main" val="471511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18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928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3 Conten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457200" y="215371"/>
            <a:ext cx="8229600" cy="10972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rgbClr val="007FA3"/>
              </a:buClr>
              <a:buFont typeface="Times New Roman"/>
              <a:buNone/>
              <a:defRPr sz="3600" b="1" i="0" u="none" strike="noStrike" cap="none">
                <a:solidFill>
                  <a:srgbClr val="007FA3"/>
                </a:solidFill>
                <a:latin typeface="+mj-lt"/>
                <a:ea typeface="Times New Roman"/>
                <a:cs typeface="Times New Roman"/>
                <a:sym typeface="Times New Roma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93969" y="6172200"/>
            <a:ext cx="8595359" cy="23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6335712" y="113071"/>
            <a:ext cx="2133599" cy="1828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469311" y="113071"/>
            <a:ext cx="551783" cy="1828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9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1BB07C-705F-4113-A2C5-779D6EA64D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556327"/>
            <a:ext cx="8229600" cy="114414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20D01C0-4FD2-4065-9EC3-96A30839828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0" y="2888656"/>
            <a:ext cx="8229600" cy="15476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hape 16"/>
          <p:cNvSpPr txBox="1"/>
          <p:nvPr userDrawn="1"/>
        </p:nvSpPr>
        <p:spPr>
          <a:xfrm>
            <a:off x="1600200" y="6429344"/>
            <a:ext cx="7162799" cy="2000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b="0" dirty="0">
              <a:latin typeface="Verdana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57200" y="4631625"/>
            <a:ext cx="8229600" cy="13668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504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242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073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70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630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537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84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151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646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  <p:sldLayoutId id="214748402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2148" y="5486400"/>
            <a:ext cx="6801853" cy="1384610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en-US" b="1" dirty="0"/>
              <a:t>DC CIRCUITS - RESISTORS IN SERIES AND PARALLEL</a:t>
            </a:r>
            <a:r>
              <a:rPr lang="en-US" dirty="0"/>
              <a:t>	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0" y="-1"/>
            <a:ext cx="6934200" cy="53775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5715000"/>
            <a:ext cx="1392714" cy="9418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276BCDA-307D-4A0E-A096-114DC6ADED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7" y="304800"/>
            <a:ext cx="2206943" cy="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08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4400" y="2133600"/>
            <a:ext cx="9822024" cy="42614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Parallel/series combination, example</a:t>
            </a:r>
          </a:p>
        </p:txBody>
      </p:sp>
    </p:spTree>
    <p:extLst>
      <p:ext uri="{BB962C8B-B14F-4D97-AF65-F5344CB8AC3E}">
        <p14:creationId xmlns:p14="http://schemas.microsoft.com/office/powerpoint/2010/main" val="118694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242" y="291299"/>
            <a:ext cx="8229600" cy="1097279"/>
          </a:xfrm>
        </p:spPr>
        <p:txBody>
          <a:bodyPr>
            <a:normAutofit/>
          </a:bodyPr>
          <a:lstStyle/>
          <a:p>
            <a:r>
              <a:rPr lang="en-US" b="0" dirty="0">
                <a:solidFill>
                  <a:schemeClr val="tx1"/>
                </a:solidFill>
              </a:rPr>
              <a:t>Let’s apply what we have learned</a:t>
            </a:r>
            <a:endParaRPr lang="en-IN" sz="2000" b="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2400" dirty="0">
                <a:latin typeface="+mn-lt"/>
              </a:rPr>
              <a:t>What things about the resistors in this circuit are the same for all three?</a:t>
            </a:r>
            <a:endParaRPr lang="en-IN" sz="2400" dirty="0"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57200" y="2888657"/>
            <a:ext cx="3730752" cy="891692"/>
          </a:xfrm>
        </p:spPr>
        <p:txBody>
          <a:bodyPr>
            <a:normAutofit/>
          </a:bodyPr>
          <a:lstStyle/>
          <a:p>
            <a:pPr marL="741600" lvl="2" indent="-428400">
              <a:buNone/>
            </a:pPr>
            <a:r>
              <a:rPr lang="en-US" altLang="en-US" sz="2400" dirty="0">
                <a:latin typeface="+mn-lt"/>
              </a:rPr>
              <a:t>A. Current </a:t>
            </a:r>
            <a:r>
              <a:rPr lang="en-US" altLang="en-US" sz="2400" i="1" dirty="0">
                <a:latin typeface="+mn-lt"/>
              </a:rPr>
              <a:t>I</a:t>
            </a:r>
          </a:p>
          <a:p>
            <a:pPr marL="741600" lvl="2" indent="-428400">
              <a:buNone/>
            </a:pPr>
            <a:r>
              <a:rPr lang="en-US" altLang="en-US" sz="2400" dirty="0">
                <a:latin typeface="+mn-lt"/>
              </a:rPr>
              <a:t>B. Potential difference</a:t>
            </a:r>
            <a:endParaRPr lang="en-US" altLang="en-US" sz="2400" i="1" dirty="0"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457200" y="3780348"/>
            <a:ext cx="3172968" cy="1366838"/>
          </a:xfrm>
        </p:spPr>
        <p:txBody>
          <a:bodyPr>
            <a:normAutofit/>
          </a:bodyPr>
          <a:lstStyle/>
          <a:p>
            <a:pPr marL="741600" lvl="1" indent="-428400">
              <a:buNone/>
            </a:pPr>
            <a:r>
              <a:rPr lang="en-US" altLang="en-US" sz="2400" dirty="0"/>
              <a:t>C. Resistance </a:t>
            </a:r>
            <a:r>
              <a:rPr lang="en-US" altLang="en-US" sz="2400" i="1" dirty="0"/>
              <a:t>R</a:t>
            </a:r>
          </a:p>
          <a:p>
            <a:pPr marL="741600" lvl="1" indent="-428400">
              <a:buNone/>
            </a:pPr>
            <a:r>
              <a:rPr lang="en-US" altLang="en-US" sz="2400" dirty="0"/>
              <a:t>D. A and B</a:t>
            </a:r>
          </a:p>
          <a:p>
            <a:pPr marL="741600" lvl="1" indent="-428400">
              <a:buNone/>
            </a:pPr>
            <a:r>
              <a:rPr lang="en-US" altLang="en-US" sz="2400" dirty="0"/>
              <a:t>E. B and C</a:t>
            </a:r>
          </a:p>
        </p:txBody>
      </p:sp>
      <p:pic>
        <p:nvPicPr>
          <p:cNvPr id="8" name="Picture 7" descr="Delta V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643" y="3305604"/>
            <a:ext cx="549048" cy="3290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5B4D59-413D-4D76-A7DA-D7BA31533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310" y="2225747"/>
            <a:ext cx="4229690" cy="259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7550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>
                <a:solidFill>
                  <a:schemeClr val="tx1"/>
                </a:solidFill>
              </a:rPr>
              <a:t>Let’s apply what we have learned</a:t>
            </a:r>
            <a:endParaRPr lang="en-IN" sz="2000" b="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2400" dirty="0">
                <a:latin typeface="+mn-lt"/>
              </a:rPr>
              <a:t>What things about the resistors in this circuit are the same for all three?</a:t>
            </a:r>
            <a:endParaRPr lang="en-IN" sz="2400" dirty="0"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57200" y="2888657"/>
            <a:ext cx="3730752" cy="891692"/>
          </a:xfrm>
        </p:spPr>
        <p:txBody>
          <a:bodyPr>
            <a:normAutofit/>
          </a:bodyPr>
          <a:lstStyle/>
          <a:p>
            <a:pPr marL="741600" lvl="2" indent="-428400">
              <a:buNone/>
            </a:pPr>
            <a:r>
              <a:rPr lang="en-US" altLang="en-US" sz="2400" dirty="0">
                <a:latin typeface="+mn-lt"/>
              </a:rPr>
              <a:t>A. Current </a:t>
            </a:r>
            <a:r>
              <a:rPr lang="en-US" altLang="en-US" sz="2400" i="1" dirty="0">
                <a:latin typeface="+mn-lt"/>
              </a:rPr>
              <a:t>I</a:t>
            </a:r>
          </a:p>
          <a:p>
            <a:pPr marL="741600" lvl="2" indent="-428400">
              <a:buNone/>
            </a:pPr>
            <a:r>
              <a:rPr lang="en-US" altLang="en-US" sz="2400" dirty="0">
                <a:solidFill>
                  <a:srgbClr val="FF0000"/>
                </a:solidFill>
                <a:latin typeface="+mn-lt"/>
              </a:rPr>
              <a:t>B. </a:t>
            </a:r>
            <a:r>
              <a:rPr lang="en-US" altLang="en-US" sz="2400" dirty="0">
                <a:latin typeface="+mn-lt"/>
              </a:rPr>
              <a:t>Potential difference</a:t>
            </a:r>
            <a:endParaRPr lang="en-US" altLang="en-US" sz="2400" i="1" dirty="0"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457200" y="3780348"/>
            <a:ext cx="3172968" cy="1366838"/>
          </a:xfrm>
        </p:spPr>
        <p:txBody>
          <a:bodyPr>
            <a:normAutofit/>
          </a:bodyPr>
          <a:lstStyle/>
          <a:p>
            <a:pPr marL="741600" lvl="1" indent="-428400">
              <a:buNone/>
            </a:pPr>
            <a:r>
              <a:rPr lang="en-US" altLang="en-US" sz="2400" dirty="0"/>
              <a:t>C. Resistance </a:t>
            </a:r>
            <a:r>
              <a:rPr lang="en-US" altLang="en-US" sz="2400" i="1" dirty="0"/>
              <a:t>R</a:t>
            </a:r>
          </a:p>
          <a:p>
            <a:pPr marL="741600" lvl="1" indent="-428400">
              <a:buNone/>
            </a:pPr>
            <a:r>
              <a:rPr lang="en-US" altLang="en-US" sz="2400" dirty="0"/>
              <a:t>D. A and B</a:t>
            </a:r>
          </a:p>
          <a:p>
            <a:pPr marL="741600" lvl="1" indent="-428400">
              <a:buNone/>
            </a:pPr>
            <a:r>
              <a:rPr lang="en-US" altLang="en-US" sz="2400" dirty="0"/>
              <a:t>E. B and C</a:t>
            </a:r>
          </a:p>
        </p:txBody>
      </p:sp>
      <p:pic>
        <p:nvPicPr>
          <p:cNvPr id="8" name="Picture 7" descr="Delta V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0168" y="3290963"/>
            <a:ext cx="549048" cy="3290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5B4D59-413D-4D76-A7DA-D7BA31533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310" y="2225747"/>
            <a:ext cx="4229690" cy="259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65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>
                <a:solidFill>
                  <a:schemeClr val="tx1"/>
                </a:solidFill>
              </a:rPr>
              <a:t>Let’s apply what we have learned</a:t>
            </a:r>
            <a:endParaRPr lang="en-IN" sz="2000" b="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2400" dirty="0">
                <a:latin typeface="+mn-lt"/>
              </a:rPr>
              <a:t>What things about the resistors in this circuit are the same for all three?</a:t>
            </a:r>
            <a:endParaRPr lang="en-IN" sz="2400" dirty="0"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57200" y="2888657"/>
            <a:ext cx="3730752" cy="891692"/>
          </a:xfrm>
        </p:spPr>
        <p:txBody>
          <a:bodyPr>
            <a:normAutofit/>
          </a:bodyPr>
          <a:lstStyle/>
          <a:p>
            <a:pPr marL="741600" lvl="2" indent="-428400">
              <a:buNone/>
            </a:pPr>
            <a:r>
              <a:rPr lang="en-US" altLang="en-US" sz="2400" dirty="0">
                <a:latin typeface="+mn-lt"/>
              </a:rPr>
              <a:t>A. Current </a:t>
            </a:r>
            <a:r>
              <a:rPr lang="en-US" altLang="en-US" sz="2400" i="1" dirty="0">
                <a:latin typeface="+mn-lt"/>
              </a:rPr>
              <a:t>I</a:t>
            </a:r>
          </a:p>
          <a:p>
            <a:pPr marL="741600" lvl="2" indent="-428400">
              <a:buNone/>
            </a:pPr>
            <a:r>
              <a:rPr lang="en-US" altLang="en-US" sz="2400" dirty="0">
                <a:latin typeface="+mn-lt"/>
              </a:rPr>
              <a:t>B. Potential difference</a:t>
            </a:r>
            <a:endParaRPr lang="en-US" altLang="en-US" sz="2400" i="1" dirty="0"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457200" y="3780348"/>
            <a:ext cx="3172968" cy="1366838"/>
          </a:xfrm>
        </p:spPr>
        <p:txBody>
          <a:bodyPr>
            <a:normAutofit/>
          </a:bodyPr>
          <a:lstStyle/>
          <a:p>
            <a:pPr marL="741600" lvl="1" indent="-428400">
              <a:buNone/>
            </a:pPr>
            <a:r>
              <a:rPr lang="en-US" altLang="en-US" sz="2400" dirty="0"/>
              <a:t>C. Resistance </a:t>
            </a:r>
            <a:r>
              <a:rPr lang="en-US" altLang="en-US" sz="2400" i="1" dirty="0"/>
              <a:t>R</a:t>
            </a:r>
          </a:p>
          <a:p>
            <a:pPr marL="741600" lvl="1" indent="-428400">
              <a:buNone/>
            </a:pPr>
            <a:r>
              <a:rPr lang="en-US" altLang="en-US" sz="2400" dirty="0"/>
              <a:t>D. A and B</a:t>
            </a:r>
          </a:p>
          <a:p>
            <a:pPr marL="741600" lvl="1" indent="-428400">
              <a:buNone/>
            </a:pPr>
            <a:r>
              <a:rPr lang="en-US" altLang="en-US" sz="2400" dirty="0"/>
              <a:t>E. B and C</a:t>
            </a:r>
          </a:p>
        </p:txBody>
      </p:sp>
      <p:pic>
        <p:nvPicPr>
          <p:cNvPr id="8" name="Picture 7" descr="Delta V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643" y="3305604"/>
            <a:ext cx="549048" cy="3290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390639-2992-47D9-85F1-1AE715CF6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425" y="2979266"/>
            <a:ext cx="4296375" cy="191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61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>
                <a:solidFill>
                  <a:schemeClr val="tx1"/>
                </a:solidFill>
              </a:rPr>
              <a:t>Let’s apply what we have learned</a:t>
            </a:r>
            <a:endParaRPr lang="en-IN" sz="2000" b="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2400" dirty="0">
                <a:latin typeface="+mn-lt"/>
              </a:rPr>
              <a:t>What things about the resistors in this circuit are the same for all three?</a:t>
            </a:r>
            <a:endParaRPr lang="en-IN" sz="2400" dirty="0"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57200" y="2888657"/>
            <a:ext cx="3730752" cy="891692"/>
          </a:xfrm>
        </p:spPr>
        <p:txBody>
          <a:bodyPr>
            <a:normAutofit/>
          </a:bodyPr>
          <a:lstStyle/>
          <a:p>
            <a:pPr marL="741600" lvl="2" indent="-428400">
              <a:buNone/>
            </a:pPr>
            <a:r>
              <a:rPr lang="en-US" altLang="en-US" sz="2400" dirty="0">
                <a:solidFill>
                  <a:srgbClr val="FF0000"/>
                </a:solidFill>
                <a:latin typeface="+mn-lt"/>
              </a:rPr>
              <a:t>A. </a:t>
            </a:r>
            <a:r>
              <a:rPr lang="en-US" altLang="en-US" sz="2400" dirty="0">
                <a:latin typeface="+mn-lt"/>
              </a:rPr>
              <a:t>Current </a:t>
            </a:r>
            <a:r>
              <a:rPr lang="en-US" altLang="en-US" sz="2400" i="1" dirty="0">
                <a:latin typeface="+mn-lt"/>
              </a:rPr>
              <a:t>I</a:t>
            </a:r>
          </a:p>
          <a:p>
            <a:pPr marL="741600" lvl="2" indent="-428400">
              <a:buNone/>
            </a:pPr>
            <a:r>
              <a:rPr lang="en-US" altLang="en-US" sz="2400" dirty="0">
                <a:latin typeface="+mn-lt"/>
              </a:rPr>
              <a:t>B. Potential difference</a:t>
            </a:r>
            <a:endParaRPr lang="en-US" altLang="en-US" sz="2400" i="1" dirty="0"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457200" y="3780348"/>
            <a:ext cx="3172968" cy="1366838"/>
          </a:xfrm>
        </p:spPr>
        <p:txBody>
          <a:bodyPr>
            <a:normAutofit/>
          </a:bodyPr>
          <a:lstStyle/>
          <a:p>
            <a:pPr marL="741600" lvl="1" indent="-428400">
              <a:buNone/>
            </a:pPr>
            <a:r>
              <a:rPr lang="en-US" altLang="en-US" sz="2400" dirty="0"/>
              <a:t>C. Resistance </a:t>
            </a:r>
            <a:r>
              <a:rPr lang="en-US" altLang="en-US" sz="2400" i="1" dirty="0"/>
              <a:t>R</a:t>
            </a:r>
          </a:p>
          <a:p>
            <a:pPr marL="741600" lvl="1" indent="-428400">
              <a:buNone/>
            </a:pPr>
            <a:r>
              <a:rPr lang="en-US" altLang="en-US" sz="2400" dirty="0"/>
              <a:t>D. A and B</a:t>
            </a:r>
          </a:p>
          <a:p>
            <a:pPr marL="741600" lvl="1" indent="-428400">
              <a:buNone/>
            </a:pPr>
            <a:r>
              <a:rPr lang="en-US" altLang="en-US" sz="2400" dirty="0"/>
              <a:t>E. B and C</a:t>
            </a:r>
          </a:p>
        </p:txBody>
      </p:sp>
      <p:pic>
        <p:nvPicPr>
          <p:cNvPr id="8" name="Picture 7" descr="Delta V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643" y="3305604"/>
            <a:ext cx="549048" cy="3290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390639-2992-47D9-85F1-1AE715CF6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425" y="2979266"/>
            <a:ext cx="4296375" cy="191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960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Let’s see how it works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Lets start with three resistors – 100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, 200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, and 300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.</a:t>
            </a:r>
          </a:p>
          <a:p>
            <a:r>
              <a:rPr lang="en-US" dirty="0"/>
              <a:t>Connected in series, the equivalent resistance is 600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="1" dirty="0"/>
              <a:t>Note</a:t>
            </a:r>
            <a:r>
              <a:rPr lang="en-US" dirty="0"/>
              <a:t> that the equivalent resistance is greater than every one of the individual resistances!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Connected in parallel, the same three resistors produce an equivalent resistance of 600/11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, or 54.4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="1" dirty="0"/>
              <a:t>Note</a:t>
            </a:r>
            <a:r>
              <a:rPr lang="en-US" dirty="0"/>
              <a:t> that the equivalent resistance is less than every one of the individual resistances! </a:t>
            </a:r>
          </a:p>
        </p:txBody>
      </p:sp>
    </p:spTree>
    <p:extLst>
      <p:ext uri="{BB962C8B-B14F-4D97-AF65-F5344CB8AC3E}">
        <p14:creationId xmlns:p14="http://schemas.microsoft.com/office/powerpoint/2010/main" val="1063005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2244"/>
            <a:ext cx="8839200" cy="503238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Resistors in series and parallel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167640" y="990600"/>
            <a:ext cx="8686800" cy="3359150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</a:pPr>
            <a:endParaRPr lang="en-US" altLang="en-US" sz="2200" dirty="0"/>
          </a:p>
          <a:p>
            <a:pPr lvl="1">
              <a:lnSpc>
                <a:spcPct val="90000"/>
              </a:lnSpc>
            </a:pPr>
            <a:r>
              <a:rPr lang="en-US" altLang="en-US" sz="2200" dirty="0"/>
              <a:t>Resistors are in </a:t>
            </a:r>
            <a:r>
              <a:rPr lang="en-US" altLang="en-US" sz="2200" i="1" dirty="0"/>
              <a:t>series</a:t>
            </a:r>
            <a:r>
              <a:rPr lang="en-US" altLang="en-US" sz="2200" dirty="0"/>
              <a:t> if they are connected one after the other so the </a:t>
            </a:r>
            <a:r>
              <a:rPr lang="en-US" altLang="en-US" sz="2200" i="1" dirty="0"/>
              <a:t>current</a:t>
            </a:r>
            <a:r>
              <a:rPr lang="en-US" altLang="en-US" sz="2200" dirty="0"/>
              <a:t> is the same in all of them (see left figure below). </a:t>
            </a:r>
          </a:p>
          <a:p>
            <a:pPr marL="201168" lvl="1" indent="0">
              <a:lnSpc>
                <a:spcPct val="90000"/>
              </a:lnSpc>
              <a:buNone/>
            </a:pPr>
            <a:endParaRPr lang="en-US" altLang="en-US" sz="2200" dirty="0"/>
          </a:p>
          <a:p>
            <a:pPr lvl="1">
              <a:lnSpc>
                <a:spcPct val="90000"/>
              </a:lnSpc>
            </a:pPr>
            <a:r>
              <a:rPr lang="en-US" altLang="en-US" sz="2200" dirty="0"/>
              <a:t>Resistors are in </a:t>
            </a:r>
            <a:r>
              <a:rPr lang="en-US" altLang="en-US" sz="2200" i="1" dirty="0"/>
              <a:t>parallel</a:t>
            </a:r>
            <a:r>
              <a:rPr lang="en-US" altLang="en-US" sz="2200" dirty="0"/>
              <a:t> if they are connected so that the </a:t>
            </a:r>
            <a:r>
              <a:rPr lang="en-US" altLang="en-US" sz="2200" i="1" dirty="0"/>
              <a:t>potential difference </a:t>
            </a:r>
            <a:r>
              <a:rPr lang="en-US" altLang="en-US" sz="2200" dirty="0"/>
              <a:t>must be the same across all of them (see right figure below).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38" y="2971800"/>
            <a:ext cx="8693302" cy="37716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27830" y="1524000"/>
            <a:ext cx="4587875" cy="4674552"/>
          </a:xfrm>
        </p:spPr>
        <p:txBody>
          <a:bodyPr>
            <a:normAutofit fontScale="62500" lnSpcReduction="20000"/>
          </a:bodyPr>
          <a:lstStyle/>
          <a:p>
            <a:pPr lvl="1"/>
            <a:r>
              <a:rPr lang="en-US" altLang="en-US" sz="4200" dirty="0"/>
              <a:t>Resistors can also be connected in combinations of series and parallel, as shown on the right.</a:t>
            </a:r>
          </a:p>
          <a:p>
            <a:pPr marL="457200" lvl="1" indent="0">
              <a:buNone/>
            </a:pPr>
            <a:endParaRPr lang="en-US" altLang="en-US" sz="4200" dirty="0"/>
          </a:p>
          <a:p>
            <a:pPr lvl="1"/>
            <a:r>
              <a:rPr lang="en-US" altLang="en-US" sz="4200" dirty="0"/>
              <a:t>For any combination of resistors we can always find a</a:t>
            </a:r>
            <a:r>
              <a:rPr lang="en-US" altLang="en-US" sz="4200" i="1" dirty="0"/>
              <a:t> single </a:t>
            </a:r>
            <a:r>
              <a:rPr lang="en-US" altLang="en-US" sz="4200" dirty="0"/>
              <a:t>resistor that could replace the combination and result in the same total current and potential difference. The resistance of this single resistor is called </a:t>
            </a:r>
            <a:r>
              <a:rPr lang="en-US" altLang="en-US" sz="4200" b="1" dirty="0"/>
              <a:t>equivalent resistance</a:t>
            </a:r>
            <a:r>
              <a:rPr lang="en-US" altLang="en-US" sz="4200" dirty="0"/>
              <a:t>.</a:t>
            </a:r>
          </a:p>
          <a:p>
            <a:pPr lvl="1"/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1981200"/>
            <a:ext cx="7266708" cy="3152751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F544A120-5E93-498C-960E-4DF05305D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499" y="371634"/>
            <a:ext cx="88392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Resistors in series and parallel, continued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Resistors in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600200"/>
                <a:ext cx="5257800" cy="5105400"/>
              </a:xfrm>
            </p:spPr>
            <p:txBody>
              <a:bodyPr>
                <a:normAutofit fontScale="55000" lnSpcReduction="20000"/>
              </a:bodyPr>
              <a:lstStyle/>
              <a:p>
                <a:r>
                  <a:rPr lang="en-US" sz="3600" dirty="0"/>
                  <a:t>Let’s start with three resistors in </a:t>
                </a:r>
                <a:r>
                  <a:rPr lang="en-US" sz="3600" i="1" dirty="0"/>
                  <a:t>series</a:t>
                </a:r>
                <a:r>
                  <a:rPr lang="en-US" sz="3600" dirty="0"/>
                  <a:t>.</a:t>
                </a:r>
              </a:p>
              <a:p>
                <a:r>
                  <a:rPr lang="en-US" sz="3600" dirty="0"/>
                  <a:t>If the resistors are in series, current must be </a:t>
                </a:r>
                <a:r>
                  <a:rPr lang="en-US" sz="3600" i="1" dirty="0"/>
                  <a:t>the</a:t>
                </a:r>
              </a:p>
              <a:p>
                <a:pPr marL="0" indent="0">
                  <a:buNone/>
                </a:pPr>
                <a:r>
                  <a:rPr lang="en-US" sz="3600" i="1" dirty="0"/>
                  <a:t>     same </a:t>
                </a:r>
                <a:r>
                  <a:rPr lang="en-US" sz="3600" dirty="0"/>
                  <a:t>in all of them (the rate at which charges flow        must be the same in all the resistors):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6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6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i="1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3600" dirty="0"/>
              </a:p>
              <a:p>
                <a:r>
                  <a:rPr lang="en-US" sz="3600" dirty="0"/>
                  <a:t>The potential differences across each of the three resistors are not generally the same (Ohm’s Law!):</a:t>
                </a:r>
              </a:p>
              <a:p>
                <a:pPr marL="0" indent="0">
                  <a:buNone/>
                </a:pPr>
                <a:endParaRPr lang="en-US" sz="3600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6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600" dirty="0"/>
                  <a:t> </a:t>
                </a:r>
                <a14:m>
                  <m:oMath xmlns:m="http://schemas.openxmlformats.org/officeDocument/2006/math">
                    <m:r>
                      <a:rPr lang="en-US" sz="3600" b="0" i="0" smtClean="0">
                        <a:latin typeface="Cambria Math" panose="02040503050406030204" pitchFamily="18" charset="0"/>
                      </a:rPr>
                      <m:t>         </m:t>
                    </m:r>
                    <m:r>
                      <m:rPr>
                        <m:sty m:val="p"/>
                      </m:rPr>
                      <a:rPr lang="en-US" sz="36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3600" dirty="0"/>
                  <a:t> </a:t>
                </a:r>
                <a14:m>
                  <m:oMath xmlns:m="http://schemas.openxmlformats.org/officeDocument/2006/math">
                    <m:r>
                      <a:rPr lang="en-US" sz="3600" b="0" i="0" smtClean="0">
                        <a:latin typeface="Cambria Math" panose="02040503050406030204" pitchFamily="18" charset="0"/>
                      </a:rPr>
                      <m:t>        </m:t>
                    </m:r>
                    <m:r>
                      <m:rPr>
                        <m:sty m:val="p"/>
                      </m:rPr>
                      <a:rPr lang="en-US" sz="36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3600" dirty="0"/>
              </a:p>
              <a:p>
                <a:r>
                  <a:rPr lang="en-US" sz="3600" dirty="0"/>
                  <a:t>As we know from our experiments, the sum of the potential differences across three resistors must be equal to the overall potential difference across the combination: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600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3600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3600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3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36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3600" i="1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en-US" sz="3600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600200"/>
                <a:ext cx="5257800" cy="5105400"/>
              </a:xfrm>
              <a:blipFill>
                <a:blip r:embed="rId2"/>
                <a:stretch>
                  <a:fillRect l="-1276" t="-2270" r="-12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828800"/>
            <a:ext cx="3133923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79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Resistors in series, continued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r>
                  <a:rPr lang="en-US" dirty="0"/>
                  <a:t>Using Ohm’s law we get: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en-US" dirty="0"/>
              </a:p>
              <a:p>
                <a:pPr marL="0" indent="0" algn="ctr">
                  <a:buNone/>
                </a:pPr>
                <a:r>
                  <a:rPr lang="en-US" dirty="0"/>
                  <a:t> </a:t>
                </a:r>
              </a:p>
              <a:p>
                <a:r>
                  <a:rPr lang="en-US" dirty="0"/>
                  <a:t>From the other hand, if we substitute the resistors combination with a </a:t>
                </a:r>
                <a:r>
                  <a:rPr lang="en-US" i="1" dirty="0"/>
                  <a:t>single</a:t>
                </a:r>
                <a:r>
                  <a:rPr lang="en-US" dirty="0"/>
                  <a:t> equivalent resistor: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𝐼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𝑒𝑞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Setting the two equations equal to each other we arrive to: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𝑒𝑞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59" t="-26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2859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Resistors in series, summary</a:t>
            </a:r>
            <a:r>
              <a:rPr lang="en-US" dirty="0"/>
              <a:t>	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Currents in all resistors in series combination is the same.</a:t>
            </a:r>
          </a:p>
          <a:p>
            <a:r>
              <a:rPr lang="en-US" sz="2000" dirty="0"/>
              <a:t>Sum of potential differences across all resistors equals to the potential difference across the combination.</a:t>
            </a:r>
          </a:p>
          <a:p>
            <a:r>
              <a:rPr lang="en-US" sz="2000" dirty="0"/>
              <a:t>Equivalent resistance is the sum of the individual resistances (independent of how many resistors are in the combination).</a:t>
            </a:r>
          </a:p>
          <a:p>
            <a:r>
              <a:rPr lang="en-US" sz="2000" dirty="0"/>
              <a:t>Equivalent resistance of the combination is always </a:t>
            </a:r>
            <a:r>
              <a:rPr lang="en-US" sz="2000" i="1" dirty="0"/>
              <a:t>greater</a:t>
            </a:r>
            <a:r>
              <a:rPr lang="en-US" sz="2000" dirty="0"/>
              <a:t> than any one of the individual resistances.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478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Resistors in parallel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86152" y="1676400"/>
                <a:ext cx="6347714" cy="5029200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dirty="0"/>
                  <a:t>Let’s now arrange the same three resistors in parallel.</a:t>
                </a:r>
              </a:p>
              <a:p>
                <a:r>
                  <a:rPr lang="en-US" dirty="0"/>
                  <a:t>If the resistors are in parallel, potential difference must be </a:t>
                </a:r>
                <a:r>
                  <a:rPr lang="en-US" i="1" dirty="0"/>
                  <a:t>the same </a:t>
                </a:r>
                <a:r>
                  <a:rPr lang="en-US" dirty="0"/>
                  <a:t>across all of them: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The currents in each of the three resistors are not generally the same (Ohm’s Law!):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  <m:r>
                          <a:rPr lang="en-US" i="1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  <m:r>
                          <a:rPr lang="en-US" i="1"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   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den>
                        </m:f>
                        <m:r>
                          <a:rPr lang="en-US" i="1"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r>
                  <a:rPr lang="en-US"/>
                  <a:t>The </a:t>
                </a:r>
                <a:r>
                  <a:rPr lang="en-US" dirty="0"/>
                  <a:t>current in the entire combination is: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86152" y="1676400"/>
                <a:ext cx="6347714" cy="5029200"/>
              </a:xfrm>
              <a:blipFill>
                <a:blip r:embed="rId2"/>
                <a:stretch>
                  <a:fillRect l="-1441" t="-3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1857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Resistors in parallel, continued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09599" y="1930400"/>
                <a:ext cx="6347714" cy="3880773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dirty="0"/>
                  <a:t> </a:t>
                </a:r>
              </a:p>
              <a:p>
                <a:r>
                  <a:rPr lang="en-US" sz="2000" dirty="0"/>
                  <a:t>From the other hand, if we substitute the resistors combination with a </a:t>
                </a:r>
                <a:r>
                  <a:rPr lang="en-US" sz="2000" i="1" dirty="0"/>
                  <a:t>single</a:t>
                </a:r>
                <a:r>
                  <a:rPr lang="en-US" sz="2000" dirty="0"/>
                  <a:t> equivalent resistor:</a:t>
                </a:r>
              </a:p>
              <a:p>
                <a:pPr marL="0" indent="0" algn="ctr">
                  <a:buNone/>
                </a:pPr>
                <a:r>
                  <a:rPr lang="en-US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r>
                              <a:rPr lang="en-US" sz="2000" b="0" i="1" baseline="-25000" smtClean="0">
                                <a:latin typeface="Cambria Math" panose="02040503050406030204" pitchFamily="18" charset="0"/>
                              </a:rPr>
                              <m:t>𝑒𝑞</m:t>
                            </m:r>
                          </m:den>
                        </m:f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  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r>
                  <a:rPr lang="en-US" sz="2000" dirty="0"/>
                  <a:t>Setting the two equations equal to each other we arrive to: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1/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𝑒𝑞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1/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1/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1/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599" y="1930400"/>
                <a:ext cx="6347714" cy="3880773"/>
              </a:xfrm>
              <a:blipFill>
                <a:blip r:embed="rId2"/>
                <a:stretch>
                  <a:fillRect l="-384" r="-15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0530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Resistors in parallel, summary</a:t>
            </a:r>
            <a:r>
              <a:rPr lang="en-US" dirty="0"/>
              <a:t>	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Potential difference across all resistors in parallel combination is the same.</a:t>
            </a:r>
          </a:p>
          <a:p>
            <a:r>
              <a:rPr lang="en-US" sz="2000" dirty="0"/>
              <a:t>Sum of the currents in all resistors equals to the current in the combination.</a:t>
            </a:r>
          </a:p>
          <a:p>
            <a:r>
              <a:rPr lang="en-US" sz="2000" dirty="0"/>
              <a:t>The reciprocal of the equivalent resistance is the sum of the reciprocals of the individual resistances (independent of how many resistors are in the combination).</a:t>
            </a:r>
          </a:p>
          <a:p>
            <a:r>
              <a:rPr lang="en-US" sz="2000" dirty="0"/>
              <a:t>Equivalent resistance of the combination is always </a:t>
            </a:r>
            <a:r>
              <a:rPr lang="en-US" sz="2000" i="1" dirty="0"/>
              <a:t>less</a:t>
            </a:r>
            <a:r>
              <a:rPr lang="en-US" sz="2000" dirty="0"/>
              <a:t> than any one of the individual resistances.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0544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VERSION" val="XP"/>
  <p:tag name="ISGAMESHOW" val="Fals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8577</TotalTime>
  <Words>867</Words>
  <Application>Microsoft Office PowerPoint</Application>
  <PresentationFormat>On-screen Show (4:3)</PresentationFormat>
  <Paragraphs>107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Symbol</vt:lpstr>
      <vt:lpstr>Times New Roman</vt:lpstr>
      <vt:lpstr>Verdana</vt:lpstr>
      <vt:lpstr>Office Theme</vt:lpstr>
      <vt:lpstr>DC CIRCUITS - RESISTORS IN SERIES AND PARALLEL </vt:lpstr>
      <vt:lpstr>Resistors in series and parallel</vt:lpstr>
      <vt:lpstr>Resistors in series and parallel, continued</vt:lpstr>
      <vt:lpstr>Resistors in series</vt:lpstr>
      <vt:lpstr>Resistors in series, continued</vt:lpstr>
      <vt:lpstr>Resistors in series, summary  </vt:lpstr>
      <vt:lpstr>Resistors in parallel</vt:lpstr>
      <vt:lpstr>Resistors in parallel, continued</vt:lpstr>
      <vt:lpstr>Resistors in parallel, summary  </vt:lpstr>
      <vt:lpstr>Parallel/series combination, example</vt:lpstr>
      <vt:lpstr>Let’s apply what we have learned</vt:lpstr>
      <vt:lpstr>Let’s apply what we have learned</vt:lpstr>
      <vt:lpstr>Let’s apply what we have learned</vt:lpstr>
      <vt:lpstr>Let’s apply what we have learned</vt:lpstr>
      <vt:lpstr>Let’s see how it works </vt:lpstr>
    </vt:vector>
  </TitlesOfParts>
  <Company>Benjamin Cummings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slide</dc:title>
  <dc:creator>BCP User</dc:creator>
  <cp:lastModifiedBy>Tatiana Krivosheev</cp:lastModifiedBy>
  <cp:revision>440</cp:revision>
  <cp:lastPrinted>2006-11-21T16:50:10Z</cp:lastPrinted>
  <dcterms:created xsi:type="dcterms:W3CDTF">2002-07-11T17:04:39Z</dcterms:created>
  <dcterms:modified xsi:type="dcterms:W3CDTF">2021-12-10T20:10:43Z</dcterms:modified>
</cp:coreProperties>
</file>