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4" r:id="rId1"/>
  </p:sldMasterIdLst>
  <p:notesMasterIdLst>
    <p:notesMasterId r:id="rId8"/>
  </p:notesMasterIdLst>
  <p:handoutMasterIdLst>
    <p:handoutMasterId r:id="rId9"/>
  </p:handoutMasterIdLst>
  <p:sldIdLst>
    <p:sldId id="303" r:id="rId2"/>
    <p:sldId id="323" r:id="rId3"/>
    <p:sldId id="320" r:id="rId4"/>
    <p:sldId id="321" r:id="rId5"/>
    <p:sldId id="322" r:id="rId6"/>
    <p:sldId id="324" r:id="rId7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A37"/>
    <a:srgbClr val="00417E"/>
    <a:srgbClr val="FFECD7"/>
    <a:srgbClr val="F7955A"/>
    <a:srgbClr val="666699"/>
    <a:srgbClr val="0066CC"/>
    <a:srgbClr val="00487A"/>
    <a:srgbClr val="D33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7EC0C9-DE16-40D7-9700-10BA54285765}" v="1" dt="2021-12-10T20:06:07.1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7" autoAdjust="0"/>
    <p:restoredTop sz="93202" autoAdjust="0"/>
  </p:normalViewPr>
  <p:slideViewPr>
    <p:cSldViewPr>
      <p:cViewPr>
        <p:scale>
          <a:sx n="105" d="100"/>
          <a:sy n="105" d="100"/>
        </p:scale>
        <p:origin x="824" y="248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tiana Krivosheev" userId="0049177f222f7596" providerId="LiveId" clId="{167EC0C9-DE16-40D7-9700-10BA54285765}"/>
    <pc:docChg chg="undo custSel modSld">
      <pc:chgData name="Tatiana Krivosheev" userId="0049177f222f7596" providerId="LiveId" clId="{167EC0C9-DE16-40D7-9700-10BA54285765}" dt="2021-12-10T20:07:33.312" v="15" actId="14100"/>
      <pc:docMkLst>
        <pc:docMk/>
      </pc:docMkLst>
      <pc:sldChg chg="addSp delSp modSp mod setBg">
        <pc:chgData name="Tatiana Krivosheev" userId="0049177f222f7596" providerId="LiveId" clId="{167EC0C9-DE16-40D7-9700-10BA54285765}" dt="2021-12-10T20:07:33.312" v="15" actId="14100"/>
        <pc:sldMkLst>
          <pc:docMk/>
          <pc:sldMk cId="1087600641" sldId="303"/>
        </pc:sldMkLst>
        <pc:spChg chg="mod ord">
          <ac:chgData name="Tatiana Krivosheev" userId="0049177f222f7596" providerId="LiveId" clId="{167EC0C9-DE16-40D7-9700-10BA54285765}" dt="2021-12-10T20:07:27.253" v="14" actId="26606"/>
          <ac:spMkLst>
            <pc:docMk/>
            <pc:sldMk cId="1087600641" sldId="303"/>
            <ac:spMk id="2" creationId="{00000000-0000-0000-0000-000000000000}"/>
          </ac:spMkLst>
        </pc:spChg>
        <pc:spChg chg="add del">
          <ac:chgData name="Tatiana Krivosheev" userId="0049177f222f7596" providerId="LiveId" clId="{167EC0C9-DE16-40D7-9700-10BA54285765}" dt="2021-12-10T20:06:42.931" v="3" actId="26606"/>
          <ac:spMkLst>
            <pc:docMk/>
            <pc:sldMk cId="1087600641" sldId="303"/>
            <ac:spMk id="11" creationId="{73DE2CFE-42F2-48F0-8706-5264E012B10C}"/>
          </ac:spMkLst>
        </pc:spChg>
        <pc:spChg chg="add del">
          <ac:chgData name="Tatiana Krivosheev" userId="0049177f222f7596" providerId="LiveId" clId="{167EC0C9-DE16-40D7-9700-10BA54285765}" dt="2021-12-10T20:06:44.961" v="5" actId="26606"/>
          <ac:spMkLst>
            <pc:docMk/>
            <pc:sldMk cId="1087600641" sldId="303"/>
            <ac:spMk id="13" creationId="{7D8889D6-46FE-4175-812C-8BEED2FF4E01}"/>
          </ac:spMkLst>
        </pc:spChg>
        <pc:spChg chg="add del">
          <ac:chgData name="Tatiana Krivosheev" userId="0049177f222f7596" providerId="LiveId" clId="{167EC0C9-DE16-40D7-9700-10BA54285765}" dt="2021-12-10T20:06:44.961" v="5" actId="26606"/>
          <ac:spMkLst>
            <pc:docMk/>
            <pc:sldMk cId="1087600641" sldId="303"/>
            <ac:spMk id="14" creationId="{FD9CAA70-FC24-4DA9-9035-DD65DE90D0DA}"/>
          </ac:spMkLst>
        </pc:spChg>
        <pc:spChg chg="add del">
          <ac:chgData name="Tatiana Krivosheev" userId="0049177f222f7596" providerId="LiveId" clId="{167EC0C9-DE16-40D7-9700-10BA54285765}" dt="2021-12-10T20:07:11.492" v="9" actId="26606"/>
          <ac:spMkLst>
            <pc:docMk/>
            <pc:sldMk cId="1087600641" sldId="303"/>
            <ac:spMk id="18" creationId="{B81933D1-5615-42C7-9C0B-4EB7105CCE2D}"/>
          </ac:spMkLst>
        </pc:spChg>
        <pc:spChg chg="add del">
          <ac:chgData name="Tatiana Krivosheev" userId="0049177f222f7596" providerId="LiveId" clId="{167EC0C9-DE16-40D7-9700-10BA54285765}" dt="2021-12-10T20:07:11.492" v="9" actId="26606"/>
          <ac:spMkLst>
            <pc:docMk/>
            <pc:sldMk cId="1087600641" sldId="303"/>
            <ac:spMk id="20" creationId="{B089A89A-1E9C-4761-9DFF-53C275FBF870}"/>
          </ac:spMkLst>
        </pc:spChg>
        <pc:spChg chg="add del">
          <ac:chgData name="Tatiana Krivosheev" userId="0049177f222f7596" providerId="LiveId" clId="{167EC0C9-DE16-40D7-9700-10BA54285765}" dt="2021-12-10T20:07:03.784" v="7" actId="26606"/>
          <ac:spMkLst>
            <pc:docMk/>
            <pc:sldMk cId="1087600641" sldId="303"/>
            <ac:spMk id="21" creationId="{73DE2CFE-42F2-48F0-8706-5264E012B10C}"/>
          </ac:spMkLst>
        </pc:spChg>
        <pc:spChg chg="add del">
          <ac:chgData name="Tatiana Krivosheev" userId="0049177f222f7596" providerId="LiveId" clId="{167EC0C9-DE16-40D7-9700-10BA54285765}" dt="2021-12-10T20:07:11.492" v="9" actId="26606"/>
          <ac:spMkLst>
            <pc:docMk/>
            <pc:sldMk cId="1087600641" sldId="303"/>
            <ac:spMk id="23" creationId="{2282FF83-8A85-4400-814A-617C38FDF8A6}"/>
          </ac:spMkLst>
        </pc:spChg>
        <pc:spChg chg="add del">
          <ac:chgData name="Tatiana Krivosheev" userId="0049177f222f7596" providerId="LiveId" clId="{167EC0C9-DE16-40D7-9700-10BA54285765}" dt="2021-12-10T20:07:27.253" v="14" actId="26606"/>
          <ac:spMkLst>
            <pc:docMk/>
            <pc:sldMk cId="1087600641" sldId="303"/>
            <ac:spMk id="28" creationId="{73DE2CFE-42F2-48F0-8706-5264E012B10C}"/>
          </ac:spMkLst>
        </pc:spChg>
        <pc:grpChg chg="add del">
          <ac:chgData name="Tatiana Krivosheev" userId="0049177f222f7596" providerId="LiveId" clId="{167EC0C9-DE16-40D7-9700-10BA54285765}" dt="2021-12-10T20:06:44.961" v="5" actId="26606"/>
          <ac:grpSpMkLst>
            <pc:docMk/>
            <pc:sldMk cId="1087600641" sldId="303"/>
            <ac:grpSpMk id="15" creationId="{7ACCA88C-8741-4EAC-B3FE-0CFC0BA02DF1}"/>
          </ac:grpSpMkLst>
        </pc:grpChg>
        <pc:grpChg chg="add del">
          <ac:chgData name="Tatiana Krivosheev" userId="0049177f222f7596" providerId="LiveId" clId="{167EC0C9-DE16-40D7-9700-10BA54285765}" dt="2021-12-10T20:07:11.492" v="9" actId="26606"/>
          <ac:grpSpMkLst>
            <pc:docMk/>
            <pc:sldMk cId="1087600641" sldId="303"/>
            <ac:grpSpMk id="24" creationId="{032D8612-31EB-44CF-A1D0-14FD4C705424}"/>
          </ac:grpSpMkLst>
        </pc:grpChg>
        <pc:picChg chg="mod ord">
          <ac:chgData name="Tatiana Krivosheev" userId="0049177f222f7596" providerId="LiveId" clId="{167EC0C9-DE16-40D7-9700-10BA54285765}" dt="2021-12-10T20:07:27.253" v="14" actId="26606"/>
          <ac:picMkLst>
            <pc:docMk/>
            <pc:sldMk cId="1087600641" sldId="303"/>
            <ac:picMk id="3" creationId="{00000000-0000-0000-0000-000000000000}"/>
          </ac:picMkLst>
        </pc:picChg>
        <pc:picChg chg="add mod">
          <ac:chgData name="Tatiana Krivosheev" userId="0049177f222f7596" providerId="LiveId" clId="{167EC0C9-DE16-40D7-9700-10BA54285765}" dt="2021-12-10T20:07:33.312" v="15" actId="14100"/>
          <ac:picMkLst>
            <pc:docMk/>
            <pc:sldMk cId="1087600641" sldId="303"/>
            <ac:picMk id="4" creationId="{9CA3CF1B-77F3-4F59-A8FF-91054143F1A4}"/>
          </ac:picMkLst>
        </pc:picChg>
        <pc:picChg chg="mod ord">
          <ac:chgData name="Tatiana Krivosheev" userId="0049177f222f7596" providerId="LiveId" clId="{167EC0C9-DE16-40D7-9700-10BA54285765}" dt="2021-12-10T20:07:27.253" v="14" actId="26606"/>
          <ac:picMkLst>
            <pc:docMk/>
            <pc:sldMk cId="1087600641" sldId="303"/>
            <ac:picMk id="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B4D4A477-E489-4D48-B0DE-C00A06EDB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F0C69C93-BAD1-48EF-94E0-CF535B8006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7CC99-BF7A-4240-8D14-6DF73F38D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1C12F6-3A23-45D0-9DE1-529F4A2449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0FC13-D5E2-46B2-B5D2-CEB69F6C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776F5-06D1-4A74-A441-D02CEBDE2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43420-23E0-471C-99E5-AB3BE253F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91D1D5FA-1B28-4980-83D3-FA509AF0862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7">
            <a:extLst>
              <a:ext uri="{FF2B5EF4-FFF2-40B4-BE49-F238E27FC236}">
                <a16:creationId xmlns:a16="http://schemas.microsoft.com/office/drawing/2014/main" id="{1C60772A-B675-4249-97CC-E502E26809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9" name="Text Box 23">
            <a:extLst>
              <a:ext uri="{FF2B5EF4-FFF2-40B4-BE49-F238E27FC236}">
                <a16:creationId xmlns:a16="http://schemas.microsoft.com/office/drawing/2014/main" id="{C6984794-409D-4969-A664-86E15BC5A68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3868029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C0537-70E5-42D9-9AF4-97E6B8912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1C2878-29F5-43DF-BA0A-3BD3319DF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DECD2-2ED2-4934-8FDB-03CE3BDE0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992ED-1BBC-4DBA-9FE9-32D8CD362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A4916-7EE6-4588-AFB5-CB12AC418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351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86E4C9-DAF5-4139-83B9-C459C09887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216A0D-ABA2-4754-A92E-12A323204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2C65B-35CE-411E-AAC9-CC367BD9D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1531C-ED40-4019-B93B-724FECEEF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68872E-B877-41CA-8E20-33CE9B191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935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One Conte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600" b="1" i="0" u="none" strike="noStrike" cap="none">
                <a:solidFill>
                  <a:srgbClr val="007FA3"/>
                </a:solidFill>
                <a:latin typeface="+mj-lt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9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1BB07C-705F-4113-A2C5-779D6EA64D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556327"/>
            <a:ext cx="8229600" cy="440059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189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E4B79-D7DE-4F66-A3C7-0410575DD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A11DB-F399-45E4-8E55-F22F899BE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D6B05-5232-42FD-AE61-AEB6C7F4D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99A81D-92E1-4BA5-9DC6-D0080761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4886C-A1F1-40F5-BE0F-840A7FABD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243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A75A6-1A87-4B70-8F5B-796AE8F6B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F185E-23E0-4919-80CE-347DBB741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A17643-BBE1-46EE-A70B-83C4D9680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C0E2E-55E3-47D9-8378-0C5DC77CF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E2CE8-764B-423E-8467-BD9BA1CCC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139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A9589-BA38-4EE3-A96A-C7180FFB2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38DAF-A68F-4ED8-BFF4-E569E724C9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367795-EBDF-4083-AAF7-47388D38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2CDBAA-5BEA-45C4-BCD0-588ED9B0B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28B7FE-0260-45F3-809B-DADE297EB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C495CF-5056-4B9F-BE8D-E8AA7EF95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22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C7C09-D04D-4DD8-8991-FB03556A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7C0260-D179-47A8-8871-9D47F7FF4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6E71B-7FC2-409E-8943-55BD4184C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D9257F-0801-4A6C-9C9B-57CEC5B17E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094966-C759-41D6-B953-8EC571D599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B574AA-5D0D-45DE-93EF-ABB9F7649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5A1444-B1AF-45C0-844F-24360B1AC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3468E7-D329-4FBF-ACF9-09F84E791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21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DE8FF-3231-4B2C-913C-2AA530699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DFA30F-7C9F-4F82-9F41-44A55614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0604F5-772C-420C-9E4B-8DC2653E4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F06203-4A62-43C2-B64C-A620AEE96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118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E01BE7-62EF-4A0C-8F94-40262669C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4365A6-FEFF-412B-8B00-1DE0F5869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9FDBA8-AA43-4C32-A9D1-E141524B8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335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6F5EF-7B94-4D72-BF72-B59D0E87F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CBA4A-4A22-486F-934E-8E33D6C85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170C9D-21A2-4F5C-848F-215CEF1559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0E40F-5395-43B5-A3C2-322F579B0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F3FF45-DB3B-4CE8-83A7-EEF634E9F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677682-E411-41D4-AAF1-D7ADB014E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84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68799-7284-4C6B-8E37-37000D4C0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E8BD86-8032-49ED-B927-544F12561F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7B0EE7-3FAF-4135-85AC-2E5FC9B8E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1C43AA-80F8-40F9-B77A-39BD73029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12/10/2021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BFF0E-372D-4668-A75B-2A2B41318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D34F0B-7F2A-40FF-BAD5-624A96C64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622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4AD43F-0533-45EA-A643-8C916AE94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CDF410-BF21-43B2-ACBF-6144E29E1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30A025-EF8F-4985-B9F5-7E0238203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12/10/2021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9D47F-F5BC-4171-9937-3DBC3F5808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B4A0D-A7FA-44BB-BA1D-A2570035C2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008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5257800"/>
            <a:ext cx="6705600" cy="1600200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en-US" sz="4400" b="1"/>
              <a:t>ELECTRIC DIPOLES</a:t>
            </a:r>
            <a:endParaRPr lang="en-US" sz="4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685800"/>
            <a:ext cx="8065707" cy="34994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5380529"/>
            <a:ext cx="2003163" cy="13547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A3CF1B-77F3-4F59-A8FF-91054143F1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04800"/>
            <a:ext cx="2209800" cy="47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00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Electric dipole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6961325" cy="4267200"/>
          </a:xfrm>
        </p:spPr>
        <p:txBody>
          <a:bodyPr/>
          <a:lstStyle/>
          <a:p>
            <a:r>
              <a:rPr lang="en-US" dirty="0"/>
              <a:t>An electric dipole is a pair of charges with the same magnitude but opposite signs.</a:t>
            </a:r>
          </a:p>
          <a:p>
            <a:r>
              <a:rPr lang="en-US" dirty="0"/>
              <a:t>Many physical systems (such as molecules) can be described as electric dipoles.</a:t>
            </a:r>
          </a:p>
          <a:p>
            <a:r>
              <a:rPr lang="en-US" dirty="0"/>
              <a:t>Molecule of water, for example, in many ways behaves as an electric dipole.</a:t>
            </a:r>
          </a:p>
          <a:p>
            <a:r>
              <a:rPr lang="en-US" dirty="0"/>
              <a:t>This is a reason water is an excellent solvent for ionic substances.</a:t>
            </a:r>
          </a:p>
        </p:txBody>
      </p:sp>
    </p:spTree>
    <p:extLst>
      <p:ext uri="{BB962C8B-B14F-4D97-AF65-F5344CB8AC3E}">
        <p14:creationId xmlns:p14="http://schemas.microsoft.com/office/powerpoint/2010/main" val="4052327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097279"/>
          </a:xfrm>
        </p:spPr>
        <p:txBody>
          <a:bodyPr>
            <a:noAutofit/>
          </a:bodyPr>
          <a:lstStyle/>
          <a:p>
            <a:r>
              <a:rPr lang="en-US" sz="4000" b="0" dirty="0">
                <a:solidFill>
                  <a:schemeClr val="tx1"/>
                </a:solidFill>
              </a:rPr>
              <a:t>Forces and torques on electric dipole</a:t>
            </a:r>
            <a:endParaRPr lang="en-IN" sz="4000" b="0" dirty="0">
              <a:solidFill>
                <a:schemeClr val="tx1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556327"/>
            <a:ext cx="8001000" cy="1491673"/>
          </a:xfrm>
        </p:spPr>
        <p:txBody>
          <a:bodyPr>
            <a:normAutofit lnSpcReduction="10000"/>
          </a:bodyPr>
          <a:lstStyle/>
          <a:p>
            <a:pPr indent="-255600"/>
            <a:r>
              <a:rPr lang="en-US" sz="2400" dirty="0">
                <a:latin typeface="+mn-lt"/>
              </a:rPr>
              <a:t>An electric dipole in a uniform electric field experiences </a:t>
            </a:r>
            <a:r>
              <a:rPr lang="en-US" sz="2400" b="1" dirty="0">
                <a:latin typeface="+mn-lt"/>
              </a:rPr>
              <a:t>no net force</a:t>
            </a:r>
            <a:r>
              <a:rPr lang="en-US" sz="2400" dirty="0">
                <a:latin typeface="+mn-lt"/>
              </a:rPr>
              <a:t>.</a:t>
            </a:r>
          </a:p>
          <a:p>
            <a:pPr indent="-255600"/>
            <a:r>
              <a:rPr lang="en-US" sz="2400" dirty="0">
                <a:latin typeface="+mn-lt"/>
              </a:rPr>
              <a:t>There is a net </a:t>
            </a:r>
            <a:r>
              <a:rPr lang="en-US" sz="2400" b="1" dirty="0">
                <a:latin typeface="+mn-lt"/>
              </a:rPr>
              <a:t>torque</a:t>
            </a:r>
            <a:r>
              <a:rPr lang="en-US" sz="2400" dirty="0">
                <a:latin typeface="+mn-lt"/>
              </a:rPr>
              <a:t> on a dipole in a uniform electric field, which causes it to </a:t>
            </a:r>
            <a:r>
              <a:rPr lang="en-US" sz="2400" b="1" dirty="0">
                <a:latin typeface="+mn-lt"/>
              </a:rPr>
              <a:t>rotate</a:t>
            </a:r>
            <a:r>
              <a:rPr lang="en-US" sz="2400" dirty="0">
                <a:latin typeface="+mn-lt"/>
              </a:rPr>
              <a:t>.</a:t>
            </a:r>
          </a:p>
          <a:p>
            <a:pPr marL="0" indent="0">
              <a:buNone/>
            </a:pPr>
            <a:endParaRPr lang="en-US" sz="2400" dirty="0">
              <a:latin typeface="+mn-lt"/>
            </a:endParaRPr>
          </a:p>
          <a:p>
            <a:pPr indent="-255600"/>
            <a:endParaRPr lang="en-IN" sz="24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32356" y="5181600"/>
                <a:ext cx="8526887" cy="15184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A dipole in an external electric field.</a:t>
                </a:r>
              </a:p>
              <a:p>
                <a:pPr marL="228600" indent="-228600">
                  <a:buAutoNum type="alphaLcParenBoth"/>
                </a:pPr>
                <a:r>
                  <a:rPr lang="en-US" dirty="0"/>
                  <a:t>The net force on the dipole is zero, but the net torque is not. As a result, the dipole rotates, becoming aligned with the external field.</a:t>
                </a:r>
              </a:p>
              <a:p>
                <a:pPr marL="228600" indent="-228600">
                  <a:buAutoNum type="alphaLcParenBoth"/>
                </a:pPr>
                <a:r>
                  <a:rPr lang="en-US" dirty="0"/>
                  <a:t>The dipole moment (find the definition on the next slide) is a convenient way to characterize this effect. The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>
                            <a:latin typeface="Cambria Math"/>
                          </a:rPr>
                          <m:t>𝐝</m:t>
                        </m:r>
                      </m:e>
                    </m:acc>
                  </m:oMath>
                </a14:m>
                <a:r>
                  <a:rPr lang="en-US" dirty="0"/>
                  <a:t> points in the same direction as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>
                            <a:latin typeface="Cambria Math"/>
                          </a:rPr>
                          <m:t>𝐩</m:t>
                        </m:r>
                      </m:e>
                    </m:acc>
                  </m:oMath>
                </a14:m>
                <a:r>
                  <a:rPr lang="en-US" dirty="0"/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356" y="5181600"/>
                <a:ext cx="8526887" cy="1518493"/>
              </a:xfrm>
              <a:prstGeom prst="rect">
                <a:avLst/>
              </a:prstGeom>
              <a:blipFill>
                <a:blip r:embed="rId2"/>
                <a:stretch>
                  <a:fillRect l="-572" t="-2008" b="-5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072579B8-C12A-4634-A24F-FE1E94672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362200"/>
            <a:ext cx="7608507" cy="330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064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763000" cy="1097279"/>
          </a:xfrm>
        </p:spPr>
        <p:txBody>
          <a:bodyPr>
            <a:noAutofit/>
          </a:bodyPr>
          <a:lstStyle/>
          <a:p>
            <a:r>
              <a:rPr lang="en-US" sz="4000" b="0" dirty="0">
                <a:solidFill>
                  <a:schemeClr val="tx1"/>
                </a:solidFill>
              </a:rPr>
              <a:t>Forces and torques in an electric dipole, continued </a:t>
            </a:r>
            <a:endParaRPr lang="en-IN" sz="4000" b="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7200" y="1556326"/>
                <a:ext cx="8839200" cy="5225473"/>
              </a:xfrm>
            </p:spPr>
            <p:txBody>
              <a:bodyPr>
                <a:normAutofit/>
              </a:bodyPr>
              <a:lstStyle/>
              <a:p>
                <a:pPr indent="-255600"/>
                <a:r>
                  <a:rPr lang="en-US" sz="2400" dirty="0">
                    <a:latin typeface="+mn-lt"/>
                  </a:rPr>
                  <a:t>The </a:t>
                </a:r>
                <a:r>
                  <a:rPr lang="en-US" sz="2400" b="1" dirty="0">
                    <a:latin typeface="+mn-lt"/>
                  </a:rPr>
                  <a:t>electric dipole moment</a:t>
                </a:r>
                <a:r>
                  <a:rPr lang="en-US" sz="2400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𝑞</m:t>
                    </m:r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acc>
                  </m:oMath>
                </a14:m>
                <a:r>
                  <a:rPr lang="en-US" sz="2400" dirty="0">
                    <a:latin typeface="+mn-lt"/>
                  </a:rPr>
                  <a:t> is a vector pointing from the negative to the positive charge of a dipole.</a:t>
                </a:r>
              </a:p>
              <a:p>
                <a:pPr indent="-255600"/>
                <a:endParaRPr lang="en-US" sz="2400" dirty="0">
                  <a:latin typeface="+mn-lt"/>
                </a:endParaRPr>
              </a:p>
              <a:p>
                <a:pPr indent="-255600"/>
                <a:r>
                  <a:rPr lang="en-IN" sz="2400" dirty="0"/>
                  <a:t>Net torque on a dipole can be expressed as:</a:t>
                </a:r>
              </a:p>
              <a:p>
                <a:pPr indent="-255600"/>
                <a:endParaRPr lang="en-IN" sz="2400" dirty="0"/>
              </a:p>
              <a:p>
                <a:pPr marL="87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IN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IN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  <m:r>
                        <a:rPr lang="en-IN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acc>
                        <m:accPr>
                          <m:chr m:val="⃗"/>
                          <m:ctrlPr>
                            <a:rPr lang="en-IN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</m:t>
                          </m:r>
                        </m:e>
                      </m:acc>
                    </m:oMath>
                  </m:oMathPara>
                </a14:m>
                <a:endParaRPr lang="en-US" sz="2400" dirty="0">
                  <a:latin typeface="+mn-lt"/>
                </a:endParaRPr>
              </a:p>
              <a:p>
                <a:pPr marL="87300" indent="0">
                  <a:buNone/>
                </a:pPr>
                <a:r>
                  <a:rPr lang="en-IN" sz="2400" dirty="0">
                    <a:ea typeface="Cambria Math" panose="02040503050406030204" pitchFamily="18" charset="0"/>
                  </a:rPr>
                  <a:t>or </a:t>
                </a:r>
                <a14:m>
                  <m:oMath xmlns:m="http://schemas.openxmlformats.org/officeDocument/2006/math">
                    <m:r>
                      <a:rPr lang="en-IN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𝑝𝐸𝑠𝑖𝑛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</m:oMath>
                </a14:m>
                <a:r>
                  <a:rPr lang="en-IN" sz="2400" dirty="0">
                    <a:latin typeface="+mn-lt"/>
                  </a:rPr>
                  <a:t> (net torque’s magnitude)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7200" y="1556326"/>
                <a:ext cx="8839200" cy="5225473"/>
              </a:xfrm>
              <a:blipFill>
                <a:blip r:embed="rId2"/>
                <a:stretch>
                  <a:fillRect l="-897" t="-7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6803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0" dirty="0">
                <a:solidFill>
                  <a:schemeClr val="tx1"/>
                </a:solidFill>
              </a:rPr>
              <a:t>Equilibrium position of a dipole</a:t>
            </a:r>
            <a:endParaRPr lang="en-IN" sz="4000" b="0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457200" y="1556327"/>
            <a:ext cx="8229600" cy="1720273"/>
          </a:xfrm>
        </p:spPr>
        <p:txBody>
          <a:bodyPr>
            <a:normAutofit/>
          </a:bodyPr>
          <a:lstStyle/>
          <a:p>
            <a:pPr indent="-255600"/>
            <a:r>
              <a:rPr lang="en-US" sz="2400" dirty="0">
                <a:latin typeface="+mn-lt"/>
              </a:rPr>
              <a:t>The equilibrium position of a dipole in an electric field is with the electric dipole moment aligned with the field.</a:t>
            </a:r>
            <a:endParaRPr lang="en-I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2514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Induced dipole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7800" y="1752600"/>
            <a:ext cx="6348413" cy="275433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5181600"/>
            <a:ext cx="6195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dipole is induced in a neutral atom by an external electric field. The induced dipole moment is aligned with the external field.</a:t>
            </a:r>
          </a:p>
        </p:txBody>
      </p:sp>
    </p:spTree>
    <p:extLst>
      <p:ext uri="{BB962C8B-B14F-4D97-AF65-F5344CB8AC3E}">
        <p14:creationId xmlns:p14="http://schemas.microsoft.com/office/powerpoint/2010/main" val="3225829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16404</TotalTime>
  <Words>282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ELECTRIC DIPOLES</vt:lpstr>
      <vt:lpstr>Electric dipole</vt:lpstr>
      <vt:lpstr>Forces and torques on electric dipole</vt:lpstr>
      <vt:lpstr>Forces and torques in an electric dipole, continued </vt:lpstr>
      <vt:lpstr>Equilibrium position of a dipole</vt:lpstr>
      <vt:lpstr>Induced dipole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530</cp:revision>
  <cp:lastPrinted>2011-04-21T17:00:36Z</cp:lastPrinted>
  <dcterms:created xsi:type="dcterms:W3CDTF">2002-07-11T17:04:39Z</dcterms:created>
  <dcterms:modified xsi:type="dcterms:W3CDTF">2021-12-10T20:07:47Z</dcterms:modified>
</cp:coreProperties>
</file>