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736" r:id="rId1"/>
  </p:sldMasterIdLst>
  <p:notesMasterIdLst>
    <p:notesMasterId r:id="rId12"/>
  </p:notesMasterIdLst>
  <p:handoutMasterIdLst>
    <p:handoutMasterId r:id="rId13"/>
  </p:handoutMasterIdLst>
  <p:sldIdLst>
    <p:sldId id="303" r:id="rId2"/>
    <p:sldId id="325" r:id="rId3"/>
    <p:sldId id="330" r:id="rId4"/>
    <p:sldId id="332" r:id="rId5"/>
    <p:sldId id="320" r:id="rId6"/>
    <p:sldId id="324" r:id="rId7"/>
    <p:sldId id="321" r:id="rId8"/>
    <p:sldId id="323" r:id="rId9"/>
    <p:sldId id="331" r:id="rId10"/>
    <p:sldId id="333" r:id="rId11"/>
  </p:sldIdLst>
  <p:sldSz cx="9144000" cy="6858000" type="screen4x3"/>
  <p:notesSz cx="6858000" cy="9144000"/>
  <p:custDataLst>
    <p:tags r:id="rId14"/>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209">
          <p15:clr>
            <a:srgbClr val="A4A3A4"/>
          </p15:clr>
        </p15:guide>
        <p15:guide id="2" orient="horz" pos="1803">
          <p15:clr>
            <a:srgbClr val="A4A3A4"/>
          </p15:clr>
        </p15:guide>
        <p15:guide id="3" pos="2880">
          <p15:clr>
            <a:srgbClr val="A4A3A4"/>
          </p15:clr>
        </p15:guide>
        <p15:guide id="4" pos="192">
          <p15:clr>
            <a:srgbClr val="A4A3A4"/>
          </p15:clr>
        </p15:guide>
        <p15:guide id="5" pos="3323">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4A37"/>
    <a:srgbClr val="00417E"/>
    <a:srgbClr val="FFECD7"/>
    <a:srgbClr val="F7955A"/>
    <a:srgbClr val="666699"/>
    <a:srgbClr val="0066CC"/>
    <a:srgbClr val="00487A"/>
    <a:srgbClr val="D333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AF9D504-D21C-4078-AD7A-2D12A92EB6CB}" v="1" dt="2021-12-10T20:13:19.43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047" autoAdjust="0"/>
    <p:restoredTop sz="93202" autoAdjust="0"/>
  </p:normalViewPr>
  <p:slideViewPr>
    <p:cSldViewPr>
      <p:cViewPr>
        <p:scale>
          <a:sx n="113" d="100"/>
          <a:sy n="113" d="100"/>
        </p:scale>
        <p:origin x="604" y="84"/>
      </p:cViewPr>
      <p:guideLst>
        <p:guide orient="horz" pos="1209"/>
        <p:guide orient="horz" pos="1803"/>
        <p:guide pos="2880"/>
        <p:guide pos="192"/>
        <p:guide pos="3323"/>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19"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gs" Target="tags/tag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atiana Krivosheev" userId="0049177f222f7596" providerId="LiveId" clId="{5AF9D504-D21C-4078-AD7A-2D12A92EB6CB}"/>
    <pc:docChg chg="modSld">
      <pc:chgData name="Tatiana Krivosheev" userId="0049177f222f7596" providerId="LiveId" clId="{5AF9D504-D21C-4078-AD7A-2D12A92EB6CB}" dt="2021-12-10T20:13:26.040" v="1" actId="1076"/>
      <pc:docMkLst>
        <pc:docMk/>
      </pc:docMkLst>
      <pc:sldChg chg="addSp modSp mod">
        <pc:chgData name="Tatiana Krivosheev" userId="0049177f222f7596" providerId="LiveId" clId="{5AF9D504-D21C-4078-AD7A-2D12A92EB6CB}" dt="2021-12-10T20:13:26.040" v="1" actId="1076"/>
        <pc:sldMkLst>
          <pc:docMk/>
          <pc:sldMk cId="1087600641" sldId="303"/>
        </pc:sldMkLst>
        <pc:picChg chg="add mod">
          <ac:chgData name="Tatiana Krivosheev" userId="0049177f222f7596" providerId="LiveId" clId="{5AF9D504-D21C-4078-AD7A-2D12A92EB6CB}" dt="2021-12-10T20:13:26.040" v="1" actId="1076"/>
          <ac:picMkLst>
            <pc:docMk/>
            <pc:sldMk cId="1087600641" sldId="303"/>
            <ac:picMk id="4" creationId="{B7715537-2BBF-4BCC-A138-2F4A0F6C525F}"/>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77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kumimoji="1" sz="1200">
                <a:latin typeface="Times New Roman" charset="0"/>
              </a:defRPr>
            </a:lvl1pPr>
          </a:lstStyle>
          <a:p>
            <a:pPr>
              <a:defRPr/>
            </a:pPr>
            <a:endParaRPr lang="en-US"/>
          </a:p>
        </p:txBody>
      </p:sp>
      <p:sp>
        <p:nvSpPr>
          <p:cNvPr id="32771" name="Rectangle 3"/>
          <p:cNvSpPr>
            <a:spLocks noGrp="1" noChangeArrowheads="1"/>
          </p:cNvSpPr>
          <p:nvPr>
            <p:ph type="dt" sz="quarter"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kumimoji="1" sz="1200">
                <a:latin typeface="Times New Roman" charset="0"/>
              </a:defRPr>
            </a:lvl1pPr>
          </a:lstStyle>
          <a:p>
            <a:pPr>
              <a:defRPr/>
            </a:pPr>
            <a:endParaRPr lang="en-US"/>
          </a:p>
        </p:txBody>
      </p:sp>
      <p:sp>
        <p:nvSpPr>
          <p:cNvPr id="32772" name="Rectangle 4"/>
          <p:cNvSpPr>
            <a:spLocks noGrp="1" noChangeArrowheads="1"/>
          </p:cNvSpPr>
          <p:nvPr>
            <p:ph type="ftr" sz="quarter" idx="2"/>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a:defRPr kumimoji="1" sz="1200">
                <a:latin typeface="Times New Roman" charset="0"/>
              </a:defRPr>
            </a:lvl1pPr>
          </a:lstStyle>
          <a:p>
            <a:pPr>
              <a:defRPr/>
            </a:pPr>
            <a:endParaRPr lang="en-US"/>
          </a:p>
        </p:txBody>
      </p:sp>
      <p:sp>
        <p:nvSpPr>
          <p:cNvPr id="32773" name="Rectangle 5"/>
          <p:cNvSpPr>
            <a:spLocks noGrp="1" noChangeArrowheads="1"/>
          </p:cNvSpPr>
          <p:nvPr>
            <p:ph type="sldNum" sz="quarter" idx="3"/>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kumimoji="1" sz="1200">
                <a:latin typeface="Times New Roman" panose="02020603050405020304" pitchFamily="18" charset="0"/>
              </a:defRPr>
            </a:lvl1pPr>
          </a:lstStyle>
          <a:p>
            <a:fld id="{B4D4A477-E489-4D48-B0DE-C00A06EDB909}" type="slidenum">
              <a:rPr lang="en-US" altLang="en-US"/>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lvl1pPr algn="l">
              <a:defRPr sz="1200">
                <a:latin typeface="Times New Roman" charset="0"/>
              </a:defRPr>
            </a:lvl1pPr>
          </a:lstStyle>
          <a:p>
            <a:pPr>
              <a:defRPr/>
            </a:pPr>
            <a:endParaRPr lang="en-US"/>
          </a:p>
        </p:txBody>
      </p:sp>
      <p:sp>
        <p:nvSpPr>
          <p:cNvPr id="34819" name="Rectangle 3"/>
          <p:cNvSpPr>
            <a:spLocks noGrp="1" noRot="1" noChangeAspect="1" noChangeArrowheads="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52" name="Rectangle 4"/>
          <p:cNvSpPr>
            <a:spLocks noGrp="1" noChangeArrowheads="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053" name="Rectangle 5"/>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lvl1pPr>
              <a:defRPr sz="1200">
                <a:latin typeface="Times New Roman" charset="0"/>
              </a:defRPr>
            </a:lvl1pPr>
          </a:lstStyle>
          <a:p>
            <a:pPr>
              <a:defRPr/>
            </a:pPr>
            <a:endParaRPr lang="en-US"/>
          </a:p>
        </p:txBody>
      </p:sp>
      <p:sp>
        <p:nvSpPr>
          <p:cNvPr id="2054"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b" anchorCtr="0" compatLnSpc="1">
            <a:prstTxWarp prst="textNoShape">
              <a:avLst/>
            </a:prstTxWarp>
          </a:bodyPr>
          <a:lstStyle>
            <a:lvl1pPr algn="l">
              <a:defRPr sz="1200">
                <a:latin typeface="Times New Roman" charset="0"/>
              </a:defRPr>
            </a:lvl1pPr>
          </a:lstStyle>
          <a:p>
            <a:pPr>
              <a:defRPr/>
            </a:pPr>
            <a:endParaRPr lang="en-US"/>
          </a:p>
        </p:txBody>
      </p:sp>
      <p:sp>
        <p:nvSpPr>
          <p:cNvPr id="2055"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b" anchorCtr="0" compatLnSpc="1">
            <a:prstTxWarp prst="textNoShape">
              <a:avLst/>
            </a:prstTxWarp>
          </a:bodyPr>
          <a:lstStyle>
            <a:lvl1pPr>
              <a:defRPr sz="1200">
                <a:latin typeface="Times New Roman" panose="02020603050405020304" pitchFamily="18" charset="0"/>
              </a:defRPr>
            </a:lvl1pPr>
          </a:lstStyle>
          <a:p>
            <a:fld id="{F0C69C93-BAD1-48EF-94E0-CF535B80067E}"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charset="0"/>
        <a:ea typeface="+mn-ea"/>
        <a:cs typeface="+mn-cs"/>
      </a:defRPr>
    </a:lvl1pPr>
    <a:lvl2pPr marL="457200" algn="l" rtl="0" eaLnBrk="0" fontAlgn="base" hangingPunct="0">
      <a:spcBef>
        <a:spcPct val="30000"/>
      </a:spcBef>
      <a:spcAft>
        <a:spcPct val="0"/>
      </a:spcAft>
      <a:defRPr kumimoji="1" sz="1200" kern="1200">
        <a:solidFill>
          <a:schemeClr val="tx1"/>
        </a:solidFill>
        <a:latin typeface="Times New Roman" charset="0"/>
        <a:ea typeface="+mn-ea"/>
        <a:cs typeface="+mn-cs"/>
      </a:defRPr>
    </a:lvl2pPr>
    <a:lvl3pPr marL="914400" algn="l" rtl="0" eaLnBrk="0" fontAlgn="base" hangingPunct="0">
      <a:spcBef>
        <a:spcPct val="30000"/>
      </a:spcBef>
      <a:spcAft>
        <a:spcPct val="0"/>
      </a:spcAft>
      <a:defRPr kumimoji="1" sz="1200" kern="1200">
        <a:solidFill>
          <a:schemeClr val="tx1"/>
        </a:solidFill>
        <a:latin typeface="Times New Roman"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Times New Roman"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Times New Roman"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04D369-D9BD-4BFE-96CC-8BB929FEF265}"/>
              </a:ext>
            </a:extLst>
          </p:cNvPr>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p>
        </p:txBody>
      </p:sp>
      <p:sp>
        <p:nvSpPr>
          <p:cNvPr id="3" name="Subtitle 2">
            <a:extLst>
              <a:ext uri="{FF2B5EF4-FFF2-40B4-BE49-F238E27FC236}">
                <a16:creationId xmlns:a16="http://schemas.microsoft.com/office/drawing/2014/main" id="{3F339FCB-1244-454C-8A3A-F87847DCDFE8}"/>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a:extLst>
              <a:ext uri="{FF2B5EF4-FFF2-40B4-BE49-F238E27FC236}">
                <a16:creationId xmlns:a16="http://schemas.microsoft.com/office/drawing/2014/main" id="{724B196D-46FA-4304-BCB6-42E1DCAE8946}"/>
              </a:ext>
            </a:extLst>
          </p:cNvPr>
          <p:cNvSpPr>
            <a:spLocks noGrp="1"/>
          </p:cNvSpPr>
          <p:nvPr>
            <p:ph type="dt" sz="half" idx="10"/>
          </p:nvPr>
        </p:nvSpPr>
        <p:spPr/>
        <p:txBody>
          <a:bodyPr/>
          <a:lstStyle/>
          <a:p>
            <a:fld id="{96DFF08F-DC6B-4601-B491-B0F83F6DD2DA}" type="datetimeFigureOut">
              <a:rPr lang="en-US" smtClean="0"/>
              <a:pPr/>
              <a:t>12/10/2021</a:t>
            </a:fld>
            <a:endParaRPr lang="en-US" dirty="0"/>
          </a:p>
        </p:txBody>
      </p:sp>
      <p:sp>
        <p:nvSpPr>
          <p:cNvPr id="5" name="Footer Placeholder 4">
            <a:extLst>
              <a:ext uri="{FF2B5EF4-FFF2-40B4-BE49-F238E27FC236}">
                <a16:creationId xmlns:a16="http://schemas.microsoft.com/office/drawing/2014/main" id="{5E071232-5CAD-4784-8CFD-1C31132E30CC}"/>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2209645B-EE0E-48C5-B9A2-310F3E6B9248}"/>
              </a:ext>
            </a:extLst>
          </p:cNvPr>
          <p:cNvSpPr>
            <a:spLocks noGrp="1"/>
          </p:cNvSpPr>
          <p:nvPr>
            <p:ph type="sldNum" sz="quarter" idx="12"/>
          </p:nvPr>
        </p:nvSpPr>
        <p:spPr/>
        <p:txBody>
          <a:bodyPr/>
          <a:lstStyle/>
          <a:p>
            <a:fld id="{4FAB73BC-B049-4115-A692-8D63A059BFB8}" type="slidenum">
              <a:rPr lang="en-US" smtClean="0"/>
              <a:t>‹#›</a:t>
            </a:fld>
            <a:endParaRPr lang="en-US" dirty="0"/>
          </a:p>
        </p:txBody>
      </p:sp>
      <p:pic>
        <p:nvPicPr>
          <p:cNvPr id="7" name="Picture 6" descr="\\Ps14\ircd\50694_Young_Freedman_13e_IRDVD\Supplied\67546Young13e_marktg\Links\Calatrava-Bridge_sml.jpg">
            <a:extLst>
              <a:ext uri="{FF2B5EF4-FFF2-40B4-BE49-F238E27FC236}">
                <a16:creationId xmlns:a16="http://schemas.microsoft.com/office/drawing/2014/main" id="{1B4CE6F1-D85C-4BD9-874C-0345DA4DCF65}"/>
              </a:ext>
            </a:extLst>
          </p:cNvPr>
          <p:cNvPicPr>
            <a:picLocks noChangeAspect="1" noChangeArrowheads="1"/>
          </p:cNvPicPr>
          <p:nvPr userDrawn="1"/>
        </p:nvPicPr>
        <p:blipFill rotWithShape="1">
          <a:blip r:embed="rId2">
            <a:duotone>
              <a:schemeClr val="accent3">
                <a:shade val="45000"/>
                <a:satMod val="135000"/>
              </a:schemeClr>
              <a:prstClr val="white"/>
            </a:duotone>
            <a:extLst>
              <a:ext uri="{28A0092B-C50C-407E-A947-70E740481C1C}">
                <a14:useLocalDpi xmlns:a14="http://schemas.microsoft.com/office/drawing/2010/main" val="0"/>
              </a:ext>
            </a:extLst>
          </a:blip>
          <a:srcRect t="25000" b="25000"/>
          <a:stretch/>
        </p:blipFill>
        <p:spPr bwMode="auto">
          <a:xfrm>
            <a:off x="0" y="-1"/>
            <a:ext cx="9144000" cy="6858001"/>
          </a:xfrm>
          <a:prstGeom prst="rect">
            <a:avLst/>
          </a:prstGeom>
          <a:noFill/>
          <a:extLst>
            <a:ext uri="{909E8E84-426E-40DD-AFC4-6F175D3DCCD1}">
              <a14:hiddenFill xmlns:a14="http://schemas.microsoft.com/office/drawing/2010/main">
                <a:solidFill>
                  <a:srgbClr val="FFFFFF"/>
                </a:solidFill>
              </a14:hiddenFill>
            </a:ext>
          </a:extLst>
        </p:spPr>
      </p:pic>
      <p:sp>
        <p:nvSpPr>
          <p:cNvPr id="8" name="Text Box 17">
            <a:extLst>
              <a:ext uri="{FF2B5EF4-FFF2-40B4-BE49-F238E27FC236}">
                <a16:creationId xmlns:a16="http://schemas.microsoft.com/office/drawing/2014/main" id="{562022B6-852D-4E77-AC34-C97BF658A991}"/>
              </a:ext>
            </a:extLst>
          </p:cNvPr>
          <p:cNvSpPr txBox="1">
            <a:spLocks noChangeArrowheads="1"/>
          </p:cNvSpPr>
          <p:nvPr userDrawn="1"/>
        </p:nvSpPr>
        <p:spPr bwMode="auto">
          <a:xfrm>
            <a:off x="260350" y="5029200"/>
            <a:ext cx="868680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25400" dist="25399" dir="2700000" algn="ctr" rotWithShape="0">
                    <a:schemeClr val="bg2"/>
                  </a:outerShdw>
                </a:effectLst>
              </a14:hiddenEffects>
            </a:ext>
          </a:extLst>
        </p:spPr>
        <p:txBody>
          <a:bodyPr>
            <a:spAutoFit/>
          </a:bodyPr>
          <a:lstStyle/>
          <a:p>
            <a:pPr algn="l">
              <a:defRPr/>
            </a:pPr>
            <a:r>
              <a:rPr lang="en-US" sz="1800" dirty="0">
                <a:solidFill>
                  <a:srgbClr val="D33325"/>
                </a:solidFill>
                <a:latin typeface="Arial" charset="0"/>
              </a:rPr>
              <a:t>PowerPoint</a:t>
            </a:r>
            <a:r>
              <a:rPr lang="en-US" sz="1800" baseline="30000" dirty="0">
                <a:solidFill>
                  <a:srgbClr val="D33325"/>
                </a:solidFill>
                <a:latin typeface="Arial" charset="0"/>
              </a:rPr>
              <a:t>®</a:t>
            </a:r>
            <a:r>
              <a:rPr lang="en-US" sz="1800" dirty="0">
                <a:solidFill>
                  <a:srgbClr val="D33325"/>
                </a:solidFill>
                <a:latin typeface="Arial" charset="0"/>
              </a:rPr>
              <a:t> Lectures for</a:t>
            </a:r>
          </a:p>
          <a:p>
            <a:pPr algn="l">
              <a:defRPr/>
            </a:pPr>
            <a:r>
              <a:rPr lang="en-US" sz="1800" b="1" i="1" dirty="0">
                <a:solidFill>
                  <a:srgbClr val="D33325"/>
                </a:solidFill>
                <a:latin typeface="Arial" charset="0"/>
              </a:rPr>
              <a:t>University Physics, Thirteenth Edition</a:t>
            </a:r>
          </a:p>
          <a:p>
            <a:pPr algn="l">
              <a:defRPr/>
            </a:pPr>
            <a:r>
              <a:rPr lang="en-US" sz="1800" b="1" i="1" dirty="0">
                <a:solidFill>
                  <a:srgbClr val="D33325"/>
                </a:solidFill>
                <a:latin typeface="Times New Roman" charset="0"/>
              </a:rPr>
              <a:t>   – Hugh D. Young and Roger A. Freedman</a:t>
            </a:r>
          </a:p>
        </p:txBody>
      </p:sp>
      <p:sp>
        <p:nvSpPr>
          <p:cNvPr id="9" name="Text Box 23">
            <a:extLst>
              <a:ext uri="{FF2B5EF4-FFF2-40B4-BE49-F238E27FC236}">
                <a16:creationId xmlns:a16="http://schemas.microsoft.com/office/drawing/2014/main" id="{9DD49F1E-EB08-4E8C-92F9-2FCA15F9C71B}"/>
              </a:ext>
            </a:extLst>
          </p:cNvPr>
          <p:cNvSpPr txBox="1">
            <a:spLocks noChangeArrowheads="1"/>
          </p:cNvSpPr>
          <p:nvPr userDrawn="1"/>
        </p:nvSpPr>
        <p:spPr bwMode="auto">
          <a:xfrm>
            <a:off x="254000" y="6096000"/>
            <a:ext cx="3086100" cy="366713"/>
          </a:xfrm>
          <a:prstGeom prst="rect">
            <a:avLst/>
          </a:prstGeom>
          <a:noFill/>
          <a:ln>
            <a:noFill/>
          </a:ln>
          <a:effectLst/>
          <a:extLst>
            <a:ext uri="{909E8E84-426E-40DD-AFC4-6F175D3DCCD1}">
              <a14:hiddenFill xmlns:a14="http://schemas.microsoft.com/office/drawing/2010/main">
                <a:gradFill rotWithShape="0">
                  <a:gsLst>
                    <a:gs pos="0">
                      <a:schemeClr val="accent1"/>
                    </a:gs>
                    <a:gs pos="100000">
                      <a:schemeClr val="bg1"/>
                    </a:gs>
                  </a:gsLst>
                  <a:lin ang="5400000" scaled="1"/>
                </a:gradFill>
              </a14:hiddenFill>
            </a:ext>
            <a:ext uri="{91240B29-F687-4F45-9708-019B960494DF}">
              <a14:hiddenLine xmlns:a14="http://schemas.microsoft.com/office/drawing/2010/main" w="349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algn="r" eaLnBrk="0" fontAlgn="base" hangingPunct="0">
              <a:spcBef>
                <a:spcPct val="0"/>
              </a:spcBef>
              <a:spcAft>
                <a:spcPct val="0"/>
              </a:spcAft>
              <a:defRPr sz="2400">
                <a:solidFill>
                  <a:schemeClr val="tx1"/>
                </a:solidFill>
                <a:latin typeface="Arial" panose="020B0604020202020204" pitchFamily="34" charset="0"/>
              </a:defRPr>
            </a:lvl6pPr>
            <a:lvl7pPr marL="2971800" indent="-228600" algn="r" eaLnBrk="0" fontAlgn="base" hangingPunct="0">
              <a:spcBef>
                <a:spcPct val="0"/>
              </a:spcBef>
              <a:spcAft>
                <a:spcPct val="0"/>
              </a:spcAft>
              <a:defRPr sz="2400">
                <a:solidFill>
                  <a:schemeClr val="tx1"/>
                </a:solidFill>
                <a:latin typeface="Arial" panose="020B0604020202020204" pitchFamily="34" charset="0"/>
              </a:defRPr>
            </a:lvl7pPr>
            <a:lvl8pPr marL="3429000" indent="-228600" algn="r" eaLnBrk="0" fontAlgn="base" hangingPunct="0">
              <a:spcBef>
                <a:spcPct val="0"/>
              </a:spcBef>
              <a:spcAft>
                <a:spcPct val="0"/>
              </a:spcAft>
              <a:defRPr sz="2400">
                <a:solidFill>
                  <a:schemeClr val="tx1"/>
                </a:solidFill>
                <a:latin typeface="Arial" panose="020B0604020202020204" pitchFamily="34" charset="0"/>
              </a:defRPr>
            </a:lvl8pPr>
            <a:lvl9pPr marL="3886200" indent="-228600" algn="r" eaLnBrk="0" fontAlgn="base" hangingPunct="0">
              <a:spcBef>
                <a:spcPct val="0"/>
              </a:spcBef>
              <a:spcAft>
                <a:spcPct val="0"/>
              </a:spcAft>
              <a:defRPr sz="2400">
                <a:solidFill>
                  <a:schemeClr val="tx1"/>
                </a:solidFill>
                <a:latin typeface="Arial" panose="020B0604020202020204" pitchFamily="34" charset="0"/>
              </a:defRPr>
            </a:lvl9pPr>
          </a:lstStyle>
          <a:p>
            <a:pPr algn="l"/>
            <a:r>
              <a:rPr lang="en-US" altLang="en-US" sz="1800" b="1">
                <a:solidFill>
                  <a:srgbClr val="D33325"/>
                </a:solidFill>
                <a:latin typeface="Times New Roman" panose="02020603050405020304" pitchFamily="18" charset="0"/>
              </a:rPr>
              <a:t>Lectures by Wayne Anderson</a:t>
            </a:r>
          </a:p>
        </p:txBody>
      </p:sp>
    </p:spTree>
    <p:extLst>
      <p:ext uri="{BB962C8B-B14F-4D97-AF65-F5344CB8AC3E}">
        <p14:creationId xmlns:p14="http://schemas.microsoft.com/office/powerpoint/2010/main" val="32610380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0F7B83-200C-4B34-BB32-B3BC6E54A69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76E6798-DE5A-4588-9B44-1BD10332996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84A52FA-8D13-4A97-8318-3730D2CB120E}"/>
              </a:ext>
            </a:extLst>
          </p:cNvPr>
          <p:cNvSpPr>
            <a:spLocks noGrp="1"/>
          </p:cNvSpPr>
          <p:nvPr>
            <p:ph type="dt" sz="half" idx="10"/>
          </p:nvPr>
        </p:nvSpPr>
        <p:spPr/>
        <p:txBody>
          <a:bodyPr/>
          <a:lstStyle/>
          <a:p>
            <a:fld id="{96DFF08F-DC6B-4601-B491-B0F83F6DD2DA}" type="datetimeFigureOut">
              <a:rPr lang="en-US" smtClean="0"/>
              <a:t>12/10/2021</a:t>
            </a:fld>
            <a:endParaRPr lang="en-US" dirty="0"/>
          </a:p>
        </p:txBody>
      </p:sp>
      <p:sp>
        <p:nvSpPr>
          <p:cNvPr id="5" name="Footer Placeholder 4">
            <a:extLst>
              <a:ext uri="{FF2B5EF4-FFF2-40B4-BE49-F238E27FC236}">
                <a16:creationId xmlns:a16="http://schemas.microsoft.com/office/drawing/2014/main" id="{F1F9CE17-4014-4CDA-B492-76593CDA872E}"/>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4EDB5386-2578-4AA9-B052-89D5B812661A}"/>
              </a:ext>
            </a:extLst>
          </p:cNvPr>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36057823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9E7DD19-B383-46BD-AFF1-385F7B9073ED}"/>
              </a:ext>
            </a:extLst>
          </p:cNvPr>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F52592F-9720-49BF-99A3-575E0FB7FF41}"/>
              </a:ext>
            </a:extLst>
          </p:cNvPr>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81345AB-CE84-496E-AE77-082A1D5FC9EA}"/>
              </a:ext>
            </a:extLst>
          </p:cNvPr>
          <p:cNvSpPr>
            <a:spLocks noGrp="1"/>
          </p:cNvSpPr>
          <p:nvPr>
            <p:ph type="dt" sz="half" idx="10"/>
          </p:nvPr>
        </p:nvSpPr>
        <p:spPr/>
        <p:txBody>
          <a:bodyPr/>
          <a:lstStyle/>
          <a:p>
            <a:fld id="{96DFF08F-DC6B-4601-B491-B0F83F6DD2DA}" type="datetimeFigureOut">
              <a:rPr lang="en-US" smtClean="0"/>
              <a:t>12/10/2021</a:t>
            </a:fld>
            <a:endParaRPr lang="en-US" dirty="0"/>
          </a:p>
        </p:txBody>
      </p:sp>
      <p:sp>
        <p:nvSpPr>
          <p:cNvPr id="5" name="Footer Placeholder 4">
            <a:extLst>
              <a:ext uri="{FF2B5EF4-FFF2-40B4-BE49-F238E27FC236}">
                <a16:creationId xmlns:a16="http://schemas.microsoft.com/office/drawing/2014/main" id="{59408BDA-3F0A-4785-99CE-A1B77DDD796A}"/>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F7DFB6E1-2F3C-4F78-A483-3C3E2760A2DE}"/>
              </a:ext>
            </a:extLst>
          </p:cNvPr>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33084854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lvl1pPr marL="118872" indent="-118872">
              <a:buClr>
                <a:srgbClr val="007FA3"/>
              </a:buClr>
              <a:buSzPct val="25000"/>
              <a:defRPr sz="1600"/>
            </a:lvl1pPr>
            <a:lvl2pPr marL="569913" indent="-285750">
              <a:buClr>
                <a:srgbClr val="007FA3"/>
              </a:buClr>
              <a:defRPr sz="1600"/>
            </a:lvl2pPr>
            <a:lvl3pPr>
              <a:buClr>
                <a:srgbClr val="007FA3"/>
              </a:buClr>
              <a:defRPr sz="1600"/>
            </a:lvl3pPr>
            <a:lvl4pPr>
              <a:buClr>
                <a:srgbClr val="007FA3"/>
              </a:buClr>
              <a:defRPr sz="1600"/>
            </a:lvl4pPr>
            <a:lvl5pPr>
              <a:buClr>
                <a:srgbClr val="007FA3"/>
              </a:buClr>
              <a:defRPr sz="1600"/>
            </a:lvl5pPr>
            <a:lvl6pPr>
              <a:buClr>
                <a:srgbClr val="007FA3"/>
              </a:buClr>
              <a:defRPr sz="1600"/>
            </a:lvl6pPr>
            <a:lvl7pPr>
              <a:buClr>
                <a:srgbClr val="007FA3"/>
              </a:buClr>
              <a:defRPr sz="1600"/>
            </a:lvl7pPr>
            <a:lvl8pPr>
              <a:buClr>
                <a:srgbClr val="007FA3"/>
              </a:buClr>
              <a:defRPr sz="1600"/>
            </a:lvl8pPr>
            <a:lvl9pPr>
              <a:buClr>
                <a:srgbClr val="007FA3"/>
              </a:buCl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a:t>
            </a:r>
          </a:p>
          <a:p>
            <a:pPr lvl="6"/>
            <a:r>
              <a:rPr lang="en-US" dirty="0"/>
              <a:t>Seventh</a:t>
            </a:r>
          </a:p>
          <a:p>
            <a:pPr lvl="7"/>
            <a:r>
              <a:rPr lang="en-US" dirty="0"/>
              <a:t>Eighth</a:t>
            </a:r>
          </a:p>
          <a:p>
            <a:pPr lvl="8"/>
            <a:r>
              <a:rPr lang="en-US" dirty="0"/>
              <a:t>Ninth</a:t>
            </a:r>
          </a:p>
        </p:txBody>
      </p:sp>
      <p:sp>
        <p:nvSpPr>
          <p:cNvPr id="10" name="Footer Placeholder 4"/>
          <p:cNvSpPr>
            <a:spLocks noGrp="1"/>
          </p:cNvSpPr>
          <p:nvPr>
            <p:ph type="ftr" sz="quarter" idx="11"/>
          </p:nvPr>
        </p:nvSpPr>
        <p:spPr>
          <a:xfrm>
            <a:off x="93969" y="6172200"/>
            <a:ext cx="8595360" cy="235463"/>
          </a:xfrm>
        </p:spPr>
        <p:txBody>
          <a:bodyPr/>
          <a:lstStyle/>
          <a:p>
            <a:endParaRPr lang="en-US" dirty="0"/>
          </a:p>
        </p:txBody>
      </p:sp>
      <p:sp>
        <p:nvSpPr>
          <p:cNvPr id="4" name="Date Placeholder 3"/>
          <p:cNvSpPr>
            <a:spLocks noGrp="1"/>
          </p:cNvSpPr>
          <p:nvPr>
            <p:ph type="dt" sz="half" idx="10"/>
          </p:nvPr>
        </p:nvSpPr>
        <p:spPr/>
        <p:txBody>
          <a:bodyPr/>
          <a:lstStyle/>
          <a:p>
            <a:fld id="{A9DF6EFB-3F44-496C-A842-1E0B3D3B975A}" type="datetimeFigureOut">
              <a:rPr lang="en-US" smtClean="0"/>
              <a:t>12/10/2021</a:t>
            </a:fld>
            <a:endParaRPr lang="en-US" dirty="0"/>
          </a:p>
        </p:txBody>
      </p:sp>
      <p:sp>
        <p:nvSpPr>
          <p:cNvPr id="6" name="Slide Number Placeholder 5"/>
          <p:cNvSpPr>
            <a:spLocks noGrp="1"/>
          </p:cNvSpPr>
          <p:nvPr>
            <p:ph type="sldNum" sz="quarter" idx="12"/>
          </p:nvPr>
        </p:nvSpPr>
        <p:spPr/>
        <p:txBody>
          <a:bodyPr/>
          <a:lstStyle/>
          <a:p>
            <a:fld id="{200B2350-5261-4F5C-9DF5-EF0D264FC8D2}" type="slidenum">
              <a:rPr lang="en-US" smtClean="0"/>
              <a:t>‹#›</a:t>
            </a:fld>
            <a:endParaRPr lang="en-US" dirty="0"/>
          </a:p>
        </p:txBody>
      </p:sp>
    </p:spTree>
    <p:extLst>
      <p:ext uri="{BB962C8B-B14F-4D97-AF65-F5344CB8AC3E}">
        <p14:creationId xmlns:p14="http://schemas.microsoft.com/office/powerpoint/2010/main" val="92351101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and 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a:xfrm>
            <a:off x="457200" y="1600200"/>
            <a:ext cx="8229600" cy="2163763"/>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2"/>
          <p:cNvSpPr>
            <a:spLocks noGrp="1"/>
          </p:cNvSpPr>
          <p:nvPr>
            <p:ph idx="13"/>
          </p:nvPr>
        </p:nvSpPr>
        <p:spPr>
          <a:xfrm>
            <a:off x="457200" y="3962400"/>
            <a:ext cx="8229600" cy="2163763"/>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Footer Placeholder 4"/>
          <p:cNvSpPr>
            <a:spLocks noGrp="1"/>
          </p:cNvSpPr>
          <p:nvPr>
            <p:ph type="ftr" sz="quarter" idx="11"/>
          </p:nvPr>
        </p:nvSpPr>
        <p:spPr>
          <a:xfrm>
            <a:off x="93969" y="6172200"/>
            <a:ext cx="8595360" cy="235463"/>
          </a:xfrm>
        </p:spPr>
        <p:txBody>
          <a:bodyPr/>
          <a:lstStyle/>
          <a:p>
            <a:endParaRPr lang="en-US" dirty="0"/>
          </a:p>
        </p:txBody>
      </p:sp>
      <p:sp>
        <p:nvSpPr>
          <p:cNvPr id="4" name="Date Placeholder 3"/>
          <p:cNvSpPr>
            <a:spLocks noGrp="1"/>
          </p:cNvSpPr>
          <p:nvPr>
            <p:ph type="dt" sz="half" idx="10"/>
          </p:nvPr>
        </p:nvSpPr>
        <p:spPr/>
        <p:txBody>
          <a:bodyPr/>
          <a:lstStyle/>
          <a:p>
            <a:fld id="{A9DF6EFB-3F44-496C-A842-1E0B3D3B975A}" type="datetimeFigureOut">
              <a:rPr lang="en-US" smtClean="0"/>
              <a:t>12/10/2021</a:t>
            </a:fld>
            <a:endParaRPr lang="en-US" dirty="0"/>
          </a:p>
        </p:txBody>
      </p:sp>
      <p:sp>
        <p:nvSpPr>
          <p:cNvPr id="6" name="Slide Number Placeholder 5"/>
          <p:cNvSpPr>
            <a:spLocks noGrp="1"/>
          </p:cNvSpPr>
          <p:nvPr>
            <p:ph type="sldNum" sz="quarter" idx="12"/>
          </p:nvPr>
        </p:nvSpPr>
        <p:spPr/>
        <p:txBody>
          <a:bodyPr/>
          <a:lstStyle/>
          <a:p>
            <a:fld id="{200B2350-5261-4F5C-9DF5-EF0D264FC8D2}" type="slidenum">
              <a:rPr lang="en-US" smtClean="0"/>
              <a:t>‹#›</a:t>
            </a:fld>
            <a:endParaRPr lang="en-US" dirty="0"/>
          </a:p>
        </p:txBody>
      </p:sp>
    </p:spTree>
    <p:extLst>
      <p:ext uri="{BB962C8B-B14F-4D97-AF65-F5344CB8AC3E}">
        <p14:creationId xmlns:p14="http://schemas.microsoft.com/office/powerpoint/2010/main" val="2438073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B50E39-FF2F-49F6-86CF-ECA38B852B6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A7A0807-862E-4D28-A7DB-1BCD7DCC46D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A24F19E-B951-4D34-A635-4D68AE12EFF6}"/>
              </a:ext>
            </a:extLst>
          </p:cNvPr>
          <p:cNvSpPr>
            <a:spLocks noGrp="1"/>
          </p:cNvSpPr>
          <p:nvPr>
            <p:ph type="dt" sz="half" idx="10"/>
          </p:nvPr>
        </p:nvSpPr>
        <p:spPr/>
        <p:txBody>
          <a:bodyPr/>
          <a:lstStyle/>
          <a:p>
            <a:fld id="{96DFF08F-DC6B-4601-B491-B0F83F6DD2DA}" type="datetimeFigureOut">
              <a:rPr lang="en-US" smtClean="0"/>
              <a:t>12/10/2021</a:t>
            </a:fld>
            <a:endParaRPr lang="en-US" dirty="0"/>
          </a:p>
        </p:txBody>
      </p:sp>
      <p:sp>
        <p:nvSpPr>
          <p:cNvPr id="5" name="Footer Placeholder 4">
            <a:extLst>
              <a:ext uri="{FF2B5EF4-FFF2-40B4-BE49-F238E27FC236}">
                <a16:creationId xmlns:a16="http://schemas.microsoft.com/office/drawing/2014/main" id="{7BE86DD8-404A-4E97-AE37-AA30FDF90F20}"/>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83BF892E-2082-4729-BCBB-4B0AA99C3AE0}"/>
              </a:ext>
            </a:extLst>
          </p:cNvPr>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7469929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7EF250-1A4B-46A4-86C4-4E910D5175C5}"/>
              </a:ext>
            </a:extLst>
          </p:cNvPr>
          <p:cNvSpPr>
            <a:spLocks noGrp="1"/>
          </p:cNvSpPr>
          <p:nvPr>
            <p:ph type="title"/>
          </p:nvPr>
        </p:nvSpPr>
        <p:spPr>
          <a:xfrm>
            <a:off x="623888" y="1709739"/>
            <a:ext cx="7886700" cy="2852737"/>
          </a:xfrm>
        </p:spPr>
        <p:txBody>
          <a:bodyPr anchor="b"/>
          <a:lstStyle>
            <a:lvl1pPr>
              <a:defRPr sz="4500"/>
            </a:lvl1pPr>
          </a:lstStyle>
          <a:p>
            <a:r>
              <a:rPr lang="en-US"/>
              <a:t>Click to edit Master title style</a:t>
            </a:r>
          </a:p>
        </p:txBody>
      </p:sp>
      <p:sp>
        <p:nvSpPr>
          <p:cNvPr id="3" name="Text Placeholder 2">
            <a:extLst>
              <a:ext uri="{FF2B5EF4-FFF2-40B4-BE49-F238E27FC236}">
                <a16:creationId xmlns:a16="http://schemas.microsoft.com/office/drawing/2014/main" id="{5ADD9641-4F03-4E86-9578-9891941586A8}"/>
              </a:ext>
            </a:extLst>
          </p:cNvPr>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233E711-7A53-4880-B51C-61CB46FF6A03}"/>
              </a:ext>
            </a:extLst>
          </p:cNvPr>
          <p:cNvSpPr>
            <a:spLocks noGrp="1"/>
          </p:cNvSpPr>
          <p:nvPr>
            <p:ph type="dt" sz="half" idx="10"/>
          </p:nvPr>
        </p:nvSpPr>
        <p:spPr/>
        <p:txBody>
          <a:bodyPr/>
          <a:lstStyle/>
          <a:p>
            <a:fld id="{96DFF08F-DC6B-4601-B491-B0F83F6DD2DA}" type="datetimeFigureOut">
              <a:rPr lang="en-US" smtClean="0"/>
              <a:t>12/10/2021</a:t>
            </a:fld>
            <a:endParaRPr lang="en-US" dirty="0"/>
          </a:p>
        </p:txBody>
      </p:sp>
      <p:sp>
        <p:nvSpPr>
          <p:cNvPr id="5" name="Footer Placeholder 4">
            <a:extLst>
              <a:ext uri="{FF2B5EF4-FFF2-40B4-BE49-F238E27FC236}">
                <a16:creationId xmlns:a16="http://schemas.microsoft.com/office/drawing/2014/main" id="{E99A5FDB-E75C-4358-96E4-C6D3DCDEE642}"/>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8DEE69D7-3EAC-4405-8721-F3EE79120635}"/>
              </a:ext>
            </a:extLst>
          </p:cNvPr>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32645303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69CAE7-FF95-4B20-A400-8F31078E3CA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5B5FC42-C5DE-4EFB-9D5B-3D49755DFC35}"/>
              </a:ext>
            </a:extLst>
          </p:cNvPr>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226251C-6433-41C0-8D3D-BE9454A8C059}"/>
              </a:ext>
            </a:extLst>
          </p:cNvPr>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36ED9C44-682D-4E77-8CC7-2E30C2A6BFA4}"/>
              </a:ext>
            </a:extLst>
          </p:cNvPr>
          <p:cNvSpPr>
            <a:spLocks noGrp="1"/>
          </p:cNvSpPr>
          <p:nvPr>
            <p:ph type="dt" sz="half" idx="10"/>
          </p:nvPr>
        </p:nvSpPr>
        <p:spPr/>
        <p:txBody>
          <a:bodyPr/>
          <a:lstStyle/>
          <a:p>
            <a:fld id="{96DFF08F-DC6B-4601-B491-B0F83F6DD2DA}" type="datetimeFigureOut">
              <a:rPr lang="en-US" smtClean="0"/>
              <a:t>12/10/2021</a:t>
            </a:fld>
            <a:endParaRPr lang="en-US" dirty="0"/>
          </a:p>
        </p:txBody>
      </p:sp>
      <p:sp>
        <p:nvSpPr>
          <p:cNvPr id="6" name="Footer Placeholder 5">
            <a:extLst>
              <a:ext uri="{FF2B5EF4-FFF2-40B4-BE49-F238E27FC236}">
                <a16:creationId xmlns:a16="http://schemas.microsoft.com/office/drawing/2014/main" id="{A9DFB2F6-77AD-4246-8B82-A995027E712E}"/>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9A6C597B-AD79-476D-BF62-859F86CC35AF}"/>
              </a:ext>
            </a:extLst>
          </p:cNvPr>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8907265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923899-149F-4588-A683-7B514A816471}"/>
              </a:ext>
            </a:extLst>
          </p:cNvPr>
          <p:cNvSpPr>
            <a:spLocks noGrp="1"/>
          </p:cNvSpPr>
          <p:nvPr>
            <p:ph type="title"/>
          </p:nvPr>
        </p:nvSpPr>
        <p:spPr>
          <a:xfrm>
            <a:off x="629841" y="365126"/>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D9B21FB-AC9A-4F17-ACF0-ADE11A7B8F69}"/>
              </a:ext>
            </a:extLst>
          </p:cNvPr>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a:extLst>
              <a:ext uri="{FF2B5EF4-FFF2-40B4-BE49-F238E27FC236}">
                <a16:creationId xmlns:a16="http://schemas.microsoft.com/office/drawing/2014/main" id="{8646347F-13D6-4366-B250-29CE8A502796}"/>
              </a:ext>
            </a:extLst>
          </p:cNvPr>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13B6807-4558-41C5-89AF-D0DCA9FA04E2}"/>
              </a:ext>
            </a:extLst>
          </p:cNvPr>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a:extLst>
              <a:ext uri="{FF2B5EF4-FFF2-40B4-BE49-F238E27FC236}">
                <a16:creationId xmlns:a16="http://schemas.microsoft.com/office/drawing/2014/main" id="{AC688736-0123-46B6-B07A-89D55EBF09F1}"/>
              </a:ext>
            </a:extLst>
          </p:cNvPr>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A0FA9A7-8CA1-41C8-882D-2A3B22D503DD}"/>
              </a:ext>
            </a:extLst>
          </p:cNvPr>
          <p:cNvSpPr>
            <a:spLocks noGrp="1"/>
          </p:cNvSpPr>
          <p:nvPr>
            <p:ph type="dt" sz="half" idx="10"/>
          </p:nvPr>
        </p:nvSpPr>
        <p:spPr/>
        <p:txBody>
          <a:bodyPr/>
          <a:lstStyle/>
          <a:p>
            <a:fld id="{96DFF08F-DC6B-4601-B491-B0F83F6DD2DA}" type="datetimeFigureOut">
              <a:rPr lang="en-US" smtClean="0"/>
              <a:t>12/10/2021</a:t>
            </a:fld>
            <a:endParaRPr lang="en-US" dirty="0"/>
          </a:p>
        </p:txBody>
      </p:sp>
      <p:sp>
        <p:nvSpPr>
          <p:cNvPr id="8" name="Footer Placeholder 7">
            <a:extLst>
              <a:ext uri="{FF2B5EF4-FFF2-40B4-BE49-F238E27FC236}">
                <a16:creationId xmlns:a16="http://schemas.microsoft.com/office/drawing/2014/main" id="{8D7F986A-946D-433D-83E2-8F6F496B4AE1}"/>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30F670D8-0B8B-41D2-A3A1-1E6BA390A7B9}"/>
              </a:ext>
            </a:extLst>
          </p:cNvPr>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26365718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3A947D-3235-4F34-9AF4-2B73DC4BE23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8F43BDE-0C0C-4073-9881-DF74307CDBB6}"/>
              </a:ext>
            </a:extLst>
          </p:cNvPr>
          <p:cNvSpPr>
            <a:spLocks noGrp="1"/>
          </p:cNvSpPr>
          <p:nvPr>
            <p:ph type="dt" sz="half" idx="10"/>
          </p:nvPr>
        </p:nvSpPr>
        <p:spPr/>
        <p:txBody>
          <a:bodyPr/>
          <a:lstStyle/>
          <a:p>
            <a:fld id="{96DFF08F-DC6B-4601-B491-B0F83F6DD2DA}" type="datetimeFigureOut">
              <a:rPr lang="en-US" smtClean="0"/>
              <a:t>12/10/2021</a:t>
            </a:fld>
            <a:endParaRPr lang="en-US" dirty="0"/>
          </a:p>
        </p:txBody>
      </p:sp>
      <p:sp>
        <p:nvSpPr>
          <p:cNvPr id="4" name="Footer Placeholder 3">
            <a:extLst>
              <a:ext uri="{FF2B5EF4-FFF2-40B4-BE49-F238E27FC236}">
                <a16:creationId xmlns:a16="http://schemas.microsoft.com/office/drawing/2014/main" id="{FC7C4908-E5A8-4F72-A069-2496FAFB7C9E}"/>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19515EE7-CA50-4DC0-9235-9B7BC96DBAB8}"/>
              </a:ext>
            </a:extLst>
          </p:cNvPr>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17836472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AE393EB-E6D3-4501-BAC0-7D601213476C}"/>
              </a:ext>
            </a:extLst>
          </p:cNvPr>
          <p:cNvSpPr>
            <a:spLocks noGrp="1"/>
          </p:cNvSpPr>
          <p:nvPr>
            <p:ph type="dt" sz="half" idx="10"/>
          </p:nvPr>
        </p:nvSpPr>
        <p:spPr/>
        <p:txBody>
          <a:bodyPr/>
          <a:lstStyle/>
          <a:p>
            <a:fld id="{96DFF08F-DC6B-4601-B491-B0F83F6DD2DA}" type="datetimeFigureOut">
              <a:rPr lang="en-US" smtClean="0"/>
              <a:t>12/10/2021</a:t>
            </a:fld>
            <a:endParaRPr lang="en-US" dirty="0"/>
          </a:p>
        </p:txBody>
      </p:sp>
      <p:sp>
        <p:nvSpPr>
          <p:cNvPr id="3" name="Footer Placeholder 2">
            <a:extLst>
              <a:ext uri="{FF2B5EF4-FFF2-40B4-BE49-F238E27FC236}">
                <a16:creationId xmlns:a16="http://schemas.microsoft.com/office/drawing/2014/main" id="{24274677-BE12-4F67-94D8-30046D174598}"/>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E1BF3B19-9975-4308-8231-82C6CE735632}"/>
              </a:ext>
            </a:extLst>
          </p:cNvPr>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24146441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AA8CE5-B872-433A-BB9F-A3F13623673A}"/>
              </a:ext>
            </a:extLst>
          </p:cNvPr>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Content Placeholder 2">
            <a:extLst>
              <a:ext uri="{FF2B5EF4-FFF2-40B4-BE49-F238E27FC236}">
                <a16:creationId xmlns:a16="http://schemas.microsoft.com/office/drawing/2014/main" id="{BAE2ED78-115C-4A1E-9084-F7AF3EF9E3FA}"/>
              </a:ext>
            </a:extLst>
          </p:cNvPr>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E1C75AA-814A-4838-9B3E-65CBEF5B4A9B}"/>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BD7B131E-CB5C-4399-88ED-9B4802FB7C8A}"/>
              </a:ext>
            </a:extLst>
          </p:cNvPr>
          <p:cNvSpPr>
            <a:spLocks noGrp="1"/>
          </p:cNvSpPr>
          <p:nvPr>
            <p:ph type="dt" sz="half" idx="10"/>
          </p:nvPr>
        </p:nvSpPr>
        <p:spPr/>
        <p:txBody>
          <a:bodyPr/>
          <a:lstStyle/>
          <a:p>
            <a:fld id="{96DFF08F-DC6B-4601-B491-B0F83F6DD2DA}" type="datetimeFigureOut">
              <a:rPr lang="en-US" smtClean="0"/>
              <a:t>12/10/2021</a:t>
            </a:fld>
            <a:endParaRPr lang="en-US" dirty="0"/>
          </a:p>
        </p:txBody>
      </p:sp>
      <p:sp>
        <p:nvSpPr>
          <p:cNvPr id="6" name="Footer Placeholder 5">
            <a:extLst>
              <a:ext uri="{FF2B5EF4-FFF2-40B4-BE49-F238E27FC236}">
                <a16:creationId xmlns:a16="http://schemas.microsoft.com/office/drawing/2014/main" id="{8AD0BDFA-EEC1-4986-8687-92B2D1980256}"/>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0864E109-FA60-4816-96D6-04793197540E}"/>
              </a:ext>
            </a:extLst>
          </p:cNvPr>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31418183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7A77CE-A80C-426D-8D27-B1CFE754C34F}"/>
              </a:ext>
            </a:extLst>
          </p:cNvPr>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Picture Placeholder 2">
            <a:extLst>
              <a:ext uri="{FF2B5EF4-FFF2-40B4-BE49-F238E27FC236}">
                <a16:creationId xmlns:a16="http://schemas.microsoft.com/office/drawing/2014/main" id="{338DC6EA-4448-4E84-B794-7399C7E3049B}"/>
              </a:ext>
            </a:extLst>
          </p:cNvPr>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a:extLst>
              <a:ext uri="{FF2B5EF4-FFF2-40B4-BE49-F238E27FC236}">
                <a16:creationId xmlns:a16="http://schemas.microsoft.com/office/drawing/2014/main" id="{28F7358B-794D-478E-A27B-245D932EF1CE}"/>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96F2D9F4-CC70-4F64-A1C5-EE9592AB403D}"/>
              </a:ext>
            </a:extLst>
          </p:cNvPr>
          <p:cNvSpPr>
            <a:spLocks noGrp="1"/>
          </p:cNvSpPr>
          <p:nvPr>
            <p:ph type="dt" sz="half" idx="10"/>
          </p:nvPr>
        </p:nvSpPr>
        <p:spPr/>
        <p:txBody>
          <a:bodyPr/>
          <a:lstStyle/>
          <a:p>
            <a:fld id="{9CDD058F-B960-4439-B370-43D89816EE05}" type="datetimeFigureOut">
              <a:rPr lang="en-US" smtClean="0"/>
              <a:t>12/10/2021</a:t>
            </a:fld>
            <a:endParaRPr lang="en-US" dirty="0"/>
          </a:p>
        </p:txBody>
      </p:sp>
      <p:sp>
        <p:nvSpPr>
          <p:cNvPr id="6" name="Footer Placeholder 5">
            <a:extLst>
              <a:ext uri="{FF2B5EF4-FFF2-40B4-BE49-F238E27FC236}">
                <a16:creationId xmlns:a16="http://schemas.microsoft.com/office/drawing/2014/main" id="{6A4D20B2-AEA6-4092-9AE7-9A76BEC15641}"/>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1004AF51-624F-4093-848B-C04AB36BE3C4}"/>
              </a:ext>
            </a:extLst>
          </p:cNvPr>
          <p:cNvSpPr>
            <a:spLocks noGrp="1"/>
          </p:cNvSpPr>
          <p:nvPr>
            <p:ph type="sldNum" sz="quarter" idx="12"/>
          </p:nvPr>
        </p:nvSpPr>
        <p:spPr/>
        <p:txBody>
          <a:bodyPr/>
          <a:lstStyle/>
          <a:p>
            <a:fld id="{EB229B06-CF2A-459A-8CBC-F18C1D67D2BB}" type="slidenum">
              <a:rPr lang="en-US" smtClean="0"/>
              <a:t>‹#›</a:t>
            </a:fld>
            <a:endParaRPr lang="en-US" dirty="0"/>
          </a:p>
        </p:txBody>
      </p:sp>
    </p:spTree>
    <p:extLst>
      <p:ext uri="{BB962C8B-B14F-4D97-AF65-F5344CB8AC3E}">
        <p14:creationId xmlns:p14="http://schemas.microsoft.com/office/powerpoint/2010/main" val="1903257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C72BA94-2346-42E3-A6AF-AD56B9D010FD}"/>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EAB4380-35B1-4877-A7DC-BA0148AAA499}"/>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970E466-70AA-4B17-92D1-FA6BDC4B119B}"/>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96DFF08F-DC6B-4601-B491-B0F83F6DD2DA}" type="datetimeFigureOut">
              <a:rPr lang="en-US" smtClean="0"/>
              <a:pPr/>
              <a:t>12/10/2021</a:t>
            </a:fld>
            <a:endParaRPr lang="en-US" dirty="0"/>
          </a:p>
        </p:txBody>
      </p:sp>
      <p:sp>
        <p:nvSpPr>
          <p:cNvPr id="5" name="Footer Placeholder 4">
            <a:extLst>
              <a:ext uri="{FF2B5EF4-FFF2-40B4-BE49-F238E27FC236}">
                <a16:creationId xmlns:a16="http://schemas.microsoft.com/office/drawing/2014/main" id="{AFF6AC07-707D-4927-9022-1C45607ECB40}"/>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F063B5B1-A4FC-4F46-9D86-30CBAB90959C}"/>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946572815"/>
      </p:ext>
    </p:extLst>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 id="2147483746" r:id="rId10"/>
    <p:sldLayoutId id="2147483747" r:id="rId11"/>
    <p:sldLayoutId id="2147483748" r:id="rId12"/>
    <p:sldLayoutId id="2147483749" r:id="rId13"/>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62201" y="5537200"/>
            <a:ext cx="6781800" cy="1320800"/>
          </a:xfrm>
          <a:solidFill>
            <a:schemeClr val="bg1">
              <a:lumMod val="65000"/>
            </a:schemeClr>
          </a:solidFill>
        </p:spPr>
        <p:txBody>
          <a:bodyPr>
            <a:normAutofit/>
          </a:bodyPr>
          <a:lstStyle/>
          <a:p>
            <a:pPr algn="r"/>
            <a:r>
              <a:rPr lang="en-US" sz="4400" b="1" dirty="0"/>
              <a:t>INDUCTANCE</a:t>
            </a:r>
          </a:p>
        </p:txBody>
      </p:sp>
      <p:pic>
        <p:nvPicPr>
          <p:cNvPr id="1026" name="Picture 2" descr="https://tse2.mm.bing.net/th?id=OIP.fzWoq1Mis6Z5zMokZZ9C6QHaIm&amp;pid=Api&amp;P=0&amp;w=300&amp;h=300"/>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114800" y="381000"/>
            <a:ext cx="4191000" cy="4854440"/>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p:cNvPicPr>
            <a:picLocks noChangeAspect="1"/>
          </p:cNvPicPr>
          <p:nvPr/>
        </p:nvPicPr>
        <p:blipFill>
          <a:blip r:embed="rId3"/>
          <a:stretch>
            <a:fillRect/>
          </a:stretch>
        </p:blipFill>
        <p:spPr>
          <a:xfrm>
            <a:off x="304800" y="5553423"/>
            <a:ext cx="1905001" cy="1288354"/>
          </a:xfrm>
          <a:prstGeom prst="rect">
            <a:avLst/>
          </a:prstGeom>
        </p:spPr>
      </p:pic>
      <p:pic>
        <p:nvPicPr>
          <p:cNvPr id="4" name="Picture 3">
            <a:extLst>
              <a:ext uri="{FF2B5EF4-FFF2-40B4-BE49-F238E27FC236}">
                <a16:creationId xmlns:a16="http://schemas.microsoft.com/office/drawing/2014/main" id="{B7715537-2BBF-4BCC-A138-2F4A0F6C525F}"/>
              </a:ext>
            </a:extLst>
          </p:cNvPr>
          <p:cNvPicPr>
            <a:picLocks noChangeAspect="1"/>
          </p:cNvPicPr>
          <p:nvPr/>
        </p:nvPicPr>
        <p:blipFill>
          <a:blip r:embed="rId4"/>
          <a:stretch>
            <a:fillRect/>
          </a:stretch>
        </p:blipFill>
        <p:spPr>
          <a:xfrm>
            <a:off x="76200" y="304800"/>
            <a:ext cx="2206943" cy="469433"/>
          </a:xfrm>
          <a:prstGeom prst="rect">
            <a:avLst/>
          </a:prstGeom>
        </p:spPr>
      </p:pic>
    </p:spTree>
    <p:extLst>
      <p:ext uri="{BB962C8B-B14F-4D97-AF65-F5344CB8AC3E}">
        <p14:creationId xmlns:p14="http://schemas.microsoft.com/office/powerpoint/2010/main" val="10876006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79401"/>
            <a:ext cx="7772400" cy="1320800"/>
          </a:xfrm>
        </p:spPr>
        <p:txBody>
          <a:bodyPr>
            <a:normAutofit/>
          </a:bodyPr>
          <a:lstStyle/>
          <a:p>
            <a:r>
              <a:rPr lang="en-IN" sz="4000" dirty="0"/>
              <a:t>Inductors and lightning strikes</a:t>
            </a:r>
          </a:p>
        </p:txBody>
      </p:sp>
      <p:sp>
        <p:nvSpPr>
          <p:cNvPr id="3" name="Content Placeholder 2"/>
          <p:cNvSpPr>
            <a:spLocks noGrp="1"/>
          </p:cNvSpPr>
          <p:nvPr>
            <p:ph idx="1"/>
          </p:nvPr>
        </p:nvSpPr>
        <p:spPr>
          <a:xfrm>
            <a:off x="457200" y="1600201"/>
            <a:ext cx="8229600" cy="1142999"/>
          </a:xfrm>
        </p:spPr>
        <p:txBody>
          <a:bodyPr>
            <a:normAutofit/>
          </a:bodyPr>
          <a:lstStyle/>
          <a:p>
            <a:pPr marL="255600" indent="-255600">
              <a:buSzPct val="100000"/>
            </a:pPr>
            <a:r>
              <a:rPr lang="en-CA" altLang="en-US" sz="2400" dirty="0"/>
              <a:t>If lightning strikes part of an electrical power transmission system, it causes a sudden spike in voltage that can damage the components of the system.</a:t>
            </a:r>
          </a:p>
        </p:txBody>
      </p:sp>
      <p:sp>
        <p:nvSpPr>
          <p:cNvPr id="4" name="Content Placeholder 3"/>
          <p:cNvSpPr>
            <a:spLocks noGrp="1"/>
          </p:cNvSpPr>
          <p:nvPr>
            <p:ph idx="13"/>
          </p:nvPr>
        </p:nvSpPr>
        <p:spPr>
          <a:xfrm>
            <a:off x="457200" y="2895600"/>
            <a:ext cx="3886200" cy="3230563"/>
          </a:xfrm>
        </p:spPr>
        <p:txBody>
          <a:bodyPr/>
          <a:lstStyle/>
          <a:p>
            <a:pPr marL="255600" indent="-255600">
              <a:buSzPct val="100000"/>
            </a:pPr>
            <a:r>
              <a:rPr lang="en-CA" altLang="en-US" sz="2400" dirty="0"/>
              <a:t>To minimize these effects, large </a:t>
            </a:r>
            <a:r>
              <a:rPr lang="en-CA" altLang="en-US" sz="2400" b="1" dirty="0"/>
              <a:t>inductors</a:t>
            </a:r>
            <a:r>
              <a:rPr lang="en-CA" altLang="en-US" sz="2400" dirty="0"/>
              <a:t> are incorporated into the transmission system. </a:t>
            </a:r>
          </a:p>
          <a:p>
            <a:pPr marL="255600" indent="-255600">
              <a:buSzPct val="100000"/>
            </a:pPr>
            <a:r>
              <a:rPr lang="en-CA" altLang="en-US" sz="2400" dirty="0"/>
              <a:t>These use the principle that an inductor opposes and suppresses any rapid changes in the current.</a:t>
            </a:r>
            <a:endParaRPr lang="en-US" altLang="en-US" sz="2400" dirty="0"/>
          </a:p>
        </p:txBody>
      </p:sp>
      <p:pic>
        <p:nvPicPr>
          <p:cNvPr id="5" name="Picture 4" descr=":lightning strikes the top of an electrical tower.&#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24400" y="3000376"/>
            <a:ext cx="4204825" cy="2816211"/>
          </a:xfrm>
          <a:prstGeom prst="rect">
            <a:avLst/>
          </a:prstGeom>
        </p:spPr>
      </p:pic>
    </p:spTree>
    <p:extLst>
      <p:ext uri="{BB962C8B-B14F-4D97-AF65-F5344CB8AC3E}">
        <p14:creationId xmlns:p14="http://schemas.microsoft.com/office/powerpoint/2010/main" val="29245831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137319"/>
            <a:ext cx="7886700" cy="1325563"/>
          </a:xfrm>
        </p:spPr>
        <p:txBody>
          <a:bodyPr>
            <a:normAutofit/>
          </a:bodyPr>
          <a:lstStyle/>
          <a:p>
            <a:r>
              <a:rPr lang="en-US" altLang="en-US" sz="4000" dirty="0"/>
              <a:t>Mutual inductance</a:t>
            </a:r>
            <a:endParaRPr lang="en-US" sz="4000"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312234" y="1289824"/>
                <a:ext cx="6347714" cy="5562600"/>
              </a:xfrm>
            </p:spPr>
            <p:txBody>
              <a:bodyPr>
                <a:normAutofit lnSpcReduction="10000"/>
              </a:bodyPr>
              <a:lstStyle/>
              <a:p>
                <a:pPr marL="0" indent="0">
                  <a:buNone/>
                </a:pPr>
                <a:r>
                  <a:rPr lang="en-US" altLang="en-US" sz="2000" i="1" dirty="0"/>
                  <a:t>Mutual inductance</a:t>
                </a:r>
                <a:r>
                  <a:rPr lang="en-US" altLang="en-US" sz="2000" dirty="0"/>
                  <a:t>:</a:t>
                </a:r>
                <a:r>
                  <a:rPr lang="en-US" altLang="en-US" sz="2000" i="1" dirty="0"/>
                  <a:t> </a:t>
                </a:r>
                <a:r>
                  <a:rPr lang="en-US" altLang="en-US" sz="2000" dirty="0"/>
                  <a:t>A changing current in</a:t>
                </a:r>
              </a:p>
              <a:p>
                <a:pPr marL="0" indent="0">
                  <a:buNone/>
                </a:pPr>
                <a:r>
                  <a:rPr lang="en-US" altLang="en-US" sz="2000" dirty="0"/>
                  <a:t>one coil induces a current in a neighboring </a:t>
                </a:r>
              </a:p>
              <a:p>
                <a:pPr marL="0" indent="0">
                  <a:buNone/>
                </a:pPr>
                <a:r>
                  <a:rPr lang="en-US" altLang="en-US" sz="2000" dirty="0"/>
                  <a:t>coil.</a:t>
                </a:r>
              </a:p>
              <a:p>
                <a:pPr marL="0" indent="0">
                  <a:buNone/>
                </a:pPr>
                <a14:m>
                  <m:oMathPara xmlns:m="http://schemas.openxmlformats.org/officeDocument/2006/math">
                    <m:oMathParaPr>
                      <m:jc m:val="centerGroup"/>
                    </m:oMathParaPr>
                    <m:oMath xmlns:m="http://schemas.openxmlformats.org/officeDocument/2006/math">
                      <m:sSub>
                        <m:sSubPr>
                          <m:ctrlPr>
                            <a:rPr lang="en-US" sz="2400" i="1" smtClean="0">
                              <a:latin typeface="Cambria Math" panose="02040503050406030204" pitchFamily="18" charset="0"/>
                            </a:rPr>
                          </m:ctrlPr>
                        </m:sSubPr>
                        <m:e>
                          <m:r>
                            <a:rPr lang="en-US" sz="2400" i="1" smtClean="0">
                              <a:latin typeface="Cambria Math" panose="02040503050406030204" pitchFamily="18" charset="0"/>
                              <a:ea typeface="Cambria Math" panose="02040503050406030204" pitchFamily="18" charset="0"/>
                            </a:rPr>
                            <m:t>𝜀</m:t>
                          </m:r>
                        </m:e>
                        <m:sub>
                          <m:r>
                            <a:rPr lang="en-US" sz="2400" b="0" i="1" smtClean="0">
                              <a:latin typeface="Cambria Math" panose="02040503050406030204" pitchFamily="18" charset="0"/>
                            </a:rPr>
                            <m:t>2</m:t>
                          </m:r>
                        </m:sub>
                      </m:sSub>
                      <m:r>
                        <a:rPr lang="en-US" sz="2400" i="1">
                          <a:latin typeface="Cambria Math" panose="02040503050406030204" pitchFamily="18" charset="0"/>
                        </a:rPr>
                        <m:t>=−</m:t>
                      </m:r>
                      <m:sSub>
                        <m:sSubPr>
                          <m:ctrlPr>
                            <a:rPr lang="en-US" sz="2400" i="1" smtClean="0">
                              <a:latin typeface="Cambria Math" panose="02040503050406030204" pitchFamily="18" charset="0"/>
                            </a:rPr>
                          </m:ctrlPr>
                        </m:sSubPr>
                        <m:e>
                          <m:r>
                            <a:rPr lang="en-US" sz="2400" b="0" i="1" smtClean="0">
                              <a:latin typeface="Cambria Math" panose="02040503050406030204" pitchFamily="18" charset="0"/>
                            </a:rPr>
                            <m:t>𝑁</m:t>
                          </m:r>
                        </m:e>
                        <m:sub>
                          <m:r>
                            <a:rPr lang="en-US" sz="2400" b="0" i="1" smtClean="0">
                              <a:latin typeface="Cambria Math" panose="02040503050406030204" pitchFamily="18" charset="0"/>
                            </a:rPr>
                            <m:t>2</m:t>
                          </m:r>
                        </m:sub>
                      </m:sSub>
                      <m:f>
                        <m:fPr>
                          <m:ctrlPr>
                            <a:rPr lang="en-US" sz="2400" i="1">
                              <a:latin typeface="Cambria Math" panose="02040503050406030204" pitchFamily="18" charset="0"/>
                            </a:rPr>
                          </m:ctrlPr>
                        </m:fPr>
                        <m:num>
                          <m:r>
                            <a:rPr lang="en-US" sz="2400" i="1">
                              <a:latin typeface="Cambria Math" panose="02040503050406030204" pitchFamily="18" charset="0"/>
                            </a:rPr>
                            <m:t>𝑑</m:t>
                          </m:r>
                          <m:sSub>
                            <m:sSubPr>
                              <m:ctrlPr>
                                <a:rPr lang="en-US" sz="2400" i="1">
                                  <a:latin typeface="Cambria Math" panose="02040503050406030204" pitchFamily="18" charset="0"/>
                                </a:rPr>
                              </m:ctrlPr>
                            </m:sSubPr>
                            <m:e>
                              <m:r>
                                <m:rPr>
                                  <m:sty m:val="p"/>
                                </m:rPr>
                                <a:rPr lang="en-US" sz="2400">
                                  <a:latin typeface="Cambria Math" panose="02040503050406030204" pitchFamily="18" charset="0"/>
                                </a:rPr>
                                <m:t>Φ</m:t>
                              </m:r>
                            </m:e>
                            <m:sub>
                              <m:r>
                                <a:rPr lang="en-US" sz="2400" i="1">
                                  <a:latin typeface="Cambria Math" panose="02040503050406030204" pitchFamily="18" charset="0"/>
                                </a:rPr>
                                <m:t>𝐵</m:t>
                              </m:r>
                              <m:r>
                                <a:rPr lang="en-US" sz="2400" b="0" i="1" smtClean="0">
                                  <a:latin typeface="Cambria Math" panose="02040503050406030204" pitchFamily="18" charset="0"/>
                                </a:rPr>
                                <m:t>2</m:t>
                              </m:r>
                            </m:sub>
                          </m:sSub>
                        </m:num>
                        <m:den>
                          <m:r>
                            <a:rPr lang="en-US" sz="2400" i="1">
                              <a:latin typeface="Cambria Math" panose="02040503050406030204" pitchFamily="18" charset="0"/>
                            </a:rPr>
                            <m:t>𝑑𝑡</m:t>
                          </m:r>
                        </m:den>
                      </m:f>
                    </m:oMath>
                  </m:oMathPara>
                </a14:m>
                <a:endParaRPr lang="en-US" altLang="en-US" sz="2400" dirty="0"/>
              </a:p>
              <a:p>
                <a:pPr marL="0" indent="0">
                  <a:buNone/>
                </a:pPr>
                <a:endParaRPr lang="en-US" altLang="en-US" sz="2400" dirty="0"/>
              </a:p>
              <a:p>
                <a:pPr marL="0" indent="0">
                  <a:buNone/>
                </a:pPr>
                <a14:m>
                  <m:oMathPara xmlns:m="http://schemas.openxmlformats.org/officeDocument/2006/math">
                    <m:oMathParaPr>
                      <m:jc m:val="centerGroup"/>
                    </m:oMathParaPr>
                    <m:oMath xmlns:m="http://schemas.openxmlformats.org/officeDocument/2006/math">
                      <m:sSub>
                        <m:sSubPr>
                          <m:ctrlPr>
                            <a:rPr lang="en-US" sz="2400" i="1">
                              <a:latin typeface="Cambria Math" panose="02040503050406030204" pitchFamily="18" charset="0"/>
                            </a:rPr>
                          </m:ctrlPr>
                        </m:sSubPr>
                        <m:e>
                          <m:r>
                            <a:rPr lang="en-US" sz="2400" i="1">
                              <a:latin typeface="Cambria Math" panose="02040503050406030204" pitchFamily="18" charset="0"/>
                            </a:rPr>
                            <m:t>𝑁</m:t>
                          </m:r>
                        </m:e>
                        <m:sub>
                          <m:r>
                            <a:rPr lang="en-US" sz="2400" i="1">
                              <a:latin typeface="Cambria Math" panose="02040503050406030204" pitchFamily="18" charset="0"/>
                            </a:rPr>
                            <m:t>2</m:t>
                          </m:r>
                        </m:sub>
                      </m:sSub>
                      <m:sSub>
                        <m:sSubPr>
                          <m:ctrlPr>
                            <a:rPr lang="en-US" sz="2400" i="1">
                              <a:latin typeface="Cambria Math" panose="02040503050406030204" pitchFamily="18" charset="0"/>
                            </a:rPr>
                          </m:ctrlPr>
                        </m:sSubPr>
                        <m:e>
                          <m:r>
                            <m:rPr>
                              <m:sty m:val="p"/>
                            </m:rPr>
                            <a:rPr lang="en-US" sz="2400">
                              <a:latin typeface="Cambria Math" panose="02040503050406030204" pitchFamily="18" charset="0"/>
                            </a:rPr>
                            <m:t>Φ</m:t>
                          </m:r>
                        </m:e>
                        <m:sub>
                          <m:r>
                            <a:rPr lang="en-US" sz="2400" i="1">
                              <a:latin typeface="Cambria Math" panose="02040503050406030204" pitchFamily="18" charset="0"/>
                            </a:rPr>
                            <m:t>𝐵</m:t>
                          </m:r>
                          <m:r>
                            <a:rPr lang="en-US" sz="2400" i="1">
                              <a:latin typeface="Cambria Math" panose="02040503050406030204" pitchFamily="18" charset="0"/>
                            </a:rPr>
                            <m:t>2</m:t>
                          </m:r>
                        </m:sub>
                      </m:sSub>
                      <m:r>
                        <a:rPr lang="en-US" sz="2400" b="0" i="1" smtClean="0">
                          <a:latin typeface="Cambria Math" panose="02040503050406030204" pitchFamily="18" charset="0"/>
                        </a:rPr>
                        <m:t>=</m:t>
                      </m:r>
                      <m:sSub>
                        <m:sSubPr>
                          <m:ctrlPr>
                            <a:rPr lang="en-US" sz="2400" b="0" i="1" smtClean="0">
                              <a:latin typeface="Cambria Math" panose="02040503050406030204" pitchFamily="18" charset="0"/>
                            </a:rPr>
                          </m:ctrlPr>
                        </m:sSubPr>
                        <m:e>
                          <m:r>
                            <a:rPr lang="en-US" sz="2400" b="0" i="1" smtClean="0">
                              <a:latin typeface="Cambria Math" panose="02040503050406030204" pitchFamily="18" charset="0"/>
                            </a:rPr>
                            <m:t>𝑀</m:t>
                          </m:r>
                        </m:e>
                        <m:sub>
                          <m:r>
                            <a:rPr lang="en-US" sz="2400" b="0" i="1" smtClean="0">
                              <a:latin typeface="Cambria Math" panose="02040503050406030204" pitchFamily="18" charset="0"/>
                            </a:rPr>
                            <m:t>21</m:t>
                          </m:r>
                        </m:sub>
                      </m:sSub>
                      <m:sSub>
                        <m:sSubPr>
                          <m:ctrlPr>
                            <a:rPr lang="en-US" sz="2400" b="0" i="1" smtClean="0">
                              <a:latin typeface="Cambria Math" panose="02040503050406030204" pitchFamily="18" charset="0"/>
                            </a:rPr>
                          </m:ctrlPr>
                        </m:sSubPr>
                        <m:e>
                          <m:r>
                            <a:rPr lang="en-US" sz="2400" b="0" i="1" smtClean="0">
                              <a:latin typeface="Cambria Math" panose="02040503050406030204" pitchFamily="18" charset="0"/>
                            </a:rPr>
                            <m:t>𝑖</m:t>
                          </m:r>
                        </m:e>
                        <m:sub>
                          <m:r>
                            <a:rPr lang="en-US" sz="2400" b="0" i="1" smtClean="0">
                              <a:latin typeface="Cambria Math" panose="02040503050406030204" pitchFamily="18" charset="0"/>
                            </a:rPr>
                            <m:t>1</m:t>
                          </m:r>
                        </m:sub>
                      </m:sSub>
                    </m:oMath>
                  </m:oMathPara>
                </a14:m>
                <a:endParaRPr lang="en-US" altLang="en-US" sz="2400" dirty="0"/>
              </a:p>
              <a:p>
                <a:pPr marL="0" indent="0">
                  <a:buNone/>
                </a:pPr>
                <a:endParaRPr lang="en-US" altLang="en-US" sz="2400" dirty="0"/>
              </a:p>
              <a:p>
                <a:pPr marL="0" indent="0">
                  <a:buNone/>
                </a:pPr>
                <a14:m>
                  <m:oMathPara xmlns:m="http://schemas.openxmlformats.org/officeDocument/2006/math">
                    <m:oMathParaPr>
                      <m:jc m:val="centerGroup"/>
                    </m:oMathParaPr>
                    <m:oMath xmlns:m="http://schemas.openxmlformats.org/officeDocument/2006/math">
                      <m:sSub>
                        <m:sSubPr>
                          <m:ctrlPr>
                            <a:rPr lang="en-US" sz="2400" i="1" smtClean="0">
                              <a:latin typeface="Cambria Math" panose="02040503050406030204" pitchFamily="18" charset="0"/>
                            </a:rPr>
                          </m:ctrlPr>
                        </m:sSubPr>
                        <m:e>
                          <m:r>
                            <a:rPr lang="en-US" sz="2400" i="1">
                              <a:latin typeface="Cambria Math" panose="02040503050406030204" pitchFamily="18" charset="0"/>
                            </a:rPr>
                            <m:t>𝑁</m:t>
                          </m:r>
                        </m:e>
                        <m:sub>
                          <m:r>
                            <a:rPr lang="en-US" sz="2400" i="1">
                              <a:latin typeface="Cambria Math" panose="02040503050406030204" pitchFamily="18" charset="0"/>
                            </a:rPr>
                            <m:t>2</m:t>
                          </m:r>
                        </m:sub>
                      </m:sSub>
                      <m:f>
                        <m:fPr>
                          <m:ctrlPr>
                            <a:rPr lang="en-US" sz="2400" i="1" smtClean="0">
                              <a:latin typeface="Cambria Math" panose="02040503050406030204" pitchFamily="18" charset="0"/>
                            </a:rPr>
                          </m:ctrlPr>
                        </m:fPr>
                        <m:num>
                          <m:r>
                            <a:rPr lang="en-US" sz="2400" i="1">
                              <a:latin typeface="Cambria Math" panose="02040503050406030204" pitchFamily="18" charset="0"/>
                            </a:rPr>
                            <m:t>𝑑</m:t>
                          </m:r>
                          <m:sSub>
                            <m:sSubPr>
                              <m:ctrlPr>
                                <a:rPr lang="en-US" sz="2400" i="1">
                                  <a:latin typeface="Cambria Math" panose="02040503050406030204" pitchFamily="18" charset="0"/>
                                </a:rPr>
                              </m:ctrlPr>
                            </m:sSubPr>
                            <m:e>
                              <m:r>
                                <m:rPr>
                                  <m:sty m:val="p"/>
                                </m:rPr>
                                <a:rPr lang="en-US" sz="2400">
                                  <a:latin typeface="Cambria Math" panose="02040503050406030204" pitchFamily="18" charset="0"/>
                                </a:rPr>
                                <m:t>Φ</m:t>
                              </m:r>
                            </m:e>
                            <m:sub>
                              <m:r>
                                <a:rPr lang="en-US" sz="2400" i="1">
                                  <a:latin typeface="Cambria Math" panose="02040503050406030204" pitchFamily="18" charset="0"/>
                                </a:rPr>
                                <m:t>𝐵</m:t>
                              </m:r>
                              <m:r>
                                <a:rPr lang="en-US" sz="2400" i="1">
                                  <a:latin typeface="Cambria Math" panose="02040503050406030204" pitchFamily="18" charset="0"/>
                                </a:rPr>
                                <m:t>2</m:t>
                              </m:r>
                            </m:sub>
                          </m:sSub>
                        </m:num>
                        <m:den>
                          <m:r>
                            <a:rPr lang="en-US" sz="2400" i="1">
                              <a:latin typeface="Cambria Math" panose="02040503050406030204" pitchFamily="18" charset="0"/>
                            </a:rPr>
                            <m:t>𝑑𝑡</m:t>
                          </m:r>
                        </m:den>
                      </m:f>
                      <m:r>
                        <a:rPr lang="en-US" sz="2400" b="0" i="1" smtClean="0">
                          <a:latin typeface="Cambria Math" panose="02040503050406030204" pitchFamily="18" charset="0"/>
                        </a:rPr>
                        <m:t>=</m:t>
                      </m:r>
                      <m:sSub>
                        <m:sSubPr>
                          <m:ctrlPr>
                            <a:rPr lang="en-US" sz="2400" i="1">
                              <a:latin typeface="Cambria Math" panose="02040503050406030204" pitchFamily="18" charset="0"/>
                            </a:rPr>
                          </m:ctrlPr>
                        </m:sSubPr>
                        <m:e>
                          <m:r>
                            <a:rPr lang="en-US" sz="2400" i="1">
                              <a:latin typeface="Cambria Math" panose="02040503050406030204" pitchFamily="18" charset="0"/>
                            </a:rPr>
                            <m:t>𝑀</m:t>
                          </m:r>
                        </m:e>
                        <m:sub>
                          <m:r>
                            <a:rPr lang="en-US" sz="2400" i="1">
                              <a:latin typeface="Cambria Math" panose="02040503050406030204" pitchFamily="18" charset="0"/>
                            </a:rPr>
                            <m:t>21</m:t>
                          </m:r>
                        </m:sub>
                      </m:sSub>
                      <m:f>
                        <m:fPr>
                          <m:ctrlPr>
                            <a:rPr lang="en-US" sz="2400" i="1">
                              <a:latin typeface="Cambria Math" panose="02040503050406030204" pitchFamily="18" charset="0"/>
                            </a:rPr>
                          </m:ctrlPr>
                        </m:fPr>
                        <m:num>
                          <m:r>
                            <a:rPr lang="en-US" sz="2400" i="1">
                              <a:latin typeface="Cambria Math" panose="02040503050406030204" pitchFamily="18" charset="0"/>
                            </a:rPr>
                            <m:t>𝑑</m:t>
                          </m:r>
                          <m:sSub>
                            <m:sSubPr>
                              <m:ctrlPr>
                                <a:rPr lang="en-US" sz="2400" i="1">
                                  <a:latin typeface="Cambria Math" panose="02040503050406030204" pitchFamily="18" charset="0"/>
                                </a:rPr>
                              </m:ctrlPr>
                            </m:sSubPr>
                            <m:e>
                              <m:r>
                                <m:rPr>
                                  <m:sty m:val="p"/>
                                </m:rPr>
                                <a:rPr lang="en-US" sz="2400" b="0" i="0" smtClean="0">
                                  <a:latin typeface="Cambria Math" panose="02040503050406030204" pitchFamily="18" charset="0"/>
                                </a:rPr>
                                <m:t>i</m:t>
                              </m:r>
                            </m:e>
                            <m:sub>
                              <m:r>
                                <a:rPr lang="en-US" sz="2400" b="0" i="1" smtClean="0">
                                  <a:latin typeface="Cambria Math" panose="02040503050406030204" pitchFamily="18" charset="0"/>
                                </a:rPr>
                                <m:t>1</m:t>
                              </m:r>
                            </m:sub>
                          </m:sSub>
                        </m:num>
                        <m:den>
                          <m:r>
                            <a:rPr lang="en-US" sz="2400" i="1">
                              <a:latin typeface="Cambria Math" panose="02040503050406030204" pitchFamily="18" charset="0"/>
                            </a:rPr>
                            <m:t>𝑑𝑡</m:t>
                          </m:r>
                        </m:den>
                      </m:f>
                    </m:oMath>
                  </m:oMathPara>
                </a14:m>
                <a:endParaRPr lang="en-US" sz="2400" i="1" dirty="0">
                  <a:latin typeface="Cambria Math" panose="02040503050406030204" pitchFamily="18" charset="0"/>
                </a:endParaRPr>
              </a:p>
              <a:p>
                <a:pPr marL="0" indent="0">
                  <a:buNone/>
                </a:pPr>
                <a:endParaRPr lang="en-US" sz="2400" i="1" dirty="0">
                  <a:latin typeface="Cambria Math" panose="02040503050406030204" pitchFamily="18" charset="0"/>
                </a:endParaRPr>
              </a:p>
              <a:p>
                <a:pPr marL="0" indent="0">
                  <a:buNone/>
                </a:pPr>
                <a14:m>
                  <m:oMathPara xmlns:m="http://schemas.openxmlformats.org/officeDocument/2006/math">
                    <m:oMathParaPr>
                      <m:jc m:val="centerGroup"/>
                    </m:oMathParaPr>
                    <m:oMath xmlns:m="http://schemas.openxmlformats.org/officeDocument/2006/math">
                      <m:sSub>
                        <m:sSubPr>
                          <m:ctrlPr>
                            <a:rPr lang="en-US" sz="2400" i="1">
                              <a:latin typeface="Cambria Math" panose="02040503050406030204" pitchFamily="18" charset="0"/>
                            </a:rPr>
                          </m:ctrlPr>
                        </m:sSubPr>
                        <m:e>
                          <m:r>
                            <a:rPr lang="en-US" sz="2400" i="1">
                              <a:latin typeface="Cambria Math" panose="02040503050406030204" pitchFamily="18" charset="0"/>
                              <a:ea typeface="Cambria Math" panose="02040503050406030204" pitchFamily="18" charset="0"/>
                            </a:rPr>
                            <m:t>𝜀</m:t>
                          </m:r>
                        </m:e>
                        <m:sub>
                          <m:r>
                            <a:rPr lang="en-US" sz="2400" i="1">
                              <a:latin typeface="Cambria Math" panose="02040503050406030204" pitchFamily="18" charset="0"/>
                            </a:rPr>
                            <m:t>2</m:t>
                          </m:r>
                        </m:sub>
                      </m:sSub>
                      <m:r>
                        <a:rPr lang="en-US" sz="2400" i="1">
                          <a:latin typeface="Cambria Math" panose="02040503050406030204" pitchFamily="18" charset="0"/>
                        </a:rPr>
                        <m:t>=−</m:t>
                      </m:r>
                      <m:sSub>
                        <m:sSubPr>
                          <m:ctrlPr>
                            <a:rPr lang="en-US" sz="2400" i="1">
                              <a:latin typeface="Cambria Math" panose="02040503050406030204" pitchFamily="18" charset="0"/>
                            </a:rPr>
                          </m:ctrlPr>
                        </m:sSubPr>
                        <m:e>
                          <m:r>
                            <a:rPr lang="en-US" sz="2400" b="0" i="1" smtClean="0">
                              <a:latin typeface="Cambria Math" panose="02040503050406030204" pitchFamily="18" charset="0"/>
                            </a:rPr>
                            <m:t>𝑀</m:t>
                          </m:r>
                        </m:e>
                        <m:sub>
                          <m:r>
                            <a:rPr lang="en-US" sz="2400" i="1">
                              <a:latin typeface="Cambria Math" panose="02040503050406030204" pitchFamily="18" charset="0"/>
                            </a:rPr>
                            <m:t>2</m:t>
                          </m:r>
                          <m:r>
                            <a:rPr lang="en-US" sz="2400" b="0" i="1" smtClean="0">
                              <a:latin typeface="Cambria Math" panose="02040503050406030204" pitchFamily="18" charset="0"/>
                            </a:rPr>
                            <m:t>1</m:t>
                          </m:r>
                        </m:sub>
                      </m:sSub>
                      <m:f>
                        <m:fPr>
                          <m:ctrlPr>
                            <a:rPr lang="en-US" sz="2400" i="1">
                              <a:latin typeface="Cambria Math" panose="02040503050406030204" pitchFamily="18" charset="0"/>
                            </a:rPr>
                          </m:ctrlPr>
                        </m:fPr>
                        <m:num>
                          <m:r>
                            <a:rPr lang="en-US" sz="2400" i="1">
                              <a:latin typeface="Cambria Math" panose="02040503050406030204" pitchFamily="18" charset="0"/>
                            </a:rPr>
                            <m:t>𝑑</m:t>
                          </m:r>
                          <m:sSub>
                            <m:sSubPr>
                              <m:ctrlPr>
                                <a:rPr lang="en-US" sz="2400" i="1">
                                  <a:latin typeface="Cambria Math" panose="02040503050406030204" pitchFamily="18" charset="0"/>
                                </a:rPr>
                              </m:ctrlPr>
                            </m:sSubPr>
                            <m:e>
                              <m:r>
                                <m:rPr>
                                  <m:sty m:val="p"/>
                                </m:rPr>
                                <a:rPr lang="en-US" sz="2400" b="0" i="0" smtClean="0">
                                  <a:latin typeface="Cambria Math" panose="02040503050406030204" pitchFamily="18" charset="0"/>
                                </a:rPr>
                                <m:t>i</m:t>
                              </m:r>
                            </m:e>
                            <m:sub>
                              <m:r>
                                <a:rPr lang="en-US" sz="2400" b="0" i="1" smtClean="0">
                                  <a:latin typeface="Cambria Math" panose="02040503050406030204" pitchFamily="18" charset="0"/>
                                </a:rPr>
                                <m:t>1</m:t>
                              </m:r>
                            </m:sub>
                          </m:sSub>
                        </m:num>
                        <m:den>
                          <m:r>
                            <a:rPr lang="en-US" sz="2400" i="1">
                              <a:latin typeface="Cambria Math" panose="02040503050406030204" pitchFamily="18" charset="0"/>
                            </a:rPr>
                            <m:t>𝑑𝑡</m:t>
                          </m:r>
                        </m:den>
                      </m:f>
                    </m:oMath>
                  </m:oMathPara>
                </a14:m>
                <a:endParaRPr lang="en-US" altLang="en-US" sz="2400" dirty="0"/>
              </a:p>
              <a:p>
                <a:pPr marL="0" indent="0">
                  <a:buNone/>
                </a:pPr>
                <a:endParaRPr lang="en-US" altLang="en-US" sz="2400" dirty="0"/>
              </a:p>
              <a:p>
                <a:pPr marL="0" indent="0">
                  <a:buNone/>
                </a:pPr>
                <a14:m>
                  <m:oMathPara xmlns:m="http://schemas.openxmlformats.org/officeDocument/2006/math">
                    <m:oMathParaPr>
                      <m:jc m:val="centerGroup"/>
                    </m:oMathParaPr>
                    <m:oMath xmlns:m="http://schemas.openxmlformats.org/officeDocument/2006/math">
                      <m:sSub>
                        <m:sSubPr>
                          <m:ctrlPr>
                            <a:rPr lang="en-US" sz="2400" i="1">
                              <a:latin typeface="Cambria Math" panose="02040503050406030204" pitchFamily="18" charset="0"/>
                            </a:rPr>
                          </m:ctrlPr>
                        </m:sSubPr>
                        <m:e>
                          <m:r>
                            <a:rPr lang="en-US" sz="2400" i="1">
                              <a:latin typeface="Cambria Math" panose="02040503050406030204" pitchFamily="18" charset="0"/>
                            </a:rPr>
                            <m:t>𝑀</m:t>
                          </m:r>
                        </m:e>
                        <m:sub>
                          <m:r>
                            <a:rPr lang="en-US" sz="2400" i="1">
                              <a:latin typeface="Cambria Math" panose="02040503050406030204" pitchFamily="18" charset="0"/>
                            </a:rPr>
                            <m:t>21</m:t>
                          </m:r>
                        </m:sub>
                      </m:sSub>
                      <m:r>
                        <a:rPr lang="en-US" sz="2400" b="0" i="1" smtClean="0">
                          <a:latin typeface="Cambria Math" panose="02040503050406030204" pitchFamily="18" charset="0"/>
                        </a:rPr>
                        <m:t>=</m:t>
                      </m:r>
                      <m:f>
                        <m:fPr>
                          <m:ctrlPr>
                            <a:rPr lang="en-US" sz="2400" i="1">
                              <a:latin typeface="Cambria Math" panose="02040503050406030204" pitchFamily="18" charset="0"/>
                            </a:rPr>
                          </m:ctrlPr>
                        </m:fPr>
                        <m:num>
                          <m:sSub>
                            <m:sSubPr>
                              <m:ctrlPr>
                                <a:rPr lang="en-US" sz="2400" i="1">
                                  <a:latin typeface="Cambria Math" panose="02040503050406030204" pitchFamily="18" charset="0"/>
                                </a:rPr>
                              </m:ctrlPr>
                            </m:sSubPr>
                            <m:e>
                              <m:r>
                                <a:rPr lang="en-US" sz="2400" i="1">
                                  <a:latin typeface="Cambria Math" panose="02040503050406030204" pitchFamily="18" charset="0"/>
                                </a:rPr>
                                <m:t>𝑁</m:t>
                              </m:r>
                            </m:e>
                            <m:sub>
                              <m:r>
                                <a:rPr lang="en-US" sz="2400" i="1">
                                  <a:latin typeface="Cambria Math" panose="02040503050406030204" pitchFamily="18" charset="0"/>
                                </a:rPr>
                                <m:t>2</m:t>
                              </m:r>
                            </m:sub>
                          </m:sSub>
                          <m:sSub>
                            <m:sSubPr>
                              <m:ctrlPr>
                                <a:rPr lang="en-US" sz="2400" i="1">
                                  <a:latin typeface="Cambria Math" panose="02040503050406030204" pitchFamily="18" charset="0"/>
                                </a:rPr>
                              </m:ctrlPr>
                            </m:sSubPr>
                            <m:e>
                              <m:r>
                                <m:rPr>
                                  <m:sty m:val="p"/>
                                </m:rPr>
                                <a:rPr lang="en-US" sz="2400">
                                  <a:latin typeface="Cambria Math" panose="02040503050406030204" pitchFamily="18" charset="0"/>
                                </a:rPr>
                                <m:t>Φ</m:t>
                              </m:r>
                            </m:e>
                            <m:sub>
                              <m:r>
                                <a:rPr lang="en-US" sz="2400" i="1">
                                  <a:latin typeface="Cambria Math" panose="02040503050406030204" pitchFamily="18" charset="0"/>
                                </a:rPr>
                                <m:t>𝐵</m:t>
                              </m:r>
                              <m:r>
                                <a:rPr lang="en-US" sz="2400" i="1">
                                  <a:latin typeface="Cambria Math" panose="02040503050406030204" pitchFamily="18" charset="0"/>
                                </a:rPr>
                                <m:t>2</m:t>
                              </m:r>
                            </m:sub>
                          </m:sSub>
                        </m:num>
                        <m:den>
                          <m:sSub>
                            <m:sSubPr>
                              <m:ctrlPr>
                                <a:rPr lang="en-US" sz="2400" i="1">
                                  <a:latin typeface="Cambria Math" panose="02040503050406030204" pitchFamily="18" charset="0"/>
                                </a:rPr>
                              </m:ctrlPr>
                            </m:sSubPr>
                            <m:e>
                              <m:r>
                                <m:rPr>
                                  <m:sty m:val="p"/>
                                </m:rPr>
                                <a:rPr lang="en-US" sz="2400">
                                  <a:latin typeface="Cambria Math" panose="02040503050406030204" pitchFamily="18" charset="0"/>
                                </a:rPr>
                                <m:t>i</m:t>
                              </m:r>
                            </m:e>
                            <m:sub>
                              <m:r>
                                <a:rPr lang="en-US" sz="2400" i="1">
                                  <a:latin typeface="Cambria Math" panose="02040503050406030204" pitchFamily="18" charset="0"/>
                                </a:rPr>
                                <m:t>1</m:t>
                              </m:r>
                            </m:sub>
                          </m:sSub>
                        </m:den>
                      </m:f>
                    </m:oMath>
                  </m:oMathPara>
                </a14:m>
                <a:endParaRPr lang="en-US" altLang="en-US" sz="2400" dirty="0"/>
              </a:p>
              <a:p>
                <a:endParaRPr lang="en-US" sz="2600"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312234" y="1289824"/>
                <a:ext cx="6347714" cy="5562600"/>
              </a:xfrm>
              <a:blipFill>
                <a:blip r:embed="rId2"/>
                <a:stretch>
                  <a:fillRect l="-960" t="-1645"/>
                </a:stretch>
              </a:blipFill>
            </p:spPr>
            <p:txBody>
              <a:bodyPr/>
              <a:lstStyle/>
              <a:p>
                <a:r>
                  <a:rPr lang="en-US">
                    <a:noFill/>
                  </a:rPr>
                  <a:t> </a:t>
                </a:r>
              </a:p>
            </p:txBody>
          </p:sp>
        </mc:Fallback>
      </mc:AlternateContent>
      <p:pic>
        <p:nvPicPr>
          <p:cNvPr id="4" name="Picture 3"/>
          <p:cNvPicPr>
            <a:picLocks noChangeAspect="1"/>
          </p:cNvPicPr>
          <p:nvPr/>
        </p:nvPicPr>
        <p:blipFill>
          <a:blip r:embed="rId3"/>
          <a:stretch>
            <a:fillRect/>
          </a:stretch>
        </p:blipFill>
        <p:spPr>
          <a:xfrm>
            <a:off x="5584030" y="1022478"/>
            <a:ext cx="3247736" cy="4235322"/>
          </a:xfrm>
          <a:prstGeom prst="rect">
            <a:avLst/>
          </a:prstGeom>
        </p:spPr>
      </p:pic>
      <p:sp>
        <p:nvSpPr>
          <p:cNvPr id="6" name="Rectangle 5"/>
          <p:cNvSpPr/>
          <p:nvPr/>
        </p:nvSpPr>
        <p:spPr>
          <a:xfrm>
            <a:off x="5859966" y="5257800"/>
            <a:ext cx="2971800" cy="1200329"/>
          </a:xfrm>
          <a:prstGeom prst="rect">
            <a:avLst/>
          </a:prstGeom>
        </p:spPr>
        <p:txBody>
          <a:bodyPr wrap="square">
            <a:spAutoFit/>
          </a:bodyPr>
          <a:lstStyle/>
          <a:p>
            <a:r>
              <a:rPr lang="en-US" dirty="0"/>
              <a:t>Some of the magnetic field lines produced by the current in coil 1 pass through coil 2.</a:t>
            </a:r>
          </a:p>
        </p:txBody>
      </p:sp>
    </p:spTree>
    <p:extLst>
      <p:ext uri="{BB962C8B-B14F-4D97-AF65-F5344CB8AC3E}">
        <p14:creationId xmlns:p14="http://schemas.microsoft.com/office/powerpoint/2010/main" val="24082898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99218"/>
            <a:ext cx="7886700" cy="1325563"/>
          </a:xfrm>
        </p:spPr>
        <p:txBody>
          <a:bodyPr>
            <a:normAutofit/>
          </a:bodyPr>
          <a:lstStyle/>
          <a:p>
            <a:r>
              <a:rPr lang="en-US" altLang="en-US" sz="4000" dirty="0"/>
              <a:t>Mutual inductance</a:t>
            </a:r>
            <a:endParaRPr lang="en-US" sz="4000"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304800" y="1295400"/>
                <a:ext cx="6347714" cy="3880773"/>
              </a:xfrm>
            </p:spPr>
            <p:txBody>
              <a:bodyPr>
                <a:normAutofit/>
              </a:bodyPr>
              <a:lstStyle/>
              <a:p>
                <a:r>
                  <a:rPr lang="en-US" dirty="0">
                    <a:latin typeface="Cambria Math" panose="02040503050406030204" pitchFamily="18" charset="0"/>
                  </a:rPr>
                  <a:t>Mutually induced </a:t>
                </a:r>
                <a:r>
                  <a:rPr lang="en-US" i="1" dirty="0" err="1">
                    <a:latin typeface="Cambria Math" panose="02040503050406030204" pitchFamily="18" charset="0"/>
                  </a:rPr>
                  <a:t>emf’</a:t>
                </a:r>
                <a:r>
                  <a:rPr lang="en-US" dirty="0" err="1">
                    <a:latin typeface="Cambria Math" panose="02040503050406030204" pitchFamily="18" charset="0"/>
                  </a:rPr>
                  <a:t>s</a:t>
                </a:r>
                <a:r>
                  <a:rPr lang="en-US" dirty="0">
                    <a:latin typeface="Cambria Math" panose="02040503050406030204" pitchFamily="18" charset="0"/>
                  </a:rPr>
                  <a:t>:</a:t>
                </a:r>
              </a:p>
              <a:p>
                <a:pPr marL="0" indent="0">
                  <a:buNone/>
                </a:pPr>
                <a14:m>
                  <m:oMathPara xmlns:m="http://schemas.openxmlformats.org/officeDocument/2006/math">
                    <m:oMathParaPr>
                      <m:jc m:val="centerGroup"/>
                    </m:oMathParaPr>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ea typeface="Cambria Math" panose="02040503050406030204" pitchFamily="18" charset="0"/>
                            </a:rPr>
                            <m:t>𝜀</m:t>
                          </m:r>
                        </m:e>
                        <m:sub>
                          <m:r>
                            <a:rPr lang="en-US" i="1">
                              <a:latin typeface="Cambria Math" panose="02040503050406030204" pitchFamily="18" charset="0"/>
                            </a:rPr>
                            <m:t>2</m:t>
                          </m:r>
                        </m:sub>
                      </m:sSub>
                      <m:r>
                        <a:rPr lang="en-US" i="1">
                          <a:latin typeface="Cambria Math" panose="02040503050406030204" pitchFamily="18" charset="0"/>
                        </a:rPr>
                        <m:t>=−</m:t>
                      </m:r>
                      <m:r>
                        <a:rPr lang="en-US" b="0" i="1" smtClean="0">
                          <a:latin typeface="Cambria Math" panose="02040503050406030204" pitchFamily="18" charset="0"/>
                        </a:rPr>
                        <m:t>𝑀</m:t>
                      </m:r>
                      <m:f>
                        <m:fPr>
                          <m:ctrlPr>
                            <a:rPr lang="en-US" i="1">
                              <a:latin typeface="Cambria Math" panose="02040503050406030204" pitchFamily="18" charset="0"/>
                            </a:rPr>
                          </m:ctrlPr>
                        </m:fPr>
                        <m:num>
                          <m:r>
                            <a:rPr lang="en-US" i="1">
                              <a:latin typeface="Cambria Math" panose="02040503050406030204" pitchFamily="18" charset="0"/>
                            </a:rPr>
                            <m:t>𝑑</m:t>
                          </m:r>
                          <m:sSub>
                            <m:sSubPr>
                              <m:ctrlPr>
                                <a:rPr lang="en-US" i="1">
                                  <a:latin typeface="Cambria Math" panose="02040503050406030204" pitchFamily="18" charset="0"/>
                                </a:rPr>
                              </m:ctrlPr>
                            </m:sSubPr>
                            <m:e>
                              <m:r>
                                <m:rPr>
                                  <m:sty m:val="p"/>
                                </m:rPr>
                                <a:rPr lang="en-US" b="0" i="0" smtClean="0">
                                  <a:latin typeface="Cambria Math" panose="02040503050406030204" pitchFamily="18" charset="0"/>
                                </a:rPr>
                                <m:t>i</m:t>
                              </m:r>
                            </m:e>
                            <m:sub>
                              <m:r>
                                <a:rPr lang="en-US" b="0" i="1" smtClean="0">
                                  <a:latin typeface="Cambria Math" panose="02040503050406030204" pitchFamily="18" charset="0"/>
                                </a:rPr>
                                <m:t>1</m:t>
                              </m:r>
                            </m:sub>
                          </m:sSub>
                        </m:num>
                        <m:den>
                          <m:r>
                            <a:rPr lang="en-US" i="1">
                              <a:latin typeface="Cambria Math" panose="02040503050406030204" pitchFamily="18" charset="0"/>
                            </a:rPr>
                            <m:t>𝑑𝑡</m:t>
                          </m:r>
                        </m:den>
                      </m:f>
                    </m:oMath>
                  </m:oMathPara>
                </a14:m>
                <a:endParaRPr lang="en-US" altLang="en-US" dirty="0"/>
              </a:p>
              <a:p>
                <a:pPr marL="0" indent="0">
                  <a:buNone/>
                </a:pPr>
                <a:endParaRPr lang="en-US" altLang="en-US" dirty="0"/>
              </a:p>
              <a:p>
                <a:pPr marL="0" indent="0">
                  <a:buNone/>
                </a:pPr>
                <a14:m>
                  <m:oMathPara xmlns:m="http://schemas.openxmlformats.org/officeDocument/2006/math">
                    <m:oMathParaPr>
                      <m:jc m:val="centerGroup"/>
                    </m:oMathParaPr>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ea typeface="Cambria Math" panose="02040503050406030204" pitchFamily="18" charset="0"/>
                            </a:rPr>
                            <m:t>𝜀</m:t>
                          </m:r>
                        </m:e>
                        <m:sub>
                          <m:r>
                            <a:rPr lang="en-US" b="0" i="1" smtClean="0">
                              <a:latin typeface="Cambria Math" panose="02040503050406030204" pitchFamily="18" charset="0"/>
                              <a:ea typeface="Cambria Math" panose="02040503050406030204" pitchFamily="18" charset="0"/>
                            </a:rPr>
                            <m:t>1</m:t>
                          </m:r>
                        </m:sub>
                      </m:sSub>
                      <m:r>
                        <a:rPr lang="en-US" i="1">
                          <a:latin typeface="Cambria Math" panose="02040503050406030204" pitchFamily="18" charset="0"/>
                        </a:rPr>
                        <m:t>=−</m:t>
                      </m:r>
                      <m:r>
                        <a:rPr lang="en-US" i="1">
                          <a:latin typeface="Cambria Math" panose="02040503050406030204" pitchFamily="18" charset="0"/>
                        </a:rPr>
                        <m:t>𝑀</m:t>
                      </m:r>
                      <m:f>
                        <m:fPr>
                          <m:ctrlPr>
                            <a:rPr lang="en-US" i="1">
                              <a:latin typeface="Cambria Math" panose="02040503050406030204" pitchFamily="18" charset="0"/>
                            </a:rPr>
                          </m:ctrlPr>
                        </m:fPr>
                        <m:num>
                          <m:r>
                            <a:rPr lang="en-US" i="1">
                              <a:latin typeface="Cambria Math" panose="02040503050406030204" pitchFamily="18" charset="0"/>
                            </a:rPr>
                            <m:t>𝑑</m:t>
                          </m:r>
                          <m:sSub>
                            <m:sSubPr>
                              <m:ctrlPr>
                                <a:rPr lang="en-US" i="1">
                                  <a:latin typeface="Cambria Math" panose="02040503050406030204" pitchFamily="18" charset="0"/>
                                </a:rPr>
                              </m:ctrlPr>
                            </m:sSubPr>
                            <m:e>
                              <m:r>
                                <m:rPr>
                                  <m:sty m:val="p"/>
                                </m:rPr>
                                <a:rPr lang="en-US">
                                  <a:latin typeface="Cambria Math" panose="02040503050406030204" pitchFamily="18" charset="0"/>
                                </a:rPr>
                                <m:t>i</m:t>
                              </m:r>
                            </m:e>
                            <m:sub>
                              <m:r>
                                <a:rPr lang="en-US" b="0" i="1" smtClean="0">
                                  <a:latin typeface="Cambria Math" panose="02040503050406030204" pitchFamily="18" charset="0"/>
                                </a:rPr>
                                <m:t>2</m:t>
                              </m:r>
                            </m:sub>
                          </m:sSub>
                        </m:num>
                        <m:den>
                          <m:r>
                            <a:rPr lang="en-US" i="1">
                              <a:latin typeface="Cambria Math" panose="02040503050406030204" pitchFamily="18" charset="0"/>
                            </a:rPr>
                            <m:t>𝑑𝑡</m:t>
                          </m:r>
                        </m:den>
                      </m:f>
                    </m:oMath>
                  </m:oMathPara>
                </a14:m>
                <a:endParaRPr lang="en-US" altLang="en-US" dirty="0"/>
              </a:p>
              <a:p>
                <a:r>
                  <a:rPr lang="en-US" altLang="en-US" dirty="0"/>
                  <a:t>Mutual inductance:</a:t>
                </a:r>
              </a:p>
              <a:p>
                <a:pPr marL="0" indent="0">
                  <a:buNone/>
                </a:pPr>
                <a:endParaRPr lang="en-US" altLang="en-US" dirty="0"/>
              </a:p>
              <a:p>
                <a:pPr marL="0" indent="0">
                  <a:buNone/>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𝑀</m:t>
                      </m:r>
                      <m:r>
                        <a:rPr lang="en-US" b="0" i="1" smtClean="0">
                          <a:latin typeface="Cambria Math" panose="02040503050406030204" pitchFamily="18" charset="0"/>
                        </a:rPr>
                        <m:t>=</m:t>
                      </m:r>
                      <m:f>
                        <m:fPr>
                          <m:ctrlPr>
                            <a:rPr lang="en-US" i="1">
                              <a:latin typeface="Cambria Math" panose="02040503050406030204" pitchFamily="18" charset="0"/>
                            </a:rPr>
                          </m:ctrlPr>
                        </m:fPr>
                        <m:num>
                          <m:sSub>
                            <m:sSubPr>
                              <m:ctrlPr>
                                <a:rPr lang="en-US" i="1">
                                  <a:latin typeface="Cambria Math" panose="02040503050406030204" pitchFamily="18" charset="0"/>
                                </a:rPr>
                              </m:ctrlPr>
                            </m:sSubPr>
                            <m:e>
                              <m:r>
                                <a:rPr lang="en-US" i="1">
                                  <a:latin typeface="Cambria Math" panose="02040503050406030204" pitchFamily="18" charset="0"/>
                                </a:rPr>
                                <m:t>𝑁</m:t>
                              </m:r>
                            </m:e>
                            <m:sub>
                              <m:r>
                                <a:rPr lang="en-US" i="1">
                                  <a:latin typeface="Cambria Math" panose="02040503050406030204" pitchFamily="18" charset="0"/>
                                </a:rPr>
                                <m:t>2</m:t>
                              </m:r>
                            </m:sub>
                          </m:sSub>
                          <m:sSub>
                            <m:sSubPr>
                              <m:ctrlPr>
                                <a:rPr lang="en-US" i="1">
                                  <a:latin typeface="Cambria Math" panose="02040503050406030204" pitchFamily="18" charset="0"/>
                                </a:rPr>
                              </m:ctrlPr>
                            </m:sSubPr>
                            <m:e>
                              <m:r>
                                <m:rPr>
                                  <m:sty m:val="p"/>
                                </m:rPr>
                                <a:rPr lang="en-US">
                                  <a:latin typeface="Cambria Math" panose="02040503050406030204" pitchFamily="18" charset="0"/>
                                </a:rPr>
                                <m:t>Φ</m:t>
                              </m:r>
                            </m:e>
                            <m:sub>
                              <m:r>
                                <a:rPr lang="en-US" i="1">
                                  <a:latin typeface="Cambria Math" panose="02040503050406030204" pitchFamily="18" charset="0"/>
                                </a:rPr>
                                <m:t>𝐵</m:t>
                              </m:r>
                              <m:r>
                                <a:rPr lang="en-US" i="1">
                                  <a:latin typeface="Cambria Math" panose="02040503050406030204" pitchFamily="18" charset="0"/>
                                </a:rPr>
                                <m:t>2</m:t>
                              </m:r>
                            </m:sub>
                          </m:sSub>
                        </m:num>
                        <m:den>
                          <m:sSub>
                            <m:sSubPr>
                              <m:ctrlPr>
                                <a:rPr lang="en-US" i="1">
                                  <a:latin typeface="Cambria Math" panose="02040503050406030204" pitchFamily="18" charset="0"/>
                                </a:rPr>
                              </m:ctrlPr>
                            </m:sSubPr>
                            <m:e>
                              <m:r>
                                <m:rPr>
                                  <m:sty m:val="p"/>
                                </m:rPr>
                                <a:rPr lang="en-US">
                                  <a:latin typeface="Cambria Math" panose="02040503050406030204" pitchFamily="18" charset="0"/>
                                </a:rPr>
                                <m:t>i</m:t>
                              </m:r>
                            </m:e>
                            <m:sub>
                              <m:r>
                                <a:rPr lang="en-US" i="1">
                                  <a:latin typeface="Cambria Math" panose="02040503050406030204" pitchFamily="18" charset="0"/>
                                </a:rPr>
                                <m:t>1</m:t>
                              </m:r>
                            </m:sub>
                          </m:sSub>
                        </m:den>
                      </m:f>
                      <m:r>
                        <a:rPr lang="en-US" b="0" i="1" smtClean="0">
                          <a:latin typeface="Cambria Math" panose="02040503050406030204" pitchFamily="18" charset="0"/>
                        </a:rPr>
                        <m:t>=</m:t>
                      </m:r>
                      <m:f>
                        <m:fPr>
                          <m:ctrlPr>
                            <a:rPr lang="en-US" i="1">
                              <a:latin typeface="Cambria Math" panose="02040503050406030204" pitchFamily="18" charset="0"/>
                            </a:rPr>
                          </m:ctrlPr>
                        </m:fPr>
                        <m:num>
                          <m:sSub>
                            <m:sSubPr>
                              <m:ctrlPr>
                                <a:rPr lang="en-US" i="1">
                                  <a:latin typeface="Cambria Math" panose="02040503050406030204" pitchFamily="18" charset="0"/>
                                </a:rPr>
                              </m:ctrlPr>
                            </m:sSubPr>
                            <m:e>
                              <m:r>
                                <a:rPr lang="en-US" i="1">
                                  <a:latin typeface="Cambria Math" panose="02040503050406030204" pitchFamily="18" charset="0"/>
                                </a:rPr>
                                <m:t>𝑁</m:t>
                              </m:r>
                            </m:e>
                            <m:sub>
                              <m:r>
                                <a:rPr lang="en-US" b="0" i="1" smtClean="0">
                                  <a:latin typeface="Cambria Math" panose="02040503050406030204" pitchFamily="18" charset="0"/>
                                </a:rPr>
                                <m:t>1</m:t>
                              </m:r>
                            </m:sub>
                          </m:sSub>
                          <m:sSub>
                            <m:sSubPr>
                              <m:ctrlPr>
                                <a:rPr lang="en-US" i="1">
                                  <a:latin typeface="Cambria Math" panose="02040503050406030204" pitchFamily="18" charset="0"/>
                                </a:rPr>
                              </m:ctrlPr>
                            </m:sSubPr>
                            <m:e>
                              <m:r>
                                <m:rPr>
                                  <m:sty m:val="p"/>
                                </m:rPr>
                                <a:rPr lang="en-US">
                                  <a:latin typeface="Cambria Math" panose="02040503050406030204" pitchFamily="18" charset="0"/>
                                </a:rPr>
                                <m:t>Φ</m:t>
                              </m:r>
                            </m:e>
                            <m:sub>
                              <m:r>
                                <a:rPr lang="en-US" i="1">
                                  <a:latin typeface="Cambria Math" panose="02040503050406030204" pitchFamily="18" charset="0"/>
                                </a:rPr>
                                <m:t>𝐵</m:t>
                              </m:r>
                              <m:r>
                                <a:rPr lang="en-US" b="0" i="1" smtClean="0">
                                  <a:latin typeface="Cambria Math" panose="02040503050406030204" pitchFamily="18" charset="0"/>
                                </a:rPr>
                                <m:t>1</m:t>
                              </m:r>
                            </m:sub>
                          </m:sSub>
                        </m:num>
                        <m:den>
                          <m:sSub>
                            <m:sSubPr>
                              <m:ctrlPr>
                                <a:rPr lang="en-US" i="1">
                                  <a:latin typeface="Cambria Math" panose="02040503050406030204" pitchFamily="18" charset="0"/>
                                </a:rPr>
                              </m:ctrlPr>
                            </m:sSubPr>
                            <m:e>
                              <m:r>
                                <m:rPr>
                                  <m:sty m:val="p"/>
                                </m:rPr>
                                <a:rPr lang="en-US">
                                  <a:latin typeface="Cambria Math" panose="02040503050406030204" pitchFamily="18" charset="0"/>
                                </a:rPr>
                                <m:t>i</m:t>
                              </m:r>
                            </m:e>
                            <m:sub>
                              <m:r>
                                <a:rPr lang="en-US" b="0" i="1" smtClean="0">
                                  <a:latin typeface="Cambria Math" panose="02040503050406030204" pitchFamily="18" charset="0"/>
                                </a:rPr>
                                <m:t>2</m:t>
                              </m:r>
                            </m:sub>
                          </m:sSub>
                        </m:den>
                      </m:f>
                    </m:oMath>
                  </m:oMathPara>
                </a14:m>
                <a:endParaRPr lang="en-US" altLang="en-US" dirty="0"/>
              </a:p>
              <a:p>
                <a:r>
                  <a:rPr lang="en-US" altLang="en-US" b="1" dirty="0"/>
                  <a:t>Note: </a:t>
                </a:r>
                <a:r>
                  <a:rPr lang="en-US" altLang="en-US" dirty="0"/>
                  <a:t>SI Unit of mutual inductance is </a:t>
                </a:r>
                <a:r>
                  <a:rPr lang="en-US" altLang="en-US" b="1" dirty="0"/>
                  <a:t>henry</a:t>
                </a:r>
                <a:r>
                  <a:rPr lang="en-US" altLang="en-US" dirty="0"/>
                  <a:t> (H) </a:t>
                </a:r>
              </a:p>
              <a:p>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304800" y="1295400"/>
                <a:ext cx="6347714" cy="3880773"/>
              </a:xfrm>
              <a:blipFill>
                <a:blip r:embed="rId2"/>
                <a:stretch>
                  <a:fillRect l="-961" t="-2044"/>
                </a:stretch>
              </a:blipFill>
            </p:spPr>
            <p:txBody>
              <a:bodyPr/>
              <a:lstStyle/>
              <a:p>
                <a:r>
                  <a:rPr lang="en-US">
                    <a:noFill/>
                  </a:rPr>
                  <a:t> </a:t>
                </a:r>
              </a:p>
            </p:txBody>
          </p:sp>
        </mc:Fallback>
      </mc:AlternateContent>
      <p:pic>
        <p:nvPicPr>
          <p:cNvPr id="4" name="Picture 3"/>
          <p:cNvPicPr>
            <a:picLocks noChangeAspect="1"/>
          </p:cNvPicPr>
          <p:nvPr/>
        </p:nvPicPr>
        <p:blipFill>
          <a:blip r:embed="rId3"/>
          <a:stretch>
            <a:fillRect/>
          </a:stretch>
        </p:blipFill>
        <p:spPr>
          <a:xfrm>
            <a:off x="5638800" y="939086"/>
            <a:ext cx="3249450" cy="4237087"/>
          </a:xfrm>
          <a:prstGeom prst="rect">
            <a:avLst/>
          </a:prstGeom>
        </p:spPr>
      </p:pic>
    </p:spTree>
    <p:extLst>
      <p:ext uri="{BB962C8B-B14F-4D97-AF65-F5344CB8AC3E}">
        <p14:creationId xmlns:p14="http://schemas.microsoft.com/office/powerpoint/2010/main" val="40854318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ltLang="en-US" sz="4000" dirty="0"/>
              <a:t>Mutual Inductance </a:t>
            </a:r>
            <a:endParaRPr lang="en-IN" sz="4000" b="0" dirty="0"/>
          </a:p>
        </p:txBody>
      </p:sp>
      <p:sp>
        <p:nvSpPr>
          <p:cNvPr id="6" name="Content Placeholder 5"/>
          <p:cNvSpPr>
            <a:spLocks noGrp="1"/>
          </p:cNvSpPr>
          <p:nvPr>
            <p:ph idx="1"/>
          </p:nvPr>
        </p:nvSpPr>
        <p:spPr>
          <a:xfrm>
            <a:off x="914400" y="5410200"/>
            <a:ext cx="7758546" cy="3880773"/>
          </a:xfrm>
        </p:spPr>
        <p:txBody>
          <a:bodyPr/>
          <a:lstStyle/>
          <a:p>
            <a:pPr marL="0" indent="0">
              <a:buNone/>
            </a:pPr>
            <a:r>
              <a:rPr lang="en-US" dirty="0"/>
              <a:t>A smartphone charging mat contains a coil that receives alternating current, or current that is constantly increasing and decreasing. The varying current induces an </a:t>
            </a:r>
            <a:r>
              <a:rPr lang="en-US" dirty="0" err="1"/>
              <a:t>emf</a:t>
            </a:r>
            <a:r>
              <a:rPr lang="en-US" dirty="0"/>
              <a:t> in the smartphone, which charges its battery. Note that the black box containing the electrical plug also contains a transformer that modifies the current from the outlet to suit the needs of the smartphone. (credit: modification of work by “LG”/Flickr)</a:t>
            </a:r>
          </a:p>
          <a:p>
            <a:endParaRPr lang="en-US" dirty="0"/>
          </a:p>
        </p:txBody>
      </p:sp>
      <p:pic>
        <p:nvPicPr>
          <p:cNvPr id="5" name="Picture 4"/>
          <p:cNvPicPr>
            <a:picLocks noChangeAspect="1"/>
          </p:cNvPicPr>
          <p:nvPr/>
        </p:nvPicPr>
        <p:blipFill>
          <a:blip r:embed="rId2"/>
          <a:stretch>
            <a:fillRect/>
          </a:stretch>
        </p:blipFill>
        <p:spPr>
          <a:xfrm>
            <a:off x="228600" y="1600200"/>
            <a:ext cx="8065707" cy="3499407"/>
          </a:xfrm>
          <a:prstGeom prst="rect">
            <a:avLst/>
          </a:prstGeom>
        </p:spPr>
      </p:pic>
    </p:spTree>
    <p:extLst>
      <p:ext uri="{BB962C8B-B14F-4D97-AF65-F5344CB8AC3E}">
        <p14:creationId xmlns:p14="http://schemas.microsoft.com/office/powerpoint/2010/main" val="10603487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66344"/>
            <a:ext cx="7696200" cy="838200"/>
          </a:xfrm>
        </p:spPr>
        <p:txBody>
          <a:bodyPr>
            <a:noAutofit/>
          </a:bodyPr>
          <a:lstStyle/>
          <a:p>
            <a:r>
              <a:rPr lang="en-US" altLang="en-US" sz="4000" dirty="0"/>
              <a:t>Calculating mutual inductance</a:t>
            </a:r>
            <a:r>
              <a:rPr lang="en-US" altLang="en-US" sz="4000" dirty="0">
                <a:cs typeface="Times New Roman" panose="02020603050405020304" pitchFamily="18" charset="0"/>
              </a:rPr>
              <a:t> </a:t>
            </a:r>
            <a:endParaRPr lang="en-US" sz="4000" dirty="0"/>
          </a:p>
        </p:txBody>
      </p:sp>
      <p:sp>
        <p:nvSpPr>
          <p:cNvPr id="3" name="Content Placeholder 2"/>
          <p:cNvSpPr>
            <a:spLocks noGrp="1"/>
          </p:cNvSpPr>
          <p:nvPr>
            <p:ph idx="1"/>
          </p:nvPr>
        </p:nvSpPr>
        <p:spPr>
          <a:xfrm>
            <a:off x="457200" y="1474694"/>
            <a:ext cx="6347714" cy="3880773"/>
          </a:xfrm>
        </p:spPr>
        <p:txBody>
          <a:bodyPr>
            <a:normAutofit/>
          </a:bodyPr>
          <a:lstStyle/>
          <a:p>
            <a:pPr marL="0" indent="0">
              <a:buNone/>
            </a:pPr>
            <a:r>
              <a:rPr lang="en-US" sz="1900" dirty="0"/>
              <a:t>In one form of Tesla coil (a high-voltage generator), a long solenoid with length </a:t>
            </a:r>
            <a:r>
              <a:rPr lang="en-US" sz="1900" i="1" dirty="0"/>
              <a:t>l </a:t>
            </a:r>
            <a:r>
              <a:rPr lang="en-US" sz="1900" dirty="0"/>
              <a:t>and cross sectional area </a:t>
            </a:r>
            <a:r>
              <a:rPr lang="en-US" sz="1900" i="1" dirty="0"/>
              <a:t>A </a:t>
            </a:r>
            <a:r>
              <a:rPr lang="en-US" sz="1900" dirty="0"/>
              <a:t>is closely wound with N</a:t>
            </a:r>
            <a:r>
              <a:rPr lang="en-US" sz="1900" baseline="-25000" dirty="0"/>
              <a:t>1</a:t>
            </a:r>
            <a:r>
              <a:rPr lang="en-US" sz="1900" dirty="0"/>
              <a:t> turns of wire.  A coil with N</a:t>
            </a:r>
            <a:r>
              <a:rPr lang="en-US" sz="1900" baseline="-25000" dirty="0"/>
              <a:t>2</a:t>
            </a:r>
            <a:r>
              <a:rPr lang="en-US" sz="1900" dirty="0"/>
              <a:t> turns surrounds it at its center. Find the mutual inductance.</a:t>
            </a:r>
          </a:p>
          <a:p>
            <a:pPr marL="0" indent="0">
              <a:buNone/>
            </a:pPr>
            <a:r>
              <a:rPr lang="en-US" sz="1900" dirty="0"/>
              <a:t> </a:t>
            </a:r>
          </a:p>
        </p:txBody>
      </p:sp>
      <p:pic>
        <p:nvPicPr>
          <p:cNvPr id="4" name="Picture 3"/>
          <p:cNvPicPr>
            <a:picLocks noChangeAspect="1"/>
          </p:cNvPicPr>
          <p:nvPr/>
        </p:nvPicPr>
        <p:blipFill>
          <a:blip r:embed="rId2"/>
          <a:stretch>
            <a:fillRect/>
          </a:stretch>
        </p:blipFill>
        <p:spPr>
          <a:xfrm>
            <a:off x="284003" y="3124200"/>
            <a:ext cx="6694107" cy="2904321"/>
          </a:xfrm>
          <a:prstGeom prst="rect">
            <a:avLst/>
          </a:prstGeom>
        </p:spPr>
      </p:pic>
    </p:spTree>
    <p:extLst>
      <p:ext uri="{BB962C8B-B14F-4D97-AF65-F5344CB8AC3E}">
        <p14:creationId xmlns:p14="http://schemas.microsoft.com/office/powerpoint/2010/main" val="13098426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599" y="210634"/>
            <a:ext cx="6347713" cy="1320800"/>
          </a:xfrm>
        </p:spPr>
        <p:txBody>
          <a:bodyPr>
            <a:normAutofit/>
          </a:bodyPr>
          <a:lstStyle/>
          <a:p>
            <a:r>
              <a:rPr lang="en-US" altLang="en-US" sz="4000" dirty="0"/>
              <a:t>Self-inductance and inductors</a:t>
            </a:r>
            <a:endParaRPr lang="en-US" sz="4000"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579862" y="1295400"/>
                <a:ext cx="6347714" cy="3880773"/>
              </a:xfrm>
            </p:spPr>
            <p:txBody>
              <a:bodyPr/>
              <a:lstStyle/>
              <a:p>
                <a:endParaRPr lang="en-US" altLang="en-US" i="1" dirty="0"/>
              </a:p>
              <a:p>
                <a:r>
                  <a:rPr lang="en-US" altLang="en-US" i="1" dirty="0"/>
                  <a:t>Self-inductance</a:t>
                </a:r>
                <a:r>
                  <a:rPr lang="en-US" altLang="en-US" dirty="0"/>
                  <a:t>: A varying current in a circuit induces an </a:t>
                </a:r>
                <a:r>
                  <a:rPr lang="en-US" altLang="en-US" i="1" dirty="0" err="1"/>
                  <a:t>emf</a:t>
                </a:r>
                <a:r>
                  <a:rPr lang="en-US" altLang="en-US" dirty="0"/>
                  <a:t> in that same circuit. </a:t>
                </a:r>
              </a:p>
              <a:p>
                <a:pPr marL="0" indent="0">
                  <a:buNone/>
                </a:pPr>
                <a14:m>
                  <m:oMathPara xmlns:m="http://schemas.openxmlformats.org/officeDocument/2006/math">
                    <m:oMathParaPr>
                      <m:jc m:val="centerGroup"/>
                    </m:oMathParaPr>
                    <m:oMath xmlns:m="http://schemas.openxmlformats.org/officeDocument/2006/math">
                      <m:r>
                        <a:rPr lang="en-US" altLang="en-US" sz="2400" b="0" i="1" smtClean="0">
                          <a:latin typeface="Cambria Math" panose="02040503050406030204" pitchFamily="18" charset="0"/>
                        </a:rPr>
                        <m:t>𝐿</m:t>
                      </m:r>
                      <m:r>
                        <a:rPr lang="en-US" altLang="en-US" sz="2400" b="0" i="1" smtClean="0">
                          <a:latin typeface="Cambria Math" panose="02040503050406030204" pitchFamily="18" charset="0"/>
                        </a:rPr>
                        <m:t>=</m:t>
                      </m:r>
                      <m:f>
                        <m:fPr>
                          <m:ctrlPr>
                            <a:rPr lang="en-US" altLang="en-US" sz="2400" b="0" i="1" smtClean="0">
                              <a:latin typeface="Cambria Math" panose="02040503050406030204" pitchFamily="18" charset="0"/>
                            </a:rPr>
                          </m:ctrlPr>
                        </m:fPr>
                        <m:num>
                          <m:r>
                            <a:rPr lang="en-US" altLang="en-US" sz="2400" b="0" i="1" smtClean="0">
                              <a:latin typeface="Cambria Math" panose="02040503050406030204" pitchFamily="18" charset="0"/>
                            </a:rPr>
                            <m:t>𝑁</m:t>
                          </m:r>
                          <m:sSub>
                            <m:sSubPr>
                              <m:ctrlPr>
                                <a:rPr lang="en-US" altLang="en-US" sz="2400" b="0" i="1" smtClean="0">
                                  <a:latin typeface="Cambria Math" panose="02040503050406030204" pitchFamily="18" charset="0"/>
                                </a:rPr>
                              </m:ctrlPr>
                            </m:sSubPr>
                            <m:e>
                              <m:r>
                                <m:rPr>
                                  <m:sty m:val="p"/>
                                </m:rPr>
                                <a:rPr lang="el-GR" altLang="en-US" sz="2400" b="0" i="1" smtClean="0">
                                  <a:latin typeface="Cambria Math" panose="02040503050406030204" pitchFamily="18" charset="0"/>
                                  <a:ea typeface="Cambria Math" panose="02040503050406030204" pitchFamily="18" charset="0"/>
                                </a:rPr>
                                <m:t>Φ</m:t>
                              </m:r>
                            </m:e>
                            <m:sub>
                              <m:r>
                                <a:rPr lang="en-US" altLang="en-US" sz="2400" b="0" i="1" smtClean="0">
                                  <a:latin typeface="Cambria Math" panose="02040503050406030204" pitchFamily="18" charset="0"/>
                                </a:rPr>
                                <m:t>𝐵</m:t>
                              </m:r>
                            </m:sub>
                          </m:sSub>
                        </m:num>
                        <m:den>
                          <m:r>
                            <a:rPr lang="en-US" altLang="en-US" sz="2400" b="0" i="1" smtClean="0">
                              <a:latin typeface="Cambria Math" panose="02040503050406030204" pitchFamily="18" charset="0"/>
                            </a:rPr>
                            <m:t>𝑖</m:t>
                          </m:r>
                        </m:den>
                      </m:f>
                    </m:oMath>
                  </m:oMathPara>
                </a14:m>
                <a:endParaRPr lang="en-US" sz="2400" i="1" dirty="0">
                  <a:latin typeface="Cambria Math" panose="02040503050406030204" pitchFamily="18" charset="0"/>
                </a:endParaRPr>
              </a:p>
              <a:p>
                <a:pPr marL="0" indent="0">
                  <a:buNone/>
                </a:pPr>
                <a:r>
                  <a:rPr lang="en-US" sz="2400" i="1" dirty="0">
                    <a:latin typeface="Cambria Math" panose="02040503050406030204" pitchFamily="18" charset="0"/>
                  </a:rPr>
                  <a:t>                                    </a:t>
                </a:r>
                <a14:m>
                  <m:oMath xmlns:m="http://schemas.openxmlformats.org/officeDocument/2006/math">
                    <m:r>
                      <a:rPr lang="en-US" sz="2400" b="0" i="1" smtClean="0">
                        <a:latin typeface="Cambria Math" panose="02040503050406030204" pitchFamily="18" charset="0"/>
                      </a:rPr>
                      <m:t>𝑁</m:t>
                    </m:r>
                    <m:f>
                      <m:fPr>
                        <m:ctrlPr>
                          <a:rPr lang="en-US" sz="2400" i="1">
                            <a:latin typeface="Cambria Math" panose="02040503050406030204" pitchFamily="18" charset="0"/>
                          </a:rPr>
                        </m:ctrlPr>
                      </m:fPr>
                      <m:num>
                        <m:r>
                          <a:rPr lang="en-US" sz="2400" i="1">
                            <a:latin typeface="Cambria Math" panose="02040503050406030204" pitchFamily="18" charset="0"/>
                          </a:rPr>
                          <m:t>𝑑</m:t>
                        </m:r>
                        <m:sSub>
                          <m:sSubPr>
                            <m:ctrlPr>
                              <a:rPr lang="en-US" sz="2400" i="1">
                                <a:latin typeface="Cambria Math" panose="02040503050406030204" pitchFamily="18" charset="0"/>
                              </a:rPr>
                            </m:ctrlPr>
                          </m:sSubPr>
                          <m:e>
                            <m:r>
                              <m:rPr>
                                <m:sty m:val="p"/>
                              </m:rPr>
                              <a:rPr lang="en-US" sz="2400">
                                <a:latin typeface="Cambria Math" panose="02040503050406030204" pitchFamily="18" charset="0"/>
                              </a:rPr>
                              <m:t>Φ</m:t>
                            </m:r>
                          </m:e>
                          <m:sub>
                            <m:r>
                              <a:rPr lang="en-US" sz="2400" i="1">
                                <a:latin typeface="Cambria Math" panose="02040503050406030204" pitchFamily="18" charset="0"/>
                              </a:rPr>
                              <m:t>𝐵</m:t>
                            </m:r>
                          </m:sub>
                        </m:sSub>
                      </m:num>
                      <m:den>
                        <m:r>
                          <a:rPr lang="en-US" sz="2400" i="1">
                            <a:latin typeface="Cambria Math" panose="02040503050406030204" pitchFamily="18" charset="0"/>
                          </a:rPr>
                          <m:t>𝑑𝑡</m:t>
                        </m:r>
                      </m:den>
                    </m:f>
                    <m:r>
                      <a:rPr lang="en-US" sz="2400" b="0" i="1" smtClean="0">
                        <a:latin typeface="Cambria Math" panose="02040503050406030204" pitchFamily="18" charset="0"/>
                      </a:rPr>
                      <m:t>=</m:t>
                    </m:r>
                    <m:r>
                      <a:rPr lang="en-US" sz="2400" b="0" i="1" smtClean="0">
                        <a:latin typeface="Cambria Math" panose="02040503050406030204" pitchFamily="18" charset="0"/>
                      </a:rPr>
                      <m:t>𝐿</m:t>
                    </m:r>
                    <m:f>
                      <m:fPr>
                        <m:ctrlPr>
                          <a:rPr lang="en-US" sz="2400" b="0" i="1" smtClean="0">
                            <a:latin typeface="Cambria Math" panose="02040503050406030204" pitchFamily="18" charset="0"/>
                          </a:rPr>
                        </m:ctrlPr>
                      </m:fPr>
                      <m:num>
                        <m:r>
                          <a:rPr lang="en-US" sz="2400" b="0" i="1" smtClean="0">
                            <a:latin typeface="Cambria Math" panose="02040503050406030204" pitchFamily="18" charset="0"/>
                          </a:rPr>
                          <m:t>𝑑𝑖</m:t>
                        </m:r>
                      </m:num>
                      <m:den>
                        <m:r>
                          <a:rPr lang="en-US" sz="2400" b="0" i="1" smtClean="0">
                            <a:latin typeface="Cambria Math" panose="02040503050406030204" pitchFamily="18" charset="0"/>
                          </a:rPr>
                          <m:t>𝑑𝑡</m:t>
                        </m:r>
                      </m:den>
                    </m:f>
                  </m:oMath>
                </a14:m>
                <a:endParaRPr lang="en-US" altLang="en-US" sz="2400" dirty="0"/>
              </a:p>
              <a:p>
                <a:r>
                  <a:rPr lang="en-US" altLang="en-US" dirty="0"/>
                  <a:t>Self-induced </a:t>
                </a:r>
                <a:r>
                  <a:rPr lang="en-US" altLang="en-US" dirty="0" err="1"/>
                  <a:t>emf</a:t>
                </a:r>
                <a:r>
                  <a:rPr lang="en-US" altLang="en-US" dirty="0"/>
                  <a:t>:</a:t>
                </a:r>
              </a:p>
              <a:p>
                <a:pPr marL="0" indent="0">
                  <a:buNone/>
                </a:pPr>
                <a14:m>
                  <m:oMathPara xmlns:m="http://schemas.openxmlformats.org/officeDocument/2006/math">
                    <m:oMathParaPr>
                      <m:jc m:val="centerGroup"/>
                    </m:oMathParaPr>
                    <m:oMath xmlns:m="http://schemas.openxmlformats.org/officeDocument/2006/math">
                      <m:r>
                        <a:rPr lang="en-US" sz="2400" i="1" smtClean="0">
                          <a:latin typeface="Cambria Math" panose="02040503050406030204" pitchFamily="18" charset="0"/>
                          <a:ea typeface="Cambria Math" panose="02040503050406030204" pitchFamily="18" charset="0"/>
                        </a:rPr>
                        <m:t>𝜀</m:t>
                      </m:r>
                      <m:r>
                        <a:rPr lang="en-US" sz="2400" i="1">
                          <a:latin typeface="Cambria Math" panose="02040503050406030204" pitchFamily="18" charset="0"/>
                        </a:rPr>
                        <m:t>=−</m:t>
                      </m:r>
                      <m:r>
                        <a:rPr lang="en-US" sz="2400" b="0" i="1" smtClean="0">
                          <a:latin typeface="Cambria Math" panose="02040503050406030204" pitchFamily="18" charset="0"/>
                        </a:rPr>
                        <m:t>𝐿</m:t>
                      </m:r>
                      <m:f>
                        <m:fPr>
                          <m:ctrlPr>
                            <a:rPr lang="en-US" sz="2400" i="1">
                              <a:latin typeface="Cambria Math" panose="02040503050406030204" pitchFamily="18" charset="0"/>
                            </a:rPr>
                          </m:ctrlPr>
                        </m:fPr>
                        <m:num>
                          <m:r>
                            <a:rPr lang="en-US" sz="2400" i="1">
                              <a:latin typeface="Cambria Math" panose="02040503050406030204" pitchFamily="18" charset="0"/>
                            </a:rPr>
                            <m:t>𝑑</m:t>
                          </m:r>
                          <m:r>
                            <a:rPr lang="en-US" sz="2400" b="0" i="1" smtClean="0">
                              <a:latin typeface="Cambria Math" panose="02040503050406030204" pitchFamily="18" charset="0"/>
                            </a:rPr>
                            <m:t>𝑖</m:t>
                          </m:r>
                        </m:num>
                        <m:den>
                          <m:r>
                            <a:rPr lang="en-US" sz="2400" i="1">
                              <a:latin typeface="Cambria Math" panose="02040503050406030204" pitchFamily="18" charset="0"/>
                            </a:rPr>
                            <m:t>𝑑𝑡</m:t>
                          </m:r>
                        </m:den>
                      </m:f>
                    </m:oMath>
                  </m:oMathPara>
                </a14:m>
                <a:endParaRPr lang="en-US" altLang="en-US" sz="2400" dirty="0"/>
              </a:p>
              <a:p>
                <a:pPr marL="0" indent="0">
                  <a:buNone/>
                </a:pPr>
                <a:endParaRPr lang="en-US" altLang="en-US" dirty="0"/>
              </a:p>
              <a:p>
                <a:pPr marL="0" indent="0">
                  <a:buNone/>
                </a:pPr>
                <a:endParaRPr lang="en-US" altLang="en-US" dirty="0"/>
              </a:p>
              <a:p>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579862" y="1295400"/>
                <a:ext cx="6347714" cy="3880773"/>
              </a:xfrm>
              <a:blipFill>
                <a:blip r:embed="rId2"/>
                <a:stretch>
                  <a:fillRect l="-961"/>
                </a:stretch>
              </a:blipFill>
            </p:spPr>
            <p:txBody>
              <a:bodyPr/>
              <a:lstStyle/>
              <a:p>
                <a:r>
                  <a:rPr lang="en-US">
                    <a:noFill/>
                  </a:rPr>
                  <a:t> </a:t>
                </a:r>
              </a:p>
            </p:txBody>
          </p:sp>
        </mc:Fallback>
      </mc:AlternateContent>
      <p:pic>
        <p:nvPicPr>
          <p:cNvPr id="4" name="Picture 3"/>
          <p:cNvPicPr>
            <a:picLocks noChangeAspect="1"/>
          </p:cNvPicPr>
          <p:nvPr/>
        </p:nvPicPr>
        <p:blipFill>
          <a:blip r:embed="rId3"/>
          <a:stretch>
            <a:fillRect/>
          </a:stretch>
        </p:blipFill>
        <p:spPr>
          <a:xfrm>
            <a:off x="609599" y="4800641"/>
            <a:ext cx="4419600" cy="1917498"/>
          </a:xfrm>
          <a:prstGeom prst="rect">
            <a:avLst/>
          </a:prstGeom>
        </p:spPr>
      </p:pic>
    </p:spTree>
    <p:extLst>
      <p:ext uri="{BB962C8B-B14F-4D97-AF65-F5344CB8AC3E}">
        <p14:creationId xmlns:p14="http://schemas.microsoft.com/office/powerpoint/2010/main" val="28037610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5742" y="381000"/>
            <a:ext cx="7886700" cy="1325563"/>
          </a:xfrm>
        </p:spPr>
        <p:txBody>
          <a:bodyPr>
            <a:normAutofit/>
          </a:bodyPr>
          <a:lstStyle/>
          <a:p>
            <a:r>
              <a:rPr lang="en-US" altLang="en-US" sz="4000" dirty="0"/>
              <a:t>Potential across an inductor</a:t>
            </a:r>
            <a:endParaRPr lang="en-US" sz="4000" dirty="0"/>
          </a:p>
        </p:txBody>
      </p:sp>
      <p:sp>
        <p:nvSpPr>
          <p:cNvPr id="3" name="Content Placeholder 2"/>
          <p:cNvSpPr>
            <a:spLocks noGrp="1"/>
          </p:cNvSpPr>
          <p:nvPr>
            <p:ph idx="1"/>
          </p:nvPr>
        </p:nvSpPr>
        <p:spPr>
          <a:xfrm>
            <a:off x="595742" y="4114800"/>
            <a:ext cx="7710057" cy="3880773"/>
          </a:xfrm>
        </p:spPr>
        <p:txBody>
          <a:bodyPr/>
          <a:lstStyle/>
          <a:p>
            <a:endParaRPr lang="en-US" dirty="0"/>
          </a:p>
          <a:p>
            <a:pPr marL="0" indent="0">
              <a:buNone/>
            </a:pPr>
            <a:r>
              <a:rPr lang="en-US" sz="2400" dirty="0"/>
              <a:t>The induced </a:t>
            </a:r>
            <a:r>
              <a:rPr lang="en-US" sz="2400" i="1" dirty="0" err="1"/>
              <a:t>emf</a:t>
            </a:r>
            <a:r>
              <a:rPr lang="en-US" sz="2400" dirty="0"/>
              <a:t> across an inductor always acts to oppose the change in the current. This can be visualized as an imaginary battery causing current to flow to oppose the change in (a) and reinforce the change in (b).</a:t>
            </a:r>
          </a:p>
          <a:p>
            <a:pPr marL="0" indent="0">
              <a:buNone/>
            </a:pPr>
            <a:endParaRPr lang="en-US" sz="2400" dirty="0"/>
          </a:p>
          <a:p>
            <a:pPr marL="0" indent="0">
              <a:buNone/>
            </a:pPr>
            <a:endParaRPr lang="en-US" sz="2400" dirty="0"/>
          </a:p>
        </p:txBody>
      </p:sp>
      <p:pic>
        <p:nvPicPr>
          <p:cNvPr id="5" name="Picture 4"/>
          <p:cNvPicPr>
            <a:picLocks noChangeAspect="1"/>
          </p:cNvPicPr>
          <p:nvPr/>
        </p:nvPicPr>
        <p:blipFill>
          <a:blip r:embed="rId2"/>
          <a:stretch>
            <a:fillRect/>
          </a:stretch>
        </p:blipFill>
        <p:spPr>
          <a:xfrm>
            <a:off x="685800" y="1600200"/>
            <a:ext cx="6347712" cy="2754034"/>
          </a:xfrm>
          <a:prstGeom prst="rect">
            <a:avLst/>
          </a:prstGeom>
        </p:spPr>
      </p:pic>
    </p:spTree>
    <p:extLst>
      <p:ext uri="{BB962C8B-B14F-4D97-AF65-F5344CB8AC3E}">
        <p14:creationId xmlns:p14="http://schemas.microsoft.com/office/powerpoint/2010/main" val="3352900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04800"/>
            <a:ext cx="7886700" cy="1325563"/>
          </a:xfrm>
        </p:spPr>
        <p:txBody>
          <a:bodyPr>
            <a:normAutofit/>
          </a:bodyPr>
          <a:lstStyle/>
          <a:p>
            <a:r>
              <a:rPr lang="en-US" altLang="en-US" sz="4000" dirty="0"/>
              <a:t>Calculating self-inductance and self-induced </a:t>
            </a:r>
            <a:r>
              <a:rPr lang="en-US" altLang="en-US" sz="4000" dirty="0" err="1"/>
              <a:t>emf</a:t>
            </a:r>
            <a:endParaRPr lang="en-US" sz="4000" dirty="0"/>
          </a:p>
        </p:txBody>
      </p:sp>
      <p:sp>
        <p:nvSpPr>
          <p:cNvPr id="3" name="Content Placeholder 2"/>
          <p:cNvSpPr>
            <a:spLocks noGrp="1"/>
          </p:cNvSpPr>
          <p:nvPr>
            <p:ph idx="1"/>
          </p:nvPr>
        </p:nvSpPr>
        <p:spPr/>
        <p:txBody>
          <a:bodyPr/>
          <a:lstStyle/>
          <a:p>
            <a:pPr marL="0" indent="0">
              <a:buNone/>
            </a:pPr>
            <a:r>
              <a:rPr lang="en-US" dirty="0"/>
              <a:t>A toroidal solenoid with cross-sectional area </a:t>
            </a:r>
            <a:r>
              <a:rPr lang="en-US" i="1" dirty="0"/>
              <a:t>A </a:t>
            </a:r>
            <a:r>
              <a:rPr lang="en-US" dirty="0"/>
              <a:t>and mean radius </a:t>
            </a:r>
            <a:r>
              <a:rPr lang="en-US" i="1" dirty="0"/>
              <a:t>r</a:t>
            </a:r>
            <a:r>
              <a:rPr lang="en-US" dirty="0"/>
              <a:t> is closely wound with </a:t>
            </a:r>
            <a:r>
              <a:rPr lang="en-US" i="1" dirty="0"/>
              <a:t>N</a:t>
            </a:r>
            <a:r>
              <a:rPr lang="en-US" dirty="0"/>
              <a:t> turns of wire. A toroid is wound on a nonmagnetic core. Determine its self-inductance </a:t>
            </a:r>
            <a:r>
              <a:rPr lang="en-US" i="1" dirty="0"/>
              <a:t>L</a:t>
            </a:r>
            <a:r>
              <a:rPr lang="en-US" dirty="0"/>
              <a:t>.</a:t>
            </a:r>
          </a:p>
          <a:p>
            <a:pPr marL="0" indent="0">
              <a:buNone/>
            </a:pPr>
            <a:endParaRPr lang="en-US" dirty="0"/>
          </a:p>
        </p:txBody>
      </p:sp>
      <p:pic>
        <p:nvPicPr>
          <p:cNvPr id="4" name="Picture 3"/>
          <p:cNvPicPr>
            <a:picLocks noChangeAspect="1"/>
          </p:cNvPicPr>
          <p:nvPr/>
        </p:nvPicPr>
        <p:blipFill>
          <a:blip r:embed="rId2"/>
          <a:stretch>
            <a:fillRect/>
          </a:stretch>
        </p:blipFill>
        <p:spPr>
          <a:xfrm>
            <a:off x="1905000" y="3352800"/>
            <a:ext cx="4648200" cy="2286261"/>
          </a:xfrm>
          <a:prstGeom prst="rect">
            <a:avLst/>
          </a:prstGeom>
        </p:spPr>
      </p:pic>
    </p:spTree>
    <p:extLst>
      <p:ext uri="{BB962C8B-B14F-4D97-AF65-F5344CB8AC3E}">
        <p14:creationId xmlns:p14="http://schemas.microsoft.com/office/powerpoint/2010/main" val="41672643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04800"/>
            <a:ext cx="7886700" cy="1325563"/>
          </a:xfrm>
        </p:spPr>
        <p:txBody>
          <a:bodyPr>
            <a:normAutofit/>
          </a:bodyPr>
          <a:lstStyle/>
          <a:p>
            <a:r>
              <a:rPr lang="en-US" sz="4000" dirty="0"/>
              <a:t>Calculating self-induced emf</a:t>
            </a:r>
          </a:p>
        </p:txBody>
      </p:sp>
      <p:sp>
        <p:nvSpPr>
          <p:cNvPr id="3" name="Content Placeholder 2"/>
          <p:cNvSpPr>
            <a:spLocks noGrp="1"/>
          </p:cNvSpPr>
          <p:nvPr>
            <p:ph idx="1"/>
          </p:nvPr>
        </p:nvSpPr>
        <p:spPr/>
        <p:txBody>
          <a:bodyPr/>
          <a:lstStyle/>
          <a:p>
            <a:r>
              <a:rPr lang="en-US" dirty="0"/>
              <a:t>If the current in toroidal solenoid increases uniformly from 0 to 6.0 A in 3.0 </a:t>
            </a:r>
            <a:r>
              <a:rPr lang="en-US" dirty="0" err="1">
                <a:latin typeface="Symbol" panose="05050102010706020507" pitchFamily="18" charset="2"/>
              </a:rPr>
              <a:t>m</a:t>
            </a:r>
            <a:r>
              <a:rPr lang="en-US" dirty="0" err="1"/>
              <a:t>s</a:t>
            </a:r>
            <a:r>
              <a:rPr lang="en-US" dirty="0"/>
              <a:t>, find the magnitude and direction of the self-induced </a:t>
            </a:r>
            <a:r>
              <a:rPr lang="en-US" i="1" dirty="0" err="1"/>
              <a:t>emf</a:t>
            </a:r>
            <a:r>
              <a:rPr lang="en-US" dirty="0"/>
              <a:t>. </a:t>
            </a:r>
          </a:p>
        </p:txBody>
      </p:sp>
      <p:pic>
        <p:nvPicPr>
          <p:cNvPr id="6" name="Picture 5"/>
          <p:cNvPicPr>
            <a:picLocks noChangeAspect="1"/>
          </p:cNvPicPr>
          <p:nvPr/>
        </p:nvPicPr>
        <p:blipFill>
          <a:blip r:embed="rId2"/>
          <a:stretch>
            <a:fillRect/>
          </a:stretch>
        </p:blipFill>
        <p:spPr>
          <a:xfrm>
            <a:off x="1981200" y="3276600"/>
            <a:ext cx="4672584" cy="2299500"/>
          </a:xfrm>
          <a:prstGeom prst="rect">
            <a:avLst/>
          </a:prstGeom>
        </p:spPr>
      </p:pic>
    </p:spTree>
    <p:extLst>
      <p:ext uri="{BB962C8B-B14F-4D97-AF65-F5344CB8AC3E}">
        <p14:creationId xmlns:p14="http://schemas.microsoft.com/office/powerpoint/2010/main" val="251961251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PTVERSION" val="XP"/>
  <p:tag name="ISGAMESHOW" val="False"/>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8755</TotalTime>
  <Words>441</Words>
  <Application>Microsoft Office PowerPoint</Application>
  <PresentationFormat>On-screen Show (4:3)</PresentationFormat>
  <Paragraphs>48</Paragraphs>
  <Slides>10</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10</vt:i4>
      </vt:variant>
    </vt:vector>
  </HeadingPairs>
  <TitlesOfParts>
    <vt:vector size="17" baseType="lpstr">
      <vt:lpstr>Arial</vt:lpstr>
      <vt:lpstr>Calibri</vt:lpstr>
      <vt:lpstr>Calibri Light</vt:lpstr>
      <vt:lpstr>Cambria Math</vt:lpstr>
      <vt:lpstr>Symbol</vt:lpstr>
      <vt:lpstr>Times New Roman</vt:lpstr>
      <vt:lpstr>Office Theme</vt:lpstr>
      <vt:lpstr>INDUCTANCE</vt:lpstr>
      <vt:lpstr>Mutual inductance</vt:lpstr>
      <vt:lpstr>Mutual inductance</vt:lpstr>
      <vt:lpstr>Mutual Inductance </vt:lpstr>
      <vt:lpstr>Calculating mutual inductance </vt:lpstr>
      <vt:lpstr>Self-inductance and inductors</vt:lpstr>
      <vt:lpstr>Potential across an inductor</vt:lpstr>
      <vt:lpstr>Calculating self-inductance and self-induced emf</vt:lpstr>
      <vt:lpstr>Calculating self-induced emf</vt:lpstr>
      <vt:lpstr>Inductors and lightning strikes</vt:lpstr>
    </vt:vector>
  </TitlesOfParts>
  <Company>Benjamin Cummings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video slide</dc:title>
  <dc:creator>BCP User</dc:creator>
  <cp:lastModifiedBy>Tatiana Krivosheev</cp:lastModifiedBy>
  <cp:revision>493</cp:revision>
  <cp:lastPrinted>2011-04-21T17:00:36Z</cp:lastPrinted>
  <dcterms:created xsi:type="dcterms:W3CDTF">2002-07-11T17:04:39Z</dcterms:created>
  <dcterms:modified xsi:type="dcterms:W3CDTF">2021-12-10T20:13:36Z</dcterms:modified>
</cp:coreProperties>
</file>