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3" r:id="rId1"/>
  </p:sldMasterIdLst>
  <p:notesMasterIdLst>
    <p:notesMasterId r:id="rId10"/>
  </p:notesMasterIdLst>
  <p:handoutMasterIdLst>
    <p:handoutMasterId r:id="rId11"/>
  </p:handoutMasterIdLst>
  <p:sldIdLst>
    <p:sldId id="303" r:id="rId2"/>
    <p:sldId id="320" r:id="rId3"/>
    <p:sldId id="321" r:id="rId4"/>
    <p:sldId id="322" r:id="rId5"/>
    <p:sldId id="323" r:id="rId6"/>
    <p:sldId id="324" r:id="rId7"/>
    <p:sldId id="325" r:id="rId8"/>
    <p:sldId id="326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D8BA49-3F3F-4806-9014-E7BF70E514F2}" v="1" dt="2021-12-10T20:08:35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3202" autoAdjust="0"/>
  </p:normalViewPr>
  <p:slideViewPr>
    <p:cSldViewPr>
      <p:cViewPr varScale="1">
        <p:scale>
          <a:sx n="113" d="100"/>
          <a:sy n="113" d="100"/>
        </p:scale>
        <p:origin x="604" y="84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0049177f222f7596" providerId="LiveId" clId="{29D8BA49-3F3F-4806-9014-E7BF70E514F2}"/>
    <pc:docChg chg="modSld">
      <pc:chgData name="Tatiana Krivosheev" userId="0049177f222f7596" providerId="LiveId" clId="{29D8BA49-3F3F-4806-9014-E7BF70E514F2}" dt="2021-12-10T20:08:41.988" v="2" actId="1076"/>
      <pc:docMkLst>
        <pc:docMk/>
      </pc:docMkLst>
      <pc:sldChg chg="addSp modSp mod">
        <pc:chgData name="Tatiana Krivosheev" userId="0049177f222f7596" providerId="LiveId" clId="{29D8BA49-3F3F-4806-9014-E7BF70E514F2}" dt="2021-12-10T20:08:41.988" v="2" actId="1076"/>
        <pc:sldMkLst>
          <pc:docMk/>
          <pc:sldMk cId="1087600641" sldId="303"/>
        </pc:sldMkLst>
        <pc:picChg chg="add mod">
          <ac:chgData name="Tatiana Krivosheev" userId="0049177f222f7596" providerId="LiveId" clId="{29D8BA49-3F3F-4806-9014-E7BF70E514F2}" dt="2021-12-10T20:08:41.988" v="2" actId="1076"/>
          <ac:picMkLst>
            <pc:docMk/>
            <pc:sldMk cId="1087600641" sldId="303"/>
            <ac:picMk id="5" creationId="{F6BBB846-19E8-41B5-8565-837618CC530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2ABB8-1FC9-4F88-A7A3-820EAF1AA3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FC58D-E8E0-4266-9975-84EBFEA29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AA064-1CB7-4D41-97BB-A96B6E1F6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FD23D-EFA9-4E14-A5C4-E4938821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FDBD6-CC86-42C7-84D7-75D1D82F5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B586A84D-8EF9-4BB9-8037-3503C984935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>
            <a:extLst>
              <a:ext uri="{FF2B5EF4-FFF2-40B4-BE49-F238E27FC236}">
                <a16:creationId xmlns:a16="http://schemas.microsoft.com/office/drawing/2014/main" id="{81FFCA8E-EFF9-47DB-BDC6-646074028C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9" name="Text Box 23">
            <a:extLst>
              <a:ext uri="{FF2B5EF4-FFF2-40B4-BE49-F238E27FC236}">
                <a16:creationId xmlns:a16="http://schemas.microsoft.com/office/drawing/2014/main" id="{669859B6-FDF9-42B2-8B2B-AE67F2D381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373010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2C008-16CC-4CCF-9A27-5FFE76CFD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550B7-1436-441A-B3B9-DE22868E7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D6233-4EEF-46C8-86AE-1B089D6D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2F303-C7DE-4B45-942D-EB28803D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E20A2-4B4A-4345-864E-24AFC5B03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84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237B14-7B84-4E87-BC94-9E85E2F75C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DFD299-E8EC-470C-A2C9-0F317227A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A5200-5C87-4519-BAB7-3A43A76BD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BBB75-4436-48A8-B5B4-8FA76F5B6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8D76-1A30-4E67-9BA0-756B05536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5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FA07C-9D2F-44C9-9204-9D8C2768A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726A5-D4C3-4917-B3B7-5B841B931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F7CB8-F071-4E02-B3FD-5FE23A8BE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4DF7F-74EF-4A68-8D4B-C8D77418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0F644-4AE5-48C0-A876-BDBC42B0E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1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B38F-25C7-43A4-9686-A0B0C8ED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B7F37-4C7B-4A07-A83A-2D92F6113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679E8-98AC-4052-9024-5177B6D8D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A93E45-42CF-4F9F-929E-F4572175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913E7-42DD-4AA2-BF70-B4CA0D4D9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14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D6D92-AE16-4790-88D5-68C683CE4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FCEF6-779D-403C-882B-C53C1F6F2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775570-336C-486F-93FF-708559C8B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E6EA25-06DA-49E5-9339-7B7135D2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8F674D-D9B3-408F-B522-46FE598FE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13B1D-146A-454E-B4E2-BEC7E2C06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82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302D4-EB20-4111-88ED-5C32226C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34FD4-BCF4-4EF4-B347-729C84E42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4112B-FAFA-4EE3-A294-4D30FE52A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4E3EC-824E-45A4-A66B-C862D8D02A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C53E80-7F77-4995-9749-CD667FCF03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E914CF-B9E1-4C41-BCB2-C5B120BC8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7C4C5B-127E-4E0B-B20F-40A8C4A9E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6FFAA3-4EC7-48D6-AA7C-645050E1F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61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3F7F4-11F2-4C79-9586-8463CA13F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FFEB-6330-47FB-8401-D9FA320CD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3CB6E-D3E2-4DD0-9C15-52AEB32E9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469FBE-1CD9-456E-8F06-12E68CA9E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681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94A62C-065B-47D4-9DE6-C15FDBF65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2A737-623D-4CD6-94E5-5E6268B4C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EFD43-4B6C-46BC-88A6-5C95C8C47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95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AE7C3-C252-4AFB-8892-2DA99E3FE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40469-72EB-46F4-9853-A3660DC46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1CA7E-45FF-41DD-9936-0BB37FED4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F9E51-23AE-4679-BDFE-4C9AF27EB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7A9CF-2CED-4F5D-9FB3-BFEA8CE81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F4F930-22EF-4BD2-B173-EA8C64D42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805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C7D4A-68EA-4BFA-8DA5-B8EE4EC31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D02D8A-1D74-4617-8F24-0E06546A5B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4865DF-6ABA-4F48-B00D-CCC8EB095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AF65CE-B0C2-4C77-8DF7-6A7BBA552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3D06C7-406A-4297-9E89-9109F32FC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7F15E-FC7C-4FA0-80AE-617082F99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476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3442C9-C9D0-4E6D-89D4-0372EB0E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E2F36-6EAD-42E7-8CE8-122867BF9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786D2-0BC3-4DDF-873D-1335DC9F30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DC279-2ED1-43E5-AD41-B1FF60CC6E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9B965-39BB-4482-A58C-67824DC904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06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60" y="-5366"/>
            <a:ext cx="6915955" cy="53393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5537200"/>
            <a:ext cx="6909515" cy="1320800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sz="4400" b="1" dirty="0"/>
              <a:t>ELECTRIC FLUX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D9C74A-D96B-4568-968F-BD21648A5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685491"/>
            <a:ext cx="1511939" cy="10242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BBB846-19E8-41B5-8565-837618CC5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" y="228600"/>
            <a:ext cx="2206943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/>
              <a:t>Definition of the electric flux, uniform field 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4876801" cy="4545010"/>
              </a:xfrm>
            </p:spPr>
            <p:txBody>
              <a:bodyPr>
                <a:normAutofit/>
              </a:bodyPr>
              <a:lstStyle/>
              <a:p>
                <a:endParaRPr lang="en-CA" altLang="en-US" dirty="0"/>
              </a:p>
              <a:p>
                <a:r>
                  <a:rPr lang="en-CA" altLang="en-US" dirty="0"/>
                  <a:t>Let’s consider the case of a flat area </a:t>
                </a:r>
                <a:r>
                  <a:rPr lang="en-CA" altLang="en-US" i="1" dirty="0"/>
                  <a:t>S</a:t>
                </a:r>
                <a:r>
                  <a:rPr lang="en-CA" altLang="en-US" dirty="0"/>
                  <a:t> perpendicular to  a uniform electric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endParaRPr lang="en-CA" altLang="en-US" dirty="0"/>
              </a:p>
              <a:p>
                <a:r>
                  <a:rPr lang="en-US" dirty="0"/>
                  <a:t> We define electric flux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dirty="0"/>
                  <a:t> as:</a:t>
                </a:r>
              </a:p>
              <a:p>
                <a:pPr marL="0" indent="0" algn="ctr">
                  <a:buNone/>
                </a:pPr>
                <a:r>
                  <a:rPr lang="en-US" dirty="0"/>
                  <a:t>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𝐸𝑆</m:t>
                    </m:r>
                  </m:oMath>
                </a14:m>
                <a:r>
                  <a:rPr lang="en-US" dirty="0"/>
                  <a:t> </a:t>
                </a:r>
                <a:endParaRPr lang="en-CA" altLang="en-US" dirty="0"/>
              </a:p>
              <a:p>
                <a:r>
                  <a:rPr lang="en-CA" altLang="en-US" dirty="0"/>
                  <a:t>Note: increasing the area means that more electric field lines pass through the area, increasing the flux.</a:t>
                </a:r>
              </a:p>
              <a:p>
                <a:r>
                  <a:rPr lang="en-CA" altLang="en-US" dirty="0"/>
                  <a:t>A stronger field means more closely spaced lines, and therefore more flux.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4876801" cy="4545010"/>
              </a:xfrm>
              <a:blipFill>
                <a:blip r:embed="rId2"/>
                <a:stretch>
                  <a:fillRect l="-1250" r="-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EBEF7057-E269-4D81-B571-76186CD92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438400"/>
            <a:ext cx="3885127" cy="256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15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Definition of the electric flux,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1200"/>
                <a:ext cx="4800601" cy="462121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CA" altLang="en-US" dirty="0"/>
                  <a:t>If the area is not perpendicular to the field, then fewer field lines pass through it. </a:t>
                </a:r>
              </a:p>
              <a:p>
                <a:r>
                  <a:rPr lang="en-CA" altLang="en-US" dirty="0"/>
                  <a:t>In this case the area that counts is the silhouette area that we see when looking in the direction of the field.</a:t>
                </a:r>
              </a:p>
              <a:p>
                <a:r>
                  <a:rPr lang="en-CA" altLang="en-US" dirty="0"/>
                  <a:t>We define the electric flux as:</a:t>
                </a:r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𝐸𝑆𝑐𝑜𝑠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CA" altLang="en-US" dirty="0"/>
              </a:p>
              <a:p>
                <a:pPr marL="0" indent="0">
                  <a:buNone/>
                </a:pPr>
                <a:r>
                  <a:rPr lang="en-CA" altLang="en-US" dirty="0"/>
                  <a:t>or </a:t>
                </a:r>
              </a:p>
              <a:p>
                <a:pPr marL="0" indent="0">
                  <a:buNone/>
                </a:pPr>
                <a:r>
                  <a:rPr lang="en-US" dirty="0"/>
                  <a:t> 		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∙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</m:acc>
                  </m:oMath>
                </a14:m>
                <a:r>
                  <a:rPr lang="en-US" dirty="0"/>
                  <a:t> is a vector normal to the area and is equal to the total area </a:t>
                </a:r>
                <a:r>
                  <a:rPr lang="en-US" i="1" dirty="0"/>
                  <a:t>A </a:t>
                </a:r>
                <a:r>
                  <a:rPr lang="en-US" dirty="0"/>
                  <a:t>in magnitude.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</m:t>
                      </m:r>
                      <m:acc>
                        <m:accPr>
                          <m:chr m:val="̂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1200"/>
                <a:ext cx="4800601" cy="4621210"/>
              </a:xfrm>
              <a:blipFill>
                <a:blip r:embed="rId2"/>
                <a:stretch>
                  <a:fillRect l="-1142"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1E8F5AE4-0771-4EEE-A394-936F3EE92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541" y="2286000"/>
            <a:ext cx="4114800" cy="273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Electric flux, details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828800"/>
                <a:ext cx="4800601" cy="4953000"/>
              </a:xfrm>
            </p:spPr>
            <p:txBody>
              <a:bodyPr/>
              <a:lstStyle/>
              <a:p>
                <a:endParaRPr lang="en-US" altLang="en-US" dirty="0"/>
              </a:p>
              <a:p>
                <a:r>
                  <a:rPr lang="en-US" altLang="en-US" dirty="0"/>
                  <a:t>Electric flux is a scalar.</a:t>
                </a:r>
              </a:p>
              <a:p>
                <a:r>
                  <a:rPr lang="en-CA" altLang="en-US" dirty="0"/>
                  <a:t>The SI unit for electric flux is </a:t>
                </a:r>
                <a:endParaRPr lang="en-IN" dirty="0"/>
              </a:p>
              <a:p>
                <a:r>
                  <a:rPr lang="en-CA" altLang="en-US" dirty="0"/>
                  <a:t>Electric flux is proportional to the total number of electric field lines passing the area.</a:t>
                </a:r>
              </a:p>
              <a:p>
                <a:r>
                  <a:rPr lang="en-CA" altLang="en-US" dirty="0"/>
                  <a:t>Quite often we will be concerned with the electric flux through a </a:t>
                </a:r>
                <a:r>
                  <a:rPr lang="en-CA" altLang="en-US" b="1" dirty="0"/>
                  <a:t>closed</a:t>
                </a:r>
                <a:r>
                  <a:rPr lang="en-CA" altLang="en-US" dirty="0"/>
                  <a:t> area. For a closed surface, the choice of the direction of normal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CA" alt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en-US" altLang="en-US" dirty="0"/>
                  <a:t> is always </a:t>
                </a:r>
                <a:r>
                  <a:rPr lang="en-US" altLang="en-US" b="1" dirty="0"/>
                  <a:t>outward</a:t>
                </a:r>
                <a:r>
                  <a:rPr lang="en-US" altLang="en-US" dirty="0"/>
                  <a:t>.</a:t>
                </a:r>
              </a:p>
              <a:p>
                <a:r>
                  <a:rPr lang="en-US" altLang="en-US" dirty="0"/>
                  <a:t>For a closed area, the electric flux is proportional to the number of lines leaving the area minus the number of lines entering the area.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28800"/>
                <a:ext cx="4800601" cy="4953000"/>
              </a:xfrm>
              <a:blipFill>
                <a:blip r:embed="rId2"/>
                <a:stretch>
                  <a:fillRect l="-254" r="-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2495022"/>
            <a:ext cx="914400" cy="654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795E2-6FA0-49F2-8E2F-1BCA7D1A2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286000"/>
            <a:ext cx="3258005" cy="267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97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General definition of the electric flux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CA" altLang="en-US" dirty="0"/>
                  <a:t>In general, the flux through a surface must be computed using a </a:t>
                </a:r>
                <a:r>
                  <a:rPr lang="en-CA" altLang="en-US" b="1" dirty="0"/>
                  <a:t>surface</a:t>
                </a:r>
                <a:r>
                  <a:rPr lang="en-CA" altLang="en-US" dirty="0"/>
                  <a:t> </a:t>
                </a:r>
                <a:r>
                  <a:rPr lang="en-CA" altLang="en-US" b="1" dirty="0"/>
                  <a:t>integral</a:t>
                </a:r>
                <a:r>
                  <a:rPr lang="en-CA" altLang="en-US" dirty="0"/>
                  <a:t> over the area: </a:t>
                </a:r>
                <a:endParaRPr lang="en-US" altLang="en-US" i="1" dirty="0">
                  <a:latin typeface="Cambria Math" panose="02040503050406030204" pitchFamily="18" charset="0"/>
                </a:endParaRPr>
              </a:p>
              <a:p>
                <a:endParaRPr lang="en-US" alt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alt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Φ</m:t>
                          </m:r>
                        </m:e>
                        <m:sub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𝐸𝑐𝑜𝑠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𝑑𝐴</m:t>
                          </m:r>
                        </m:e>
                      </m:nary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⊥</m:t>
                              </m:r>
                            </m:sub>
                          </m:sSub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𝑑𝐴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acc>
                                <m:accPr>
                                  <m:chr m:val="⃗"/>
                                  <m:ctrlPr>
                                    <a:rPr lang="en-US" alt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en-US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</m:acc>
                              <m:r>
                                <a:rPr lang="en-CA" alt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alt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acc>
                            </m:e>
                          </m:nary>
                        </m:e>
                      </m:nary>
                    </m:oMath>
                  </m:oMathPara>
                </a14:m>
                <a:endParaRPr lang="en-CA" altLang="en-US" dirty="0"/>
              </a:p>
              <a:p>
                <a:pPr marL="0" indent="0">
                  <a:buNone/>
                </a:pPr>
                <a:endParaRPr lang="en-CA" altLang="en-US" dirty="0"/>
              </a:p>
              <a:p>
                <a:pPr marL="0" indent="0">
                  <a:buNone/>
                </a:pPr>
                <a:endParaRPr lang="en-CA" altLang="en-US" dirty="0"/>
              </a:p>
              <a:p>
                <a:pPr marL="0" indent="0">
                  <a:buNone/>
                </a:pPr>
                <a:r>
                  <a:rPr lang="en-CA" altLang="en-US" dirty="0"/>
                  <a:t> </a:t>
                </a:r>
              </a:p>
              <a:p>
                <a:endParaRPr lang="en-CA" alt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7" t="-1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93DCDDC0-2B68-480D-ADA6-D41B05786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810000"/>
            <a:ext cx="6498374" cy="2819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C8BCCA-EA4D-4ACE-A5B5-D31708DD5D21}"/>
              </a:ext>
            </a:extLst>
          </p:cNvPr>
          <p:cNvSpPr txBox="1"/>
          <p:nvPr/>
        </p:nvSpPr>
        <p:spPr>
          <a:xfrm>
            <a:off x="6019800" y="5756850"/>
            <a:ext cx="2743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 surface is divided into patches to find the flux.</a:t>
            </a:r>
          </a:p>
        </p:txBody>
      </p:sp>
    </p:spTree>
    <p:extLst>
      <p:ext uri="{BB962C8B-B14F-4D97-AF65-F5344CB8AC3E}">
        <p14:creationId xmlns:p14="http://schemas.microsoft.com/office/powerpoint/2010/main" val="218011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Electric flux through a disc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 disc with radius 0.10 m is oriented with its normal unit vector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CA" alt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en-US" altLang="en-US" dirty="0"/>
                  <a:t>  at an angle of 30</a:t>
                </a:r>
                <a:r>
                  <a:rPr lang="en-US" altLang="en-US" baseline="30000" dirty="0"/>
                  <a:t>o</a:t>
                </a:r>
                <a:r>
                  <a:rPr lang="en-US" altLang="en-US" dirty="0"/>
                  <a:t> to a uniform electric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dirty="0"/>
                  <a:t>with the magnitude of 2.0 x 10</a:t>
                </a:r>
                <a:r>
                  <a:rPr lang="en-US" altLang="en-US" baseline="30000" dirty="0"/>
                  <a:t>3</a:t>
                </a:r>
                <a:r>
                  <a:rPr lang="en-US" altLang="en-US" dirty="0"/>
                  <a:t> N/C. What is the electric flux through the disc?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7" t="-1541" r="-17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26" y="3352800"/>
            <a:ext cx="3048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60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Electric flux through the cube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 cube of side </a:t>
                </a:r>
                <a:r>
                  <a:rPr lang="en-US" i="1" dirty="0"/>
                  <a:t>L</a:t>
                </a:r>
                <a:r>
                  <a:rPr lang="en-US" dirty="0"/>
                  <a:t> is placed in a region of uniform electric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r>
                  <a:rPr lang="en-US" dirty="0"/>
                  <a:t> pointing in the positive </a:t>
                </a:r>
                <a:r>
                  <a:rPr lang="en-US" i="1" dirty="0"/>
                  <a:t>y</a:t>
                </a:r>
                <a:r>
                  <a:rPr lang="en-US" dirty="0"/>
                  <a:t> direction. Find the total electric flux through the cube.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7" t="-700" r="-1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91" y="3048000"/>
            <a:ext cx="3048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52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Electric flux through a sphere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positive point charge q = 3.0 </a:t>
            </a:r>
            <a:r>
              <a:rPr lang="en-US" dirty="0" err="1">
                <a:latin typeface="Symbol" panose="05050102010706020507" pitchFamily="18" charset="2"/>
              </a:rPr>
              <a:t>m</a:t>
            </a:r>
            <a:r>
              <a:rPr lang="en-US" dirty="0" err="1"/>
              <a:t>C</a:t>
            </a:r>
            <a:r>
              <a:rPr lang="en-US" dirty="0"/>
              <a:t> is surrounded by a sphere with radius 0.20 m centered on the charge. Find the electric flux through the sphere due to this charge.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C60898-639B-45DF-AE5F-6B170F903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5" y="3393583"/>
            <a:ext cx="6324600" cy="27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554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16353</TotalTime>
  <Words>424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ELECTRIC FLUX </vt:lpstr>
      <vt:lpstr>Definition of the electric flux, uniform field </vt:lpstr>
      <vt:lpstr>Definition of the electric flux, continued</vt:lpstr>
      <vt:lpstr>Electric flux, details</vt:lpstr>
      <vt:lpstr>General definition of the electric flux</vt:lpstr>
      <vt:lpstr>Electric flux through a disc</vt:lpstr>
      <vt:lpstr>Electric flux through the cube</vt:lpstr>
      <vt:lpstr>Electric flux through a sphere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523</cp:revision>
  <cp:lastPrinted>2011-04-21T17:00:36Z</cp:lastPrinted>
  <dcterms:created xsi:type="dcterms:W3CDTF">2002-07-11T17:04:39Z</dcterms:created>
  <dcterms:modified xsi:type="dcterms:W3CDTF">2021-12-10T20:08:52Z</dcterms:modified>
</cp:coreProperties>
</file>