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16" r:id="rId1"/>
  </p:sldMasterIdLst>
  <p:notesMasterIdLst>
    <p:notesMasterId r:id="rId20"/>
  </p:notesMasterIdLst>
  <p:handoutMasterIdLst>
    <p:handoutMasterId r:id="rId21"/>
  </p:handoutMasterIdLst>
  <p:sldIdLst>
    <p:sldId id="303" r:id="rId2"/>
    <p:sldId id="325" r:id="rId3"/>
    <p:sldId id="320" r:id="rId4"/>
    <p:sldId id="324" r:id="rId5"/>
    <p:sldId id="346" r:id="rId6"/>
    <p:sldId id="321" r:id="rId7"/>
    <p:sldId id="322" r:id="rId8"/>
    <p:sldId id="345" r:id="rId9"/>
    <p:sldId id="326" r:id="rId10"/>
    <p:sldId id="330" r:id="rId11"/>
    <p:sldId id="328" r:id="rId12"/>
    <p:sldId id="331" r:id="rId13"/>
    <p:sldId id="347" r:id="rId14"/>
    <p:sldId id="329" r:id="rId15"/>
    <p:sldId id="332" r:id="rId16"/>
    <p:sldId id="348" r:id="rId17"/>
    <p:sldId id="349" r:id="rId18"/>
    <p:sldId id="319" r:id="rId19"/>
  </p:sldIdLst>
  <p:sldSz cx="9144000" cy="6858000" type="screen4x3"/>
  <p:notesSz cx="6858000" cy="9144000"/>
  <p:custDataLst>
    <p:tags r:id="rId2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A37"/>
    <a:srgbClr val="00417E"/>
    <a:srgbClr val="FFECD7"/>
    <a:srgbClr val="F7955A"/>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47" autoAdjust="0"/>
    <p:restoredTop sz="93202" autoAdjust="0"/>
  </p:normalViewPr>
  <p:slideViewPr>
    <p:cSldViewPr>
      <p:cViewPr>
        <p:scale>
          <a:sx n="35" d="100"/>
          <a:sy n="35" d="100"/>
        </p:scale>
        <p:origin x="1704" y="276"/>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C69C93-BAD1-48EF-94E0-CF535B80067E}" type="slidenum">
              <a:rPr lang="en-US" altLang="en-US" smtClean="0"/>
              <a:pPr/>
              <a:t>7</a:t>
            </a:fld>
            <a:endParaRPr lang="en-US" altLang="en-US"/>
          </a:p>
        </p:txBody>
      </p:sp>
    </p:spTree>
    <p:extLst>
      <p:ext uri="{BB962C8B-B14F-4D97-AF65-F5344CB8AC3E}">
        <p14:creationId xmlns:p14="http://schemas.microsoft.com/office/powerpoint/2010/main" val="2732526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C69C93-BAD1-48EF-94E0-CF535B80067E}" type="slidenum">
              <a:rPr lang="en-US" altLang="en-US" smtClean="0"/>
              <a:pPr/>
              <a:t>8</a:t>
            </a:fld>
            <a:endParaRPr lang="en-US" altLang="en-US"/>
          </a:p>
        </p:txBody>
      </p:sp>
    </p:spTree>
    <p:extLst>
      <p:ext uri="{BB962C8B-B14F-4D97-AF65-F5344CB8AC3E}">
        <p14:creationId xmlns:p14="http://schemas.microsoft.com/office/powerpoint/2010/main" val="25392444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10/14/2021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pic>
        <p:nvPicPr>
          <p:cNvPr id="19" name="Picture 18" descr="\\Ps14\ircd\50694_Young_Freedman_13e_IRDVD\Supplied\67546Young13e_marktg\Links\Calatrava-Bridge_sml.jpg"/>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0" name="Text Box 17"/>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21" name="Text Box 23"/>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25136234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pPr/>
              <a:t>10/14/2021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6855855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pPr/>
              <a:t>10/14/2021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4074953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pPr/>
              <a:t>10/14/2021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8079269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pPr/>
              <a:t>10/14/2021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711861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pPr/>
              <a:t>10/14/2021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3758307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10/14/2021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1778033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10/14/2021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8540870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0"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10/14/2021</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6915932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1"/>
            <a:ext cx="8229600" cy="761999"/>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4"/>
          </p:nvPr>
        </p:nvSpPr>
        <p:spPr>
          <a:xfrm>
            <a:off x="457200" y="2819400"/>
            <a:ext cx="8229600" cy="8382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4097455"/>
            <a:ext cx="8229600" cy="7159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10/14/2021</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
        <p:nvSpPr>
          <p:cNvPr id="5" name="Text Placeholder 4"/>
          <p:cNvSpPr>
            <a:spLocks noGrp="1"/>
          </p:cNvSpPr>
          <p:nvPr>
            <p:ph type="body" sz="quarter" idx="15"/>
          </p:nvPr>
        </p:nvSpPr>
        <p:spPr>
          <a:xfrm>
            <a:off x="457200" y="5105400"/>
            <a:ext cx="8229600" cy="7620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711420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10/14/2021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196803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10/14/2021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731050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10/14/2021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711118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10/14/2021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351965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10/14/2021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078046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smtClean="0"/>
              <a:t>10/14/2021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1717276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96DFF08F-DC6B-4601-B491-B0F83F6DD2DA}" type="datetimeFigureOut">
              <a:rPr lang="en-US" smtClean="0"/>
              <a:t>10/14/2021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886903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10/14/2021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3716190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6DFF08F-DC6B-4601-B491-B0F83F6DD2DA}" type="datetimeFigureOut">
              <a:rPr lang="en-US" smtClean="0"/>
              <a:pPr/>
              <a:t>10/14/2021</a:t>
            </a:fld>
            <a:endParaRPr lang="en-US" dirty="0"/>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429548401"/>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 id="2147483730" r:id="rId14"/>
    <p:sldLayoutId id="2147483731" r:id="rId15"/>
    <p:sldLayoutId id="2147483732" r:id="rId16"/>
    <p:sldLayoutId id="2147483733" r:id="rId17"/>
    <p:sldLayoutId id="2147483734" r:id="rId18"/>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7.xml"/><Relationship Id="rId1" Type="http://schemas.openxmlformats.org/officeDocument/2006/relationships/vmlDrawing" Target="../drawings/vmlDrawing1.vml"/><Relationship Id="rId5" Type="http://schemas.openxmlformats.org/officeDocument/2006/relationships/image" Target="../media/image15.png"/><Relationship Id="rId4" Type="http://schemas.openxmlformats.org/officeDocument/2006/relationships/image" Target="../media/image14.wmf"/></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8.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7772401" cy="1320800"/>
          </a:xfrm>
        </p:spPr>
        <p:txBody>
          <a:bodyPr/>
          <a:lstStyle/>
          <a:p>
            <a:r>
              <a:rPr lang="en-US" dirty="0" smtClean="0"/>
              <a:t>ELECTROMAGNETIC INDUCTION</a:t>
            </a:r>
            <a:endParaRPr lang="en-US" dirty="0"/>
          </a:p>
        </p:txBody>
      </p:sp>
      <p:pic>
        <p:nvPicPr>
          <p:cNvPr id="4" name="Content Placeholder 3"/>
          <p:cNvPicPr>
            <a:picLocks noGrp="1" noChangeAspect="1"/>
          </p:cNvPicPr>
          <p:nvPr>
            <p:ph idx="1"/>
          </p:nvPr>
        </p:nvPicPr>
        <p:blipFill>
          <a:blip r:embed="rId2"/>
          <a:stretch>
            <a:fillRect/>
          </a:stretch>
        </p:blipFill>
        <p:spPr>
          <a:xfrm>
            <a:off x="762000" y="1270000"/>
            <a:ext cx="5712910" cy="4341812"/>
          </a:xfrm>
          <a:prstGeom prst="rect">
            <a:avLst/>
          </a:prstGeom>
        </p:spPr>
      </p:pic>
      <p:pic>
        <p:nvPicPr>
          <p:cNvPr id="3" name="Picture 2"/>
          <p:cNvPicPr>
            <a:picLocks noChangeAspect="1"/>
          </p:cNvPicPr>
          <p:nvPr/>
        </p:nvPicPr>
        <p:blipFill>
          <a:blip r:embed="rId3"/>
          <a:stretch>
            <a:fillRect/>
          </a:stretch>
        </p:blipFill>
        <p:spPr>
          <a:xfrm>
            <a:off x="381000" y="1116553"/>
            <a:ext cx="1054699" cy="713294"/>
          </a:xfrm>
          <a:prstGeom prst="rect">
            <a:avLst/>
          </a:prstGeom>
        </p:spPr>
      </p:pic>
      <p:sp>
        <p:nvSpPr>
          <p:cNvPr id="5" name="Rectangle 4"/>
          <p:cNvSpPr/>
          <p:nvPr/>
        </p:nvSpPr>
        <p:spPr>
          <a:xfrm>
            <a:off x="617825" y="5687436"/>
            <a:ext cx="7239000" cy="1169551"/>
          </a:xfrm>
          <a:prstGeom prst="rect">
            <a:avLst/>
          </a:prstGeom>
        </p:spPr>
        <p:txBody>
          <a:bodyPr wrap="square">
            <a:spAutoFit/>
          </a:bodyPr>
          <a:lstStyle/>
          <a:p>
            <a:pPr algn="just"/>
            <a:r>
              <a:rPr lang="en-US" sz="1400" dirty="0">
                <a:solidFill>
                  <a:srgbClr val="202122"/>
                </a:solidFill>
                <a:latin typeface="Arial" panose="020B0604020202020204" pitchFamily="34" charset="0"/>
              </a:rPr>
              <a:t>Faraday's experiment showing induction between coils of wire: The liquid battery </a:t>
            </a:r>
            <a:r>
              <a:rPr lang="en-US" sz="1400" i="1" dirty="0">
                <a:solidFill>
                  <a:srgbClr val="202122"/>
                </a:solidFill>
                <a:latin typeface="Arial" panose="020B0604020202020204" pitchFamily="34" charset="0"/>
              </a:rPr>
              <a:t>(right)</a:t>
            </a:r>
            <a:r>
              <a:rPr lang="en-US" sz="1400" dirty="0">
                <a:solidFill>
                  <a:srgbClr val="202122"/>
                </a:solidFill>
                <a:latin typeface="Arial" panose="020B0604020202020204" pitchFamily="34" charset="0"/>
              </a:rPr>
              <a:t> provides a current which flows through the small coil (</a:t>
            </a:r>
            <a:r>
              <a:rPr lang="en-US" sz="1400" i="1" dirty="0">
                <a:solidFill>
                  <a:srgbClr val="202122"/>
                </a:solidFill>
                <a:latin typeface="Arial" panose="020B0604020202020204" pitchFamily="34" charset="0"/>
              </a:rPr>
              <a:t>A</a:t>
            </a:r>
            <a:r>
              <a:rPr lang="en-US" sz="1400" dirty="0">
                <a:solidFill>
                  <a:srgbClr val="202122"/>
                </a:solidFill>
                <a:latin typeface="Arial" panose="020B0604020202020204" pitchFamily="34" charset="0"/>
              </a:rPr>
              <a:t>), creating a magnetic field. When the coils are stationary, no current is induced. But when the small coil is moved in or out of the large coil (</a:t>
            </a:r>
            <a:r>
              <a:rPr lang="en-US" sz="1400" i="1" dirty="0">
                <a:solidFill>
                  <a:srgbClr val="202122"/>
                </a:solidFill>
                <a:latin typeface="Arial" panose="020B0604020202020204" pitchFamily="34" charset="0"/>
              </a:rPr>
              <a:t>B</a:t>
            </a:r>
            <a:r>
              <a:rPr lang="en-US" sz="1400" dirty="0">
                <a:solidFill>
                  <a:srgbClr val="202122"/>
                </a:solidFill>
                <a:latin typeface="Arial" panose="020B0604020202020204" pitchFamily="34" charset="0"/>
              </a:rPr>
              <a:t>), the magnetic flux through the large coil changes, inducing a current which is detected by the galvanometer (</a:t>
            </a:r>
            <a:r>
              <a:rPr lang="en-US" sz="1400" i="1" dirty="0">
                <a:solidFill>
                  <a:srgbClr val="202122"/>
                </a:solidFill>
                <a:latin typeface="Arial" panose="020B0604020202020204" pitchFamily="34" charset="0"/>
              </a:rPr>
              <a:t>G</a:t>
            </a:r>
            <a:r>
              <a:rPr lang="en-US" sz="1400" dirty="0">
                <a:solidFill>
                  <a:srgbClr val="202122"/>
                </a:solidFill>
                <a:latin typeface="Arial" panose="020B0604020202020204" pitchFamily="34" charset="0"/>
              </a:rPr>
              <a:t>).</a:t>
            </a:r>
            <a:endParaRPr lang="en-US" sz="1400" dirty="0"/>
          </a:p>
        </p:txBody>
      </p:sp>
    </p:spTree>
    <p:extLst>
      <p:ext uri="{BB962C8B-B14F-4D97-AF65-F5344CB8AC3E}">
        <p14:creationId xmlns:p14="http://schemas.microsoft.com/office/powerpoint/2010/main" val="10876006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600" cap="all" dirty="0"/>
              <a:t>Faraday's Law for a Coil</a:t>
            </a:r>
            <a:endParaRPr lang="en-US" sz="3600" cap="all" dirty="0"/>
          </a:p>
        </p:txBody>
      </p:sp>
      <p:sp>
        <p:nvSpPr>
          <p:cNvPr id="3" name="Content Placeholder 2"/>
          <p:cNvSpPr>
            <a:spLocks noGrp="1"/>
          </p:cNvSpPr>
          <p:nvPr>
            <p:ph idx="1"/>
          </p:nvPr>
        </p:nvSpPr>
        <p:spPr>
          <a:xfrm>
            <a:off x="457200" y="1600201"/>
            <a:ext cx="4495800" cy="3733799"/>
          </a:xfrm>
        </p:spPr>
        <p:txBody>
          <a:bodyPr>
            <a:normAutofit lnSpcReduction="10000"/>
          </a:bodyPr>
          <a:lstStyle/>
          <a:p>
            <a:pPr marL="237744" indent="-237744">
              <a:buSzPct val="100000"/>
            </a:pPr>
            <a:r>
              <a:rPr lang="en-CA" altLang="en-US" sz="2200" dirty="0"/>
              <a:t>A commercial alternator uses many loops of wire wound around a barrel-like structure called an armature. </a:t>
            </a:r>
          </a:p>
          <a:p>
            <a:pPr marL="237744" indent="-237744">
              <a:buSzPct val="100000"/>
            </a:pPr>
            <a:r>
              <a:rPr lang="en-CA" altLang="en-US" sz="2200" dirty="0"/>
              <a:t>The resulting induced emf is far larger than would be possible with a single loop of wire.</a:t>
            </a:r>
          </a:p>
          <a:p>
            <a:pPr marL="237744" lvl="1" indent="-237744">
              <a:spcBef>
                <a:spcPct val="45000"/>
              </a:spcBef>
              <a:spcAft>
                <a:spcPct val="20000"/>
              </a:spcAft>
              <a:buFont typeface="Arial" panose="020B0604020202020204" pitchFamily="34" charset="0"/>
              <a:buChar char="•"/>
            </a:pPr>
            <a:r>
              <a:rPr lang="en-CA" altLang="en-US" sz="2200" dirty="0"/>
              <a:t>If a coil has </a:t>
            </a:r>
            <a:r>
              <a:rPr lang="en-CA" altLang="en-US" sz="2200" i="1" dirty="0"/>
              <a:t>N</a:t>
            </a:r>
            <a:r>
              <a:rPr lang="en-CA" altLang="en-US" sz="2200" dirty="0"/>
              <a:t> identical turns and if the flux varies at the same rate through each turn, total emf is:</a:t>
            </a:r>
            <a:endParaRPr lang="en-US" sz="2200" dirty="0"/>
          </a:p>
        </p:txBody>
      </p:sp>
      <p:graphicFrame>
        <p:nvGraphicFramePr>
          <p:cNvPr id="5" name="Object 4" descr="epsilon = negative N d phi sub B d t&#10;"/>
          <p:cNvGraphicFramePr>
            <a:graphicFrameLocks noChangeAspect="1"/>
          </p:cNvGraphicFramePr>
          <p:nvPr>
            <p:extLst/>
          </p:nvPr>
        </p:nvGraphicFramePr>
        <p:xfrm>
          <a:off x="1676400" y="5410200"/>
          <a:ext cx="1609725" cy="792163"/>
        </p:xfrm>
        <a:graphic>
          <a:graphicData uri="http://schemas.openxmlformats.org/presentationml/2006/ole">
            <mc:AlternateContent xmlns:mc="http://schemas.openxmlformats.org/markup-compatibility/2006">
              <mc:Choice xmlns:v="urn:schemas-microsoft-com:vml" Requires="v">
                <p:oleObj spid="_x0000_s1069" name="Equation" r:id="rId3" imgW="825480" imgH="406080" progId="Equation.DSMT4">
                  <p:embed/>
                </p:oleObj>
              </mc:Choice>
              <mc:Fallback>
                <p:oleObj name="Equation" r:id="rId3" imgW="825480" imgH="406080" progId="Equation.DSMT4">
                  <p:embed/>
                  <p:pic>
                    <p:nvPicPr>
                      <p:cNvPr id="5" name="Object 4" descr="epsilon = negative N d phi sub B d t&#10;"/>
                      <p:cNvPicPr/>
                      <p:nvPr/>
                    </p:nvPicPr>
                    <p:blipFill>
                      <a:blip r:embed="rId4"/>
                      <a:stretch>
                        <a:fillRect/>
                      </a:stretch>
                    </p:blipFill>
                    <p:spPr>
                      <a:xfrm>
                        <a:off x="1676400" y="5410200"/>
                        <a:ext cx="1609725" cy="792163"/>
                      </a:xfrm>
                      <a:prstGeom prst="rect">
                        <a:avLst/>
                      </a:prstGeom>
                    </p:spPr>
                  </p:pic>
                </p:oleObj>
              </mc:Fallback>
            </mc:AlternateContent>
          </a:graphicData>
        </a:graphic>
      </p:graphicFrame>
      <p:pic>
        <p:nvPicPr>
          <p:cNvPr id="4" name="Picture 3"/>
          <p:cNvPicPr>
            <a:picLocks noChangeAspect="1"/>
          </p:cNvPicPr>
          <p:nvPr/>
        </p:nvPicPr>
        <p:blipFill>
          <a:blip r:embed="rId5"/>
          <a:stretch>
            <a:fillRect/>
          </a:stretch>
        </p:blipFill>
        <p:spPr>
          <a:xfrm>
            <a:off x="4953000" y="1600201"/>
            <a:ext cx="2395903" cy="3124460"/>
          </a:xfrm>
          <a:prstGeom prst="rect">
            <a:avLst/>
          </a:prstGeom>
        </p:spPr>
      </p:pic>
      <p:sp>
        <p:nvSpPr>
          <p:cNvPr id="6" name="Rectangle 5"/>
          <p:cNvSpPr/>
          <p:nvPr/>
        </p:nvSpPr>
        <p:spPr>
          <a:xfrm>
            <a:off x="5062903" y="4763869"/>
            <a:ext cx="1894409" cy="1200329"/>
          </a:xfrm>
          <a:prstGeom prst="rect">
            <a:avLst/>
          </a:prstGeom>
        </p:spPr>
        <p:txBody>
          <a:bodyPr wrap="square">
            <a:spAutoFit/>
          </a:bodyPr>
          <a:lstStyle/>
          <a:p>
            <a:r>
              <a:rPr lang="en-US" dirty="0">
                <a:solidFill>
                  <a:srgbClr val="000000"/>
                </a:solidFill>
              </a:rPr>
              <a:t>A rectangular coil rotating in a uniform magnetic field</a:t>
            </a:r>
            <a:r>
              <a:rPr lang="en-US" dirty="0"/>
              <a:t>.</a:t>
            </a:r>
            <a:endParaRPr lang="en-US" dirty="0"/>
          </a:p>
        </p:txBody>
      </p:sp>
    </p:spTree>
    <p:extLst>
      <p:ext uri="{BB962C8B-B14F-4D97-AF65-F5344CB8AC3E}">
        <p14:creationId xmlns:p14="http://schemas.microsoft.com/office/powerpoint/2010/main" val="37969847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cap="all" dirty="0"/>
              <a:t>Motional electromotive force </a:t>
            </a:r>
            <a:endParaRPr lang="en-US" cap="all"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219200" y="1930400"/>
                <a:ext cx="6347714" cy="3880773"/>
              </a:xfrm>
            </p:spPr>
            <p:txBody>
              <a:bodyPr>
                <a:normAutofit lnSpcReduction="10000"/>
              </a:bodyPr>
              <a:lstStyle/>
              <a:p>
                <a:pPr marL="0" indent="0" algn="ctr">
                  <a:buNone/>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acc>
                            <m:accPr>
                              <m:chr m:val="⃗"/>
                              <m:ctrlPr>
                                <a:rPr lang="en-US" sz="2400" i="1">
                                  <a:latin typeface="Cambria Math" panose="02040503050406030204" pitchFamily="18" charset="0"/>
                                </a:rPr>
                              </m:ctrlPr>
                            </m:accPr>
                            <m:e>
                              <m:r>
                                <a:rPr lang="en-US" sz="2400" i="1">
                                  <a:latin typeface="Cambria Math" panose="02040503050406030204" pitchFamily="18" charset="0"/>
                                </a:rPr>
                                <m:t>𝐹</m:t>
                              </m:r>
                            </m:e>
                          </m:acc>
                        </m:e>
                        <m:sub>
                          <m:r>
                            <a:rPr lang="en-US" sz="2400" i="1">
                              <a:latin typeface="Cambria Math" panose="02040503050406030204" pitchFamily="18" charset="0"/>
                            </a:rPr>
                            <m:t>𝐵</m:t>
                          </m:r>
                        </m:sub>
                      </m:sSub>
                      <m:r>
                        <a:rPr lang="en-US" sz="2400" i="1">
                          <a:latin typeface="Cambria Math" panose="02040503050406030204" pitchFamily="18" charset="0"/>
                        </a:rPr>
                        <m:t>=</m:t>
                      </m:r>
                      <m:sSub>
                        <m:sSubPr>
                          <m:ctrlPr>
                            <a:rPr lang="en-US" sz="2400" i="1">
                              <a:latin typeface="Cambria Math" panose="02040503050406030204" pitchFamily="18" charset="0"/>
                            </a:rPr>
                          </m:ctrlPr>
                        </m:sSubPr>
                        <m:e>
                          <m:acc>
                            <m:accPr>
                              <m:chr m:val="⃗"/>
                              <m:ctrlPr>
                                <a:rPr lang="en-US" sz="2400" i="1">
                                  <a:latin typeface="Cambria Math" panose="02040503050406030204" pitchFamily="18" charset="0"/>
                                </a:rPr>
                              </m:ctrlPr>
                            </m:accPr>
                            <m:e>
                              <m:r>
                                <a:rPr lang="en-US" sz="2400" i="1">
                                  <a:latin typeface="Cambria Math" panose="02040503050406030204" pitchFamily="18" charset="0"/>
                                </a:rPr>
                                <m:t>𝐹</m:t>
                              </m:r>
                            </m:e>
                          </m:acc>
                        </m:e>
                        <m:sub>
                          <m:r>
                            <a:rPr lang="en-US" sz="2400" i="1">
                              <a:latin typeface="Cambria Math" panose="02040503050406030204" pitchFamily="18" charset="0"/>
                            </a:rPr>
                            <m:t>𝐸</m:t>
                          </m:r>
                        </m:sub>
                      </m:sSub>
                    </m:oMath>
                  </m:oMathPara>
                </a14:m>
                <a:endParaRPr lang="en-US" sz="2400" dirty="0" smtClean="0"/>
              </a:p>
              <a:p>
                <a:pPr marL="0" indent="0" algn="ctr">
                  <a:buNone/>
                </a:pPr>
                <a:endParaRPr lang="en-US" sz="2400" dirty="0"/>
              </a:p>
              <a:p>
                <a:pPr marL="0" indent="0" algn="ctr">
                  <a:buNone/>
                </a:pPr>
                <a14:m>
                  <m:oMathPara xmlns:m="http://schemas.openxmlformats.org/officeDocument/2006/math">
                    <m:oMathParaPr>
                      <m:jc m:val="centerGroup"/>
                    </m:oMathParaPr>
                    <m:oMath xmlns:m="http://schemas.openxmlformats.org/officeDocument/2006/math">
                      <m:r>
                        <a:rPr lang="en-US" sz="2400" i="1">
                          <a:latin typeface="Cambria Math" panose="02040503050406030204" pitchFamily="18" charset="0"/>
                        </a:rPr>
                        <m:t>𝑞</m:t>
                      </m:r>
                      <m:acc>
                        <m:accPr>
                          <m:chr m:val="⃗"/>
                          <m:ctrlPr>
                            <a:rPr lang="en-US" sz="2400" i="1">
                              <a:latin typeface="Cambria Math" panose="02040503050406030204" pitchFamily="18" charset="0"/>
                            </a:rPr>
                          </m:ctrlPr>
                        </m:accPr>
                        <m:e>
                          <m:r>
                            <a:rPr lang="en-US" sz="2400" i="1">
                              <a:latin typeface="Cambria Math" panose="02040503050406030204" pitchFamily="18" charset="0"/>
                            </a:rPr>
                            <m:t>𝐸</m:t>
                          </m:r>
                        </m:e>
                      </m:acc>
                      <m:r>
                        <a:rPr lang="en-US" sz="2400" i="1">
                          <a:latin typeface="Cambria Math" panose="02040503050406030204" pitchFamily="18" charset="0"/>
                        </a:rPr>
                        <m:t>=</m:t>
                      </m:r>
                      <m:r>
                        <a:rPr lang="en-US" sz="2400" i="1">
                          <a:latin typeface="Cambria Math" panose="02040503050406030204" pitchFamily="18" charset="0"/>
                        </a:rPr>
                        <m:t>𝑞</m:t>
                      </m:r>
                      <m:acc>
                        <m:accPr>
                          <m:chr m:val="⃗"/>
                          <m:ctrlPr>
                            <a:rPr lang="en-US" sz="2400" i="1">
                              <a:latin typeface="Cambria Math" panose="02040503050406030204" pitchFamily="18" charset="0"/>
                            </a:rPr>
                          </m:ctrlPr>
                        </m:accPr>
                        <m:e>
                          <m:r>
                            <a:rPr lang="en-US" sz="2400" i="1">
                              <a:latin typeface="Cambria Math" panose="02040503050406030204" pitchFamily="18" charset="0"/>
                            </a:rPr>
                            <m:t>𝑣</m:t>
                          </m:r>
                        </m:e>
                      </m:acc>
                      <m:r>
                        <a:rPr lang="en-US" sz="2400" i="1">
                          <a:latin typeface="Cambria Math" panose="02040503050406030204" pitchFamily="18" charset="0"/>
                        </a:rPr>
                        <m:t>×</m:t>
                      </m:r>
                      <m:acc>
                        <m:accPr>
                          <m:chr m:val="⃗"/>
                          <m:ctrlPr>
                            <a:rPr lang="en-US" sz="2400" i="1">
                              <a:latin typeface="Cambria Math" panose="02040503050406030204" pitchFamily="18" charset="0"/>
                            </a:rPr>
                          </m:ctrlPr>
                        </m:accPr>
                        <m:e>
                          <m:r>
                            <a:rPr lang="en-US" sz="2400" i="1">
                              <a:latin typeface="Cambria Math" panose="02040503050406030204" pitchFamily="18" charset="0"/>
                            </a:rPr>
                            <m:t>𝐵</m:t>
                          </m:r>
                        </m:e>
                      </m:acc>
                    </m:oMath>
                  </m:oMathPara>
                </a14:m>
                <a:endParaRPr lang="en-US" sz="2400" dirty="0" smtClean="0"/>
              </a:p>
              <a:p>
                <a:pPr marL="0" indent="0" algn="ctr">
                  <a:buNone/>
                </a:pPr>
                <a:endParaRPr lang="en-US" sz="2400" dirty="0"/>
              </a:p>
              <a:p>
                <a:pPr marL="0" indent="0" algn="ctr">
                  <a:buNone/>
                </a:pPr>
                <a14:m>
                  <m:oMathPara xmlns:m="http://schemas.openxmlformats.org/officeDocument/2006/math">
                    <m:oMathParaPr>
                      <m:jc m:val="centerGroup"/>
                    </m:oMathParaPr>
                    <m:oMath xmlns:m="http://schemas.openxmlformats.org/officeDocument/2006/math">
                      <m:r>
                        <a:rPr lang="en-US" sz="2400" i="1">
                          <a:latin typeface="Cambria Math" panose="02040503050406030204" pitchFamily="18" charset="0"/>
                        </a:rPr>
                        <m:t>𝑞𝐸</m:t>
                      </m:r>
                      <m:r>
                        <a:rPr lang="en-US" sz="2400" i="1">
                          <a:latin typeface="Cambria Math" panose="02040503050406030204" pitchFamily="18" charset="0"/>
                        </a:rPr>
                        <m:t>=</m:t>
                      </m:r>
                      <m:r>
                        <a:rPr lang="en-US" sz="2400" i="1">
                          <a:latin typeface="Cambria Math" panose="02040503050406030204" pitchFamily="18" charset="0"/>
                        </a:rPr>
                        <m:t>𝑞𝑣𝐵</m:t>
                      </m:r>
                    </m:oMath>
                  </m:oMathPara>
                </a14:m>
                <a:endParaRPr lang="en-US" sz="2400" dirty="0" smtClean="0"/>
              </a:p>
              <a:p>
                <a:pPr marL="0" indent="0" algn="ctr">
                  <a:buNone/>
                </a:pPr>
                <a:r>
                  <a:rPr lang="en-US" sz="2400" dirty="0"/>
                  <a:t>  </a:t>
                </a:r>
                <a:endParaRPr lang="en-US" sz="2400" dirty="0" smtClean="0"/>
              </a:p>
              <a:p>
                <a:pPr marL="0" indent="0" algn="ctr">
                  <a:buNone/>
                </a:pPr>
                <a14:m>
                  <m:oMathPara xmlns:m="http://schemas.openxmlformats.org/officeDocument/2006/math">
                    <m:oMathParaPr>
                      <m:jc m:val="centerGroup"/>
                    </m:oMathParaPr>
                    <m:oMath xmlns:m="http://schemas.openxmlformats.org/officeDocument/2006/math">
                      <m:r>
                        <a:rPr lang="en-US" sz="2400" i="1">
                          <a:latin typeface="Cambria Math" panose="02040503050406030204" pitchFamily="18" charset="0"/>
                        </a:rPr>
                        <m:t>𝐸</m:t>
                      </m:r>
                      <m:r>
                        <a:rPr lang="en-US" sz="2400" i="1">
                          <a:latin typeface="Cambria Math" panose="02040503050406030204" pitchFamily="18" charset="0"/>
                        </a:rPr>
                        <m:t>=</m:t>
                      </m:r>
                      <m:r>
                        <a:rPr lang="en-US" sz="2400" i="1">
                          <a:latin typeface="Cambria Math" panose="02040503050406030204" pitchFamily="18" charset="0"/>
                        </a:rPr>
                        <m:t>𝑣𝐵</m:t>
                      </m:r>
                    </m:oMath>
                  </m:oMathPara>
                </a14:m>
                <a:endParaRPr lang="en-US" sz="2400" i="1" dirty="0" smtClean="0"/>
              </a:p>
              <a:p>
                <a:pPr marL="0" indent="0" algn="ctr">
                  <a:buNone/>
                </a:pPr>
                <a:endParaRPr lang="en-US" sz="2400" i="1" dirty="0" smtClean="0"/>
              </a:p>
              <a:p>
                <a:pPr marL="0" indent="0" algn="ctr">
                  <a:buNone/>
                </a:pPr>
                <a14:m>
                  <m:oMathPara xmlns:m="http://schemas.openxmlformats.org/officeDocument/2006/math">
                    <m:oMathParaPr>
                      <m:jc m:val="centerGroup"/>
                    </m:oMathParaPr>
                    <m:oMath xmlns:m="http://schemas.openxmlformats.org/officeDocument/2006/math">
                      <m:r>
                        <a:rPr lang="en-US" sz="2400" i="1">
                          <a:latin typeface="Cambria Math" panose="02040503050406030204" pitchFamily="18" charset="0"/>
                        </a:rPr>
                        <m:t>∆</m:t>
                      </m:r>
                      <m:r>
                        <a:rPr lang="en-US" sz="2400" i="1">
                          <a:latin typeface="Cambria Math" panose="02040503050406030204" pitchFamily="18" charset="0"/>
                        </a:rPr>
                        <m:t>𝑉</m:t>
                      </m:r>
                      <m:r>
                        <a:rPr lang="en-US" sz="2400" i="1">
                          <a:latin typeface="Cambria Math" panose="02040503050406030204" pitchFamily="18" charset="0"/>
                        </a:rPr>
                        <m:t>=</m:t>
                      </m:r>
                      <m:r>
                        <a:rPr lang="en-US" sz="2400" i="1">
                          <a:latin typeface="Cambria Math" panose="02040503050406030204" pitchFamily="18" charset="0"/>
                        </a:rPr>
                        <m:t>𝑣𝐵𝐿</m:t>
                      </m:r>
                    </m:oMath>
                  </m:oMathPara>
                </a14:m>
                <a:endParaRPr lang="en-US" sz="2400" dirty="0"/>
              </a:p>
              <a:p>
                <a:pPr marL="0" indent="0">
                  <a:buNone/>
                </a:pPr>
                <a:endParaRPr lang="en-US" sz="2400" b="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219200" y="1930400"/>
                <a:ext cx="6347714" cy="3880773"/>
              </a:xfrm>
              <a:blipFill>
                <a:blip r:embed="rId2"/>
                <a:stretch>
                  <a:fillRect/>
                </a:stretch>
              </a:blipFill>
            </p:spPr>
            <p:txBody>
              <a:bodyPr/>
              <a:lstStyle/>
              <a:p>
                <a:r>
                  <a:rPr lang="en-US">
                    <a:noFill/>
                  </a:rPr>
                  <a:t> </a:t>
                </a:r>
              </a:p>
            </p:txBody>
          </p:sp>
        </mc:Fallback>
      </mc:AlternateContent>
      <p:sp>
        <p:nvSpPr>
          <p:cNvPr id="6" name="Rectangle 5"/>
          <p:cNvSpPr/>
          <p:nvPr/>
        </p:nvSpPr>
        <p:spPr>
          <a:xfrm>
            <a:off x="1066800" y="5334000"/>
            <a:ext cx="1828800" cy="533400"/>
          </a:xfrm>
          <a:prstGeom prst="rect">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stretch>
            <a:fillRect/>
          </a:stretch>
        </p:blipFill>
        <p:spPr>
          <a:xfrm>
            <a:off x="2209800" y="1942319"/>
            <a:ext cx="6295271" cy="2731281"/>
          </a:xfrm>
          <a:prstGeom prst="rect">
            <a:avLst/>
          </a:prstGeom>
        </p:spPr>
      </p:pic>
      <p:sp>
        <p:nvSpPr>
          <p:cNvPr id="7" name="Rectangle 6"/>
          <p:cNvSpPr/>
          <p:nvPr/>
        </p:nvSpPr>
        <p:spPr>
          <a:xfrm>
            <a:off x="3657600" y="4944070"/>
            <a:ext cx="4572000" cy="923330"/>
          </a:xfrm>
          <a:prstGeom prst="rect">
            <a:avLst/>
          </a:prstGeom>
        </p:spPr>
        <p:txBody>
          <a:bodyPr>
            <a:spAutoFit/>
          </a:bodyPr>
          <a:lstStyle/>
          <a:p>
            <a:r>
              <a:rPr lang="en-US" dirty="0"/>
              <a:t>With the imaginary rectangle shown, we can </a:t>
            </a:r>
            <a:r>
              <a:rPr lang="en-US" dirty="0" smtClean="0"/>
              <a:t>also use </a:t>
            </a:r>
            <a:r>
              <a:rPr lang="en-US" dirty="0"/>
              <a:t>Faraday’s law to calculate the induced </a:t>
            </a:r>
            <a:r>
              <a:rPr lang="en-US" i="1" dirty="0" err="1"/>
              <a:t>emf</a:t>
            </a:r>
            <a:r>
              <a:rPr lang="en-US" dirty="0"/>
              <a:t> in the moving rod.</a:t>
            </a:r>
            <a:endParaRPr lang="en-US" dirty="0"/>
          </a:p>
        </p:txBody>
      </p:sp>
    </p:spTree>
    <p:extLst>
      <p:ext uri="{BB962C8B-B14F-4D97-AF65-F5344CB8AC3E}">
        <p14:creationId xmlns:p14="http://schemas.microsoft.com/office/powerpoint/2010/main" val="579041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6493" y="279401"/>
            <a:ext cx="6347713" cy="1320800"/>
          </a:xfrm>
        </p:spPr>
        <p:txBody>
          <a:bodyPr/>
          <a:lstStyle/>
          <a:p>
            <a:r>
              <a:rPr lang="en-US" altLang="en-US" sz="3600" cap="all" dirty="0"/>
              <a:t>Motional Electromotive Force</a:t>
            </a:r>
            <a:r>
              <a:rPr lang="en-US" altLang="en-US" sz="3600" dirty="0"/>
              <a:t> </a:t>
            </a:r>
            <a:endParaRPr lang="en-US" sz="3600" dirty="0"/>
          </a:p>
        </p:txBody>
      </p:sp>
      <p:sp>
        <p:nvSpPr>
          <p:cNvPr id="3" name="Content Placeholder 2"/>
          <p:cNvSpPr>
            <a:spLocks noGrp="1"/>
          </p:cNvSpPr>
          <p:nvPr>
            <p:ph idx="1"/>
          </p:nvPr>
        </p:nvSpPr>
        <p:spPr>
          <a:xfrm>
            <a:off x="457200" y="1600201"/>
            <a:ext cx="7467600" cy="761999"/>
          </a:xfrm>
        </p:spPr>
        <p:txBody>
          <a:bodyPr>
            <a:normAutofit lnSpcReduction="10000"/>
          </a:bodyPr>
          <a:lstStyle/>
          <a:p>
            <a:pPr marL="0" indent="0">
              <a:buSzPct val="100000"/>
              <a:buNone/>
            </a:pPr>
            <a:r>
              <a:rPr lang="en-CA" altLang="en-US" sz="2200" dirty="0"/>
              <a:t>When a conducting rod moves perpendicular to a uniform magnetic field, there is a </a:t>
            </a:r>
            <a:r>
              <a:rPr lang="en-CA" altLang="en-US" sz="2200" b="1" dirty="0"/>
              <a:t>motional</a:t>
            </a:r>
            <a:r>
              <a:rPr lang="en-CA" altLang="en-US" sz="2200" dirty="0"/>
              <a:t> </a:t>
            </a:r>
            <a:r>
              <a:rPr lang="en-CA" altLang="en-US" sz="2200" b="1" dirty="0"/>
              <a:t>emf</a:t>
            </a:r>
            <a:r>
              <a:rPr lang="en-CA" altLang="en-US" sz="2200" dirty="0"/>
              <a:t> induced.</a:t>
            </a:r>
            <a:endParaRPr lang="en-US" sz="22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6749" y="2667000"/>
            <a:ext cx="4267200" cy="1851378"/>
          </a:xfrm>
          <a:prstGeom prst="rect">
            <a:avLst/>
          </a:prstGeom>
        </p:spPr>
      </p:pic>
      <mc:AlternateContent xmlns:mc="http://schemas.openxmlformats.org/markup-compatibility/2006">
        <mc:Choice xmlns:a14="http://schemas.microsoft.com/office/drawing/2010/main" Requires="a14">
          <p:sp>
            <p:nvSpPr>
              <p:cNvPr id="6" name="TextBox 5"/>
              <p:cNvSpPr txBox="1"/>
              <p:nvPr/>
            </p:nvSpPr>
            <p:spPr>
              <a:xfrm>
                <a:off x="2209800" y="4953000"/>
                <a:ext cx="2608051" cy="369332"/>
              </a:xfrm>
              <a:prstGeom prst="rect">
                <a:avLst/>
              </a:prstGeom>
              <a:solidFill>
                <a:schemeClr val="accent1">
                  <a:lumMod val="60000"/>
                  <a:lumOff val="40000"/>
                </a:schemeClr>
              </a:solidFill>
            </p:spPr>
            <p:txBody>
              <a:bodyPr wrap="square" rtlCol="0">
                <a:spAutoFit/>
              </a:bodyPr>
              <a:lstStyle/>
              <a:p>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𝜀</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𝑣𝐵𝐿</m:t>
                      </m:r>
                    </m:oMath>
                  </m:oMathPara>
                </a14:m>
                <a:endParaRPr lang="en-US" dirty="0"/>
              </a:p>
            </p:txBody>
          </p:sp>
        </mc:Choice>
        <mc:Fallback>
          <p:sp>
            <p:nvSpPr>
              <p:cNvPr id="6" name="TextBox 5"/>
              <p:cNvSpPr txBox="1">
                <a:spLocks noRot="1" noChangeAspect="1" noMove="1" noResize="1" noEditPoints="1" noAdjustHandles="1" noChangeArrowheads="1" noChangeShapeType="1" noTextEdit="1"/>
              </p:cNvSpPr>
              <p:nvPr/>
            </p:nvSpPr>
            <p:spPr>
              <a:xfrm>
                <a:off x="2209800" y="4953000"/>
                <a:ext cx="2608051" cy="369332"/>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8" name="TextBox 7"/>
              <p:cNvSpPr txBox="1"/>
              <p:nvPr/>
            </p:nvSpPr>
            <p:spPr>
              <a:xfrm>
                <a:off x="1447800" y="5550932"/>
                <a:ext cx="6172200" cy="2031325"/>
              </a:xfrm>
              <a:prstGeom prst="rect">
                <a:avLst/>
              </a:prstGeom>
              <a:noFill/>
            </p:spPr>
            <p:txBody>
              <a:bodyPr wrap="square" rtlCol="0">
                <a:spAutoFit/>
              </a:bodyPr>
              <a:lstStyle/>
              <a:p>
                <a:r>
                  <a:rPr lang="en-US" dirty="0" smtClean="0"/>
                  <a:t>Where </a:t>
                </a:r>
                <a:endParaRPr lang="en-US" i="1" dirty="0" smtClean="0">
                  <a:latin typeface="Cambria Math" panose="02040503050406030204" pitchFamily="18" charset="0"/>
                  <a:ea typeface="Cambria Math" panose="02040503050406030204" pitchFamily="18" charset="0"/>
                </a:endParaRPr>
              </a:p>
              <a:p>
                <a14:m>
                  <m:oMath xmlns:m="http://schemas.openxmlformats.org/officeDocument/2006/math">
                    <m:r>
                      <a:rPr lang="en-US" i="1">
                        <a:latin typeface="Cambria Math" panose="02040503050406030204" pitchFamily="18" charset="0"/>
                        <a:ea typeface="Cambria Math" panose="02040503050406030204" pitchFamily="18" charset="0"/>
                      </a:rPr>
                      <m:t>𝜀</m:t>
                    </m:r>
                  </m:oMath>
                </a14:m>
                <a:r>
                  <a:rPr lang="en-US" dirty="0" smtClean="0"/>
                  <a:t> is motional  </a:t>
                </a:r>
                <a:r>
                  <a:rPr lang="en-US" i="1" dirty="0" err="1" smtClean="0"/>
                  <a:t>emf</a:t>
                </a:r>
                <a:r>
                  <a:rPr lang="en-US" dirty="0" smtClean="0"/>
                  <a:t>,</a:t>
                </a:r>
              </a:p>
              <a:p>
                <a14:m>
                  <m:oMath xmlns:m="http://schemas.openxmlformats.org/officeDocument/2006/math">
                    <m:r>
                      <a:rPr lang="en-US" i="1">
                        <a:latin typeface="Cambria Math" panose="02040503050406030204" pitchFamily="18" charset="0"/>
                        <a:ea typeface="Cambria Math" panose="02040503050406030204" pitchFamily="18" charset="0"/>
                      </a:rPr>
                      <m:t>𝐵</m:t>
                    </m:r>
                  </m:oMath>
                </a14:m>
                <a:r>
                  <a:rPr lang="en-US" dirty="0" smtClean="0"/>
                  <a:t> is the strength of the magnetic field, and</a:t>
                </a:r>
              </a:p>
              <a:p>
                <a14:m>
                  <m:oMath xmlns:m="http://schemas.openxmlformats.org/officeDocument/2006/math">
                    <m:r>
                      <a:rPr lang="en-US" i="1">
                        <a:latin typeface="Cambria Math" panose="02040503050406030204" pitchFamily="18" charset="0"/>
                        <a:ea typeface="Cambria Math" panose="02040503050406030204" pitchFamily="18" charset="0"/>
                      </a:rPr>
                      <m:t>𝐿</m:t>
                    </m:r>
                    <m:r>
                      <a:rPr lang="en-US" b="0" i="1" smtClean="0">
                        <a:latin typeface="Cambria Math" panose="02040503050406030204" pitchFamily="18" charset="0"/>
                        <a:ea typeface="Cambria Math" panose="02040503050406030204" pitchFamily="18" charset="0"/>
                      </a:rPr>
                      <m:t> </m:t>
                    </m:r>
                  </m:oMath>
                </a14:m>
                <a:r>
                  <a:rPr lang="en-US" dirty="0" smtClean="0"/>
                  <a:t>is the length of the conductor</a:t>
                </a:r>
                <a:endParaRPr lang="en-US" dirty="0"/>
              </a:p>
              <a:p>
                <a:endParaRPr lang="en-US" dirty="0" smtClean="0"/>
              </a:p>
              <a:p>
                <a:endParaRPr lang="en-US" dirty="0" smtClean="0"/>
              </a:p>
              <a:p>
                <a:r>
                  <a:rPr lang="en-US" dirty="0" smtClean="0"/>
                  <a:t>  </a:t>
                </a:r>
                <a:endParaRPr lang="en-US" dirty="0"/>
              </a:p>
            </p:txBody>
          </p:sp>
        </mc:Choice>
        <mc:Fallback>
          <p:sp>
            <p:nvSpPr>
              <p:cNvPr id="8" name="TextBox 7"/>
              <p:cNvSpPr txBox="1">
                <a:spLocks noRot="1" noChangeAspect="1" noMove="1" noResize="1" noEditPoints="1" noAdjustHandles="1" noChangeArrowheads="1" noChangeShapeType="1" noTextEdit="1"/>
              </p:cNvSpPr>
              <p:nvPr/>
            </p:nvSpPr>
            <p:spPr>
              <a:xfrm>
                <a:off x="1447800" y="5550932"/>
                <a:ext cx="6172200" cy="2031325"/>
              </a:xfrm>
              <a:prstGeom prst="rect">
                <a:avLst/>
              </a:prstGeom>
              <a:blipFill>
                <a:blip r:embed="rId4"/>
                <a:stretch>
                  <a:fillRect l="-889" t="-2102"/>
                </a:stretch>
              </a:blipFill>
            </p:spPr>
            <p:txBody>
              <a:bodyPr/>
              <a:lstStyle/>
              <a:p>
                <a:r>
                  <a:rPr lang="en-US">
                    <a:noFill/>
                  </a:rPr>
                  <a:t> </a:t>
                </a:r>
              </a:p>
            </p:txBody>
          </p:sp>
        </mc:Fallback>
      </mc:AlternateContent>
    </p:spTree>
    <p:extLst>
      <p:ext uri="{BB962C8B-B14F-4D97-AF65-F5344CB8AC3E}">
        <p14:creationId xmlns:p14="http://schemas.microsoft.com/office/powerpoint/2010/main" val="23461363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MOTIONAL EMF, CONTINUED</a:t>
            </a:r>
            <a:endParaRPr lang="en-US" dirty="0"/>
          </a:p>
        </p:txBody>
      </p:sp>
      <p:pic>
        <p:nvPicPr>
          <p:cNvPr id="4" name="Content Placeholder 3"/>
          <p:cNvPicPr>
            <a:picLocks noGrp="1" noChangeAspect="1"/>
          </p:cNvPicPr>
          <p:nvPr>
            <p:ph idx="1"/>
          </p:nvPr>
        </p:nvPicPr>
        <p:blipFill>
          <a:blip r:embed="rId2"/>
          <a:stretch>
            <a:fillRect/>
          </a:stretch>
        </p:blipFill>
        <p:spPr>
          <a:xfrm>
            <a:off x="3976441" y="2438400"/>
            <a:ext cx="2980871" cy="3881437"/>
          </a:xfrm>
          <a:prstGeom prst="rect">
            <a:avLst/>
          </a:prstGeom>
        </p:spPr>
      </p:pic>
      <p:sp>
        <p:nvSpPr>
          <p:cNvPr id="5" name="Rectangle 4"/>
          <p:cNvSpPr/>
          <p:nvPr/>
        </p:nvSpPr>
        <p:spPr>
          <a:xfrm>
            <a:off x="457200" y="2532458"/>
            <a:ext cx="3048000" cy="3693319"/>
          </a:xfrm>
          <a:prstGeom prst="rect">
            <a:avLst/>
          </a:prstGeom>
        </p:spPr>
        <p:txBody>
          <a:bodyPr wrap="square">
            <a:spAutoFit/>
          </a:bodyPr>
          <a:lstStyle/>
          <a:p>
            <a:r>
              <a:rPr lang="en-US" dirty="0"/>
              <a:t>Motional </a:t>
            </a:r>
            <a:r>
              <a:rPr lang="en-US" i="1" dirty="0" err="1"/>
              <a:t>emf</a:t>
            </a:r>
            <a:r>
              <a:rPr lang="en-US" dirty="0"/>
              <a:t> as electrical power conversion for the space shuttle was the motivation for the tethered satellite experiment. A 5-kV </a:t>
            </a:r>
            <a:r>
              <a:rPr lang="en-US" dirty="0" err="1"/>
              <a:t>emf</a:t>
            </a:r>
            <a:r>
              <a:rPr lang="en-US" dirty="0"/>
              <a:t> was predicted to be induced in the 20-km tether while moving at orbital speed in Earth’s magnetic field. The circuit is completed by a return path through the stationary ionosphere.</a:t>
            </a:r>
            <a:endParaRPr lang="en-US" dirty="0"/>
          </a:p>
        </p:txBody>
      </p:sp>
    </p:spTree>
    <p:extLst>
      <p:ext uri="{BB962C8B-B14F-4D97-AF65-F5344CB8AC3E}">
        <p14:creationId xmlns:p14="http://schemas.microsoft.com/office/powerpoint/2010/main" val="6957806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838200"/>
          </a:xfrm>
        </p:spPr>
        <p:txBody>
          <a:bodyPr/>
          <a:lstStyle/>
          <a:p>
            <a:r>
              <a:rPr lang="en-US" dirty="0" smtClean="0"/>
              <a:t>MOTIONAL EMF, EXAMPLE</a:t>
            </a:r>
            <a:endParaRPr lang="en-US" dirty="0"/>
          </a:p>
        </p:txBody>
      </p:sp>
      <p:sp>
        <p:nvSpPr>
          <p:cNvPr id="3" name="Content Placeholder 2"/>
          <p:cNvSpPr>
            <a:spLocks noGrp="1"/>
          </p:cNvSpPr>
          <p:nvPr>
            <p:ph idx="1"/>
          </p:nvPr>
        </p:nvSpPr>
        <p:spPr>
          <a:xfrm>
            <a:off x="609598" y="910905"/>
            <a:ext cx="6347714" cy="3880773"/>
          </a:xfrm>
        </p:spPr>
        <p:txBody>
          <a:bodyPr/>
          <a:lstStyle/>
          <a:p>
            <a:pPr marL="0" indent="0">
              <a:buNone/>
            </a:pPr>
            <a:endParaRPr lang="en-US" sz="2000" dirty="0"/>
          </a:p>
          <a:p>
            <a:pPr marL="0" indent="0">
              <a:buNone/>
            </a:pPr>
            <a:r>
              <a:rPr lang="en-US" dirty="0" smtClean="0"/>
              <a:t>Suppose L = 0.10 m, the magnitude of the velocity v = 2.5 m/s, and the magnetic field strength B = 0.60 T. The total resistance of the loop is 0.030 </a:t>
            </a:r>
            <a:r>
              <a:rPr lang="en-US" dirty="0" smtClean="0">
                <a:latin typeface="Symbol" panose="05050102010706020507" pitchFamily="18" charset="2"/>
              </a:rPr>
              <a:t>W</a:t>
            </a:r>
            <a:r>
              <a:rPr lang="en-US" dirty="0" smtClean="0"/>
              <a:t>. Find motional </a:t>
            </a:r>
            <a:r>
              <a:rPr lang="en-US" i="1" dirty="0" err="1" smtClean="0"/>
              <a:t>emf</a:t>
            </a:r>
            <a:r>
              <a:rPr lang="en-US" dirty="0" smtClean="0"/>
              <a:t>, induced  current, the force on the rod, and power dissipated in the circuit.</a:t>
            </a:r>
            <a:endParaRPr lang="en-US" dirty="0"/>
          </a:p>
        </p:txBody>
      </p:sp>
    </p:spTree>
    <p:extLst>
      <p:ext uri="{BB962C8B-B14F-4D97-AF65-F5344CB8AC3E}">
        <p14:creationId xmlns:p14="http://schemas.microsoft.com/office/powerpoint/2010/main" val="27548664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370736"/>
            <a:ext cx="6347713" cy="1320800"/>
          </a:xfrm>
        </p:spPr>
        <p:txBody>
          <a:bodyPr/>
          <a:lstStyle/>
          <a:p>
            <a:r>
              <a:rPr lang="en-US" altLang="en-US" sz="3600" cap="all" dirty="0"/>
              <a:t>Eddy Currents</a:t>
            </a:r>
            <a:endParaRPr lang="en-US" sz="3600" cap="all" dirty="0"/>
          </a:p>
        </p:txBody>
      </p:sp>
      <p:sp>
        <p:nvSpPr>
          <p:cNvPr id="3" name="Content Placeholder 2"/>
          <p:cNvSpPr>
            <a:spLocks noGrp="1"/>
          </p:cNvSpPr>
          <p:nvPr>
            <p:ph idx="1"/>
          </p:nvPr>
        </p:nvSpPr>
        <p:spPr>
          <a:xfrm>
            <a:off x="304800" y="1158136"/>
            <a:ext cx="7391400" cy="1066800"/>
          </a:xfrm>
        </p:spPr>
        <p:txBody>
          <a:bodyPr>
            <a:normAutofit/>
          </a:bodyPr>
          <a:lstStyle/>
          <a:p>
            <a:pPr marL="0" indent="0">
              <a:buSzPct val="100000"/>
              <a:buNone/>
            </a:pPr>
            <a:r>
              <a:rPr lang="en-US" altLang="en-US" sz="2000" dirty="0"/>
              <a:t>When a piece of metal moves through a magnetic field or is located in a changing magnetic field, </a:t>
            </a:r>
            <a:r>
              <a:rPr lang="en-US" altLang="en-US" sz="2000" b="1" dirty="0"/>
              <a:t>eddy</a:t>
            </a:r>
            <a:r>
              <a:rPr lang="en-US" altLang="en-US" sz="2000" dirty="0"/>
              <a:t> </a:t>
            </a:r>
            <a:r>
              <a:rPr lang="en-US" altLang="en-US" sz="2000" b="1" dirty="0"/>
              <a:t>currents</a:t>
            </a:r>
            <a:r>
              <a:rPr lang="en-US" altLang="en-US" sz="2000" dirty="0"/>
              <a:t> </a:t>
            </a:r>
            <a:r>
              <a:rPr lang="en-US" altLang="en-US" sz="2000" dirty="0" smtClean="0"/>
              <a:t>are </a:t>
            </a:r>
            <a:r>
              <a:rPr lang="en-US" altLang="en-US" sz="2000" dirty="0"/>
              <a:t>induced</a:t>
            </a:r>
            <a:r>
              <a:rPr lang="en-US" altLang="en-US" sz="2000" dirty="0" smtClean="0"/>
              <a:t>.</a:t>
            </a:r>
            <a:endParaRPr lang="en-US" altLang="en-US" sz="2000" dirty="0"/>
          </a:p>
        </p:txBody>
      </p:sp>
      <p:pic>
        <p:nvPicPr>
          <p:cNvPr id="5" name="Picture 4"/>
          <p:cNvPicPr>
            <a:picLocks noChangeAspect="1"/>
          </p:cNvPicPr>
          <p:nvPr/>
        </p:nvPicPr>
        <p:blipFill>
          <a:blip r:embed="rId2"/>
          <a:stretch>
            <a:fillRect/>
          </a:stretch>
        </p:blipFill>
        <p:spPr>
          <a:xfrm>
            <a:off x="766868" y="2206351"/>
            <a:ext cx="6190444" cy="2685801"/>
          </a:xfrm>
          <a:prstGeom prst="rect">
            <a:avLst/>
          </a:prstGeom>
        </p:spPr>
      </p:pic>
      <p:sp>
        <p:nvSpPr>
          <p:cNvPr id="6" name="Rectangle 5"/>
          <p:cNvSpPr/>
          <p:nvPr/>
        </p:nvSpPr>
        <p:spPr>
          <a:xfrm>
            <a:off x="304800" y="4919274"/>
            <a:ext cx="8549268" cy="1754326"/>
          </a:xfrm>
          <a:prstGeom prst="rect">
            <a:avLst/>
          </a:prstGeom>
        </p:spPr>
        <p:txBody>
          <a:bodyPr wrap="square">
            <a:spAutoFit/>
          </a:bodyPr>
          <a:lstStyle/>
          <a:p>
            <a:r>
              <a:rPr lang="en-US" dirty="0"/>
              <a:t>A common physics demonstration device for exploring eddy currents and magnetic damping. </a:t>
            </a:r>
            <a:r>
              <a:rPr lang="en-US" dirty="0">
                <a:solidFill>
                  <a:srgbClr val="6CB255"/>
                </a:solidFill>
              </a:rPr>
              <a:t>(a)</a:t>
            </a:r>
            <a:r>
              <a:rPr lang="en-US" dirty="0"/>
              <a:t> The motion of a metal pendulum bob swinging between the poles of a magnet is quickly damped by the action of eddy currents. </a:t>
            </a:r>
            <a:r>
              <a:rPr lang="en-US" dirty="0">
                <a:solidFill>
                  <a:srgbClr val="6CB255"/>
                </a:solidFill>
              </a:rPr>
              <a:t>(b)</a:t>
            </a:r>
            <a:r>
              <a:rPr lang="en-US" dirty="0"/>
              <a:t> There is little effect on the motion of a slotted metal bob, implying that eddy currents are made less effective. </a:t>
            </a:r>
            <a:r>
              <a:rPr lang="en-US" dirty="0">
                <a:solidFill>
                  <a:srgbClr val="6CB255"/>
                </a:solidFill>
              </a:rPr>
              <a:t>(c)</a:t>
            </a:r>
            <a:r>
              <a:rPr lang="en-US" dirty="0"/>
              <a:t> There is also no magnetic damping on a </a:t>
            </a:r>
            <a:r>
              <a:rPr lang="en-US" dirty="0" err="1"/>
              <a:t>nonconducting</a:t>
            </a:r>
            <a:r>
              <a:rPr lang="en-US" dirty="0"/>
              <a:t> bob, since the eddy currents are </a:t>
            </a:r>
            <a:r>
              <a:rPr lang="hu-HU" dirty="0"/>
              <a:t>extremely small.</a:t>
            </a:r>
            <a:endParaRPr lang="en-US" dirty="0"/>
          </a:p>
        </p:txBody>
      </p:sp>
    </p:spTree>
    <p:extLst>
      <p:ext uri="{BB962C8B-B14F-4D97-AF65-F5344CB8AC3E}">
        <p14:creationId xmlns:p14="http://schemas.microsoft.com/office/powerpoint/2010/main" val="38641312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EDDY CURRENTS, CONTINUED</a:t>
            </a:r>
            <a:endParaRPr lang="en-US" dirty="0"/>
          </a:p>
        </p:txBody>
      </p:sp>
      <p:pic>
        <p:nvPicPr>
          <p:cNvPr id="4" name="Content Placeholder 3"/>
          <p:cNvPicPr>
            <a:picLocks noGrp="1" noChangeAspect="1"/>
          </p:cNvPicPr>
          <p:nvPr>
            <p:ph idx="1"/>
          </p:nvPr>
        </p:nvPicPr>
        <p:blipFill>
          <a:blip r:embed="rId2"/>
          <a:stretch>
            <a:fillRect/>
          </a:stretch>
        </p:blipFill>
        <p:spPr>
          <a:xfrm>
            <a:off x="762000" y="1600200"/>
            <a:ext cx="6348413" cy="2678137"/>
          </a:xfrm>
          <a:prstGeom prst="rect">
            <a:avLst/>
          </a:prstGeom>
        </p:spPr>
      </p:pic>
      <p:sp>
        <p:nvSpPr>
          <p:cNvPr id="5" name="Rectangle 4"/>
          <p:cNvSpPr/>
          <p:nvPr/>
        </p:nvSpPr>
        <p:spPr>
          <a:xfrm>
            <a:off x="609599" y="4724400"/>
            <a:ext cx="7391401" cy="1477328"/>
          </a:xfrm>
          <a:prstGeom prst="rect">
            <a:avLst/>
          </a:prstGeom>
        </p:spPr>
        <p:txBody>
          <a:bodyPr wrap="square">
            <a:spAutoFit/>
          </a:bodyPr>
          <a:lstStyle/>
          <a:p>
            <a:r>
              <a:rPr lang="en-US" dirty="0"/>
              <a:t>A more detailed look at the conducting plate passing between the poles of a magnet. As it enters and leaves the field, the change in flux produces an eddy current. Magnetic force on the current loop opposes the motion. There is no current and no magnetic drag when the plate is completely inside the uniform field.</a:t>
            </a:r>
            <a:endParaRPr lang="en-US" dirty="0"/>
          </a:p>
        </p:txBody>
      </p:sp>
    </p:spTree>
    <p:extLst>
      <p:ext uri="{BB962C8B-B14F-4D97-AF65-F5344CB8AC3E}">
        <p14:creationId xmlns:p14="http://schemas.microsoft.com/office/powerpoint/2010/main" val="39920733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EDDY CURRENTS, CONTINUED</a:t>
            </a:r>
            <a:endParaRPr lang="en-US" dirty="0"/>
          </a:p>
        </p:txBody>
      </p:sp>
      <p:pic>
        <p:nvPicPr>
          <p:cNvPr id="6" name="Picture 5"/>
          <p:cNvPicPr>
            <a:picLocks noChangeAspect="1"/>
          </p:cNvPicPr>
          <p:nvPr/>
        </p:nvPicPr>
        <p:blipFill>
          <a:blip r:embed="rId2"/>
          <a:stretch>
            <a:fillRect/>
          </a:stretch>
        </p:blipFill>
        <p:spPr>
          <a:xfrm>
            <a:off x="0" y="2032000"/>
            <a:ext cx="8065707" cy="3499407"/>
          </a:xfrm>
          <a:prstGeom prst="rect">
            <a:avLst/>
          </a:prstGeom>
        </p:spPr>
      </p:pic>
      <p:sp>
        <p:nvSpPr>
          <p:cNvPr id="7" name="Rectangle 6"/>
          <p:cNvSpPr/>
          <p:nvPr/>
        </p:nvSpPr>
        <p:spPr>
          <a:xfrm>
            <a:off x="457200" y="5633007"/>
            <a:ext cx="7244576" cy="923330"/>
          </a:xfrm>
          <a:prstGeom prst="rect">
            <a:avLst/>
          </a:prstGeom>
        </p:spPr>
        <p:txBody>
          <a:bodyPr wrap="square">
            <a:spAutoFit/>
          </a:bodyPr>
          <a:lstStyle/>
          <a:p>
            <a:r>
              <a:rPr lang="en-US" dirty="0"/>
              <a:t>Eddy currents induced in a slotted metal plate entering a magnetic field form small loops, and the forces on them tend to cancel, thereby making magnetic drag almost zero.</a:t>
            </a:r>
            <a:endParaRPr lang="en-US" dirty="0"/>
          </a:p>
        </p:txBody>
      </p:sp>
    </p:spTree>
    <p:extLst>
      <p:ext uri="{BB962C8B-B14F-4D97-AF65-F5344CB8AC3E}">
        <p14:creationId xmlns:p14="http://schemas.microsoft.com/office/powerpoint/2010/main" val="36313991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NEXT?</a:t>
            </a:r>
            <a:endParaRPr lang="en-US" dirty="0"/>
          </a:p>
        </p:txBody>
      </p:sp>
      <p:sp>
        <p:nvSpPr>
          <p:cNvPr id="3" name="Content Placeholder 2"/>
          <p:cNvSpPr>
            <a:spLocks noGrp="1"/>
          </p:cNvSpPr>
          <p:nvPr>
            <p:ph idx="1"/>
          </p:nvPr>
        </p:nvSpPr>
        <p:spPr/>
        <p:txBody>
          <a:bodyPr/>
          <a:lstStyle/>
          <a:p>
            <a:r>
              <a:rPr lang="en-US" dirty="0" smtClean="0"/>
              <a:t>Attempt the Try I Yourself Tutorials and Problems.</a:t>
            </a:r>
          </a:p>
          <a:p>
            <a:r>
              <a:rPr lang="en-US" dirty="0" smtClean="0"/>
              <a:t>Get ready for the final quiz of the module. </a:t>
            </a:r>
            <a:endParaRPr lang="en-US" dirty="0"/>
          </a:p>
        </p:txBody>
      </p:sp>
      <p:pic>
        <p:nvPicPr>
          <p:cNvPr id="4" name="Picture 3"/>
          <p:cNvPicPr>
            <a:picLocks noChangeAspect="1"/>
          </p:cNvPicPr>
          <p:nvPr/>
        </p:nvPicPr>
        <p:blipFill>
          <a:blip r:embed="rId2"/>
          <a:stretch>
            <a:fillRect/>
          </a:stretch>
        </p:blipFill>
        <p:spPr>
          <a:xfrm>
            <a:off x="2057400" y="3657600"/>
            <a:ext cx="3097036" cy="3103133"/>
          </a:xfrm>
          <a:prstGeom prst="rect">
            <a:avLst/>
          </a:prstGeom>
        </p:spPr>
      </p:pic>
    </p:spTree>
    <p:extLst>
      <p:ext uri="{BB962C8B-B14F-4D97-AF65-F5344CB8AC3E}">
        <p14:creationId xmlns:p14="http://schemas.microsoft.com/office/powerpoint/2010/main" val="18120012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INDUCED CURRENT</a:t>
            </a:r>
            <a:endParaRPr lang="en-US" dirty="0"/>
          </a:p>
        </p:txBody>
      </p:sp>
      <p:pic>
        <p:nvPicPr>
          <p:cNvPr id="3" name="Picture 2"/>
          <p:cNvPicPr>
            <a:picLocks noChangeAspect="1"/>
          </p:cNvPicPr>
          <p:nvPr/>
        </p:nvPicPr>
        <p:blipFill>
          <a:blip r:embed="rId2"/>
          <a:stretch>
            <a:fillRect/>
          </a:stretch>
        </p:blipFill>
        <p:spPr>
          <a:xfrm>
            <a:off x="-152400" y="1600200"/>
            <a:ext cx="8065707" cy="3499407"/>
          </a:xfrm>
          <a:prstGeom prst="rect">
            <a:avLst/>
          </a:prstGeom>
        </p:spPr>
      </p:pic>
      <p:sp>
        <p:nvSpPr>
          <p:cNvPr id="6" name="Rectangle 5"/>
          <p:cNvSpPr/>
          <p:nvPr/>
        </p:nvSpPr>
        <p:spPr>
          <a:xfrm>
            <a:off x="457200" y="5257800"/>
            <a:ext cx="7772401" cy="1477328"/>
          </a:xfrm>
          <a:prstGeom prst="rect">
            <a:avLst/>
          </a:prstGeom>
        </p:spPr>
        <p:txBody>
          <a:bodyPr wrap="square">
            <a:spAutoFit/>
          </a:bodyPr>
          <a:lstStyle/>
          <a:p>
            <a:r>
              <a:rPr lang="en-US" dirty="0"/>
              <a:t>Movement of a magnet relative to a coil produces </a:t>
            </a:r>
            <a:r>
              <a:rPr lang="en-US" dirty="0" err="1"/>
              <a:t>emfs</a:t>
            </a:r>
            <a:r>
              <a:rPr lang="en-US" dirty="0"/>
              <a:t> as shown </a:t>
            </a:r>
            <a:r>
              <a:rPr lang="en-US" dirty="0">
                <a:solidFill>
                  <a:srgbClr val="6CB255"/>
                </a:solidFill>
              </a:rPr>
              <a:t>(a–d)</a:t>
            </a:r>
            <a:r>
              <a:rPr lang="en-US" dirty="0"/>
              <a:t>. The same </a:t>
            </a:r>
            <a:r>
              <a:rPr lang="en-US" dirty="0" err="1"/>
              <a:t>emfs</a:t>
            </a:r>
            <a:r>
              <a:rPr lang="en-US" dirty="0"/>
              <a:t> are produced if the coil is moved relative to the magnet. This short-lived </a:t>
            </a:r>
            <a:r>
              <a:rPr lang="en-US" dirty="0" err="1"/>
              <a:t>emf</a:t>
            </a:r>
            <a:r>
              <a:rPr lang="en-US" dirty="0"/>
              <a:t> is only present during the motion. The greater the speed, the greater the magnitude of the </a:t>
            </a:r>
            <a:r>
              <a:rPr lang="en-US" dirty="0" err="1"/>
              <a:t>emf</a:t>
            </a:r>
            <a:r>
              <a:rPr lang="en-US" dirty="0"/>
              <a:t>, and the </a:t>
            </a:r>
            <a:r>
              <a:rPr lang="en-US" dirty="0" err="1"/>
              <a:t>emf</a:t>
            </a:r>
            <a:r>
              <a:rPr lang="en-US" dirty="0"/>
              <a:t> is zero when there is no motion, as shown in </a:t>
            </a:r>
            <a:r>
              <a:rPr lang="en-US" dirty="0">
                <a:solidFill>
                  <a:srgbClr val="6CB255"/>
                </a:solidFill>
              </a:rPr>
              <a:t>(e)</a:t>
            </a:r>
            <a:r>
              <a:rPr lang="en-US" dirty="0"/>
              <a:t>.</a:t>
            </a:r>
            <a:endParaRPr lang="en-US" dirty="0"/>
          </a:p>
        </p:txBody>
      </p:sp>
    </p:spTree>
    <p:extLst>
      <p:ext uri="{BB962C8B-B14F-4D97-AF65-F5344CB8AC3E}">
        <p14:creationId xmlns:p14="http://schemas.microsoft.com/office/powerpoint/2010/main" val="24082898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838200"/>
          </a:xfrm>
        </p:spPr>
        <p:txBody>
          <a:bodyPr/>
          <a:lstStyle/>
          <a:p>
            <a:r>
              <a:rPr lang="en-US" dirty="0" smtClean="0"/>
              <a:t>MAGNETIC </a:t>
            </a:r>
            <a:r>
              <a:rPr lang="en-US" cap="all" dirty="0" smtClean="0"/>
              <a:t>FLUX definition</a:t>
            </a:r>
            <a:endParaRPr lang="en-US" cap="all"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1474694"/>
                <a:ext cx="6347714" cy="3880773"/>
              </a:xfrm>
              <a:solidFill>
                <a:schemeClr val="bg1"/>
              </a:solidFill>
            </p:spPr>
            <p:txBody>
              <a:bodyPr>
                <a:normAutofit fontScale="92500" lnSpcReduction="20000"/>
              </a:bodyPr>
              <a:lstStyle/>
              <a:p>
                <a:r>
                  <a:rPr lang="en-US" sz="1900" dirty="0" smtClean="0"/>
                  <a:t>Let’s introduce the magnetic flux </a:t>
                </a:r>
                <a:r>
                  <a:rPr lang="en-US" sz="1900" dirty="0"/>
                  <a:t> </a:t>
                </a:r>
                <a14:m>
                  <m:oMath xmlns:m="http://schemas.openxmlformats.org/officeDocument/2006/math">
                    <m:sSub>
                      <m:sSubPr>
                        <m:ctrlPr>
                          <a:rPr lang="en-US" sz="1900" i="1">
                            <a:latin typeface="Cambria Math" panose="02040503050406030204" pitchFamily="18" charset="0"/>
                          </a:rPr>
                        </m:ctrlPr>
                      </m:sSubPr>
                      <m:e>
                        <m:r>
                          <m:rPr>
                            <m:sty m:val="p"/>
                          </m:rPr>
                          <a:rPr lang="en-US" sz="1900">
                            <a:latin typeface="Cambria Math" panose="02040503050406030204" pitchFamily="18" charset="0"/>
                          </a:rPr>
                          <m:t>Φ</m:t>
                        </m:r>
                      </m:e>
                      <m:sub>
                        <m:r>
                          <a:rPr lang="en-US" sz="1900" i="1">
                            <a:latin typeface="Cambria Math" panose="02040503050406030204" pitchFamily="18" charset="0"/>
                          </a:rPr>
                          <m:t>𝐵</m:t>
                        </m:r>
                      </m:sub>
                    </m:sSub>
                  </m:oMath>
                </a14:m>
                <a:r>
                  <a:rPr lang="en-US" sz="1900" dirty="0" smtClean="0"/>
                  <a:t> through a surface just as we defined the electric flux:</a:t>
                </a:r>
              </a:p>
              <a:p>
                <a:pPr marL="0" indent="0">
                  <a:buNone/>
                </a:pPr>
                <a14:m>
                  <m:oMathPara xmlns:m="http://schemas.openxmlformats.org/officeDocument/2006/math">
                    <m:oMathParaPr>
                      <m:jc m:val="centerGroup"/>
                    </m:oMathParaPr>
                    <m:oMath xmlns:m="http://schemas.openxmlformats.org/officeDocument/2006/math">
                      <m:r>
                        <a:rPr lang="en-US" sz="2200" i="1">
                          <a:latin typeface="Cambria Math" panose="02040503050406030204" pitchFamily="18" charset="0"/>
                        </a:rPr>
                        <m:t>𝑑</m:t>
                      </m:r>
                      <m:sSub>
                        <m:sSubPr>
                          <m:ctrlPr>
                            <a:rPr lang="en-US" sz="2200" i="1">
                              <a:latin typeface="Cambria Math" panose="02040503050406030204" pitchFamily="18" charset="0"/>
                            </a:rPr>
                          </m:ctrlPr>
                        </m:sSubPr>
                        <m:e>
                          <m:r>
                            <m:rPr>
                              <m:sty m:val="p"/>
                            </m:rPr>
                            <a:rPr lang="en-US" sz="2200">
                              <a:latin typeface="Cambria Math" panose="02040503050406030204" pitchFamily="18" charset="0"/>
                            </a:rPr>
                            <m:t>Φ</m:t>
                          </m:r>
                        </m:e>
                        <m:sub>
                          <m:r>
                            <a:rPr lang="en-US" sz="2200" i="1">
                              <a:latin typeface="Cambria Math" panose="02040503050406030204" pitchFamily="18" charset="0"/>
                            </a:rPr>
                            <m:t>𝐵</m:t>
                          </m:r>
                        </m:sub>
                      </m:sSub>
                      <m:r>
                        <a:rPr lang="en-US" sz="2200" b="1" i="1">
                          <a:latin typeface="Cambria Math" panose="02040503050406030204" pitchFamily="18" charset="0"/>
                        </a:rPr>
                        <m:t>=</m:t>
                      </m:r>
                      <m:acc>
                        <m:accPr>
                          <m:chr m:val="⃗"/>
                          <m:ctrlPr>
                            <a:rPr lang="en-US" sz="2200" i="1">
                              <a:latin typeface="Cambria Math" panose="02040503050406030204" pitchFamily="18" charset="0"/>
                            </a:rPr>
                          </m:ctrlPr>
                        </m:accPr>
                        <m:e>
                          <m:r>
                            <a:rPr lang="en-US" sz="2200" i="1">
                              <a:latin typeface="Cambria Math" panose="02040503050406030204" pitchFamily="18" charset="0"/>
                            </a:rPr>
                            <m:t>𝐵</m:t>
                          </m:r>
                        </m:e>
                      </m:acc>
                      <m:r>
                        <a:rPr lang="en-US" sz="2200" i="1">
                          <a:latin typeface="Cambria Math" panose="02040503050406030204" pitchFamily="18" charset="0"/>
                        </a:rPr>
                        <m:t>∙</m:t>
                      </m:r>
                      <m:r>
                        <a:rPr lang="en-US" sz="2200" i="1">
                          <a:latin typeface="Cambria Math" panose="02040503050406030204" pitchFamily="18" charset="0"/>
                        </a:rPr>
                        <m:t>𝑑</m:t>
                      </m:r>
                      <m:acc>
                        <m:accPr>
                          <m:chr m:val="⃗"/>
                          <m:ctrlPr>
                            <a:rPr lang="en-US" sz="2200" i="1">
                              <a:latin typeface="Cambria Math" panose="02040503050406030204" pitchFamily="18" charset="0"/>
                            </a:rPr>
                          </m:ctrlPr>
                        </m:accPr>
                        <m:e>
                          <m:r>
                            <a:rPr lang="en-US" sz="2200" i="1">
                              <a:latin typeface="Cambria Math" panose="02040503050406030204" pitchFamily="18" charset="0"/>
                            </a:rPr>
                            <m:t>𝐴</m:t>
                          </m:r>
                        </m:e>
                      </m:acc>
                    </m:oMath>
                  </m:oMathPara>
                </a14:m>
                <a:endParaRPr lang="en-US" sz="2200" dirty="0"/>
              </a:p>
              <a:p>
                <a:pPr marL="0" indent="0">
                  <a:buNone/>
                </a:pPr>
                <a14:m>
                  <m:oMathPara xmlns:m="http://schemas.openxmlformats.org/officeDocument/2006/math">
                    <m:oMathParaPr>
                      <m:jc m:val="centerGroup"/>
                    </m:oMathParaPr>
                    <m:oMath xmlns:m="http://schemas.openxmlformats.org/officeDocument/2006/math">
                      <m:sSub>
                        <m:sSubPr>
                          <m:ctrlPr>
                            <a:rPr lang="en-US" sz="2200" i="1">
                              <a:latin typeface="Cambria Math" panose="02040503050406030204" pitchFamily="18" charset="0"/>
                            </a:rPr>
                          </m:ctrlPr>
                        </m:sSubPr>
                        <m:e>
                          <m:r>
                            <m:rPr>
                              <m:sty m:val="p"/>
                            </m:rPr>
                            <a:rPr lang="en-US" sz="2200">
                              <a:latin typeface="Cambria Math" panose="02040503050406030204" pitchFamily="18" charset="0"/>
                            </a:rPr>
                            <m:t>Φ</m:t>
                          </m:r>
                        </m:e>
                        <m:sub>
                          <m:r>
                            <a:rPr lang="en-US" sz="2200" i="1">
                              <a:latin typeface="Cambria Math" panose="02040503050406030204" pitchFamily="18" charset="0"/>
                            </a:rPr>
                            <m:t>𝐵</m:t>
                          </m:r>
                        </m:sub>
                      </m:sSub>
                      <m:r>
                        <a:rPr lang="en-US" sz="2200" b="1" i="1">
                          <a:latin typeface="Cambria Math" panose="02040503050406030204" pitchFamily="18" charset="0"/>
                        </a:rPr>
                        <m:t>=</m:t>
                      </m:r>
                      <m:nary>
                        <m:naryPr>
                          <m:limLoc m:val="undOvr"/>
                          <m:subHide m:val="on"/>
                          <m:supHide m:val="on"/>
                          <m:ctrlPr>
                            <a:rPr lang="en-US" sz="2200" b="1" i="1">
                              <a:latin typeface="Cambria Math" panose="02040503050406030204" pitchFamily="18" charset="0"/>
                            </a:rPr>
                          </m:ctrlPr>
                        </m:naryPr>
                        <m:sub/>
                        <m:sup/>
                        <m:e>
                          <m:acc>
                            <m:accPr>
                              <m:chr m:val="⃗"/>
                              <m:ctrlPr>
                                <a:rPr lang="en-US" sz="2200" i="1">
                                  <a:latin typeface="Cambria Math" panose="02040503050406030204" pitchFamily="18" charset="0"/>
                                </a:rPr>
                              </m:ctrlPr>
                            </m:accPr>
                            <m:e>
                              <m:r>
                                <a:rPr lang="en-US" sz="2200" i="1">
                                  <a:latin typeface="Cambria Math" panose="02040503050406030204" pitchFamily="18" charset="0"/>
                                </a:rPr>
                                <m:t>𝐵</m:t>
                              </m:r>
                            </m:e>
                          </m:acc>
                          <m:r>
                            <a:rPr lang="en-US" sz="2200" i="1">
                              <a:latin typeface="Cambria Math" panose="02040503050406030204" pitchFamily="18" charset="0"/>
                            </a:rPr>
                            <m:t>∙</m:t>
                          </m:r>
                          <m:r>
                            <a:rPr lang="en-US" sz="2200" i="1">
                              <a:latin typeface="Cambria Math" panose="02040503050406030204" pitchFamily="18" charset="0"/>
                            </a:rPr>
                            <m:t>𝑑</m:t>
                          </m:r>
                          <m:acc>
                            <m:accPr>
                              <m:chr m:val="⃗"/>
                              <m:ctrlPr>
                                <a:rPr lang="en-US" sz="2200" i="1">
                                  <a:latin typeface="Cambria Math" panose="02040503050406030204" pitchFamily="18" charset="0"/>
                                </a:rPr>
                              </m:ctrlPr>
                            </m:accPr>
                            <m:e>
                              <m:r>
                                <a:rPr lang="en-US" sz="2200" i="1">
                                  <a:latin typeface="Cambria Math" panose="02040503050406030204" pitchFamily="18" charset="0"/>
                                </a:rPr>
                                <m:t>𝐴</m:t>
                              </m:r>
                            </m:e>
                          </m:acc>
                        </m:e>
                      </m:nary>
                    </m:oMath>
                  </m:oMathPara>
                </a14:m>
                <a:endParaRPr lang="en-US" sz="2200" dirty="0" smtClean="0"/>
              </a:p>
              <a:p>
                <a:r>
                  <a:rPr lang="en-US" sz="1900" dirty="0" smtClean="0"/>
                  <a:t>Note that magnetic flux is a scalar.</a:t>
                </a:r>
              </a:p>
              <a:p>
                <a:r>
                  <a:rPr lang="en-US" sz="1900" dirty="0" smtClean="0"/>
                  <a:t>SI units – T-m</a:t>
                </a:r>
                <a:r>
                  <a:rPr lang="en-US" sz="1900" baseline="30000" dirty="0" smtClean="0"/>
                  <a:t>2</a:t>
                </a:r>
                <a:r>
                  <a:rPr lang="en-US" sz="1900" dirty="0" smtClean="0"/>
                  <a:t> or weber (</a:t>
                </a:r>
                <a:r>
                  <a:rPr lang="en-US" sz="1900" dirty="0" err="1" smtClean="0"/>
                  <a:t>Wb</a:t>
                </a:r>
                <a:r>
                  <a:rPr lang="en-US" sz="1900" dirty="0" smtClean="0"/>
                  <a:t>)</a:t>
                </a:r>
              </a:p>
              <a:p>
                <a:r>
                  <a:rPr lang="en-US" sz="1900" dirty="0" smtClean="0"/>
                  <a:t>Gauss’ Law for magnetism: The total flux</a:t>
                </a:r>
              </a:p>
              <a:p>
                <a:pPr marL="0" indent="0">
                  <a:buNone/>
                </a:pPr>
                <a:r>
                  <a:rPr lang="en-US" sz="1900" dirty="0"/>
                  <a:t> </a:t>
                </a:r>
                <a:r>
                  <a:rPr lang="en-US" sz="1900" dirty="0" smtClean="0"/>
                  <a:t>     through a closed surface is always zero.</a:t>
                </a:r>
              </a:p>
              <a:p>
                <a:pPr marL="0" indent="0">
                  <a:buNone/>
                </a:pPr>
                <a14:m>
                  <m:oMathPara xmlns:m="http://schemas.openxmlformats.org/officeDocument/2006/math">
                    <m:oMathParaPr>
                      <m:jc m:val="centerGroup"/>
                    </m:oMathParaPr>
                    <m:oMath xmlns:m="http://schemas.openxmlformats.org/officeDocument/2006/math">
                      <m:nary>
                        <m:naryPr>
                          <m:limLoc m:val="undOvr"/>
                          <m:subHide m:val="on"/>
                          <m:supHide m:val="on"/>
                          <m:ctrlPr>
                            <a:rPr lang="en-US" sz="2200" b="1" i="1">
                              <a:latin typeface="Cambria Math" panose="02040503050406030204" pitchFamily="18" charset="0"/>
                            </a:rPr>
                          </m:ctrlPr>
                        </m:naryPr>
                        <m:sub/>
                        <m:sup/>
                        <m:e>
                          <m:acc>
                            <m:accPr>
                              <m:chr m:val="⃗"/>
                              <m:ctrlPr>
                                <a:rPr lang="en-US" sz="2200" i="1">
                                  <a:latin typeface="Cambria Math" panose="02040503050406030204" pitchFamily="18" charset="0"/>
                                </a:rPr>
                              </m:ctrlPr>
                            </m:accPr>
                            <m:e>
                              <m:r>
                                <a:rPr lang="en-US" sz="2200" i="1">
                                  <a:latin typeface="Cambria Math" panose="02040503050406030204" pitchFamily="18" charset="0"/>
                                </a:rPr>
                                <m:t>𝐵</m:t>
                              </m:r>
                            </m:e>
                          </m:acc>
                          <m:r>
                            <a:rPr lang="en-US" sz="2200" i="1">
                              <a:latin typeface="Cambria Math" panose="02040503050406030204" pitchFamily="18" charset="0"/>
                            </a:rPr>
                            <m:t>∙</m:t>
                          </m:r>
                          <m:r>
                            <a:rPr lang="en-US" sz="2200" i="1">
                              <a:latin typeface="Cambria Math" panose="02040503050406030204" pitchFamily="18" charset="0"/>
                            </a:rPr>
                            <m:t>𝑑</m:t>
                          </m:r>
                          <m:acc>
                            <m:accPr>
                              <m:chr m:val="⃗"/>
                              <m:ctrlPr>
                                <a:rPr lang="en-US" sz="2200" i="1">
                                  <a:latin typeface="Cambria Math" panose="02040503050406030204" pitchFamily="18" charset="0"/>
                                </a:rPr>
                              </m:ctrlPr>
                            </m:accPr>
                            <m:e>
                              <m:r>
                                <a:rPr lang="en-US" sz="2200" i="1">
                                  <a:latin typeface="Cambria Math" panose="02040503050406030204" pitchFamily="18" charset="0"/>
                                </a:rPr>
                                <m:t>𝐴</m:t>
                              </m:r>
                            </m:e>
                          </m:acc>
                        </m:e>
                      </m:nary>
                      <m:r>
                        <a:rPr lang="en-US" sz="2200" i="1">
                          <a:latin typeface="Cambria Math" panose="02040503050406030204" pitchFamily="18" charset="0"/>
                        </a:rPr>
                        <m:t>=0</m:t>
                      </m:r>
                    </m:oMath>
                  </m:oMathPara>
                </a14:m>
                <a:endParaRPr lang="en-US" sz="2200"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1474694"/>
                <a:ext cx="6347714" cy="3880773"/>
              </a:xfrm>
              <a:blipFill>
                <a:blip r:embed="rId2"/>
                <a:stretch>
                  <a:fillRect l="-192" t="-2512" r="-480"/>
                </a:stretch>
              </a:blipFill>
            </p:spPr>
            <p:txBody>
              <a:bodyPr/>
              <a:lstStyle/>
              <a:p>
                <a:r>
                  <a:rPr lang="en-US">
                    <a:noFill/>
                  </a:rPr>
                  <a:t> </a:t>
                </a:r>
              </a:p>
            </p:txBody>
          </p:sp>
        </mc:Fallback>
      </mc:AlternateContent>
      <p:sp>
        <p:nvSpPr>
          <p:cNvPr id="5" name="Rectangle 4"/>
          <p:cNvSpPr/>
          <p:nvPr/>
        </p:nvSpPr>
        <p:spPr>
          <a:xfrm>
            <a:off x="2667000" y="1981200"/>
            <a:ext cx="2133600" cy="1066800"/>
          </a:xfrm>
          <a:prstGeom prst="rect">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stretch>
            <a:fillRect/>
          </a:stretch>
        </p:blipFill>
        <p:spPr>
          <a:xfrm>
            <a:off x="4648200" y="1981200"/>
            <a:ext cx="5971479" cy="2590800"/>
          </a:xfrm>
          <a:prstGeom prst="rect">
            <a:avLst/>
          </a:prstGeom>
        </p:spPr>
      </p:pic>
      <p:sp>
        <p:nvSpPr>
          <p:cNvPr id="7" name="Rectangle 6"/>
          <p:cNvSpPr/>
          <p:nvPr/>
        </p:nvSpPr>
        <p:spPr>
          <a:xfrm>
            <a:off x="761999" y="5380672"/>
            <a:ext cx="8382001" cy="1477328"/>
          </a:xfrm>
          <a:prstGeom prst="rect">
            <a:avLst/>
          </a:prstGeom>
          <a:solidFill>
            <a:srgbClr val="FFC000"/>
          </a:solidFill>
        </p:spPr>
        <p:txBody>
          <a:bodyPr wrap="square">
            <a:spAutoFit/>
          </a:bodyPr>
          <a:lstStyle/>
          <a:p>
            <a:r>
              <a:rPr lang="en-US" dirty="0" smtClean="0"/>
              <a:t>Note: The </a:t>
            </a:r>
            <a:r>
              <a:rPr lang="en-US" dirty="0"/>
              <a:t>magnetic flux is the amount of magnetic field lines cutting through a surface area A defined by the unit area vector 𝐧 ̂. If the angle between the unit area 𝐧 ̂ and magnetic field vector 𝐁 ⃗ are parallel or antiparallel, as shown in the diagram, the magnetic flux is the highest possible value given the values of area and magnetic field.</a:t>
            </a:r>
          </a:p>
        </p:txBody>
      </p:sp>
    </p:spTree>
    <p:extLst>
      <p:ext uri="{BB962C8B-B14F-4D97-AF65-F5344CB8AC3E}">
        <p14:creationId xmlns:p14="http://schemas.microsoft.com/office/powerpoint/2010/main" val="13098426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ON THE MAGNETIC FLUX</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smtClean="0"/>
              <a:t>Magnetic flux is proportional to the total number of magnetic field lines that cross the area.</a:t>
            </a:r>
            <a:endParaRPr lang="en-US" sz="2000" dirty="0"/>
          </a:p>
        </p:txBody>
      </p:sp>
      <p:pic>
        <p:nvPicPr>
          <p:cNvPr id="5" name="Picture 4"/>
          <p:cNvPicPr>
            <a:picLocks noChangeAspect="1"/>
          </p:cNvPicPr>
          <p:nvPr/>
        </p:nvPicPr>
        <p:blipFill>
          <a:blip r:embed="rId2"/>
          <a:stretch>
            <a:fillRect/>
          </a:stretch>
        </p:blipFill>
        <p:spPr>
          <a:xfrm>
            <a:off x="623359" y="3429000"/>
            <a:ext cx="6320192" cy="1838325"/>
          </a:xfrm>
          <a:prstGeom prst="rect">
            <a:avLst/>
          </a:prstGeom>
        </p:spPr>
      </p:pic>
      <mc:AlternateContent xmlns:mc="http://schemas.openxmlformats.org/markup-compatibility/2006">
        <mc:Choice xmlns:a14="http://schemas.microsoft.com/office/drawing/2010/main" Requires="a14">
          <p:sp>
            <p:nvSpPr>
              <p:cNvPr id="7" name="TextBox 6"/>
              <p:cNvSpPr txBox="1"/>
              <p:nvPr/>
            </p:nvSpPr>
            <p:spPr>
              <a:xfrm>
                <a:off x="457200" y="5331178"/>
                <a:ext cx="7162800" cy="1477328"/>
              </a:xfrm>
              <a:prstGeom prst="rect">
                <a:avLst/>
              </a:prstGeom>
              <a:noFill/>
            </p:spPr>
            <p:txBody>
              <a:bodyPr wrap="square" rtlCol="0">
                <a:spAutoFit/>
              </a:bodyPr>
              <a:lstStyle/>
              <a:p>
                <a:pPr marL="342900" indent="-342900">
                  <a:buAutoNum type="alphaLcParenBoth"/>
                </a:pPr>
                <a:r>
                  <a:rPr lang="en-US" dirty="0" smtClean="0"/>
                  <a:t>Magnetic flux is maximum </a:t>
                </a:r>
                <a14:m>
                  <m:oMath xmlns:m="http://schemas.openxmlformats.org/officeDocument/2006/math">
                    <m:sSub>
                      <m:sSubPr>
                        <m:ctrlPr>
                          <a:rPr lang="en-US" i="1" smtClean="0">
                            <a:latin typeface="Cambria Math" panose="02040503050406030204" pitchFamily="18" charset="0"/>
                          </a:rPr>
                        </m:ctrlPr>
                      </m:sSubPr>
                      <m:e>
                        <m:r>
                          <m:rPr>
                            <m:sty m:val="p"/>
                          </m:rPr>
                          <a:rPr lang="el-GR" i="1" smtClean="0">
                            <a:latin typeface="Cambria Math" panose="02040503050406030204" pitchFamily="18" charset="0"/>
                            <a:ea typeface="Cambria Math" panose="02040503050406030204" pitchFamily="18" charset="0"/>
                          </a:rPr>
                          <m:t>Φ</m:t>
                        </m:r>
                      </m:e>
                      <m:sub>
                        <m:r>
                          <a:rPr lang="en-US" b="0" i="1" smtClean="0">
                            <a:latin typeface="Cambria Math" panose="02040503050406030204" pitchFamily="18" charset="0"/>
                          </a:rPr>
                          <m:t>𝐵</m:t>
                        </m:r>
                      </m:sub>
                    </m:sSub>
                    <m:r>
                      <a:rPr lang="en-US" b="0" i="1" smtClean="0">
                        <a:latin typeface="Cambria Math" panose="02040503050406030204" pitchFamily="18" charset="0"/>
                      </a:rPr>
                      <m:t>=</m:t>
                    </m:r>
                    <m:r>
                      <a:rPr lang="en-US" b="0" i="1" smtClean="0">
                        <a:latin typeface="Cambria Math" panose="02040503050406030204" pitchFamily="18" charset="0"/>
                      </a:rPr>
                      <m:t>𝐵𝐴</m:t>
                    </m:r>
                  </m:oMath>
                </a14:m>
                <a:endParaRPr lang="en-US" dirty="0" smtClean="0"/>
              </a:p>
              <a:p>
                <a:pPr marL="342900" indent="-342900">
                  <a:buFontTx/>
                  <a:buAutoNum type="alphaLcParenBoth"/>
                </a:pPr>
                <a:r>
                  <a:rPr lang="en-US" dirty="0"/>
                  <a:t>M</a:t>
                </a:r>
                <a:r>
                  <a:rPr lang="en-US" dirty="0" smtClean="0"/>
                  <a:t>agnetic flux is less  </a:t>
                </a:r>
                <a14:m>
                  <m:oMath xmlns:m="http://schemas.openxmlformats.org/officeDocument/2006/math">
                    <m:sSub>
                      <m:sSubPr>
                        <m:ctrlPr>
                          <a:rPr lang="en-US" i="1">
                            <a:latin typeface="Cambria Math" panose="02040503050406030204" pitchFamily="18" charset="0"/>
                          </a:rPr>
                        </m:ctrlPr>
                      </m:sSubPr>
                      <m:e>
                        <m:r>
                          <m:rPr>
                            <m:sty m:val="p"/>
                          </m:rPr>
                          <a:rPr lang="el-GR" i="1">
                            <a:latin typeface="Cambria Math" panose="02040503050406030204" pitchFamily="18" charset="0"/>
                            <a:ea typeface="Cambria Math" panose="02040503050406030204" pitchFamily="18" charset="0"/>
                          </a:rPr>
                          <m:t>Φ</m:t>
                        </m:r>
                      </m:e>
                      <m:sub>
                        <m:r>
                          <a:rPr lang="en-US" i="1">
                            <a:latin typeface="Cambria Math" panose="02040503050406030204" pitchFamily="18" charset="0"/>
                          </a:rPr>
                          <m:t>𝐵</m:t>
                        </m:r>
                      </m:sub>
                    </m:sSub>
                    <m:r>
                      <a:rPr lang="en-US" i="1">
                        <a:latin typeface="Cambria Math" panose="02040503050406030204" pitchFamily="18" charset="0"/>
                      </a:rPr>
                      <m:t>=</m:t>
                    </m:r>
                    <m:r>
                      <a:rPr lang="en-US" i="1">
                        <a:latin typeface="Cambria Math" panose="02040503050406030204" pitchFamily="18" charset="0"/>
                      </a:rPr>
                      <m:t>𝐵𝐴𝑐</m:t>
                    </m:r>
                    <m:r>
                      <a:rPr lang="en-US" b="0" i="1" smtClean="0">
                        <a:latin typeface="Cambria Math" panose="02040503050406030204" pitchFamily="18" charset="0"/>
                      </a:rPr>
                      <m:t>𝑜𝑠</m:t>
                    </m:r>
                    <m:d>
                      <m:dPr>
                        <m:ctrlPr>
                          <a:rPr lang="en-US" b="0" i="1" smtClean="0">
                            <a:latin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𝜃</m:t>
                        </m:r>
                      </m:e>
                    </m:d>
                  </m:oMath>
                </a14:m>
                <a:endParaRPr lang="en-US" b="0" dirty="0" smtClean="0">
                  <a:ea typeface="Cambria Math" panose="02040503050406030204" pitchFamily="18" charset="0"/>
                </a:endParaRPr>
              </a:p>
              <a:p>
                <a:pPr marL="342900" indent="-342900">
                  <a:buFontTx/>
                  <a:buAutoNum type="alphaLcParenBoth"/>
                </a:pPr>
                <a:r>
                  <a:rPr lang="en-US" dirty="0" smtClean="0"/>
                  <a:t>Magnetic flux </a:t>
                </a:r>
                <a:r>
                  <a:rPr lang="en-US" dirty="0" err="1" smtClean="0"/>
                  <a:t>iz</a:t>
                </a:r>
                <a:r>
                  <a:rPr lang="en-US" dirty="0" smtClean="0"/>
                  <a:t> minimum </a:t>
                </a:r>
                <a14:m>
                  <m:oMath xmlns:m="http://schemas.openxmlformats.org/officeDocument/2006/math">
                    <m:sSub>
                      <m:sSubPr>
                        <m:ctrlPr>
                          <a:rPr lang="en-US" i="1">
                            <a:latin typeface="Cambria Math" panose="02040503050406030204" pitchFamily="18" charset="0"/>
                          </a:rPr>
                        </m:ctrlPr>
                      </m:sSubPr>
                      <m:e>
                        <m:r>
                          <m:rPr>
                            <m:sty m:val="p"/>
                          </m:rPr>
                          <a:rPr lang="el-GR" i="1">
                            <a:latin typeface="Cambria Math" panose="02040503050406030204" pitchFamily="18" charset="0"/>
                            <a:ea typeface="Cambria Math" panose="02040503050406030204" pitchFamily="18" charset="0"/>
                          </a:rPr>
                          <m:t>Φ</m:t>
                        </m:r>
                      </m:e>
                      <m:sub>
                        <m:r>
                          <a:rPr lang="en-US" i="1">
                            <a:latin typeface="Cambria Math" panose="02040503050406030204" pitchFamily="18" charset="0"/>
                          </a:rPr>
                          <m:t>𝐵</m:t>
                        </m:r>
                      </m:sub>
                    </m:sSub>
                    <m:r>
                      <a:rPr lang="en-US" i="1">
                        <a:latin typeface="Cambria Math" panose="02040503050406030204" pitchFamily="18" charset="0"/>
                      </a:rPr>
                      <m:t>=</m:t>
                    </m:r>
                    <m:r>
                      <a:rPr lang="en-US" b="0" i="1" smtClean="0">
                        <a:latin typeface="Cambria Math" panose="02040503050406030204" pitchFamily="18" charset="0"/>
                      </a:rPr>
                      <m:t>0</m:t>
                    </m:r>
                  </m:oMath>
                </a14:m>
                <a:endParaRPr lang="en-US" dirty="0"/>
              </a:p>
              <a:p>
                <a:endParaRPr lang="en-US" dirty="0"/>
              </a:p>
              <a:p>
                <a:pPr marL="342900" indent="-342900">
                  <a:buAutoNum type="alphaLcParenBoth"/>
                </a:pPr>
                <a:endParaRPr lang="en-US" dirty="0"/>
              </a:p>
            </p:txBody>
          </p:sp>
        </mc:Choice>
        <mc:Fallback>
          <p:sp>
            <p:nvSpPr>
              <p:cNvPr id="7" name="TextBox 6"/>
              <p:cNvSpPr txBox="1">
                <a:spLocks noRot="1" noChangeAspect="1" noMove="1" noResize="1" noEditPoints="1" noAdjustHandles="1" noChangeArrowheads="1" noChangeShapeType="1" noTextEdit="1"/>
              </p:cNvSpPr>
              <p:nvPr/>
            </p:nvSpPr>
            <p:spPr>
              <a:xfrm>
                <a:off x="457200" y="5331178"/>
                <a:ext cx="7162800" cy="1477328"/>
              </a:xfrm>
              <a:prstGeom prst="rect">
                <a:avLst/>
              </a:prstGeom>
              <a:blipFill>
                <a:blip r:embed="rId3"/>
                <a:stretch>
                  <a:fillRect l="-596" t="-2893"/>
                </a:stretch>
              </a:blipFill>
            </p:spPr>
            <p:txBody>
              <a:bodyPr/>
              <a:lstStyle/>
              <a:p>
                <a:r>
                  <a:rPr lang="en-US">
                    <a:noFill/>
                  </a:rPr>
                  <a:t> </a:t>
                </a:r>
              </a:p>
            </p:txBody>
          </p:sp>
        </mc:Fallback>
      </mc:AlternateContent>
    </p:spTree>
    <p:extLst>
      <p:ext uri="{BB962C8B-B14F-4D97-AF65-F5344CB8AC3E}">
        <p14:creationId xmlns:p14="http://schemas.microsoft.com/office/powerpoint/2010/main" val="28037610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OF CHANGING MAGNETIC FLUX</a:t>
            </a:r>
            <a:endParaRPr lang="en-US" dirty="0"/>
          </a:p>
        </p:txBody>
      </p:sp>
      <p:pic>
        <p:nvPicPr>
          <p:cNvPr id="4" name="Content Placeholder 3"/>
          <p:cNvPicPr>
            <a:picLocks noGrp="1" noChangeAspect="1"/>
          </p:cNvPicPr>
          <p:nvPr>
            <p:ph idx="1"/>
          </p:nvPr>
        </p:nvPicPr>
        <p:blipFill>
          <a:blip r:embed="rId2"/>
          <a:stretch>
            <a:fillRect/>
          </a:stretch>
        </p:blipFill>
        <p:spPr>
          <a:xfrm>
            <a:off x="381000" y="2057400"/>
            <a:ext cx="6781800" cy="2942367"/>
          </a:xfrm>
          <a:prstGeom prst="rect">
            <a:avLst/>
          </a:prstGeom>
        </p:spPr>
      </p:pic>
      <p:sp>
        <p:nvSpPr>
          <p:cNvPr id="6" name="Rectangle 5"/>
          <p:cNvSpPr/>
          <p:nvPr/>
        </p:nvSpPr>
        <p:spPr>
          <a:xfrm>
            <a:off x="633759" y="5257800"/>
            <a:ext cx="7314853" cy="923330"/>
          </a:xfrm>
          <a:prstGeom prst="rect">
            <a:avLst/>
          </a:prstGeom>
        </p:spPr>
        <p:txBody>
          <a:bodyPr wrap="square">
            <a:spAutoFit/>
          </a:bodyPr>
          <a:lstStyle/>
          <a:p>
            <a:pPr marL="342900" indent="-342900">
              <a:buAutoNum type="alphaLcParenBoth"/>
            </a:pPr>
            <a:r>
              <a:rPr lang="en-US" dirty="0"/>
              <a:t>Magnetic flux changes as a loop moves into a magnetic field</a:t>
            </a:r>
            <a:r>
              <a:rPr lang="en-US" dirty="0" smtClean="0"/>
              <a:t>;</a:t>
            </a:r>
          </a:p>
          <a:p>
            <a:endParaRPr lang="en-US" dirty="0"/>
          </a:p>
          <a:p>
            <a:pPr marL="342900" indent="-342900">
              <a:buAutoNum type="alphaLcParenBoth"/>
            </a:pPr>
            <a:r>
              <a:rPr lang="en-US" dirty="0"/>
              <a:t>magnetic flux changes as a loop rotates in a magnetic field.</a:t>
            </a:r>
            <a:endParaRPr lang="en-US" dirty="0"/>
          </a:p>
        </p:txBody>
      </p:sp>
    </p:spTree>
    <p:extLst>
      <p:ext uri="{BB962C8B-B14F-4D97-AF65-F5344CB8AC3E}">
        <p14:creationId xmlns:p14="http://schemas.microsoft.com/office/powerpoint/2010/main" val="42493684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FARADAY’S LAW</a:t>
            </a:r>
            <a:endParaRPr lang="en-US"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609599" y="1270000"/>
                <a:ext cx="7086601" cy="4545010"/>
              </a:xfrm>
            </p:spPr>
            <p:txBody>
              <a:bodyPr/>
              <a:lstStyle/>
              <a:p>
                <a:pPr marL="0" indent="0">
                  <a:buNone/>
                </a:pPr>
                <a:r>
                  <a:rPr lang="en-US" dirty="0" smtClean="0"/>
                  <a:t>The induced </a:t>
                </a:r>
                <a:r>
                  <a:rPr lang="en-US" i="1" dirty="0" err="1" smtClean="0"/>
                  <a:t>emf</a:t>
                </a:r>
                <a:r>
                  <a:rPr lang="en-US" dirty="0" smtClean="0"/>
                  <a:t> in a closed loop equals to the negative of the time rate of change of magnetic flux through the loop</a:t>
                </a:r>
                <a:r>
                  <a:rPr lang="en-US" dirty="0" smtClean="0"/>
                  <a:t>.</a:t>
                </a:r>
              </a:p>
              <a:p>
                <a:pPr marL="0" indent="0">
                  <a:buNone/>
                </a:pPr>
                <a:endParaRPr lang="en-US" dirty="0" smtClean="0"/>
              </a:p>
              <a:p>
                <a:pPr marL="0" indent="0">
                  <a:buNone/>
                </a:pPr>
                <a14:m>
                  <m:oMathPara xmlns:m="http://schemas.openxmlformats.org/officeDocument/2006/math">
                    <m:oMathParaPr>
                      <m:jc m:val="centerGroup"/>
                    </m:oMathParaPr>
                    <m:oMath xmlns:m="http://schemas.openxmlformats.org/officeDocument/2006/math">
                      <m:r>
                        <a:rPr lang="en-US" sz="2400" i="1">
                          <a:latin typeface="Cambria Math" panose="02040503050406030204" pitchFamily="18" charset="0"/>
                        </a:rPr>
                        <m:t>𝜀</m:t>
                      </m:r>
                      <m:r>
                        <a:rPr lang="en-US" sz="2400" i="1">
                          <a:latin typeface="Cambria Math" panose="02040503050406030204" pitchFamily="18" charset="0"/>
                        </a:rPr>
                        <m:t>=−</m:t>
                      </m:r>
                      <m:f>
                        <m:fPr>
                          <m:ctrlPr>
                            <a:rPr lang="en-US" sz="2400" i="1">
                              <a:latin typeface="Cambria Math" panose="02040503050406030204" pitchFamily="18" charset="0"/>
                            </a:rPr>
                          </m:ctrlPr>
                        </m:fPr>
                        <m:num>
                          <m:r>
                            <a:rPr lang="en-US" sz="2400" i="1">
                              <a:latin typeface="Cambria Math" panose="02040503050406030204" pitchFamily="18" charset="0"/>
                            </a:rPr>
                            <m:t>𝑑</m:t>
                          </m:r>
                          <m:sSub>
                            <m:sSubPr>
                              <m:ctrlPr>
                                <a:rPr lang="en-US" sz="2400" i="1">
                                  <a:latin typeface="Cambria Math" panose="02040503050406030204" pitchFamily="18" charset="0"/>
                                </a:rPr>
                              </m:ctrlPr>
                            </m:sSubPr>
                            <m:e>
                              <m:r>
                                <m:rPr>
                                  <m:sty m:val="p"/>
                                </m:rPr>
                                <a:rPr lang="en-US" sz="2400">
                                  <a:latin typeface="Cambria Math" panose="02040503050406030204" pitchFamily="18" charset="0"/>
                                </a:rPr>
                                <m:t>Φ</m:t>
                              </m:r>
                            </m:e>
                            <m:sub>
                              <m:r>
                                <a:rPr lang="en-US" sz="2400" i="1">
                                  <a:latin typeface="Cambria Math" panose="02040503050406030204" pitchFamily="18" charset="0"/>
                                </a:rPr>
                                <m:t>𝐵</m:t>
                              </m:r>
                            </m:sub>
                          </m:sSub>
                        </m:num>
                        <m:den>
                          <m:r>
                            <a:rPr lang="en-US" sz="2400" i="1">
                              <a:latin typeface="Cambria Math" panose="02040503050406030204" pitchFamily="18" charset="0"/>
                            </a:rPr>
                            <m:t>𝑑𝑡</m:t>
                          </m:r>
                        </m:den>
                      </m:f>
                    </m:oMath>
                  </m:oMathPara>
                </a14:m>
                <a:endParaRPr lang="en-US" sz="2400" dirty="0" smtClean="0"/>
              </a:p>
              <a:p>
                <a:pPr marL="0" indent="0">
                  <a:buNone/>
                </a:pPr>
                <a:endParaRPr lang="en-US" sz="2400"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609599" y="1270000"/>
                <a:ext cx="7086601" cy="4545010"/>
              </a:xfrm>
              <a:blipFill>
                <a:blip r:embed="rId2"/>
                <a:stretch>
                  <a:fillRect l="-688" t="-804"/>
                </a:stretch>
              </a:blipFill>
            </p:spPr>
            <p:txBody>
              <a:bodyPr/>
              <a:lstStyle/>
              <a:p>
                <a:r>
                  <a:rPr lang="en-US">
                    <a:noFill/>
                  </a:rPr>
                  <a:t> </a:t>
                </a:r>
              </a:p>
            </p:txBody>
          </p:sp>
        </mc:Fallback>
      </mc:AlternateContent>
      <p:pic>
        <p:nvPicPr>
          <p:cNvPr id="5" name="Picture 4"/>
          <p:cNvPicPr>
            <a:picLocks noChangeAspect="1"/>
          </p:cNvPicPr>
          <p:nvPr/>
        </p:nvPicPr>
        <p:blipFill>
          <a:blip r:embed="rId3"/>
          <a:stretch>
            <a:fillRect/>
          </a:stretch>
        </p:blipFill>
        <p:spPr>
          <a:xfrm>
            <a:off x="457201" y="2590801"/>
            <a:ext cx="6500112" cy="2820154"/>
          </a:xfrm>
          <a:prstGeom prst="rect">
            <a:avLst/>
          </a:prstGeom>
        </p:spPr>
      </p:pic>
      <p:sp>
        <p:nvSpPr>
          <p:cNvPr id="6" name="Rectangle 5"/>
          <p:cNvSpPr/>
          <p:nvPr/>
        </p:nvSpPr>
        <p:spPr>
          <a:xfrm>
            <a:off x="304800" y="5214845"/>
            <a:ext cx="7848600" cy="1477328"/>
          </a:xfrm>
          <a:prstGeom prst="rect">
            <a:avLst/>
          </a:prstGeom>
        </p:spPr>
        <p:txBody>
          <a:bodyPr wrap="square">
            <a:spAutoFit/>
          </a:bodyPr>
          <a:lstStyle/>
          <a:p>
            <a:pPr marL="342900" indent="-342900">
              <a:buAutoNum type="alphaLcParenBoth"/>
            </a:pPr>
            <a:r>
              <a:rPr lang="en-US" dirty="0"/>
              <a:t>Closing the switch of circuit 1 produces a short-lived current surge in circuit 2.</a:t>
            </a:r>
          </a:p>
          <a:p>
            <a:pPr marL="342900" indent="-342900">
              <a:buAutoNum type="alphaLcParenBoth"/>
            </a:pPr>
            <a:r>
              <a:rPr lang="en-US" dirty="0"/>
              <a:t>If the switch remains closed, no current is observed in circuit 2.</a:t>
            </a:r>
          </a:p>
          <a:p>
            <a:pPr marL="342900" indent="-342900">
              <a:buAutoNum type="alphaLcParenBoth"/>
            </a:pPr>
            <a:r>
              <a:rPr lang="en-US" dirty="0"/>
              <a:t>Opening the switch again produces a short-lived current in circuit 2 but in the opposite direction from before.</a:t>
            </a:r>
            <a:endParaRPr lang="en-US" dirty="0"/>
          </a:p>
        </p:txBody>
      </p:sp>
    </p:spTree>
    <p:extLst>
      <p:ext uri="{BB962C8B-B14F-4D97-AF65-F5344CB8AC3E}">
        <p14:creationId xmlns:p14="http://schemas.microsoft.com/office/powerpoint/2010/main" val="3352900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DIRECTION OF THE INDUCED EMF – LENZ’S LAW</a:t>
            </a:r>
            <a:endParaRPr lang="en-US" dirty="0"/>
          </a:p>
        </p:txBody>
      </p:sp>
      <p:sp>
        <p:nvSpPr>
          <p:cNvPr id="3" name="Content Placeholder 2"/>
          <p:cNvSpPr>
            <a:spLocks noGrp="1"/>
          </p:cNvSpPr>
          <p:nvPr>
            <p:ph idx="1"/>
          </p:nvPr>
        </p:nvSpPr>
        <p:spPr>
          <a:xfrm>
            <a:off x="592872" y="2438400"/>
            <a:ext cx="6364440" cy="3886199"/>
          </a:xfrm>
        </p:spPr>
        <p:txBody>
          <a:bodyPr>
            <a:normAutofit/>
          </a:bodyPr>
          <a:lstStyle/>
          <a:p>
            <a:r>
              <a:rPr lang="en-CA" altLang="en-US" sz="2400" dirty="0"/>
              <a:t>Lenz’s law is a convenient method for determining the direction of an induced </a:t>
            </a:r>
            <a:r>
              <a:rPr lang="en-CA" altLang="en-US" sz="2400" dirty="0" smtClean="0"/>
              <a:t>current/polarity of the induced </a:t>
            </a:r>
            <a:r>
              <a:rPr lang="en-CA" altLang="en-US" sz="2400" dirty="0" err="1" smtClean="0"/>
              <a:t>emf</a:t>
            </a:r>
            <a:r>
              <a:rPr lang="en-CA" altLang="en-US" sz="2400" dirty="0"/>
              <a:t>.</a:t>
            </a:r>
            <a:endParaRPr lang="en-US" sz="2400" dirty="0" smtClean="0"/>
          </a:p>
          <a:p>
            <a:r>
              <a:rPr lang="en-US" sz="2400" dirty="0" smtClean="0"/>
              <a:t>Polarity</a:t>
            </a:r>
            <a:r>
              <a:rPr lang="en-US" sz="2400" dirty="0" smtClean="0"/>
              <a:t> </a:t>
            </a:r>
            <a:r>
              <a:rPr lang="en-US" sz="2400" dirty="0" smtClean="0"/>
              <a:t>of the induces </a:t>
            </a:r>
            <a:r>
              <a:rPr lang="en-US" sz="2400" i="1" dirty="0" err="1" smtClean="0"/>
              <a:t>emf</a:t>
            </a:r>
            <a:r>
              <a:rPr lang="en-US" sz="2400" dirty="0" smtClean="0"/>
              <a:t> is such as to produce a current whose magnetic field will minimize the changes in the magnetic flux through the loop.</a:t>
            </a:r>
          </a:p>
          <a:p>
            <a:endParaRPr lang="en-US" dirty="0"/>
          </a:p>
        </p:txBody>
      </p:sp>
    </p:spTree>
    <p:extLst>
      <p:ext uri="{BB962C8B-B14F-4D97-AF65-F5344CB8AC3E}">
        <p14:creationId xmlns:p14="http://schemas.microsoft.com/office/powerpoint/2010/main" val="17286206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LENZ’S LAW – APPLICATION EXAMPLE</a:t>
            </a:r>
            <a:endParaRPr lang="en-US" dirty="0"/>
          </a:p>
        </p:txBody>
      </p:sp>
      <p:pic>
        <p:nvPicPr>
          <p:cNvPr id="5" name="Picture 4"/>
          <p:cNvPicPr>
            <a:picLocks noChangeAspect="1"/>
          </p:cNvPicPr>
          <p:nvPr/>
        </p:nvPicPr>
        <p:blipFill>
          <a:blip r:embed="rId3"/>
          <a:stretch>
            <a:fillRect/>
          </a:stretch>
        </p:blipFill>
        <p:spPr>
          <a:xfrm>
            <a:off x="733294" y="1930400"/>
            <a:ext cx="6658106" cy="2888702"/>
          </a:xfrm>
          <a:prstGeom prst="rect">
            <a:avLst/>
          </a:prstGeom>
        </p:spPr>
      </p:pic>
      <p:sp>
        <p:nvSpPr>
          <p:cNvPr id="4" name="Rectangle 3"/>
          <p:cNvSpPr/>
          <p:nvPr/>
        </p:nvSpPr>
        <p:spPr>
          <a:xfrm>
            <a:off x="609599" y="4969871"/>
            <a:ext cx="7581799" cy="1754326"/>
          </a:xfrm>
          <a:prstGeom prst="rect">
            <a:avLst/>
          </a:prstGeom>
        </p:spPr>
        <p:txBody>
          <a:bodyPr wrap="square">
            <a:spAutoFit/>
          </a:bodyPr>
          <a:lstStyle/>
          <a:p>
            <a:r>
              <a:rPr lang="en-US" dirty="0"/>
              <a:t>The change in magnetic flux caused by the approaching magnet induces a current in the loop.</a:t>
            </a:r>
          </a:p>
          <a:p>
            <a:r>
              <a:rPr lang="en-US" dirty="0" smtClean="0"/>
              <a:t>(a) An </a:t>
            </a:r>
            <a:r>
              <a:rPr lang="en-US" dirty="0"/>
              <a:t>approaching north pole induces a counterclockwise current with respect to the bar magnet.</a:t>
            </a:r>
          </a:p>
          <a:p>
            <a:r>
              <a:rPr lang="en-US" dirty="0" smtClean="0"/>
              <a:t>(b) An </a:t>
            </a:r>
            <a:r>
              <a:rPr lang="en-US" dirty="0"/>
              <a:t>approaching south pole induces a clockwise current with respect to the bar magnet.</a:t>
            </a:r>
          </a:p>
        </p:txBody>
      </p:sp>
    </p:spTree>
    <p:extLst>
      <p:ext uri="{BB962C8B-B14F-4D97-AF65-F5344CB8AC3E}">
        <p14:creationId xmlns:p14="http://schemas.microsoft.com/office/powerpoint/2010/main" val="34890417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6347713" cy="1320800"/>
          </a:xfrm>
        </p:spPr>
        <p:txBody>
          <a:bodyPr>
            <a:normAutofit fontScale="90000"/>
          </a:bodyPr>
          <a:lstStyle/>
          <a:p>
            <a:r>
              <a:rPr lang="en-US" dirty="0" smtClean="0"/>
              <a:t>LENZ’S LAW AND THE DIRECTION OF INDUCED CURRENT</a:t>
            </a:r>
            <a:endParaRPr lang="en-US" dirty="0"/>
          </a:p>
        </p:txBody>
      </p:sp>
      <p:sp>
        <p:nvSpPr>
          <p:cNvPr id="3" name="Content Placeholder 2"/>
          <p:cNvSpPr>
            <a:spLocks noGrp="1"/>
          </p:cNvSpPr>
          <p:nvPr>
            <p:ph idx="1"/>
          </p:nvPr>
        </p:nvSpPr>
        <p:spPr>
          <a:xfrm>
            <a:off x="533399" y="1558365"/>
            <a:ext cx="6347714" cy="3880773"/>
          </a:xfrm>
        </p:spPr>
        <p:txBody>
          <a:bodyPr/>
          <a:lstStyle/>
          <a:p>
            <a:pPr marL="0" indent="0">
              <a:buNone/>
            </a:pPr>
            <a:r>
              <a:rPr lang="en-US" dirty="0" smtClean="0"/>
              <a:t>Let’s practice:</a:t>
            </a:r>
          </a:p>
          <a:p>
            <a:pPr marL="0" indent="0">
              <a:buNone/>
            </a:pPr>
            <a:endParaRPr lang="en-US" dirty="0"/>
          </a:p>
        </p:txBody>
      </p:sp>
      <p:pic>
        <p:nvPicPr>
          <p:cNvPr id="5" name="Picture 4"/>
          <p:cNvPicPr>
            <a:picLocks noChangeAspect="1"/>
          </p:cNvPicPr>
          <p:nvPr/>
        </p:nvPicPr>
        <p:blipFill>
          <a:blip r:embed="rId2"/>
          <a:stretch>
            <a:fillRect/>
          </a:stretch>
        </p:blipFill>
        <p:spPr>
          <a:xfrm>
            <a:off x="316355" y="1828800"/>
            <a:ext cx="6781801" cy="2942368"/>
          </a:xfrm>
          <a:prstGeom prst="rect">
            <a:avLst/>
          </a:prstGeom>
        </p:spPr>
      </p:pic>
      <p:sp>
        <p:nvSpPr>
          <p:cNvPr id="6" name="Rectangle 5"/>
          <p:cNvSpPr/>
          <p:nvPr/>
        </p:nvSpPr>
        <p:spPr>
          <a:xfrm>
            <a:off x="685800" y="5041603"/>
            <a:ext cx="5867400" cy="1477328"/>
          </a:xfrm>
          <a:prstGeom prst="rect">
            <a:avLst/>
          </a:prstGeom>
        </p:spPr>
        <p:txBody>
          <a:bodyPr wrap="square">
            <a:spAutoFit/>
          </a:bodyPr>
          <a:lstStyle/>
          <a:p>
            <a:pPr marL="342900" indent="-342900">
              <a:buAutoNum type="alphaLcPeriod"/>
            </a:pPr>
            <a:r>
              <a:rPr lang="en-US" dirty="0" smtClean="0"/>
              <a:t>A </a:t>
            </a:r>
            <a:r>
              <a:rPr lang="en-US" dirty="0"/>
              <a:t>circular coil in a decreasing magnetic </a:t>
            </a:r>
            <a:r>
              <a:rPr lang="en-US" dirty="0" smtClean="0"/>
              <a:t>field: counterclockwise induced current.</a:t>
            </a:r>
          </a:p>
          <a:p>
            <a:endParaRPr lang="en-US" dirty="0" smtClean="0"/>
          </a:p>
          <a:p>
            <a:pPr marL="342900" indent="-342900">
              <a:buAutoNum type="alphaLcPeriod"/>
            </a:pPr>
            <a:r>
              <a:rPr lang="en-US" dirty="0" smtClean="0"/>
              <a:t>Magnetic field held constant, loop is stretched out: clockwise induced current.</a:t>
            </a:r>
            <a:endParaRPr lang="en-US" dirty="0"/>
          </a:p>
        </p:txBody>
      </p:sp>
    </p:spTree>
    <p:extLst>
      <p:ext uri="{BB962C8B-B14F-4D97-AF65-F5344CB8AC3E}">
        <p14:creationId xmlns:p14="http://schemas.microsoft.com/office/powerpoint/2010/main" val="91652763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8870</TotalTime>
  <Words>905</Words>
  <Application>Microsoft Office PowerPoint</Application>
  <PresentationFormat>On-screen Show (4:3)</PresentationFormat>
  <Paragraphs>85</Paragraphs>
  <Slides>18</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6" baseType="lpstr">
      <vt:lpstr>Arial</vt:lpstr>
      <vt:lpstr>Cambria Math</vt:lpstr>
      <vt:lpstr>Symbol</vt:lpstr>
      <vt:lpstr>Times New Roman</vt:lpstr>
      <vt:lpstr>Trebuchet MS</vt:lpstr>
      <vt:lpstr>Wingdings 3</vt:lpstr>
      <vt:lpstr>Facet</vt:lpstr>
      <vt:lpstr>Equation</vt:lpstr>
      <vt:lpstr>ELECTROMAGNETIC INDUCTION</vt:lpstr>
      <vt:lpstr>INDUCED CURRENT</vt:lpstr>
      <vt:lpstr>MAGNETIC FLUX definition</vt:lpstr>
      <vt:lpstr>MORE ON THE MAGNETIC FLUX</vt:lpstr>
      <vt:lpstr>EXAMPLES OF CHANGING MAGNETIC FLUX</vt:lpstr>
      <vt:lpstr>FARADAY’S LAW</vt:lpstr>
      <vt:lpstr>DIRECTION OF THE INDUCED EMF – LENZ’S LAW</vt:lpstr>
      <vt:lpstr>LENZ’S LAW – APPLICATION EXAMPLE</vt:lpstr>
      <vt:lpstr>LENZ’S LAW AND THE DIRECTION OF INDUCED CURRENT</vt:lpstr>
      <vt:lpstr>Faraday's Law for a Coil</vt:lpstr>
      <vt:lpstr>Motional electromotive force </vt:lpstr>
      <vt:lpstr>Motional Electromotive Force </vt:lpstr>
      <vt:lpstr>MOTIONAL EMF, CONTINUED</vt:lpstr>
      <vt:lpstr>MOTIONAL EMF, EXAMPLE</vt:lpstr>
      <vt:lpstr>Eddy Currents</vt:lpstr>
      <vt:lpstr>EDDY CURRENTS, CONTINUED</vt:lpstr>
      <vt:lpstr>EDDY CURRENTS, CONTINUED</vt:lpstr>
      <vt:lpstr>WHAT’S NEXT?</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514</cp:revision>
  <cp:lastPrinted>2011-04-21T17:00:36Z</cp:lastPrinted>
  <dcterms:created xsi:type="dcterms:W3CDTF">2002-07-11T17:04:39Z</dcterms:created>
  <dcterms:modified xsi:type="dcterms:W3CDTF">2021-10-14T17:28:08Z</dcterms:modified>
</cp:coreProperties>
</file>