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5" r:id="rId1"/>
  </p:sldMasterIdLst>
  <p:notesMasterIdLst>
    <p:notesMasterId r:id="rId15"/>
  </p:notesMasterIdLst>
  <p:handoutMasterIdLst>
    <p:handoutMasterId r:id="rId16"/>
  </p:handoutMasterIdLst>
  <p:sldIdLst>
    <p:sldId id="303" r:id="rId2"/>
    <p:sldId id="306" r:id="rId3"/>
    <p:sldId id="315" r:id="rId4"/>
    <p:sldId id="305" r:id="rId5"/>
    <p:sldId id="316" r:id="rId6"/>
    <p:sldId id="311" r:id="rId7"/>
    <p:sldId id="320" r:id="rId8"/>
    <p:sldId id="307" r:id="rId9"/>
    <p:sldId id="308" r:id="rId10"/>
    <p:sldId id="309" r:id="rId11"/>
    <p:sldId id="310" r:id="rId12"/>
    <p:sldId id="321" r:id="rId13"/>
    <p:sldId id="317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55027E-844B-408D-82A0-8D17A8FB5D97}" v="1" dt="2021-12-10T20:12:18.8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3202" autoAdjust="0"/>
  </p:normalViewPr>
  <p:slideViewPr>
    <p:cSldViewPr>
      <p:cViewPr varScale="1">
        <p:scale>
          <a:sx n="105" d="100"/>
          <a:sy n="105" d="100"/>
        </p:scale>
        <p:origin x="52" y="164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0049177f222f7596" providerId="LiveId" clId="{F955027E-844B-408D-82A0-8D17A8FB5D97}"/>
    <pc:docChg chg="modSld">
      <pc:chgData name="Tatiana Krivosheev" userId="0049177f222f7596" providerId="LiveId" clId="{F955027E-844B-408D-82A0-8D17A8FB5D97}" dt="2021-12-10T20:12:44.810" v="7" actId="1076"/>
      <pc:docMkLst>
        <pc:docMk/>
      </pc:docMkLst>
      <pc:sldChg chg="addSp modSp mod">
        <pc:chgData name="Tatiana Krivosheev" userId="0049177f222f7596" providerId="LiveId" clId="{F955027E-844B-408D-82A0-8D17A8FB5D97}" dt="2021-12-10T20:12:44.810" v="7" actId="1076"/>
        <pc:sldMkLst>
          <pc:docMk/>
          <pc:sldMk cId="1087600641" sldId="303"/>
        </pc:sldMkLst>
        <pc:spChg chg="mod">
          <ac:chgData name="Tatiana Krivosheev" userId="0049177f222f7596" providerId="LiveId" clId="{F955027E-844B-408D-82A0-8D17A8FB5D97}" dt="2021-12-10T20:12:42.304" v="6" actId="1076"/>
          <ac:spMkLst>
            <pc:docMk/>
            <pc:sldMk cId="1087600641" sldId="303"/>
            <ac:spMk id="2" creationId="{00000000-0000-0000-0000-000000000000}"/>
          </ac:spMkLst>
        </pc:spChg>
        <pc:picChg chg="mod">
          <ac:chgData name="Tatiana Krivosheev" userId="0049177f222f7596" providerId="LiveId" clId="{F955027E-844B-408D-82A0-8D17A8FB5D97}" dt="2021-12-10T20:12:44.810" v="7" actId="1076"/>
          <ac:picMkLst>
            <pc:docMk/>
            <pc:sldMk cId="1087600641" sldId="303"/>
            <ac:picMk id="3" creationId="{00000000-0000-0000-0000-000000000000}"/>
          </ac:picMkLst>
        </pc:picChg>
        <pc:picChg chg="add mod">
          <ac:chgData name="Tatiana Krivosheev" userId="0049177f222f7596" providerId="LiveId" clId="{F955027E-844B-408D-82A0-8D17A8FB5D97}" dt="2021-12-10T20:12:24.322" v="2" actId="1076"/>
          <ac:picMkLst>
            <pc:docMk/>
            <pc:sldMk cId="1087600641" sldId="303"/>
            <ac:picMk id="4" creationId="{A6170024-9AA3-4479-8A07-CE67CC955882}"/>
          </ac:picMkLst>
        </pc:picChg>
        <pc:picChg chg="mod">
          <ac:chgData name="Tatiana Krivosheev" userId="0049177f222f7596" providerId="LiveId" clId="{F955027E-844B-408D-82A0-8D17A8FB5D97}" dt="2021-12-10T20:12:31.012" v="3" actId="14100"/>
          <ac:picMkLst>
            <pc:docMk/>
            <pc:sldMk cId="1087600641" sldId="303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69C93-BAD1-48EF-94E0-CF535B80067E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723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69C93-BAD1-48EF-94E0-CF535B80067E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62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A23DFDCF-E3B0-4B37-BF15-DB54EFEA680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>
            <a:extLst>
              <a:ext uri="{FF2B5EF4-FFF2-40B4-BE49-F238E27FC236}">
                <a16:creationId xmlns:a16="http://schemas.microsoft.com/office/drawing/2014/main" id="{C21BCE64-03CA-4C3D-A0E3-D4E2996A7EF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9" name="Text Box 23">
            <a:extLst>
              <a:ext uri="{FF2B5EF4-FFF2-40B4-BE49-F238E27FC236}">
                <a16:creationId xmlns:a16="http://schemas.microsoft.com/office/drawing/2014/main" id="{2B75FE45-38F8-4808-B6F3-9BC4267E582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325283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13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319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9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29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352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175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70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12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33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77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5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0" y="5532437"/>
            <a:ext cx="6629400" cy="1325563"/>
          </a:xfrm>
          <a:solidFill>
            <a:schemeClr val="bg1">
              <a:lumMod val="65000"/>
            </a:schemeClr>
          </a:solidFill>
        </p:spPr>
        <p:txBody>
          <a:bodyPr/>
          <a:lstStyle/>
          <a:p>
            <a:pPr algn="r"/>
            <a:r>
              <a:rPr lang="en-US" dirty="0"/>
              <a:t>SOURCES OF MAGNETIC FIELD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400" y="-15295"/>
            <a:ext cx="6705600" cy="52730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705643"/>
            <a:ext cx="1447800" cy="9791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170024-9AA3-4479-8A07-CE67CC9558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81000"/>
            <a:ext cx="2206943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Forces between parallel wires,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8899" y="2057400"/>
            <a:ext cx="6348413" cy="1307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39804" y="3810000"/>
                <a:ext cx="8275545" cy="715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𝐼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−7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)(15,000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)(15,000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(4.5 × 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=1.0 ×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804" y="3810000"/>
                <a:ext cx="8275545" cy="7157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200400" y="5655672"/>
            <a:ext cx="59436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One </a:t>
            </a:r>
            <a:r>
              <a:rPr lang="en-US" i="1" dirty="0"/>
              <a:t>ampere</a:t>
            </a:r>
            <a:r>
              <a:rPr lang="en-US" dirty="0"/>
              <a:t> is that current that if present in each of two parallel conductors of infinite length and one meter apart in empty space, causes each conductor to experience a force of exactly 2 x 10</a:t>
            </a:r>
            <a:r>
              <a:rPr lang="en-US" baseline="30000" dirty="0"/>
              <a:t>-7</a:t>
            </a:r>
            <a:r>
              <a:rPr lang="en-US" dirty="0"/>
              <a:t> newtons per meter of length.</a:t>
            </a:r>
          </a:p>
        </p:txBody>
      </p:sp>
    </p:spTree>
    <p:extLst>
      <p:ext uri="{BB962C8B-B14F-4D97-AF65-F5344CB8AC3E}">
        <p14:creationId xmlns:p14="http://schemas.microsoft.com/office/powerpoint/2010/main" val="3128023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42806"/>
            <a:ext cx="84582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Magnetic field of a circular current loop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2186716"/>
                <a:ext cx="7886700" cy="4351338"/>
              </a:xfrm>
            </p:spPr>
            <p:txBody>
              <a:bodyPr/>
              <a:lstStyle/>
              <a:p>
                <a:r>
                  <a:rPr lang="en-US" altLang="en-US" sz="2400" dirty="0"/>
                  <a:t>The </a:t>
                </a:r>
                <a:r>
                  <a:rPr lang="en-US" altLang="en-US" sz="2400" dirty="0" err="1"/>
                  <a:t>Biot</a:t>
                </a:r>
                <a:r>
                  <a:rPr lang="en-US" altLang="en-US" sz="2400" dirty="0"/>
                  <a:t> Savart law gives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𝑁𝐼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2(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3/2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/>
                  <a:t> </a:t>
                </a:r>
                <a:endParaRPr lang="en-US" altLang="en-US" sz="2400" dirty="0"/>
              </a:p>
              <a:p>
                <a:pPr marL="0" indent="0">
                  <a:buNone/>
                </a:pPr>
                <a:r>
                  <a:rPr lang="en-US" altLang="en-US" sz="2400" dirty="0"/>
                  <a:t>on the axis of the loop. </a:t>
                </a:r>
              </a:p>
              <a:p>
                <a:pPr marL="0" indent="0">
                  <a:buNone/>
                </a:pPr>
                <a:endParaRPr lang="en-US" altLang="en-US" sz="2400" dirty="0"/>
              </a:p>
              <a:p>
                <a:r>
                  <a:rPr lang="en-US" altLang="en-US" sz="2400" dirty="0"/>
                  <a:t>At the center of </a:t>
                </a:r>
                <a:r>
                  <a:rPr lang="en-US" altLang="en-US" sz="2400" i="1" dirty="0"/>
                  <a:t>N</a:t>
                </a:r>
                <a:r>
                  <a:rPr lang="en-US" altLang="en-US" sz="2400" dirty="0"/>
                  <a:t> loops, the field on the axis is    </a:t>
                </a:r>
              </a:p>
              <a:p>
                <a:pPr marL="0" indent="0">
                  <a:buNone/>
                </a:pPr>
                <a:endParaRPr lang="en-US" altLang="en-US" sz="24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𝑁𝐼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altLang="en-US" sz="2400" b="1" baseline="-25000" dirty="0">
                  <a:sym typeface="Symbol" panose="05050102010706020507" pitchFamily="18" charset="2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2186716"/>
                <a:ext cx="7886700" cy="4351338"/>
              </a:xfrm>
              <a:blipFill>
                <a:blip r:embed="rId2"/>
                <a:stretch>
                  <a:fillRect l="-1237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68369"/>
            <a:ext cx="5606863" cy="24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52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Magnetic field of a circular current loop II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1" y="1903128"/>
            <a:ext cx="2971800" cy="3869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867400"/>
            <a:ext cx="5486876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95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518" y="228600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Magnetic field of a solenoid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en-US" dirty="0">
                    <a:latin typeface="Times New Roman" panose="02020603050405020304" pitchFamily="18" charset="0"/>
                  </a:rPr>
                  <a:t>A </a:t>
                </a:r>
                <a:r>
                  <a:rPr lang="en-US" altLang="en-US" i="1" dirty="0">
                    <a:latin typeface="Times New Roman" panose="02020603050405020304" pitchFamily="18" charset="0"/>
                  </a:rPr>
                  <a:t>solenoid</a:t>
                </a:r>
                <a:r>
                  <a:rPr lang="en-US" altLang="en-US" dirty="0">
                    <a:latin typeface="Times New Roman" panose="02020603050405020304" pitchFamily="18" charset="0"/>
                  </a:rPr>
                  <a:t> consists of a helical winding of wire on a cylinder.</a:t>
                </a:r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𝑛𝐼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2" t="-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630" y="3789271"/>
            <a:ext cx="3104791" cy="29882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1" y="3741801"/>
            <a:ext cx="2819400" cy="305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75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Magnetic field of a moving charge, 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764419"/>
                <a:ext cx="7172038" cy="4745182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altLang="en-US" sz="2600" dirty="0"/>
                  <a:t>A moving charge generates a magnetic field that depends on the velocity of the charge, and the distance between the source charge and the point in field</a:t>
                </a:r>
              </a:p>
              <a:p>
                <a:pPr marL="0" indent="0">
                  <a:buNone/>
                </a:pPr>
                <a:endParaRPr lang="en-US" i="1" dirty="0">
                  <a:latin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𝑣𝑠𝑖𝑛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𝜙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en-US" sz="2200" dirty="0">
                  <a:latin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en-US" sz="2200" dirty="0">
                  <a:latin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altLang="en-US" sz="2600" dirty="0"/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i="1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−7</m:t>
                        </m:r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en-US" sz="26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600" i="1" dirty="0"/>
                  <a:t>(permeability of free space),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altLang="en-US" sz="26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600" dirty="0"/>
                  <a:t>is the magnitude of the charge’s velocity,</a:t>
                </a:r>
              </a:p>
              <a:p>
                <a:pPr marL="0" indent="0">
                  <a:buNone/>
                </a:pPr>
                <a:r>
                  <a:rPr lang="en-US" altLang="en-US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r</a:t>
                </a:r>
                <a:r>
                  <a:rPr lang="en-US" altLang="en-US" sz="26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600" dirty="0"/>
                  <a:t>is the distance from the charge to the point in question, and</a:t>
                </a:r>
              </a:p>
              <a:p>
                <a:pPr marL="0" indent="0">
                  <a:buNone/>
                </a:pPr>
                <a:r>
                  <a:rPr lang="en-US" sz="2600" dirty="0"/>
                  <a:t>        </a:t>
                </a:r>
                <a14:m>
                  <m:oMath xmlns:m="http://schemas.openxmlformats.org/officeDocument/2006/math">
                    <m:r>
                      <a:rPr lang="en-US" sz="2600" i="1"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US" altLang="en-US" sz="26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600" dirty="0"/>
                  <a:t>is the angle between particle’s velocity and direction from the      </a:t>
                </a:r>
              </a:p>
              <a:p>
                <a:pPr marL="0" indent="0">
                  <a:buNone/>
                </a:pPr>
                <a:r>
                  <a:rPr lang="en-US" altLang="en-US" sz="2600" dirty="0"/>
                  <a:t>        charge to the point in the field.</a:t>
                </a:r>
              </a:p>
              <a:p>
                <a:pPr marL="0" indent="0">
                  <a:buNone/>
                </a:pPr>
                <a:endParaRPr lang="en-US" altLang="en-US" dirty="0">
                  <a:latin typeface="Times New Roman" panose="02020603050405020304" pitchFamily="18" charset="0"/>
                </a:endParaRPr>
              </a:p>
              <a:p>
                <a:r>
                  <a:rPr lang="en-US" sz="2600" b="1" dirty="0"/>
                  <a:t>Note:  </a:t>
                </a:r>
                <a:r>
                  <a:rPr lang="en-US" sz="2600" dirty="0"/>
                  <a:t>the direction of the magnetic field is NOT along the line from source charge to the point in field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764419"/>
                <a:ext cx="7172038" cy="4745182"/>
              </a:xfrm>
              <a:blipFill>
                <a:blip r:embed="rId2"/>
                <a:stretch>
                  <a:fillRect l="-850" t="-2311" r="-850" b="-1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8321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Magnetic field of a moving charge, direction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41660" y="1720426"/>
                <a:ext cx="6347714" cy="388077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altLang="en-US" dirty="0">
                  <a:latin typeface="Times New Roman" panose="02020603050405020304" pitchFamily="18" charset="0"/>
                </a:endParaRPr>
              </a:p>
              <a:p>
                <a:r>
                  <a:rPr lang="en-US" altLang="en-US" sz="2400" dirty="0"/>
                  <a:t>Figure on the right shows the direction of the field.</a:t>
                </a:r>
              </a:p>
              <a:p>
                <a:pPr marL="0" indent="0" algn="ctr">
                  <a:buNone/>
                </a:pP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×</m:t>
                        </m:r>
                        <m:acc>
                          <m:accPr>
                            <m:chr m:val="̂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acc>
                      </m:num>
                      <m:den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400" dirty="0"/>
                  <a:t>(Magnetic field of a point charge moving </a:t>
                </a:r>
              </a:p>
              <a:p>
                <a:pPr marL="0" indent="0">
                  <a:buNone/>
                </a:pPr>
                <a:r>
                  <a:rPr lang="en-US" sz="2400" dirty="0"/>
                  <a:t>with constant velocity)</a:t>
                </a:r>
              </a:p>
              <a:p>
                <a:pPr marL="0" indent="0">
                  <a:buNone/>
                </a:pPr>
                <a:endParaRPr lang="en-US" alt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1660" y="1720426"/>
                <a:ext cx="6347714" cy="3880773"/>
              </a:xfrm>
              <a:blipFill>
                <a:blip r:embed="rId2"/>
                <a:stretch>
                  <a:fillRect l="-1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0689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Magnetic field of a current element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3400" y="1600200"/>
                <a:ext cx="6858000" cy="495300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altLang="en-US" sz="2600" dirty="0"/>
                  <a:t>The total magnetic field of several moving   </a:t>
                </a:r>
              </a:p>
              <a:p>
                <a:pPr marL="0" indent="0">
                  <a:buNone/>
                </a:pPr>
                <a:r>
                  <a:rPr lang="en-US" altLang="en-US" sz="2600" dirty="0"/>
                  <a:t>      charges is the vector sum of each field.</a:t>
                </a:r>
              </a:p>
              <a:p>
                <a:r>
                  <a:rPr lang="en-US" altLang="en-US" sz="2600" dirty="0"/>
                  <a:t>Let’s begin by calculating the magnetic field due to</a:t>
                </a:r>
              </a:p>
              <a:p>
                <a:pPr marL="0" indent="0">
                  <a:buNone/>
                </a:pPr>
                <a:r>
                  <a:rPr lang="en-US" altLang="en-US" sz="2600" dirty="0"/>
                  <a:t>     a short segment </a:t>
                </a:r>
                <a14:m>
                  <m:oMath xmlns:m="http://schemas.openxmlformats.org/officeDocument/2006/math">
                    <m:r>
                      <a:rPr lang="en-US" sz="2600" i="1">
                        <a:latin typeface="Cambria Math" panose="02040503050406030204" pitchFamily="18" charset="0"/>
                      </a:rPr>
                      <m:t>𝑑𝑙</m:t>
                    </m:r>
                  </m:oMath>
                </a14:m>
                <a:r>
                  <a:rPr lang="en-US" altLang="en-US" sz="2600" dirty="0"/>
                  <a:t> of a conductor:</a:t>
                </a:r>
              </a:p>
              <a:p>
                <a:pPr marL="0" indent="0">
                  <a:buNone/>
                </a:pPr>
                <a:endParaRPr lang="en-US" sz="2600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𝑛𝑞𝐴𝑑𝑙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𝑑𝐵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𝑠𝑖𝑛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𝐴𝑑𝑙𝑠𝑖𝑛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altLang="en-US" dirty="0"/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𝑑𝐵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𝐼𝑑𝑙𝑠𝑖𝑛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3400" y="1600200"/>
                <a:ext cx="6858000" cy="4953000"/>
              </a:xfrm>
              <a:blipFill>
                <a:blip r:embed="rId3"/>
                <a:stretch>
                  <a:fillRect l="-1244" t="-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449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Magnetic field of a current element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828800"/>
                <a:ext cx="6347714" cy="3935410"/>
              </a:xfrm>
            </p:spPr>
            <p:txBody>
              <a:bodyPr>
                <a:normAutofit/>
              </a:bodyPr>
              <a:lstStyle/>
              <a:p>
                <a:r>
                  <a:rPr lang="en-US" altLang="en-US" sz="2400" dirty="0"/>
                  <a:t>In vector form (</a:t>
                </a:r>
                <a:r>
                  <a:rPr lang="en-US" altLang="en-US" sz="2400" dirty="0" err="1"/>
                  <a:t>Biot</a:t>
                </a:r>
                <a:r>
                  <a:rPr lang="en-US" altLang="en-US" sz="2400" dirty="0"/>
                  <a:t>-Savart Law):</a:t>
                </a:r>
              </a:p>
              <a:p>
                <a:endParaRPr lang="en-US" sz="2400" i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𝑑</m:t>
                    </m:r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𝐼𝑑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</m:acc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×</m:t>
                        </m:r>
                        <m:acc>
                          <m:accPr>
                            <m:chr m:val="̂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acc>
                      </m:num>
                      <m:den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/>
                  <a:t> 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  </a:t>
                </a:r>
              </a:p>
              <a:p>
                <a:r>
                  <a:rPr lang="en-US" sz="2400" dirty="0"/>
                  <a:t>Total magnetic field due to the current in a complete circuit: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𝐼𝑑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</m:acc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acc>
                            </m:num>
                            <m:den>
                              <m:sSup>
                                <m:sSup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altLang="en-US" sz="2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828800"/>
                <a:ext cx="6347714" cy="3935410"/>
              </a:xfrm>
              <a:blipFill>
                <a:blip r:embed="rId3"/>
                <a:stretch>
                  <a:fillRect l="-1345" t="-2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4572000"/>
            <a:ext cx="4837771" cy="209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52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5900"/>
            <a:ext cx="8610600" cy="1320800"/>
          </a:xfrm>
        </p:spPr>
        <p:txBody>
          <a:bodyPr>
            <a:normAutofit/>
          </a:bodyPr>
          <a:lstStyle/>
          <a:p>
            <a:r>
              <a:rPr lang="en-US" dirty="0"/>
              <a:t>Magnetic field of a straight current-carrying conductor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752600"/>
                <a:ext cx="6347714" cy="3880773"/>
              </a:xfrm>
            </p:spPr>
            <p:txBody>
              <a:bodyPr>
                <a:normAutofit/>
              </a:bodyPr>
              <a:lstStyle/>
              <a:p>
                <a:r>
                  <a:rPr lang="en-US" altLang="en-US" sz="2400" dirty="0"/>
                  <a:t>If we apply the law of </a:t>
                </a:r>
                <a:r>
                  <a:rPr lang="en-US" altLang="en-US" sz="2400" dirty="0" err="1"/>
                  <a:t>Biot</a:t>
                </a:r>
                <a:r>
                  <a:rPr lang="en-US" altLang="en-US" sz="2400" dirty="0"/>
                  <a:t> and Savart to a long straight conductor: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𝐼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sz="2400" dirty="0"/>
                  <a:t>  </a:t>
                </a:r>
              </a:p>
              <a:p>
                <a:r>
                  <a:rPr lang="en-US" sz="2400" dirty="0"/>
                  <a:t>If the length of the conductor </a:t>
                </a:r>
                <a:r>
                  <a:rPr lang="en-US" sz="2400" i="1" dirty="0"/>
                  <a:t>is very great </a:t>
                </a:r>
              </a:p>
              <a:p>
                <a:pPr marL="0" indent="0">
                  <a:buNone/>
                </a:pPr>
                <a:r>
                  <a:rPr lang="en-US" sz="2400" i="1" dirty="0"/>
                  <a:t>     in comparison with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i="1" dirty="0"/>
                  <a:t>:</a:t>
                </a:r>
              </a:p>
              <a:p>
                <a:pPr marL="0" indent="0">
                  <a:buNone/>
                </a:pPr>
                <a:endParaRPr lang="en-US" sz="24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endParaRPr lang="en-US" altLang="en-US" sz="20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752600"/>
                <a:ext cx="6347714" cy="3880773"/>
              </a:xfrm>
              <a:blipFill>
                <a:blip r:embed="rId2"/>
                <a:stretch>
                  <a:fillRect l="-1249" t="-2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581" y="5105400"/>
            <a:ext cx="4397126" cy="19077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107" y="3581400"/>
            <a:ext cx="4038600" cy="175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2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487" y="440962"/>
            <a:ext cx="8557513" cy="1320800"/>
          </a:xfrm>
        </p:spPr>
        <p:txBody>
          <a:bodyPr>
            <a:normAutofit/>
          </a:bodyPr>
          <a:lstStyle/>
          <a:p>
            <a:r>
              <a:rPr lang="en-US" dirty="0"/>
              <a:t>Magnetic field of a straight current-carrying conductor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77" y="2286000"/>
            <a:ext cx="6347714" cy="3880773"/>
          </a:xfrm>
        </p:spPr>
        <p:txBody>
          <a:bodyPr/>
          <a:lstStyle/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  <a:p>
            <a:endParaRPr lang="en-US" altLang="en-US" sz="20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5000"/>
            <a:ext cx="8065707" cy="34994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5705108"/>
            <a:ext cx="708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shape of the magnetic field lines of a long wire can be seen using (a) small compass needles and (b) iron filings.</a:t>
            </a:r>
          </a:p>
        </p:txBody>
      </p:sp>
    </p:spTree>
    <p:extLst>
      <p:ext uri="{BB962C8B-B14F-4D97-AF65-F5344CB8AC3E}">
        <p14:creationId xmlns:p14="http://schemas.microsoft.com/office/powerpoint/2010/main" val="732405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Magnetic field of two long wires,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2387177"/>
            <a:ext cx="7886700" cy="322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70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170233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Forces between parallel conductors</a:t>
            </a:r>
          </a:p>
        </p:txBody>
      </p:sp>
      <p:sp>
        <p:nvSpPr>
          <p:cNvPr id="7" name="Rectangle 6"/>
          <p:cNvSpPr/>
          <p:nvPr/>
        </p:nvSpPr>
        <p:spPr>
          <a:xfrm>
            <a:off x="8822" y="5671652"/>
            <a:ext cx="6239577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>
              <a:buClr>
                <a:srgbClr val="D33325"/>
              </a:buClr>
            </a:pPr>
            <a:r>
              <a:rPr lang="en-US" altLang="en-US" sz="2400" dirty="0">
                <a:latin typeface="Times New Roman" panose="02020603050405020304" pitchFamily="18" charset="0"/>
              </a:rPr>
              <a:t>The conductors attract each other if the currents are in the same direction and repel if they are in opposite directions.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8150" y="1336188"/>
                <a:ext cx="5334000" cy="3738844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Magnetic force due to the left conductor: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𝝁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en-US" sz="2800" dirty="0"/>
                  <a:t>   </a:t>
                </a:r>
              </a:p>
              <a:p>
                <a:endParaRPr lang="en-US" sz="2400" dirty="0"/>
              </a:p>
              <a:p>
                <a:r>
                  <a:rPr lang="en-US" sz="2400" dirty="0"/>
                  <a:t>The force on the length L of the right conductor: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000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𝐿𝐵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r>
                  <a:rPr lang="en-US" sz="2400" dirty="0"/>
                  <a:t>Force per unit length:</a:t>
                </a:r>
              </a:p>
              <a:p>
                <a:pPr algn="ctr"/>
                <a:r>
                  <a:rPr lang="en-US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50" y="1336188"/>
                <a:ext cx="5334000" cy="3738844"/>
              </a:xfrm>
              <a:prstGeom prst="rect">
                <a:avLst/>
              </a:prstGeom>
              <a:blipFill>
                <a:blip r:embed="rId2"/>
                <a:stretch>
                  <a:fillRect l="-1829" t="-1303" r="-6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124200"/>
            <a:ext cx="5633054" cy="244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668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8552</TotalTime>
  <Words>543</Words>
  <Application>Microsoft Office PowerPoint</Application>
  <PresentationFormat>On-screen Show (4:3)</PresentationFormat>
  <Paragraphs>76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 New Roman</vt:lpstr>
      <vt:lpstr>Office Theme</vt:lpstr>
      <vt:lpstr>SOURCES OF MAGNETIC FIELD</vt:lpstr>
      <vt:lpstr>Magnetic field of a moving charge, magnitude</vt:lpstr>
      <vt:lpstr>Magnetic field of a moving charge, direction</vt:lpstr>
      <vt:lpstr>Magnetic field of a current element</vt:lpstr>
      <vt:lpstr>Magnetic field of a current element</vt:lpstr>
      <vt:lpstr>Magnetic field of a straight current-carrying conductor</vt:lpstr>
      <vt:lpstr>Magnetic field of a straight current-carrying conductor </vt:lpstr>
      <vt:lpstr>Magnetic field of two long wires, example</vt:lpstr>
      <vt:lpstr>Forces between parallel conductors</vt:lpstr>
      <vt:lpstr>Forces between parallel wires, example</vt:lpstr>
      <vt:lpstr>Magnetic field of a circular current loop</vt:lpstr>
      <vt:lpstr>Magnetic field of a circular current loop II</vt:lpstr>
      <vt:lpstr>Magnetic field of a solenoid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473</cp:revision>
  <cp:lastPrinted>2011-04-21T17:00:36Z</cp:lastPrinted>
  <dcterms:created xsi:type="dcterms:W3CDTF">2002-07-11T17:04:39Z</dcterms:created>
  <dcterms:modified xsi:type="dcterms:W3CDTF">2021-12-10T20:12:51Z</dcterms:modified>
</cp:coreProperties>
</file>