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53" r:id="rId1"/>
  </p:sldMasterIdLst>
  <p:notesMasterIdLst>
    <p:notesMasterId r:id="rId24"/>
  </p:notesMasterIdLst>
  <p:handoutMasterIdLst>
    <p:handoutMasterId r:id="rId25"/>
  </p:handoutMasterIdLst>
  <p:sldIdLst>
    <p:sldId id="303" r:id="rId2"/>
    <p:sldId id="330" r:id="rId3"/>
    <p:sldId id="331" r:id="rId4"/>
    <p:sldId id="332" r:id="rId5"/>
    <p:sldId id="351" r:id="rId6"/>
    <p:sldId id="334" r:id="rId7"/>
    <p:sldId id="337" r:id="rId8"/>
    <p:sldId id="356" r:id="rId9"/>
    <p:sldId id="361" r:id="rId10"/>
    <p:sldId id="338" r:id="rId11"/>
    <p:sldId id="341" r:id="rId12"/>
    <p:sldId id="389" r:id="rId13"/>
    <p:sldId id="342" r:id="rId14"/>
    <p:sldId id="343" r:id="rId15"/>
    <p:sldId id="344" r:id="rId16"/>
    <p:sldId id="345" r:id="rId17"/>
    <p:sldId id="347" r:id="rId18"/>
    <p:sldId id="348" r:id="rId19"/>
    <p:sldId id="369" r:id="rId20"/>
    <p:sldId id="370" r:id="rId21"/>
    <p:sldId id="372" r:id="rId22"/>
    <p:sldId id="386" r:id="rId23"/>
  </p:sldIdLst>
  <p:sldSz cx="9144000" cy="6858000" type="screen4x3"/>
  <p:notesSz cx="6858000" cy="9144000"/>
  <p:custDataLst>
    <p:tags r:id="rId2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A37"/>
    <a:srgbClr val="00417E"/>
    <a:srgbClr val="FFECD7"/>
    <a:srgbClr val="F7955A"/>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47" autoAdjust="0"/>
    <p:restoredTop sz="93202" autoAdjust="0"/>
  </p:normalViewPr>
  <p:slideViewPr>
    <p:cSldViewPr>
      <p:cViewPr>
        <p:scale>
          <a:sx n="127" d="100"/>
          <a:sy n="127" d="100"/>
        </p:scale>
        <p:origin x="60" y="64"/>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12/13/2021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pic>
        <p:nvPicPr>
          <p:cNvPr id="7" name="Picture 6" descr="\\Ps14\ircd\50694_Young_Freedman_13e_IRDVD\Supplied\67546Young13e_marktg\Links\Calatrava-Bridge_sml.jpg"/>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17"/>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9" name="Text Box 23"/>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32181046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4612245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0581158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One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4400590"/>
          </a:xfrm>
        </p:spPr>
        <p:txBody>
          <a:bodyPr/>
          <a:lstStyle/>
          <a:p>
            <a:pPr lvl="0"/>
            <a:r>
              <a:rPr lang="en-US" dirty="0"/>
              <a:t>Edit Master text styles</a:t>
            </a:r>
          </a:p>
        </p:txBody>
      </p:sp>
    </p:spTree>
    <p:extLst>
      <p:ext uri="{BB962C8B-B14F-4D97-AF65-F5344CB8AC3E}">
        <p14:creationId xmlns:p14="http://schemas.microsoft.com/office/powerpoint/2010/main" val="3768887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2267528"/>
          </a:xfrm>
        </p:spPr>
        <p:txBody>
          <a:bodyPr/>
          <a:lstStyle/>
          <a:p>
            <a:pPr lvl="0"/>
            <a:r>
              <a:rPr lang="en-US" dirty="0"/>
              <a:t>Edit Master text styles</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3971925"/>
            <a:ext cx="8229600" cy="2105025"/>
          </a:xfrm>
        </p:spPr>
        <p:txBody>
          <a:bodyPr/>
          <a:lstStyle/>
          <a:p>
            <a:pPr lvl="0"/>
            <a:r>
              <a:rPr lang="en-US" dirty="0"/>
              <a:t>Edit Master text styles</a:t>
            </a:r>
          </a:p>
        </p:txBody>
      </p:sp>
    </p:spTree>
    <p:extLst>
      <p:ext uri="{BB962C8B-B14F-4D97-AF65-F5344CB8AC3E}">
        <p14:creationId xmlns:p14="http://schemas.microsoft.com/office/powerpoint/2010/main" val="18357824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481477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12/13/2021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118125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12/13/2021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8995003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12/13/2021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9154686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12/13/2021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5003677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smtClean="0"/>
              <a:t>12/13/2021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941706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6DFF08F-DC6B-4601-B491-B0F83F6DD2DA}" type="datetimeFigureOut">
              <a:rPr lang="en-US" smtClean="0"/>
              <a:t>12/13/2021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74679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CDD058F-B960-4439-B370-43D89816EE05}" type="datetimeFigureOut">
              <a:rPr lang="en-US" smtClean="0"/>
              <a:t>12/13/2021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4003881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DFF08F-DC6B-4601-B491-B0F83F6DD2DA}" type="datetimeFigureOut">
              <a:rPr lang="en-US" smtClean="0"/>
              <a:pPr/>
              <a:t>12/13/2021</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038477076"/>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1.wmf"/><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emf"/><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13.xml"/><Relationship Id="rId6" Type="http://schemas.openxmlformats.org/officeDocument/2006/relationships/image" Target="../media/image14.emf"/><Relationship Id="rId5" Type="http://schemas.openxmlformats.org/officeDocument/2006/relationships/image" Target="../media/image13.emf"/><Relationship Id="rId4" Type="http://schemas.openxmlformats.org/officeDocument/2006/relationships/image" Target="../media/image12.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590800" y="38993"/>
            <a:ext cx="6546208" cy="4947964"/>
          </a:xfrm>
          <a:prstGeom prst="rect">
            <a:avLst/>
          </a:prstGeom>
        </p:spPr>
      </p:pic>
      <p:sp>
        <p:nvSpPr>
          <p:cNvPr id="2" name="Title 1"/>
          <p:cNvSpPr>
            <a:spLocks noGrp="1"/>
          </p:cNvSpPr>
          <p:nvPr>
            <p:ph type="title"/>
          </p:nvPr>
        </p:nvSpPr>
        <p:spPr>
          <a:xfrm>
            <a:off x="2438399" y="5181600"/>
            <a:ext cx="6705601" cy="1676400"/>
          </a:xfrm>
          <a:solidFill>
            <a:schemeClr val="bg1">
              <a:lumMod val="65000"/>
            </a:schemeClr>
          </a:solidFill>
        </p:spPr>
        <p:txBody>
          <a:bodyPr/>
          <a:lstStyle/>
          <a:p>
            <a:r>
              <a:rPr lang="en-US" dirty="0"/>
              <a:t>CHARGES AND ELECTRIC FORCES </a:t>
            </a:r>
          </a:p>
        </p:txBody>
      </p:sp>
      <p:pic>
        <p:nvPicPr>
          <p:cNvPr id="6" name="Picture 5"/>
          <p:cNvPicPr>
            <a:picLocks noChangeAspect="1"/>
          </p:cNvPicPr>
          <p:nvPr/>
        </p:nvPicPr>
        <p:blipFill>
          <a:blip r:embed="rId3"/>
          <a:stretch>
            <a:fillRect/>
          </a:stretch>
        </p:blipFill>
        <p:spPr>
          <a:xfrm>
            <a:off x="533400" y="5562600"/>
            <a:ext cx="1511939" cy="1024217"/>
          </a:xfrm>
          <a:prstGeom prst="rect">
            <a:avLst/>
          </a:prstGeom>
        </p:spPr>
      </p:pic>
      <p:pic>
        <p:nvPicPr>
          <p:cNvPr id="7" name="Picture 6"/>
          <p:cNvPicPr>
            <a:picLocks noChangeAspect="1"/>
          </p:cNvPicPr>
          <p:nvPr/>
        </p:nvPicPr>
        <p:blipFill>
          <a:blip r:embed="rId2"/>
          <a:stretch>
            <a:fillRect/>
          </a:stretch>
        </p:blipFill>
        <p:spPr>
          <a:xfrm>
            <a:off x="2438399" y="-5285"/>
            <a:ext cx="6705601" cy="5068442"/>
          </a:xfrm>
          <a:prstGeom prst="rect">
            <a:avLst/>
          </a:prstGeom>
        </p:spPr>
      </p:pic>
      <p:pic>
        <p:nvPicPr>
          <p:cNvPr id="3" name="Picture 2">
            <a:extLst>
              <a:ext uri="{FF2B5EF4-FFF2-40B4-BE49-F238E27FC236}">
                <a16:creationId xmlns:a16="http://schemas.microsoft.com/office/drawing/2014/main" id="{5D555809-4C0F-42EA-BFF3-9A994633A6D2}"/>
              </a:ext>
            </a:extLst>
          </p:cNvPr>
          <p:cNvPicPr>
            <a:picLocks noChangeAspect="1"/>
          </p:cNvPicPr>
          <p:nvPr/>
        </p:nvPicPr>
        <p:blipFill>
          <a:blip r:embed="rId4"/>
          <a:stretch>
            <a:fillRect/>
          </a:stretch>
        </p:blipFill>
        <p:spPr>
          <a:xfrm>
            <a:off x="155255" y="381000"/>
            <a:ext cx="2206943" cy="469433"/>
          </a:xfrm>
          <a:prstGeom prst="rect">
            <a:avLst/>
          </a:prstGeom>
        </p:spPr>
      </p:pic>
    </p:spTree>
    <p:extLst>
      <p:ext uri="{BB962C8B-B14F-4D97-AF65-F5344CB8AC3E}">
        <p14:creationId xmlns:p14="http://schemas.microsoft.com/office/powerpoint/2010/main" val="1087600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Charging by conduction</a:t>
            </a:r>
          </a:p>
        </p:txBody>
      </p:sp>
      <p:sp>
        <p:nvSpPr>
          <p:cNvPr id="3" name="Content Placeholder 2"/>
          <p:cNvSpPr>
            <a:spLocks noGrp="1"/>
          </p:cNvSpPr>
          <p:nvPr>
            <p:ph idx="1"/>
          </p:nvPr>
        </p:nvSpPr>
        <p:spPr>
          <a:xfrm>
            <a:off x="533400" y="1828800"/>
            <a:ext cx="4038600" cy="4419600"/>
          </a:xfrm>
        </p:spPr>
        <p:txBody>
          <a:bodyPr>
            <a:normAutofit fontScale="77500" lnSpcReduction="20000"/>
          </a:bodyPr>
          <a:lstStyle/>
          <a:p>
            <a:r>
              <a:rPr lang="en-CA" dirty="0"/>
              <a:t>Copper is a good conductor of electricity; nylon is a good insulator. The copper wire shown conducts charge between the metal ball and the charged plastic rod to charge the ball negatively.</a:t>
            </a:r>
          </a:p>
          <a:p>
            <a:r>
              <a:rPr lang="en-CA" dirty="0"/>
              <a:t>After it is negatively charged, the metal ball is repelled by a negatively charged plastic rod.</a:t>
            </a:r>
          </a:p>
          <a:p>
            <a:r>
              <a:rPr lang="en-CA" dirty="0"/>
              <a:t>Note: the physical contact is required.</a:t>
            </a:r>
          </a:p>
          <a:p>
            <a:r>
              <a:rPr lang="en-CA" dirty="0"/>
              <a:t>The charge on the metal ball is of the same sign as the charge on the rod.</a:t>
            </a:r>
            <a:endParaRPr lang="en-US" dirty="0"/>
          </a:p>
          <a:p>
            <a:pPr marL="0" indent="0">
              <a:buNone/>
            </a:pPr>
            <a:endParaRPr lang="en-US" dirty="0"/>
          </a:p>
          <a:p>
            <a:endParaRPr lang="en-US" dirty="0"/>
          </a:p>
        </p:txBody>
      </p:sp>
    </p:spTree>
    <p:extLst>
      <p:ext uri="{BB962C8B-B14F-4D97-AF65-F5344CB8AC3E}">
        <p14:creationId xmlns:p14="http://schemas.microsoft.com/office/powerpoint/2010/main" val="28222816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Charging by induction</a:t>
            </a:r>
          </a:p>
        </p:txBody>
      </p:sp>
      <p:pic>
        <p:nvPicPr>
          <p:cNvPr id="4" name="Picture 3"/>
          <p:cNvPicPr>
            <a:picLocks noChangeAspect="1"/>
          </p:cNvPicPr>
          <p:nvPr/>
        </p:nvPicPr>
        <p:blipFill>
          <a:blip r:embed="rId2"/>
          <a:stretch>
            <a:fillRect/>
          </a:stretch>
        </p:blipFill>
        <p:spPr>
          <a:xfrm>
            <a:off x="5029200" y="1143000"/>
            <a:ext cx="4035902" cy="5255207"/>
          </a:xfrm>
          <a:prstGeom prst="rect">
            <a:avLst/>
          </a:prstGeom>
        </p:spPr>
      </p:pic>
      <p:sp>
        <p:nvSpPr>
          <p:cNvPr id="10" name="Rectangle 9"/>
          <p:cNvSpPr/>
          <p:nvPr/>
        </p:nvSpPr>
        <p:spPr>
          <a:xfrm>
            <a:off x="838200" y="2016135"/>
            <a:ext cx="4572000" cy="3970318"/>
          </a:xfrm>
          <a:prstGeom prst="rect">
            <a:avLst/>
          </a:prstGeom>
        </p:spPr>
        <p:txBody>
          <a:bodyPr>
            <a:spAutoFit/>
          </a:bodyPr>
          <a:lstStyle/>
          <a:p>
            <a:r>
              <a:rPr lang="en-US" dirty="0">
                <a:solidFill>
                  <a:srgbClr val="000000"/>
                </a:solidFill>
              </a:rPr>
              <a:t>Charging by induction.</a:t>
            </a:r>
          </a:p>
          <a:p>
            <a:pPr marL="342900" indent="-342900">
              <a:buAutoNum type="alphaLcParenBoth"/>
            </a:pPr>
            <a:r>
              <a:rPr lang="en-US" dirty="0">
                <a:solidFill>
                  <a:srgbClr val="000000"/>
                </a:solidFill>
              </a:rPr>
              <a:t>Two uncharged or neutral metal spheres are in contact with each other but insulated from the rest of the world.</a:t>
            </a:r>
          </a:p>
          <a:p>
            <a:pPr marL="342900" indent="-342900">
              <a:buAutoNum type="alphaLcParenBoth"/>
            </a:pPr>
            <a:r>
              <a:rPr lang="en-US" dirty="0">
                <a:solidFill>
                  <a:srgbClr val="000000"/>
                </a:solidFill>
              </a:rPr>
              <a:t>A positively charged glass rod is brought near the sphere on the left, attracting negative charge and leaving the other sphere positively charged.</a:t>
            </a:r>
          </a:p>
          <a:p>
            <a:pPr marL="342900" indent="-342900">
              <a:buAutoNum type="alphaLcParenBoth"/>
            </a:pPr>
            <a:r>
              <a:rPr lang="en-US" dirty="0">
                <a:solidFill>
                  <a:srgbClr val="000000"/>
                </a:solidFill>
              </a:rPr>
              <a:t>The spheres are separated before the rod is removed, thus separating negative and positive charges.</a:t>
            </a:r>
          </a:p>
          <a:p>
            <a:pPr marL="342900" indent="-342900">
              <a:buAutoNum type="alphaLcParenBoth"/>
            </a:pPr>
            <a:r>
              <a:rPr lang="en-US" dirty="0">
                <a:solidFill>
                  <a:srgbClr val="000000"/>
                </a:solidFill>
              </a:rPr>
              <a:t>The spheres retain net charges after the inducing rod is removed—without ever having been touched by a charged object.</a:t>
            </a:r>
          </a:p>
        </p:txBody>
      </p:sp>
    </p:spTree>
    <p:extLst>
      <p:ext uri="{BB962C8B-B14F-4D97-AF65-F5344CB8AC3E}">
        <p14:creationId xmlns:p14="http://schemas.microsoft.com/office/powerpoint/2010/main" val="39470107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Charging by induction</a:t>
            </a:r>
          </a:p>
        </p:txBody>
      </p:sp>
      <p:pic>
        <p:nvPicPr>
          <p:cNvPr id="3" name="Picture 2">
            <a:extLst>
              <a:ext uri="{FF2B5EF4-FFF2-40B4-BE49-F238E27FC236}">
                <a16:creationId xmlns:a16="http://schemas.microsoft.com/office/drawing/2014/main" id="{1818C0ED-EAD3-49EF-931D-D3305282977F}"/>
              </a:ext>
            </a:extLst>
          </p:cNvPr>
          <p:cNvPicPr>
            <a:picLocks noChangeAspect="1"/>
          </p:cNvPicPr>
          <p:nvPr/>
        </p:nvPicPr>
        <p:blipFill>
          <a:blip r:embed="rId2"/>
          <a:stretch>
            <a:fillRect/>
          </a:stretch>
        </p:blipFill>
        <p:spPr>
          <a:xfrm>
            <a:off x="1412573" y="1681110"/>
            <a:ext cx="6318853" cy="2741513"/>
          </a:xfrm>
          <a:prstGeom prst="rect">
            <a:avLst/>
          </a:prstGeom>
        </p:spPr>
      </p:pic>
      <p:sp>
        <p:nvSpPr>
          <p:cNvPr id="7" name="TextBox 6">
            <a:extLst>
              <a:ext uri="{FF2B5EF4-FFF2-40B4-BE49-F238E27FC236}">
                <a16:creationId xmlns:a16="http://schemas.microsoft.com/office/drawing/2014/main" id="{C8BCDF29-02CB-4AD4-B597-389FD4E3C857}"/>
              </a:ext>
            </a:extLst>
          </p:cNvPr>
          <p:cNvSpPr txBox="1"/>
          <p:nvPr/>
        </p:nvSpPr>
        <p:spPr>
          <a:xfrm>
            <a:off x="419099" y="4733758"/>
            <a:ext cx="8305800" cy="1754326"/>
          </a:xfrm>
          <a:prstGeom prst="rect">
            <a:avLst/>
          </a:prstGeom>
          <a:noFill/>
        </p:spPr>
        <p:txBody>
          <a:bodyPr wrap="square">
            <a:spAutoFit/>
          </a:bodyPr>
          <a:lstStyle/>
          <a:p>
            <a:r>
              <a:rPr lang="en-US" sz="1800" dirty="0"/>
              <a:t>Charging by induction using a ground connection.</a:t>
            </a:r>
          </a:p>
          <a:p>
            <a:pPr marL="228600" indent="-228600">
              <a:buAutoNum type="alphaLcParenBoth"/>
            </a:pPr>
            <a:r>
              <a:rPr lang="en-US" sz="1800" dirty="0"/>
              <a:t>A positively charged rod is brought near a neutral metal sphere, polarizing it.</a:t>
            </a:r>
          </a:p>
          <a:p>
            <a:pPr marL="228600" indent="-228600">
              <a:buAutoNum type="alphaLcParenBoth"/>
            </a:pPr>
            <a:r>
              <a:rPr lang="en-US" sz="1800" dirty="0"/>
              <a:t>The sphere is grounded, allowing electrons to be attracted from Earth’s ample supply.</a:t>
            </a:r>
          </a:p>
          <a:p>
            <a:pPr marL="228600" indent="-228600">
              <a:buAutoNum type="alphaLcParenBoth"/>
            </a:pPr>
            <a:r>
              <a:rPr lang="en-US" sz="1800" dirty="0"/>
              <a:t>The ground connection is broken.</a:t>
            </a:r>
          </a:p>
          <a:p>
            <a:pPr marL="228600" indent="-228600">
              <a:buAutoNum type="alphaLcParenBoth"/>
            </a:pPr>
            <a:r>
              <a:rPr lang="en-US" sz="1800" dirty="0"/>
              <a:t>The positive rod is removed, leaving the sphere with an induced negative charge.</a:t>
            </a:r>
          </a:p>
        </p:txBody>
      </p:sp>
    </p:spTree>
    <p:extLst>
      <p:ext uri="{BB962C8B-B14F-4D97-AF65-F5344CB8AC3E}">
        <p14:creationId xmlns:p14="http://schemas.microsoft.com/office/powerpoint/2010/main" val="15314006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Charging by induction, continued</a:t>
            </a:r>
          </a:p>
        </p:txBody>
      </p:sp>
      <p:sp>
        <p:nvSpPr>
          <p:cNvPr id="3" name="Content Placeholder 2"/>
          <p:cNvSpPr>
            <a:spLocks noGrp="1"/>
          </p:cNvSpPr>
          <p:nvPr>
            <p:ph idx="1"/>
          </p:nvPr>
        </p:nvSpPr>
        <p:spPr>
          <a:xfrm>
            <a:off x="628650" y="1600200"/>
            <a:ext cx="4419601" cy="4697410"/>
          </a:xfrm>
        </p:spPr>
        <p:txBody>
          <a:bodyPr>
            <a:normAutofit/>
          </a:bodyPr>
          <a:lstStyle/>
          <a:p>
            <a:pPr>
              <a:buClr>
                <a:schemeClr val="tx1"/>
              </a:buClr>
              <a:buSzPct val="100000"/>
              <a:buFont typeface="Wingdings" panose="05000000000000000000" pitchFamily="2" charset="2"/>
              <a:buChar char="§"/>
            </a:pPr>
            <a:r>
              <a:rPr lang="en-CA" dirty="0"/>
              <a:t>There is NO physical contact between the ball and the rod.</a:t>
            </a:r>
          </a:p>
          <a:p>
            <a:pPr>
              <a:buClr>
                <a:schemeClr val="tx1"/>
              </a:buClr>
              <a:buSzPct val="100000"/>
              <a:buFont typeface="Wingdings" panose="05000000000000000000" pitchFamily="2" charset="2"/>
              <a:buChar char="§"/>
            </a:pPr>
            <a:r>
              <a:rPr lang="en-CA" dirty="0"/>
              <a:t>The charge on the ball is of the opposite sign compared to the one on the rod.</a:t>
            </a:r>
          </a:p>
          <a:p>
            <a:pPr marL="0" indent="0">
              <a:buClr>
                <a:schemeClr val="tx1"/>
              </a:buClr>
              <a:buSzPct val="100000"/>
              <a:buNone/>
            </a:pPr>
            <a:endParaRPr lang="en-US" dirty="0"/>
          </a:p>
          <a:p>
            <a:endParaRPr lang="en-US" dirty="0"/>
          </a:p>
        </p:txBody>
      </p:sp>
    </p:spTree>
    <p:extLst>
      <p:ext uri="{BB962C8B-B14F-4D97-AF65-F5344CB8AC3E}">
        <p14:creationId xmlns:p14="http://schemas.microsoft.com/office/powerpoint/2010/main" val="10989338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Electric forces on uncharged objects</a:t>
            </a:r>
            <a:endParaRPr lang="en-US" dirty="0"/>
          </a:p>
        </p:txBody>
      </p:sp>
      <p:sp>
        <p:nvSpPr>
          <p:cNvPr id="5" name="Content Placeholder 4"/>
          <p:cNvSpPr>
            <a:spLocks noGrp="1"/>
          </p:cNvSpPr>
          <p:nvPr>
            <p:ph idx="1"/>
          </p:nvPr>
        </p:nvSpPr>
        <p:spPr>
          <a:xfrm>
            <a:off x="457200" y="1828800"/>
            <a:ext cx="3943350" cy="4537074"/>
          </a:xfrm>
        </p:spPr>
        <p:txBody>
          <a:bodyPr>
            <a:normAutofit fontScale="92500" lnSpcReduction="20000"/>
          </a:bodyPr>
          <a:lstStyle/>
          <a:p>
            <a:r>
              <a:rPr lang="en-CA" dirty="0"/>
              <a:t>A charged object can exert forces even on objects that are not charged themselves. </a:t>
            </a:r>
          </a:p>
          <a:p>
            <a:r>
              <a:rPr lang="en-CA" dirty="0"/>
              <a:t>If you rub a balloon on the rug and then hold the balloon against the ceiling, it sticks, even though the ceiling has no net electric charge.</a:t>
            </a:r>
          </a:p>
          <a:p>
            <a:r>
              <a:rPr lang="en-CA" altLang="en-US" dirty="0"/>
              <a:t>After you electrify a comb by running it through your hair, you can pick up uncharged bits of paper or plastic with it. </a:t>
            </a:r>
          </a:p>
          <a:p>
            <a:pPr marL="0" indent="0">
              <a:buNone/>
            </a:pPr>
            <a:endParaRPr lang="en-US" dirty="0"/>
          </a:p>
          <a:p>
            <a:pPr marL="0" indent="0">
              <a:buNone/>
            </a:pPr>
            <a:endParaRPr lang="en-US" dirty="0"/>
          </a:p>
        </p:txBody>
      </p:sp>
      <p:pic>
        <p:nvPicPr>
          <p:cNvPr id="9" name="Picture 8"/>
          <p:cNvPicPr>
            <a:picLocks noChangeAspect="1"/>
          </p:cNvPicPr>
          <p:nvPr/>
        </p:nvPicPr>
        <p:blipFill>
          <a:blip r:embed="rId2"/>
          <a:stretch>
            <a:fillRect/>
          </a:stretch>
        </p:blipFill>
        <p:spPr>
          <a:xfrm>
            <a:off x="2667000" y="1981200"/>
            <a:ext cx="8065707" cy="3499407"/>
          </a:xfrm>
          <a:prstGeom prst="rect">
            <a:avLst/>
          </a:prstGeom>
        </p:spPr>
      </p:pic>
    </p:spTree>
    <p:extLst>
      <p:ext uri="{BB962C8B-B14F-4D97-AF65-F5344CB8AC3E}">
        <p14:creationId xmlns:p14="http://schemas.microsoft.com/office/powerpoint/2010/main" val="10127104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934201" cy="1320800"/>
          </a:xfrm>
        </p:spPr>
        <p:txBody>
          <a:bodyPr>
            <a:normAutofit fontScale="90000"/>
          </a:bodyPr>
          <a:lstStyle/>
          <a:p>
            <a:r>
              <a:rPr lang="en-US" dirty="0"/>
              <a:t>ELECTRIC FORCES ON UNCHARGED OBJECTS, CONTINUED</a:t>
            </a:r>
          </a:p>
        </p:txBody>
      </p:sp>
      <p:sp>
        <p:nvSpPr>
          <p:cNvPr id="3" name="Content Placeholder 2"/>
          <p:cNvSpPr>
            <a:spLocks noGrp="1"/>
          </p:cNvSpPr>
          <p:nvPr>
            <p:ph idx="1"/>
          </p:nvPr>
        </p:nvSpPr>
        <p:spPr>
          <a:xfrm>
            <a:off x="609599" y="2160590"/>
            <a:ext cx="3276601" cy="3880773"/>
          </a:xfrm>
        </p:spPr>
        <p:txBody>
          <a:bodyPr/>
          <a:lstStyle/>
          <a:p>
            <a:r>
              <a:rPr lang="en-CA" dirty="0"/>
              <a:t>The negatively charged plastic comb causes a slight shifting of charge within the molecules of the neutral insulator, an effect called </a:t>
            </a:r>
            <a:r>
              <a:rPr lang="en-CA" b="1" dirty="0"/>
              <a:t>polarization</a:t>
            </a:r>
            <a:r>
              <a:rPr lang="en-CA" dirty="0"/>
              <a:t>.</a:t>
            </a:r>
            <a:endParaRPr lang="en-US" dirty="0"/>
          </a:p>
          <a:p>
            <a:endParaRPr lang="en-US" dirty="0"/>
          </a:p>
        </p:txBody>
      </p:sp>
      <p:pic>
        <p:nvPicPr>
          <p:cNvPr id="5" name="Picture 4"/>
          <p:cNvPicPr>
            <a:picLocks noChangeAspect="1"/>
          </p:cNvPicPr>
          <p:nvPr/>
        </p:nvPicPr>
        <p:blipFill>
          <a:blip r:embed="rId2"/>
          <a:stretch>
            <a:fillRect/>
          </a:stretch>
        </p:blipFill>
        <p:spPr>
          <a:xfrm>
            <a:off x="2971800" y="2160590"/>
            <a:ext cx="6770307" cy="2937382"/>
          </a:xfrm>
          <a:prstGeom prst="rect">
            <a:avLst/>
          </a:prstGeom>
        </p:spPr>
      </p:pic>
    </p:spTree>
    <p:extLst>
      <p:ext uri="{BB962C8B-B14F-4D97-AF65-F5344CB8AC3E}">
        <p14:creationId xmlns:p14="http://schemas.microsoft.com/office/powerpoint/2010/main" val="8348660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381000"/>
            <a:ext cx="8065707" cy="1320800"/>
          </a:xfrm>
        </p:spPr>
        <p:txBody>
          <a:bodyPr>
            <a:normAutofit/>
          </a:bodyPr>
          <a:lstStyle/>
          <a:p>
            <a:r>
              <a:rPr lang="en-US" dirty="0"/>
              <a:t>Electric forces on uncharged objects, details</a:t>
            </a:r>
          </a:p>
        </p:txBody>
      </p:sp>
      <p:pic>
        <p:nvPicPr>
          <p:cNvPr id="4" name="Picture 3">
            <a:extLst>
              <a:ext uri="{FF2B5EF4-FFF2-40B4-BE49-F238E27FC236}">
                <a16:creationId xmlns:a16="http://schemas.microsoft.com/office/drawing/2014/main" id="{CAA1D316-67E4-4BB5-88D6-B31370B4E923}"/>
              </a:ext>
            </a:extLst>
          </p:cNvPr>
          <p:cNvPicPr>
            <a:picLocks noChangeAspect="1"/>
          </p:cNvPicPr>
          <p:nvPr/>
        </p:nvPicPr>
        <p:blipFill>
          <a:blip r:embed="rId2"/>
          <a:stretch>
            <a:fillRect/>
          </a:stretch>
        </p:blipFill>
        <p:spPr>
          <a:xfrm>
            <a:off x="609599" y="1219200"/>
            <a:ext cx="8065707" cy="3499407"/>
          </a:xfrm>
          <a:prstGeom prst="rect">
            <a:avLst/>
          </a:prstGeom>
        </p:spPr>
      </p:pic>
      <p:sp>
        <p:nvSpPr>
          <p:cNvPr id="9" name="TextBox 8">
            <a:extLst>
              <a:ext uri="{FF2B5EF4-FFF2-40B4-BE49-F238E27FC236}">
                <a16:creationId xmlns:a16="http://schemas.microsoft.com/office/drawing/2014/main" id="{64E3CE9C-9120-4041-91A4-43CB9BCCC314}"/>
              </a:ext>
            </a:extLst>
          </p:cNvPr>
          <p:cNvSpPr txBox="1"/>
          <p:nvPr/>
        </p:nvSpPr>
        <p:spPr>
          <a:xfrm>
            <a:off x="762000" y="3732177"/>
            <a:ext cx="8065706" cy="2862322"/>
          </a:xfrm>
          <a:prstGeom prst="rect">
            <a:avLst/>
          </a:prstGeom>
          <a:noFill/>
        </p:spPr>
        <p:txBody>
          <a:bodyPr wrap="square">
            <a:spAutoFit/>
          </a:bodyPr>
          <a:lstStyle/>
          <a:p>
            <a:r>
              <a:rPr lang="en-US" sz="1800" dirty="0"/>
              <a:t>Both positive and negative objects attract a neutral object by polarizing its molecules.</a:t>
            </a:r>
          </a:p>
          <a:p>
            <a:pPr marL="228600" indent="-228600">
              <a:buAutoNum type="alphaLcParenBoth"/>
            </a:pPr>
            <a:r>
              <a:rPr lang="en-US" sz="1800" dirty="0"/>
              <a:t>A positive object brought near a neutral insulator polarizes its molecules. There is a slight shift in the distribution of the electrons orbiting the molecule, with unlike charges being brought nearer and like charges moved away. Since the electrostatic force decreases with distance, there is a net attraction.</a:t>
            </a:r>
          </a:p>
          <a:p>
            <a:pPr marL="228600" indent="-228600">
              <a:buAutoNum type="alphaLcParenBoth"/>
            </a:pPr>
            <a:r>
              <a:rPr lang="en-US" sz="1800" dirty="0"/>
              <a:t>A negative object produces the opposite polarization, but again attracts the neutral object.</a:t>
            </a:r>
          </a:p>
          <a:p>
            <a:pPr marL="228600" indent="-228600">
              <a:buAutoNum type="alphaLcParenBoth"/>
            </a:pPr>
            <a:r>
              <a:rPr lang="en-US" sz="1800" dirty="0"/>
              <a:t>The same effect occurs for a conductor; since the unlike charges are closer, there is a net attraction.</a:t>
            </a:r>
          </a:p>
        </p:txBody>
      </p:sp>
    </p:spTree>
    <p:extLst>
      <p:ext uri="{BB962C8B-B14F-4D97-AF65-F5344CB8AC3E}">
        <p14:creationId xmlns:p14="http://schemas.microsoft.com/office/powerpoint/2010/main" val="12999828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Force between point charges </a:t>
            </a:r>
          </a:p>
        </p:txBody>
      </p:sp>
      <p:sp>
        <p:nvSpPr>
          <p:cNvPr id="3" name="Content Placeholder 2"/>
          <p:cNvSpPr>
            <a:spLocks noGrp="1"/>
          </p:cNvSpPr>
          <p:nvPr>
            <p:ph idx="1"/>
          </p:nvPr>
        </p:nvSpPr>
        <p:spPr>
          <a:xfrm>
            <a:off x="533400" y="1690689"/>
            <a:ext cx="3886201" cy="4392610"/>
          </a:xfrm>
        </p:spPr>
        <p:txBody>
          <a:bodyPr>
            <a:normAutofit fontScale="77500" lnSpcReduction="20000"/>
          </a:bodyPr>
          <a:lstStyle/>
          <a:p>
            <a:pPr marL="255600" indent="-255600">
              <a:buSzPct val="100000"/>
            </a:pPr>
            <a:r>
              <a:rPr lang="en-CA" dirty="0"/>
              <a:t>Coulomb studied the interaction forces of charged particles in detail in 1784. </a:t>
            </a:r>
          </a:p>
          <a:p>
            <a:pPr marL="255600" indent="-255600">
              <a:buSzPct val="100000"/>
            </a:pPr>
            <a:r>
              <a:rPr lang="en-CA" dirty="0"/>
              <a:t>He used a torsion balance similar to the one used 13 years later by Cavendish to study the much weaker gravitational interaction. </a:t>
            </a:r>
          </a:p>
          <a:p>
            <a:pPr marL="255600" indent="-255600">
              <a:buSzPct val="100000"/>
            </a:pPr>
            <a:r>
              <a:rPr lang="en-CA" dirty="0"/>
              <a:t>For point charges, Coulomb found that the magnitude of the </a:t>
            </a:r>
            <a:r>
              <a:rPr lang="en-US" dirty="0"/>
              <a:t>electric force between two point charges is directly proportional to the product of their charges and inversely proportional to the square of the distance between them.</a:t>
            </a:r>
          </a:p>
          <a:p>
            <a:pPr marL="255600" indent="-255600">
              <a:buSzPct val="100000"/>
            </a:pPr>
            <a:endParaRPr lang="en-US" dirty="0"/>
          </a:p>
          <a:p>
            <a:endParaRPr lang="en-US" dirty="0"/>
          </a:p>
        </p:txBody>
      </p:sp>
      <p:pic>
        <p:nvPicPr>
          <p:cNvPr id="5" name="Picture 4"/>
          <p:cNvPicPr>
            <a:picLocks noChangeAspect="1"/>
          </p:cNvPicPr>
          <p:nvPr/>
        </p:nvPicPr>
        <p:blipFill>
          <a:blip r:embed="rId2"/>
          <a:stretch>
            <a:fillRect/>
          </a:stretch>
        </p:blipFill>
        <p:spPr>
          <a:xfrm>
            <a:off x="4953000" y="2133600"/>
            <a:ext cx="3840480" cy="3200400"/>
          </a:xfrm>
          <a:prstGeom prst="rect">
            <a:avLst/>
          </a:prstGeom>
        </p:spPr>
      </p:pic>
    </p:spTree>
    <p:extLst>
      <p:ext uri="{BB962C8B-B14F-4D97-AF65-F5344CB8AC3E}">
        <p14:creationId xmlns:p14="http://schemas.microsoft.com/office/powerpoint/2010/main" val="29115526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Force between point charges, continued</a:t>
            </a: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628650" y="1944381"/>
                <a:ext cx="7535654" cy="4545010"/>
              </a:xfrm>
            </p:spPr>
            <p:txBody>
              <a:bodyPr>
                <a:normAutofit fontScale="85000" lnSpcReduction="20000"/>
              </a:bodyPr>
              <a:lstStyle/>
              <a:p>
                <a:r>
                  <a:rPr lang="en-US" dirty="0"/>
                  <a:t>Electric force acts along a line connecting the charges. </a:t>
                </a:r>
              </a:p>
              <a:p>
                <a:r>
                  <a:rPr lang="en-US" dirty="0"/>
                  <a:t>Electric force is attractive for opposite charges and repulsive for similar charges.</a:t>
                </a:r>
              </a:p>
              <a:p>
                <a:pPr marL="0" indent="0">
                  <a:buNone/>
                </a:pPr>
                <a:endParaRPr lang="en-US" i="1" dirty="0"/>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𝐹</m:t>
                      </m:r>
                      <m:r>
                        <a:rPr lang="en-US" i="1">
                          <a:latin typeface="Cambria Math" panose="02040503050406030204" pitchFamily="18" charset="0"/>
                        </a:rPr>
                        <m:t>=</m:t>
                      </m:r>
                      <m:r>
                        <a:rPr lang="en-US" i="1">
                          <a:latin typeface="Cambria Math" panose="02040503050406030204" pitchFamily="18" charset="0"/>
                        </a:rPr>
                        <m:t>𝑘</m:t>
                      </m:r>
                      <m:f>
                        <m:fPr>
                          <m:ctrlPr>
                            <a:rPr lang="en-US" i="1">
                              <a:latin typeface="Cambria Math" panose="02040503050406030204" pitchFamily="18" charset="0"/>
                            </a:rPr>
                          </m:ctrlPr>
                        </m:fPr>
                        <m:num>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𝑞</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𝑞</m:t>
                              </m:r>
                            </m:e>
                            <m:sub>
                              <m:r>
                                <a:rPr lang="en-US" i="1">
                                  <a:latin typeface="Cambria Math" panose="02040503050406030204" pitchFamily="18" charset="0"/>
                                </a:rPr>
                                <m:t>2</m:t>
                              </m:r>
                            </m:sub>
                          </m:sSub>
                          <m:r>
                            <a:rPr lang="en-US" i="1">
                              <a:latin typeface="Cambria Math" panose="02040503050406030204" pitchFamily="18" charset="0"/>
                            </a:rPr>
                            <m:t>|</m:t>
                          </m:r>
                        </m:num>
                        <m:den>
                          <m:sSup>
                            <m:sSupPr>
                              <m:ctrlPr>
                                <a:rPr lang="en-US" i="1">
                                  <a:latin typeface="Cambria Math" panose="02040503050406030204" pitchFamily="18" charset="0"/>
                                </a:rPr>
                              </m:ctrlPr>
                            </m:sSupPr>
                            <m:e>
                              <m:r>
                                <a:rPr lang="en-US" i="1">
                                  <a:latin typeface="Cambria Math" panose="02040503050406030204" pitchFamily="18" charset="0"/>
                                </a:rPr>
                                <m:t>𝑟</m:t>
                              </m:r>
                            </m:e>
                            <m:sup>
                              <m:r>
                                <a:rPr lang="en-US" i="1">
                                  <a:latin typeface="Cambria Math" panose="02040503050406030204" pitchFamily="18" charset="0"/>
                                </a:rPr>
                                <m:t>2</m:t>
                              </m:r>
                            </m:sup>
                          </m:sSup>
                        </m:den>
                      </m:f>
                    </m:oMath>
                  </m:oMathPara>
                </a14:m>
                <a:endParaRPr lang="en-US" dirty="0"/>
              </a:p>
              <a:p>
                <a:pPr marL="0" indent="0">
                  <a:buNone/>
                </a:pPr>
                <a:r>
                  <a:rPr lang="en-US" dirty="0"/>
                  <a:t>where </a:t>
                </a:r>
                <a14:m>
                  <m:oMath xmlns:m="http://schemas.openxmlformats.org/officeDocument/2006/math">
                    <m:r>
                      <a:rPr lang="en-US" i="1">
                        <a:latin typeface="Cambria Math" panose="02040503050406030204" pitchFamily="18" charset="0"/>
                      </a:rPr>
                      <m:t>𝑘</m:t>
                    </m:r>
                    <m:r>
                      <a:rPr lang="en-US" i="1">
                        <a:latin typeface="Cambria Math" panose="02040503050406030204" pitchFamily="18" charset="0"/>
                      </a:rPr>
                      <m:t>=8.99×</m:t>
                    </m:r>
                    <m:sSup>
                      <m:sSupPr>
                        <m:ctrlPr>
                          <a:rPr lang="en-US" i="1">
                            <a:latin typeface="Cambria Math" panose="02040503050406030204" pitchFamily="18" charset="0"/>
                          </a:rPr>
                        </m:ctrlPr>
                      </m:sSupPr>
                      <m:e>
                        <m:r>
                          <a:rPr lang="en-US" i="1">
                            <a:latin typeface="Cambria Math" panose="02040503050406030204" pitchFamily="18" charset="0"/>
                          </a:rPr>
                          <m:t>10</m:t>
                        </m:r>
                      </m:e>
                      <m:sup>
                        <m:r>
                          <a:rPr lang="en-US" i="1">
                            <a:latin typeface="Cambria Math" panose="02040503050406030204" pitchFamily="18" charset="0"/>
                          </a:rPr>
                          <m:t>9</m:t>
                        </m:r>
                      </m:sup>
                    </m:sSup>
                    <m:r>
                      <a:rPr lang="en-US" i="1">
                        <a:latin typeface="Cambria Math" panose="02040503050406030204" pitchFamily="18" charset="0"/>
                      </a:rPr>
                      <m:t> </m:t>
                    </m:r>
                    <m:r>
                      <a:rPr lang="en-US" i="1">
                        <a:latin typeface="Cambria Math" panose="02040503050406030204" pitchFamily="18" charset="0"/>
                      </a:rPr>
                      <m:t>𝑁</m:t>
                    </m:r>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𝑚</m:t>
                        </m:r>
                      </m:e>
                      <m:sup>
                        <m:r>
                          <a:rPr lang="en-US" i="1">
                            <a:latin typeface="Cambria Math" panose="02040503050406030204" pitchFamily="18" charset="0"/>
                          </a:rPr>
                          <m:t>2</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𝐶</m:t>
                        </m:r>
                      </m:e>
                      <m:sup>
                        <m:r>
                          <a:rPr lang="en-US" i="1">
                            <a:latin typeface="Cambria Math" panose="02040503050406030204" pitchFamily="18" charset="0"/>
                          </a:rPr>
                          <m:t>2</m:t>
                        </m:r>
                      </m:sup>
                    </m:sSup>
                  </m:oMath>
                </a14:m>
                <a:r>
                  <a:rPr lang="en-US" dirty="0"/>
                  <a:t>(Coulomb’s constant)  or alternatively:</a:t>
                </a:r>
              </a:p>
              <a:p>
                <a:pPr marL="0" indent="0">
                  <a:buNone/>
                </a:pPr>
                <a:endParaRPr lang="en-US" dirty="0"/>
              </a:p>
              <a:p>
                <a:pPr marL="0" indent="0">
                  <a:buNone/>
                </a:pPr>
                <a:endParaRPr lang="en-US" dirty="0"/>
              </a:p>
              <a:p>
                <a:pPr marL="0" indent="0">
                  <a:buNone/>
                </a:pPr>
                <a:endParaRPr lang="en-US" dirty="0"/>
              </a:p>
              <a:p>
                <a:pPr marL="0" indent="0">
                  <a:buNone/>
                </a:pPr>
                <a:r>
                  <a:rPr lang="en-US" dirty="0"/>
                  <a:t>where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𝜀</m:t>
                        </m:r>
                      </m:e>
                      <m:sub>
                        <m:r>
                          <a:rPr lang="en-US" i="1">
                            <a:latin typeface="Cambria Math" panose="02040503050406030204" pitchFamily="18" charset="0"/>
                          </a:rPr>
                          <m:t>0</m:t>
                        </m:r>
                      </m:sub>
                    </m:sSub>
                    <m:r>
                      <a:rPr lang="en-US" i="1">
                        <a:latin typeface="Cambria Math" panose="02040503050406030204" pitchFamily="18" charset="0"/>
                      </a:rPr>
                      <m:t>=8.85×</m:t>
                    </m:r>
                    <m:sSup>
                      <m:sSupPr>
                        <m:ctrlPr>
                          <a:rPr lang="en-US" i="1">
                            <a:latin typeface="Cambria Math" panose="02040503050406030204" pitchFamily="18" charset="0"/>
                          </a:rPr>
                        </m:ctrlPr>
                      </m:sSupPr>
                      <m:e>
                        <m:r>
                          <a:rPr lang="en-US" i="1">
                            <a:latin typeface="Cambria Math" panose="02040503050406030204" pitchFamily="18" charset="0"/>
                          </a:rPr>
                          <m:t>1</m:t>
                        </m:r>
                        <m:r>
                          <a:rPr lang="en-US" b="0" i="1" smtClean="0">
                            <a:latin typeface="Cambria Math" panose="02040503050406030204" pitchFamily="18" charset="0"/>
                          </a:rPr>
                          <m:t>0</m:t>
                        </m:r>
                      </m:e>
                      <m:sup>
                        <m:r>
                          <a:rPr lang="en-US" i="1">
                            <a:latin typeface="Cambria Math" panose="02040503050406030204" pitchFamily="18" charset="0"/>
                          </a:rPr>
                          <m:t>−12</m:t>
                        </m:r>
                      </m:sup>
                    </m:sSup>
                    <m:r>
                      <a:rPr lang="en-US" i="1">
                        <a:latin typeface="Cambria Math" panose="02040503050406030204" pitchFamily="18" charset="0"/>
                      </a:rPr>
                      <m:t> </m:t>
                    </m:r>
                    <m:sSup>
                      <m:sSupPr>
                        <m:ctrlPr>
                          <a:rPr lang="en-US" i="1">
                            <a:latin typeface="Cambria Math" panose="02040503050406030204" pitchFamily="18" charset="0"/>
                          </a:rPr>
                        </m:ctrlPr>
                      </m:sSupPr>
                      <m:e>
                        <m:r>
                          <a:rPr lang="en-US" i="1">
                            <a:latin typeface="Cambria Math" panose="02040503050406030204" pitchFamily="18" charset="0"/>
                          </a:rPr>
                          <m:t>𝐶</m:t>
                        </m:r>
                      </m:e>
                      <m:sup>
                        <m:r>
                          <a:rPr lang="en-US" i="1">
                            <a:latin typeface="Cambria Math" panose="02040503050406030204" pitchFamily="18" charset="0"/>
                          </a:rPr>
                          <m:t>2</m:t>
                        </m:r>
                      </m:sup>
                    </m:sSup>
                    <m:r>
                      <a:rPr lang="en-US" i="1">
                        <a:latin typeface="Cambria Math" panose="02040503050406030204" pitchFamily="18" charset="0"/>
                      </a:rPr>
                      <m:t>/(</m:t>
                    </m:r>
                    <m:r>
                      <a:rPr lang="en-US" i="1">
                        <a:latin typeface="Cambria Math" panose="02040503050406030204" pitchFamily="18" charset="0"/>
                      </a:rPr>
                      <m:t>𝑁</m:t>
                    </m:r>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𝑚</m:t>
                        </m:r>
                      </m:e>
                      <m:sup>
                        <m:r>
                          <a:rPr lang="en-US" i="1">
                            <a:latin typeface="Cambria Math" panose="02040503050406030204" pitchFamily="18" charset="0"/>
                          </a:rPr>
                          <m:t>2</m:t>
                        </m:r>
                      </m:sup>
                    </m:sSup>
                    <m:r>
                      <a:rPr lang="en-US" i="1">
                        <a:latin typeface="Cambria Math" panose="02040503050406030204" pitchFamily="18" charset="0"/>
                      </a:rPr>
                      <m:t>)</m:t>
                    </m:r>
                  </m:oMath>
                </a14:m>
                <a:r>
                  <a:rPr lang="en-US" dirty="0"/>
                  <a:t> (permittivity of free space)</a:t>
                </a:r>
              </a:p>
              <a:p>
                <a:pPr marL="0" indent="0">
                  <a:buNone/>
                </a:pP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628650" y="1944381"/>
                <a:ext cx="7535654" cy="4545010"/>
              </a:xfrm>
              <a:blipFill>
                <a:blip r:embed="rId3"/>
                <a:stretch>
                  <a:fillRect l="-1214" t="-3083" b="-670"/>
                </a:stretch>
              </a:blipFill>
            </p:spPr>
            <p:txBody>
              <a:bodyPr/>
              <a:lstStyle/>
              <a:p>
                <a:r>
                  <a:rPr lang="en-US">
                    <a:noFill/>
                  </a:rPr>
                  <a:t> </a:t>
                </a:r>
              </a:p>
            </p:txBody>
          </p:sp>
        </mc:Fallback>
      </mc:AlternateContent>
      <p:sp>
        <p:nvSpPr>
          <p:cNvPr id="6" name="Rectangle 12"/>
          <p:cNvSpPr>
            <a:spLocks noChangeArrowheads="1"/>
          </p:cNvSpPr>
          <p:nvPr/>
        </p:nvSpPr>
        <p:spPr bwMode="auto">
          <a:xfrm flipV="1">
            <a:off x="1600200" y="4648198"/>
            <a:ext cx="656410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1592718844"/>
              </p:ext>
            </p:extLst>
          </p:nvPr>
        </p:nvGraphicFramePr>
        <p:xfrm>
          <a:off x="2819400" y="4800600"/>
          <a:ext cx="2955119" cy="651733"/>
        </p:xfrm>
        <a:graphic>
          <a:graphicData uri="http://schemas.openxmlformats.org/presentationml/2006/ole">
            <mc:AlternateContent xmlns:mc="http://schemas.openxmlformats.org/markup-compatibility/2006">
              <mc:Choice xmlns:v="urn:schemas-microsoft-com:vml" Requires="v">
                <p:oleObj spid="_x0000_s1074" r:id="rId4" imgW="2095500" imgH="457200" progId="Equation.DSMT4">
                  <p:embed/>
                </p:oleObj>
              </mc:Choice>
              <mc:Fallback>
                <p:oleObj r:id="rId4" imgW="2095500" imgH="457200" progId="Equation.DSMT4">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9400" y="4800600"/>
                        <a:ext cx="2955119" cy="651733"/>
                      </a:xfrm>
                      <a:prstGeom prst="rect">
                        <a:avLst/>
                      </a:prstGeom>
                      <a:noFill/>
                    </p:spPr>
                  </p:pic>
                </p:oleObj>
              </mc:Fallback>
            </mc:AlternateContent>
          </a:graphicData>
        </a:graphic>
      </p:graphicFrame>
    </p:spTree>
    <p:extLst>
      <p:ext uri="{BB962C8B-B14F-4D97-AF65-F5344CB8AC3E}">
        <p14:creationId xmlns:p14="http://schemas.microsoft.com/office/powerpoint/2010/main" val="1907641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sz="4000" b="0" dirty="0">
                <a:solidFill>
                  <a:schemeClr val="tx1"/>
                </a:solidFill>
              </a:rPr>
              <a:t>Coulomb’s law, details</a:t>
            </a:r>
            <a:endParaRPr lang="en-IN" sz="4000" b="0" dirty="0">
              <a:solidFill>
                <a:schemeClr val="tx1"/>
              </a:solidFill>
            </a:endParaRPr>
          </a:p>
        </p:txBody>
      </p:sp>
      <p:sp>
        <p:nvSpPr>
          <p:cNvPr id="8" name="Content Placeholder 7"/>
          <p:cNvSpPr>
            <a:spLocks noGrp="1"/>
          </p:cNvSpPr>
          <p:nvPr>
            <p:ph sz="quarter" idx="13"/>
          </p:nvPr>
        </p:nvSpPr>
        <p:spPr>
          <a:xfrm>
            <a:off x="381000" y="2514600"/>
            <a:ext cx="8229600" cy="2307461"/>
          </a:xfrm>
        </p:spPr>
        <p:txBody>
          <a:bodyPr>
            <a:normAutofit lnSpcReduction="10000"/>
          </a:bodyPr>
          <a:lstStyle/>
          <a:p>
            <a:pPr indent="-255600"/>
            <a:r>
              <a:rPr lang="en-US" sz="2400" dirty="0">
                <a:latin typeface="+mn-lt"/>
              </a:rPr>
              <a:t>Coulomb’s law describes the force between two charged </a:t>
            </a:r>
            <a:r>
              <a:rPr lang="en-IN" sz="2400" b="1" dirty="0">
                <a:latin typeface="+mn-lt"/>
              </a:rPr>
              <a:t>particles</a:t>
            </a:r>
            <a:r>
              <a:rPr lang="en-IN" sz="2400" dirty="0">
                <a:latin typeface="+mn-lt"/>
              </a:rPr>
              <a:t>.</a:t>
            </a:r>
          </a:p>
          <a:p>
            <a:pPr indent="-255600"/>
            <a:r>
              <a:rPr lang="en-US" sz="2400" dirty="0">
                <a:latin typeface="+mn-lt"/>
              </a:rPr>
              <a:t>Coulomb’s law applies only to </a:t>
            </a:r>
            <a:r>
              <a:rPr lang="en-US" sz="2400" b="1" dirty="0">
                <a:latin typeface="+mn-lt"/>
              </a:rPr>
              <a:t>point charges </a:t>
            </a:r>
            <a:r>
              <a:rPr lang="en-US" sz="2400" dirty="0">
                <a:latin typeface="+mn-lt"/>
              </a:rPr>
              <a:t>and spherically symmetric charge distributions.</a:t>
            </a:r>
          </a:p>
          <a:p>
            <a:pPr indent="-255600"/>
            <a:r>
              <a:rPr lang="en-US" sz="2400" dirty="0">
                <a:latin typeface="+mn-lt"/>
              </a:rPr>
              <a:t>Objects can be considered point charges if they are much smaller than the distance between them.</a:t>
            </a:r>
            <a:endParaRPr lang="en-IN" sz="2400" dirty="0">
              <a:latin typeface="+mn-lt"/>
            </a:endParaRPr>
          </a:p>
        </p:txBody>
      </p:sp>
    </p:spTree>
    <p:extLst>
      <p:ext uri="{BB962C8B-B14F-4D97-AF65-F5344CB8AC3E}">
        <p14:creationId xmlns:p14="http://schemas.microsoft.com/office/powerpoint/2010/main" val="2517587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 charge	</a:t>
            </a:r>
          </a:p>
        </p:txBody>
      </p:sp>
      <p:sp>
        <p:nvSpPr>
          <p:cNvPr id="3" name="Content Placeholder 2"/>
          <p:cNvSpPr>
            <a:spLocks noGrp="1"/>
          </p:cNvSpPr>
          <p:nvPr>
            <p:ph idx="1"/>
          </p:nvPr>
        </p:nvSpPr>
        <p:spPr>
          <a:xfrm>
            <a:off x="610323" y="1447800"/>
            <a:ext cx="3656877" cy="5105400"/>
          </a:xfrm>
        </p:spPr>
        <p:txBody>
          <a:bodyPr>
            <a:normAutofit fontScale="92500" lnSpcReduction="10000"/>
          </a:bodyPr>
          <a:lstStyle/>
          <a:p>
            <a:pPr marL="255600" indent="-255600">
              <a:buSzPct val="100000"/>
            </a:pPr>
            <a:r>
              <a:rPr lang="en-CA" dirty="0"/>
              <a:t>Plastic rods and fur (real or fake) are particularly good for demonstrating </a:t>
            </a:r>
            <a:r>
              <a:rPr lang="en-CA" b="1" dirty="0"/>
              <a:t>electrostatics</a:t>
            </a:r>
            <a:r>
              <a:rPr lang="en-CA" dirty="0"/>
              <a:t>, the interactions between electric charges that are at rest (or nearly so). </a:t>
            </a:r>
          </a:p>
          <a:p>
            <a:pPr marL="255600" indent="-255600">
              <a:buSzPct val="100000"/>
            </a:pPr>
            <a:r>
              <a:rPr lang="en-CA" dirty="0"/>
              <a:t>After we charge both plastic rods by rubbing them with the piece of fur, we find that the rods </a:t>
            </a:r>
            <a:r>
              <a:rPr lang="en-CA" b="1" dirty="0"/>
              <a:t>repel</a:t>
            </a:r>
            <a:r>
              <a:rPr lang="en-CA" dirty="0"/>
              <a:t> each other.</a:t>
            </a:r>
            <a:endParaRPr lang="en-US" dirty="0"/>
          </a:p>
          <a:p>
            <a:endParaRPr lang="en-US" dirty="0"/>
          </a:p>
        </p:txBody>
      </p:sp>
      <p:pic>
        <p:nvPicPr>
          <p:cNvPr id="6" name="Picture 5"/>
          <p:cNvPicPr>
            <a:picLocks noChangeAspect="1"/>
          </p:cNvPicPr>
          <p:nvPr/>
        </p:nvPicPr>
        <p:blipFill>
          <a:blip r:embed="rId2"/>
          <a:stretch>
            <a:fillRect/>
          </a:stretch>
        </p:blipFill>
        <p:spPr>
          <a:xfrm>
            <a:off x="4038600" y="4022282"/>
            <a:ext cx="5482195" cy="2378518"/>
          </a:xfrm>
          <a:prstGeom prst="rect">
            <a:avLst/>
          </a:prstGeom>
        </p:spPr>
      </p:pic>
    </p:spTree>
    <p:extLst>
      <p:ext uri="{BB962C8B-B14F-4D97-AF65-F5344CB8AC3E}">
        <p14:creationId xmlns:p14="http://schemas.microsoft.com/office/powerpoint/2010/main" val="14506210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0" dirty="0">
                <a:solidFill>
                  <a:schemeClr val="tx1"/>
                </a:solidFill>
              </a:rPr>
              <a:t>Coulomb’s law, more details </a:t>
            </a:r>
            <a:endParaRPr lang="en-IN" sz="4000" b="0" dirty="0">
              <a:solidFill>
                <a:schemeClr val="tx1"/>
              </a:solidFill>
            </a:endParaRPr>
          </a:p>
        </p:txBody>
      </p:sp>
      <p:sp>
        <p:nvSpPr>
          <p:cNvPr id="5" name="Content Placeholder 4"/>
          <p:cNvSpPr>
            <a:spLocks noGrp="1"/>
          </p:cNvSpPr>
          <p:nvPr>
            <p:ph sz="quarter" idx="13"/>
          </p:nvPr>
        </p:nvSpPr>
        <p:spPr>
          <a:xfrm>
            <a:off x="457200" y="1556326"/>
            <a:ext cx="8686800" cy="3965933"/>
          </a:xfrm>
        </p:spPr>
        <p:txBody>
          <a:bodyPr>
            <a:normAutofit/>
          </a:bodyPr>
          <a:lstStyle/>
          <a:p>
            <a:pPr indent="-255600"/>
            <a:r>
              <a:rPr lang="en-US" sz="2400" dirty="0">
                <a:latin typeface="+mn-lt"/>
              </a:rPr>
              <a:t>Coulomb’s law looks much like Newton’s gravity except the charge </a:t>
            </a:r>
            <a:r>
              <a:rPr lang="en-US" sz="2400" i="1" dirty="0">
                <a:latin typeface="+mn-lt"/>
              </a:rPr>
              <a:t>q</a:t>
            </a:r>
            <a:r>
              <a:rPr lang="en-US" sz="2400" dirty="0">
                <a:latin typeface="+mn-lt"/>
              </a:rPr>
              <a:t> can be positive or negative, so the force can be attractive or repulsive.</a:t>
            </a:r>
          </a:p>
          <a:p>
            <a:pPr indent="-255600"/>
            <a:r>
              <a:rPr lang="en-US" sz="2400" dirty="0">
                <a:latin typeface="+mn-lt"/>
              </a:rPr>
              <a:t>The direction of the force is determined by the second part of Coulomb’s law.</a:t>
            </a:r>
            <a:endParaRPr lang="en-IN" sz="2400" dirty="0">
              <a:latin typeface="+mn-lt"/>
            </a:endParaRPr>
          </a:p>
        </p:txBody>
      </p:sp>
      <p:pic>
        <p:nvPicPr>
          <p:cNvPr id="7" name="Picture 6"/>
          <p:cNvPicPr>
            <a:picLocks noChangeAspect="1"/>
          </p:cNvPicPr>
          <p:nvPr/>
        </p:nvPicPr>
        <p:blipFill>
          <a:blip r:embed="rId2"/>
          <a:stretch>
            <a:fillRect/>
          </a:stretch>
        </p:blipFill>
        <p:spPr>
          <a:xfrm>
            <a:off x="1026949" y="4191000"/>
            <a:ext cx="7638950" cy="1396105"/>
          </a:xfrm>
          <a:prstGeom prst="rect">
            <a:avLst/>
          </a:prstGeom>
        </p:spPr>
      </p:pic>
    </p:spTree>
    <p:extLst>
      <p:ext uri="{BB962C8B-B14F-4D97-AF65-F5344CB8AC3E}">
        <p14:creationId xmlns:p14="http://schemas.microsoft.com/office/powerpoint/2010/main" val="8845866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0" dirty="0">
                <a:solidFill>
                  <a:schemeClr val="tx1"/>
                </a:solidFill>
              </a:rPr>
              <a:t>Superposition principle and other important details</a:t>
            </a:r>
            <a:endParaRPr lang="en-IN" sz="3200" b="0" dirty="0">
              <a:solidFill>
                <a:schemeClr val="tx1"/>
              </a:solidFill>
            </a:endParaRPr>
          </a:p>
        </p:txBody>
      </p:sp>
      <p:sp>
        <p:nvSpPr>
          <p:cNvPr id="3" name="Content Placeholder 2"/>
          <p:cNvSpPr>
            <a:spLocks noGrp="1"/>
          </p:cNvSpPr>
          <p:nvPr>
            <p:ph sz="quarter" idx="13"/>
          </p:nvPr>
        </p:nvSpPr>
        <p:spPr>
          <a:xfrm>
            <a:off x="457200" y="1556326"/>
            <a:ext cx="8229600" cy="2343321"/>
          </a:xfrm>
        </p:spPr>
        <p:txBody>
          <a:bodyPr>
            <a:normAutofit/>
          </a:bodyPr>
          <a:lstStyle/>
          <a:p>
            <a:pPr indent="-255600"/>
            <a:r>
              <a:rPr lang="en-US" sz="2400" dirty="0">
                <a:latin typeface="+mn-lt"/>
              </a:rPr>
              <a:t>Coulomb’s law is a force law, and forces are vectors.</a:t>
            </a:r>
          </a:p>
          <a:p>
            <a:pPr indent="-255600"/>
            <a:r>
              <a:rPr lang="en-US" sz="2400" b="1" dirty="0">
                <a:latin typeface="+mn-lt"/>
              </a:rPr>
              <a:t>Electric forces, like other forces, can be superimposed.</a:t>
            </a:r>
            <a:endParaRPr lang="en-US" sz="2400" dirty="0">
              <a:latin typeface="+mn-lt"/>
            </a:endParaRPr>
          </a:p>
          <a:p>
            <a:pPr indent="-255600"/>
            <a:r>
              <a:rPr lang="en-US" sz="2400" dirty="0">
                <a:latin typeface="+mn-lt"/>
              </a:rPr>
              <a:t>The </a:t>
            </a:r>
            <a:r>
              <a:rPr lang="en-US" sz="2400" b="1" dirty="0">
                <a:latin typeface="+mn-lt"/>
              </a:rPr>
              <a:t>net</a:t>
            </a:r>
            <a:r>
              <a:rPr lang="en-US" sz="2400" dirty="0">
                <a:latin typeface="+mn-lt"/>
              </a:rPr>
              <a:t> electric force on charge </a:t>
            </a:r>
            <a:r>
              <a:rPr lang="en-US" sz="2400" i="1" dirty="0">
                <a:latin typeface="+mn-lt"/>
              </a:rPr>
              <a:t>j</a:t>
            </a:r>
            <a:r>
              <a:rPr lang="en-US" sz="2400" dirty="0">
                <a:latin typeface="+mn-lt"/>
              </a:rPr>
              <a:t> due to all other charges is the sum of the individuals forces due to each charge:</a:t>
            </a:r>
          </a:p>
        </p:txBody>
      </p:sp>
      <p:sp>
        <p:nvSpPr>
          <p:cNvPr id="4" name="Content Placeholder 3"/>
          <p:cNvSpPr>
            <a:spLocks noGrp="1"/>
          </p:cNvSpPr>
          <p:nvPr>
            <p:ph sz="quarter" idx="14"/>
          </p:nvPr>
        </p:nvSpPr>
        <p:spPr>
          <a:xfrm>
            <a:off x="457200" y="4748303"/>
            <a:ext cx="8229600" cy="528320"/>
          </a:xfrm>
        </p:spPr>
        <p:txBody>
          <a:bodyPr/>
          <a:lstStyle/>
          <a:p>
            <a:pPr indent="-255600"/>
            <a:r>
              <a:rPr lang="en-US" sz="2400" dirty="0">
                <a:latin typeface="+mn-lt"/>
              </a:rPr>
              <a:t>Each force is given by Coulomb’s law.</a:t>
            </a:r>
            <a:endParaRPr lang="en-IN" sz="2400" dirty="0">
              <a:latin typeface="+mn-lt"/>
            </a:endParaRPr>
          </a:p>
        </p:txBody>
      </p:sp>
      <p:pic>
        <p:nvPicPr>
          <p:cNvPr id="5" name="Picture 4" descr="Vector F sub net = Vector F sub 1 on j + vector F sub 2 on j + vector F sub 3 on j + ellipses."/>
          <p:cNvPicPr>
            <a:picLocks noChangeAspect="1"/>
          </p:cNvPicPr>
          <p:nvPr/>
        </p:nvPicPr>
        <p:blipFill>
          <a:blip r:embed="rId2"/>
          <a:stretch>
            <a:fillRect/>
          </a:stretch>
        </p:blipFill>
        <p:spPr>
          <a:xfrm>
            <a:off x="914400" y="3580531"/>
            <a:ext cx="4131948" cy="562792"/>
          </a:xfrm>
          <a:prstGeom prst="rect">
            <a:avLst/>
          </a:prstGeom>
        </p:spPr>
      </p:pic>
      <p:pic>
        <p:nvPicPr>
          <p:cNvPr id="6" name="Picture 5"/>
          <p:cNvPicPr>
            <a:picLocks noChangeAspect="1"/>
          </p:cNvPicPr>
          <p:nvPr/>
        </p:nvPicPr>
        <p:blipFill>
          <a:blip r:embed="rId3"/>
          <a:stretch>
            <a:fillRect/>
          </a:stretch>
        </p:blipFill>
        <p:spPr>
          <a:xfrm>
            <a:off x="4038600" y="3465844"/>
            <a:ext cx="5946426" cy="2579931"/>
          </a:xfrm>
          <a:prstGeom prst="rect">
            <a:avLst/>
          </a:prstGeom>
        </p:spPr>
      </p:pic>
    </p:spTree>
    <p:extLst>
      <p:ext uri="{BB962C8B-B14F-4D97-AF65-F5344CB8AC3E}">
        <p14:creationId xmlns:p14="http://schemas.microsoft.com/office/powerpoint/2010/main" val="26637728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81000"/>
            <a:ext cx="7886700" cy="1325563"/>
          </a:xfrm>
        </p:spPr>
        <p:txBody>
          <a:bodyPr>
            <a:normAutofit/>
          </a:bodyPr>
          <a:lstStyle/>
          <a:p>
            <a:r>
              <a:rPr lang="en-US" sz="4000" dirty="0"/>
              <a:t>Superposition principle, example</a:t>
            </a:r>
          </a:p>
        </p:txBody>
      </p:sp>
      <p:pic>
        <p:nvPicPr>
          <p:cNvPr id="4" name="Picture 3" descr="Three charges are shown in an x y coordinate system. Charge q sub 1 is at x=0, y=d. Charge q sub 2 is at x=2 d, y=0. Charge q sub 3 is at the origin. Force F 1 2 is exerted on charge q sub 2 and points up. Force F 2 3 is exerted on charge q sub 2 and points to the left. Force F is exerted on charge q sub 2 and points at an angle theta above the minus x direction."/>
          <p:cNvPicPr>
            <a:picLocks noGrp="1" noChangeAspect="1"/>
          </p:cNvPicPr>
          <p:nvPr/>
        </p:nvPicPr>
        <p:blipFill>
          <a:blip r:embed="rId2">
            <a:extLst>
              <a:ext uri="{28A0092B-C50C-407E-A947-70E740481C1C}">
                <a14:useLocalDpi xmlns:a14="http://schemas.microsoft.com/office/drawing/2010/main" val="0"/>
              </a:ext>
            </a:extLst>
          </a:blip>
          <a:srcRect l="-31259" r="-31259"/>
          <a:stretch>
            <a:fillRect/>
          </a:stretch>
        </p:blipFill>
        <p:spPr>
          <a:xfrm>
            <a:off x="-76200" y="1820864"/>
            <a:ext cx="6143815" cy="2667000"/>
          </a:xfrm>
          <a:prstGeom prst="rect">
            <a:avLst/>
          </a:prstGeom>
        </p:spPr>
      </p:pic>
    </p:spTree>
    <p:extLst>
      <p:ext uri="{BB962C8B-B14F-4D97-AF65-F5344CB8AC3E}">
        <p14:creationId xmlns:p14="http://schemas.microsoft.com/office/powerpoint/2010/main" val="37218539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 charge, continued		</a:t>
            </a:r>
          </a:p>
        </p:txBody>
      </p:sp>
      <p:sp>
        <p:nvSpPr>
          <p:cNvPr id="3" name="Content Placeholder 2"/>
          <p:cNvSpPr>
            <a:spLocks noGrp="1"/>
          </p:cNvSpPr>
          <p:nvPr>
            <p:ph idx="1"/>
          </p:nvPr>
        </p:nvSpPr>
        <p:spPr>
          <a:xfrm>
            <a:off x="592961" y="1506580"/>
            <a:ext cx="7699576" cy="1235074"/>
          </a:xfrm>
        </p:spPr>
        <p:txBody>
          <a:bodyPr/>
          <a:lstStyle/>
          <a:p>
            <a:r>
              <a:rPr lang="en-CA" dirty="0"/>
              <a:t>When we rub glass rods with silk, the glass rods also become charged and repel each other.</a:t>
            </a:r>
            <a:endParaRPr lang="en-US" dirty="0"/>
          </a:p>
          <a:p>
            <a:endParaRPr lang="en-US" dirty="0"/>
          </a:p>
        </p:txBody>
      </p:sp>
      <p:pic>
        <p:nvPicPr>
          <p:cNvPr id="5" name="Picture 4"/>
          <p:cNvPicPr>
            <a:picLocks noChangeAspect="1"/>
          </p:cNvPicPr>
          <p:nvPr/>
        </p:nvPicPr>
        <p:blipFill>
          <a:blip r:embed="rId2"/>
          <a:stretch>
            <a:fillRect/>
          </a:stretch>
        </p:blipFill>
        <p:spPr>
          <a:xfrm>
            <a:off x="1104900" y="2378863"/>
            <a:ext cx="6934200" cy="3008489"/>
          </a:xfrm>
          <a:prstGeom prst="rect">
            <a:avLst/>
          </a:prstGeom>
        </p:spPr>
      </p:pic>
      <p:pic>
        <p:nvPicPr>
          <p:cNvPr id="6" name="Picture 5"/>
          <p:cNvPicPr>
            <a:picLocks noChangeAspect="1"/>
          </p:cNvPicPr>
          <p:nvPr/>
        </p:nvPicPr>
        <p:blipFill>
          <a:blip r:embed="rId3"/>
          <a:stretch>
            <a:fillRect/>
          </a:stretch>
        </p:blipFill>
        <p:spPr>
          <a:xfrm>
            <a:off x="592961" y="5493307"/>
            <a:ext cx="8065707" cy="1164437"/>
          </a:xfrm>
          <a:prstGeom prst="rect">
            <a:avLst/>
          </a:prstGeom>
        </p:spPr>
      </p:pic>
    </p:spTree>
    <p:extLst>
      <p:ext uri="{BB962C8B-B14F-4D97-AF65-F5344CB8AC3E}">
        <p14:creationId xmlns:p14="http://schemas.microsoft.com/office/powerpoint/2010/main" val="3194439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 charge, continued</a:t>
            </a:r>
          </a:p>
        </p:txBody>
      </p:sp>
      <p:sp>
        <p:nvSpPr>
          <p:cNvPr id="3" name="Content Placeholder 2"/>
          <p:cNvSpPr>
            <a:spLocks noGrp="1"/>
          </p:cNvSpPr>
          <p:nvPr>
            <p:ph idx="1"/>
          </p:nvPr>
        </p:nvSpPr>
        <p:spPr>
          <a:xfrm>
            <a:off x="601252" y="1905000"/>
            <a:ext cx="7772401" cy="4011610"/>
          </a:xfrm>
        </p:spPr>
        <p:txBody>
          <a:bodyPr>
            <a:normAutofit lnSpcReduction="10000"/>
          </a:bodyPr>
          <a:lstStyle/>
          <a:p>
            <a:pPr marL="255600" indent="-255600" algn="just">
              <a:spcBef>
                <a:spcPts val="600"/>
              </a:spcBef>
              <a:buSzPct val="100000"/>
            </a:pPr>
            <a:r>
              <a:rPr lang="en-CA" dirty="0"/>
              <a:t>A charged plastic rod </a:t>
            </a:r>
            <a:r>
              <a:rPr lang="en-CA" b="1" dirty="0"/>
              <a:t>attracts </a:t>
            </a:r>
            <a:r>
              <a:rPr lang="en-CA" dirty="0"/>
              <a:t>a charged glass rod; furthermore, the plastic rod and the fur </a:t>
            </a:r>
            <a:r>
              <a:rPr lang="en-CA" b="1" dirty="0"/>
              <a:t>attract</a:t>
            </a:r>
            <a:r>
              <a:rPr lang="en-CA" dirty="0"/>
              <a:t> each other, and the glass rod and the silk </a:t>
            </a:r>
            <a:r>
              <a:rPr lang="en-CA" b="1" dirty="0"/>
              <a:t>attract</a:t>
            </a:r>
            <a:r>
              <a:rPr lang="en-CA" dirty="0"/>
              <a:t> each other.</a:t>
            </a:r>
          </a:p>
          <a:p>
            <a:pPr marL="255600" indent="-255600" algn="just">
              <a:spcBef>
                <a:spcPts val="600"/>
              </a:spcBef>
              <a:buSzPct val="100000"/>
            </a:pPr>
            <a:r>
              <a:rPr lang="en-CA" dirty="0"/>
              <a:t>These experiments and many others like them have shown that there are exactly two kinds of electric charge: The kind on the plastic rod rubbed with fur (</a:t>
            </a:r>
            <a:r>
              <a:rPr lang="en-CA" b="1" dirty="0"/>
              <a:t>negative</a:t>
            </a:r>
            <a:r>
              <a:rPr lang="en-CA" dirty="0"/>
              <a:t>) and the kind on the glass rod rubbed with silk (</a:t>
            </a:r>
            <a:r>
              <a:rPr lang="en-CA" b="1" dirty="0"/>
              <a:t>positive</a:t>
            </a:r>
            <a:r>
              <a:rPr lang="en-CA" dirty="0"/>
              <a:t>).</a:t>
            </a:r>
          </a:p>
          <a:p>
            <a:pPr marL="255600" indent="-255600" algn="just">
              <a:spcBef>
                <a:spcPts val="600"/>
              </a:spcBef>
              <a:buSzPct val="100000"/>
            </a:pPr>
            <a:r>
              <a:rPr lang="en-CA" b="1" dirty="0"/>
              <a:t>Similar</a:t>
            </a:r>
            <a:r>
              <a:rPr lang="en-CA" dirty="0"/>
              <a:t> charges </a:t>
            </a:r>
            <a:r>
              <a:rPr lang="en-CA" b="1" dirty="0"/>
              <a:t>repel</a:t>
            </a:r>
            <a:r>
              <a:rPr lang="en-CA" dirty="0"/>
              <a:t>, </a:t>
            </a:r>
            <a:r>
              <a:rPr lang="en-CA" b="1" dirty="0"/>
              <a:t>opposite </a:t>
            </a:r>
            <a:r>
              <a:rPr lang="en-CA" dirty="0"/>
              <a:t>charges </a:t>
            </a:r>
            <a:r>
              <a:rPr lang="en-CA" b="1" dirty="0"/>
              <a:t>attract</a:t>
            </a:r>
          </a:p>
          <a:p>
            <a:pPr marL="0" indent="0">
              <a:spcBef>
                <a:spcPts val="600"/>
              </a:spcBef>
              <a:buSzPct val="100000"/>
              <a:buNone/>
            </a:pPr>
            <a:endParaRPr lang="en-US" dirty="0"/>
          </a:p>
          <a:p>
            <a:endParaRPr lang="en-US" dirty="0"/>
          </a:p>
        </p:txBody>
      </p:sp>
    </p:spTree>
    <p:extLst>
      <p:ext uri="{BB962C8B-B14F-4D97-AF65-F5344CB8AC3E}">
        <p14:creationId xmlns:p14="http://schemas.microsoft.com/office/powerpoint/2010/main" val="4111878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 charge and the structure of matter</a:t>
            </a:r>
          </a:p>
        </p:txBody>
      </p:sp>
      <p:sp>
        <p:nvSpPr>
          <p:cNvPr id="3" name="Content Placeholder 2"/>
          <p:cNvSpPr>
            <a:spLocks noGrp="1"/>
          </p:cNvSpPr>
          <p:nvPr>
            <p:ph idx="1"/>
          </p:nvPr>
        </p:nvSpPr>
        <p:spPr>
          <a:xfrm>
            <a:off x="609599" y="2209800"/>
            <a:ext cx="3733801" cy="4343400"/>
          </a:xfrm>
        </p:spPr>
        <p:txBody>
          <a:bodyPr>
            <a:normAutofit fontScale="77500" lnSpcReduction="20000"/>
          </a:bodyPr>
          <a:lstStyle/>
          <a:p>
            <a:pPr indent="-255600"/>
            <a:r>
              <a:rPr lang="en-US" dirty="0"/>
              <a:t>An atom has a dense, positively charged </a:t>
            </a:r>
            <a:r>
              <a:rPr lang="en-US" b="1" dirty="0"/>
              <a:t>nucleus</a:t>
            </a:r>
            <a:r>
              <a:rPr lang="en-US" dirty="0"/>
              <a:t>, containing positively charged </a:t>
            </a:r>
            <a:r>
              <a:rPr lang="en-US" b="1" dirty="0"/>
              <a:t>protons</a:t>
            </a:r>
            <a:r>
              <a:rPr lang="en-US" dirty="0"/>
              <a:t> and neutral </a:t>
            </a:r>
            <a:r>
              <a:rPr lang="en-US" b="1" dirty="0"/>
              <a:t>neutrons.</a:t>
            </a:r>
          </a:p>
          <a:p>
            <a:pPr indent="-255600"/>
            <a:r>
              <a:rPr lang="en-US" dirty="0"/>
              <a:t>The nucleus is surrounded by the much-less-massive negatively charged </a:t>
            </a:r>
            <a:r>
              <a:rPr lang="en-US" b="1" dirty="0"/>
              <a:t>electrons</a:t>
            </a:r>
            <a:r>
              <a:rPr lang="en-US" i="1" dirty="0"/>
              <a:t> </a:t>
            </a:r>
            <a:r>
              <a:rPr lang="en-US" dirty="0"/>
              <a:t>that form an </a:t>
            </a:r>
            <a:r>
              <a:rPr lang="en-US" b="1" dirty="0"/>
              <a:t>electron cloud</a:t>
            </a:r>
            <a:r>
              <a:rPr lang="en-US" dirty="0"/>
              <a:t>.</a:t>
            </a:r>
          </a:p>
          <a:p>
            <a:pPr indent="-255600"/>
            <a:r>
              <a:rPr lang="en-US" dirty="0"/>
              <a:t>A neutral atom has the same number of protons as electrons.</a:t>
            </a:r>
            <a:r>
              <a:rPr lang="en-CA" dirty="0"/>
              <a:t> </a:t>
            </a:r>
            <a:endParaRPr lang="en-US" dirty="0"/>
          </a:p>
          <a:p>
            <a:pPr indent="-255600"/>
            <a:r>
              <a:rPr lang="en-US" b="1" dirty="0"/>
              <a:t>Charge, like mass, is an inherent property of electrons and protons.</a:t>
            </a:r>
            <a:endParaRPr lang="en-IN" dirty="0"/>
          </a:p>
          <a:p>
            <a:pPr indent="-255600"/>
            <a:endParaRPr lang="en-US" dirty="0"/>
          </a:p>
          <a:p>
            <a:endParaRPr lang="en-US" dirty="0"/>
          </a:p>
        </p:txBody>
      </p:sp>
      <p:pic>
        <p:nvPicPr>
          <p:cNvPr id="4" name="Picture 3"/>
          <p:cNvPicPr>
            <a:picLocks noChangeAspect="1"/>
          </p:cNvPicPr>
          <p:nvPr/>
        </p:nvPicPr>
        <p:blipFill>
          <a:blip r:embed="rId2"/>
          <a:stretch>
            <a:fillRect/>
          </a:stretch>
        </p:blipFill>
        <p:spPr>
          <a:xfrm>
            <a:off x="2743200" y="1690689"/>
            <a:ext cx="8065707" cy="3499407"/>
          </a:xfrm>
          <a:prstGeom prst="rect">
            <a:avLst/>
          </a:prstGeom>
        </p:spPr>
      </p:pic>
      <p:sp>
        <p:nvSpPr>
          <p:cNvPr id="6" name="Rectangle 5"/>
          <p:cNvSpPr/>
          <p:nvPr/>
        </p:nvSpPr>
        <p:spPr>
          <a:xfrm>
            <a:off x="4572000" y="5486400"/>
            <a:ext cx="4572000" cy="1200329"/>
          </a:xfrm>
          <a:prstGeom prst="rect">
            <a:avLst/>
          </a:prstGeom>
        </p:spPr>
        <p:txBody>
          <a:bodyPr>
            <a:spAutoFit/>
          </a:bodyPr>
          <a:lstStyle/>
          <a:p>
            <a:r>
              <a:rPr lang="en-US" dirty="0"/>
              <a:t>This simplified model of a hydrogen atom shows a positively charged nucleus (consisting, in the case of hydrogen, of a single proton), surrounded by an electron “cloud.”</a:t>
            </a:r>
          </a:p>
        </p:txBody>
      </p:sp>
    </p:spTree>
    <p:extLst>
      <p:ext uri="{BB962C8B-B14F-4D97-AF65-F5344CB8AC3E}">
        <p14:creationId xmlns:p14="http://schemas.microsoft.com/office/powerpoint/2010/main" val="41541297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 charge and the structure of matter, continued</a:t>
            </a:r>
          </a:p>
        </p:txBody>
      </p:sp>
      <p:sp>
        <p:nvSpPr>
          <p:cNvPr id="3" name="Content Placeholder 2"/>
          <p:cNvSpPr>
            <a:spLocks noGrp="1"/>
          </p:cNvSpPr>
          <p:nvPr>
            <p:ph idx="1"/>
          </p:nvPr>
        </p:nvSpPr>
        <p:spPr>
          <a:xfrm>
            <a:off x="228600" y="2057400"/>
            <a:ext cx="3810001" cy="3880773"/>
          </a:xfrm>
        </p:spPr>
        <p:txBody>
          <a:bodyPr>
            <a:normAutofit fontScale="85000" lnSpcReduction="20000"/>
          </a:bodyPr>
          <a:lstStyle/>
          <a:p>
            <a:pPr indent="-255600"/>
            <a:r>
              <a:rPr lang="en-US" dirty="0"/>
              <a:t>Electrons and protons are the basic charges in ordinary matter.</a:t>
            </a:r>
          </a:p>
          <a:p>
            <a:pPr indent="-255600"/>
            <a:r>
              <a:rPr lang="en-US" b="1" dirty="0"/>
              <a:t>There are no other sources of charge.</a:t>
            </a:r>
          </a:p>
          <a:p>
            <a:pPr indent="-255600"/>
            <a:r>
              <a:rPr lang="en-US" b="1" dirty="0"/>
              <a:t>An object is charged if it has an unequal number of protons and electrons.</a:t>
            </a:r>
          </a:p>
          <a:p>
            <a:pPr indent="-255600"/>
            <a:r>
              <a:rPr lang="en-US" dirty="0"/>
              <a:t>Most macroscopic objects have an </a:t>
            </a:r>
            <a:r>
              <a:rPr lang="en-US" b="1" dirty="0"/>
              <a:t>equal number</a:t>
            </a:r>
            <a:r>
              <a:rPr lang="en-US" dirty="0"/>
              <a:t> of protons and electrons. Such objects are </a:t>
            </a:r>
            <a:r>
              <a:rPr lang="en-US" b="1" dirty="0"/>
              <a:t>electrically neutral.</a:t>
            </a:r>
            <a:endParaRPr lang="en-IN" b="1" dirty="0"/>
          </a:p>
          <a:p>
            <a:endParaRPr lang="en-US" dirty="0"/>
          </a:p>
        </p:txBody>
      </p:sp>
      <p:pic>
        <p:nvPicPr>
          <p:cNvPr id="5" name="Picture 4"/>
          <p:cNvPicPr>
            <a:picLocks noChangeAspect="1"/>
          </p:cNvPicPr>
          <p:nvPr/>
        </p:nvPicPr>
        <p:blipFill>
          <a:blip r:embed="rId2"/>
          <a:stretch>
            <a:fillRect/>
          </a:stretch>
        </p:blipFill>
        <p:spPr>
          <a:xfrm>
            <a:off x="2514599" y="1662435"/>
            <a:ext cx="8065707" cy="3499407"/>
          </a:xfrm>
          <a:prstGeom prst="rect">
            <a:avLst/>
          </a:prstGeom>
        </p:spPr>
      </p:pic>
      <p:sp>
        <p:nvSpPr>
          <p:cNvPr id="6" name="Rectangle 5"/>
          <p:cNvSpPr/>
          <p:nvPr/>
        </p:nvSpPr>
        <p:spPr>
          <a:xfrm>
            <a:off x="4426449" y="5438261"/>
            <a:ext cx="4572000" cy="646331"/>
          </a:xfrm>
          <a:prstGeom prst="rect">
            <a:avLst/>
          </a:prstGeom>
        </p:spPr>
        <p:txBody>
          <a:bodyPr>
            <a:spAutoFit/>
          </a:bodyPr>
          <a:lstStyle/>
          <a:p>
            <a:r>
              <a:rPr lang="en-US" dirty="0"/>
              <a:t>The nucleus of a carbon atom is composed of six protons and six neutrons.</a:t>
            </a:r>
          </a:p>
        </p:txBody>
      </p:sp>
    </p:spTree>
    <p:extLst>
      <p:ext uri="{BB962C8B-B14F-4D97-AF65-F5344CB8AC3E}">
        <p14:creationId xmlns:p14="http://schemas.microsoft.com/office/powerpoint/2010/main" val="30221786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 charge is conserved and quantized</a:t>
            </a:r>
          </a:p>
        </p:txBody>
      </p:sp>
      <p:sp>
        <p:nvSpPr>
          <p:cNvPr id="3" name="Content Placeholder 2"/>
          <p:cNvSpPr>
            <a:spLocks noGrp="1"/>
          </p:cNvSpPr>
          <p:nvPr>
            <p:ph idx="1"/>
          </p:nvPr>
        </p:nvSpPr>
        <p:spPr/>
        <p:txBody>
          <a:bodyPr/>
          <a:lstStyle/>
          <a:p>
            <a:pPr marL="255600" indent="-255600">
              <a:buSzPct val="100000"/>
            </a:pPr>
            <a:r>
              <a:rPr lang="en-US" dirty="0"/>
              <a:t>The proton and electron have the charge of the same magnitude.</a:t>
            </a:r>
          </a:p>
          <a:p>
            <a:pPr marL="255600" indent="-255600">
              <a:buSzPct val="100000"/>
            </a:pPr>
            <a:r>
              <a:rPr lang="en-US" dirty="0"/>
              <a:t>The magnitude of charge of the electron or proton is a natural unit of charge. All observable charge is </a:t>
            </a:r>
            <a:r>
              <a:rPr lang="en-US" b="1" dirty="0"/>
              <a:t>quantized</a:t>
            </a:r>
            <a:r>
              <a:rPr lang="en-US" dirty="0"/>
              <a:t> in this unit.</a:t>
            </a:r>
          </a:p>
          <a:p>
            <a:pPr marL="255600" indent="-255600">
              <a:buSzPct val="100000"/>
            </a:pPr>
            <a:r>
              <a:rPr lang="en-US" dirty="0"/>
              <a:t>The universal </a:t>
            </a:r>
            <a:r>
              <a:rPr lang="en-US" b="1" dirty="0"/>
              <a:t>principle of charge conservation</a:t>
            </a:r>
            <a:r>
              <a:rPr lang="en-US" dirty="0"/>
              <a:t> states that the algebraic sum of all the electric charges in any closed system is constant.</a:t>
            </a:r>
          </a:p>
          <a:p>
            <a:endParaRPr lang="en-US" dirty="0"/>
          </a:p>
        </p:txBody>
      </p:sp>
    </p:spTree>
    <p:extLst>
      <p:ext uri="{BB962C8B-B14F-4D97-AF65-F5344CB8AC3E}">
        <p14:creationId xmlns:p14="http://schemas.microsoft.com/office/powerpoint/2010/main" val="40549138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11137"/>
            <a:ext cx="8229600" cy="1097279"/>
          </a:xfrm>
        </p:spPr>
        <p:txBody>
          <a:bodyPr/>
          <a:lstStyle/>
          <a:p>
            <a:r>
              <a:rPr lang="en-US" b="0" dirty="0">
                <a:solidFill>
                  <a:schemeClr val="accent1"/>
                </a:solidFill>
              </a:rPr>
              <a:t>Electric charge is quantized</a:t>
            </a:r>
            <a:endParaRPr lang="en-IN" b="0" dirty="0">
              <a:solidFill>
                <a:schemeClr val="accent1"/>
              </a:solidFill>
            </a:endParaRPr>
          </a:p>
        </p:txBody>
      </p:sp>
      <p:sp>
        <p:nvSpPr>
          <p:cNvPr id="3" name="Content Placeholder 2"/>
          <p:cNvSpPr>
            <a:spLocks noGrp="1"/>
          </p:cNvSpPr>
          <p:nvPr>
            <p:ph sz="quarter" idx="13"/>
          </p:nvPr>
        </p:nvSpPr>
        <p:spPr>
          <a:xfrm>
            <a:off x="457200" y="1556327"/>
            <a:ext cx="6324600" cy="1745673"/>
          </a:xfrm>
        </p:spPr>
        <p:txBody>
          <a:bodyPr>
            <a:normAutofit/>
          </a:bodyPr>
          <a:lstStyle/>
          <a:p>
            <a:pPr indent="-255600"/>
            <a:r>
              <a:rPr lang="en-US" sz="2400" dirty="0">
                <a:latin typeface="+mn-lt"/>
              </a:rPr>
              <a:t>Charge is represented by the symbol </a:t>
            </a:r>
            <a:r>
              <a:rPr lang="en-US" sz="2400" i="1" dirty="0">
                <a:latin typeface="+mn-lt"/>
              </a:rPr>
              <a:t>q</a:t>
            </a:r>
            <a:r>
              <a:rPr lang="en-US" sz="2400" dirty="0">
                <a:latin typeface="+mn-lt"/>
              </a:rPr>
              <a:t>. The S</a:t>
            </a:r>
            <a:r>
              <a:rPr lang="en-US" sz="100" dirty="0">
                <a:latin typeface="+mn-lt"/>
              </a:rPr>
              <a:t> </a:t>
            </a:r>
            <a:r>
              <a:rPr lang="en-US" sz="2400" dirty="0">
                <a:latin typeface="+mn-lt"/>
              </a:rPr>
              <a:t>I unit is a </a:t>
            </a:r>
            <a:r>
              <a:rPr lang="en-US" sz="2400" b="1" dirty="0">
                <a:latin typeface="+mn-lt"/>
              </a:rPr>
              <a:t>coulomb</a:t>
            </a:r>
            <a:r>
              <a:rPr lang="en-US" sz="2400" dirty="0">
                <a:latin typeface="+mn-lt"/>
              </a:rPr>
              <a:t> (C).</a:t>
            </a:r>
          </a:p>
          <a:p>
            <a:pPr indent="-255600"/>
            <a:r>
              <a:rPr lang="en-US" sz="2400" dirty="0">
                <a:latin typeface="+mn-lt"/>
              </a:rPr>
              <a:t>The fundamental charge (</a:t>
            </a:r>
            <a:r>
              <a:rPr lang="en-US" sz="2400" i="1" dirty="0">
                <a:latin typeface="+mn-lt"/>
              </a:rPr>
              <a:t>e</a:t>
            </a:r>
            <a:r>
              <a:rPr lang="en-US" sz="2400" dirty="0">
                <a:latin typeface="+mn-lt"/>
              </a:rPr>
              <a:t>) is the magnitude of the charge of an electron or proton:</a:t>
            </a:r>
            <a:endParaRPr lang="en-IN" sz="2400" dirty="0">
              <a:latin typeface="+mn-lt"/>
            </a:endParaRPr>
          </a:p>
        </p:txBody>
      </p:sp>
      <p:pic>
        <p:nvPicPr>
          <p:cNvPr id="6" name="Picture 5" descr="e = 1.60 times 10 to the negative nineteenth power coulombs."/>
          <p:cNvPicPr>
            <a:picLocks noChangeAspect="1"/>
          </p:cNvPicPr>
          <p:nvPr/>
        </p:nvPicPr>
        <p:blipFill>
          <a:blip r:embed="rId2"/>
          <a:stretch>
            <a:fillRect/>
          </a:stretch>
        </p:blipFill>
        <p:spPr>
          <a:xfrm>
            <a:off x="3466166" y="3431020"/>
            <a:ext cx="2211668" cy="404482"/>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2104499859"/>
              </p:ext>
            </p:extLst>
          </p:nvPr>
        </p:nvGraphicFramePr>
        <p:xfrm>
          <a:off x="304800" y="4713601"/>
          <a:ext cx="7203441" cy="1590039"/>
        </p:xfrm>
        <a:graphic>
          <a:graphicData uri="http://schemas.openxmlformats.org/drawingml/2006/table">
            <a:tbl>
              <a:tblPr firstRow="1" bandRow="1">
                <a:tableStyleId>{2D5ABB26-0587-4C30-8999-92F81FD0307C}</a:tableStyleId>
              </a:tblPr>
              <a:tblGrid>
                <a:gridCol w="1508760">
                  <a:extLst>
                    <a:ext uri="{9D8B030D-6E8A-4147-A177-3AD203B41FA5}">
                      <a16:colId xmlns:a16="http://schemas.microsoft.com/office/drawing/2014/main" val="1178882228"/>
                    </a:ext>
                  </a:extLst>
                </a:gridCol>
                <a:gridCol w="2560320">
                  <a:extLst>
                    <a:ext uri="{9D8B030D-6E8A-4147-A177-3AD203B41FA5}">
                      <a16:colId xmlns:a16="http://schemas.microsoft.com/office/drawing/2014/main" val="2086637310"/>
                    </a:ext>
                  </a:extLst>
                </a:gridCol>
                <a:gridCol w="3134361">
                  <a:extLst>
                    <a:ext uri="{9D8B030D-6E8A-4147-A177-3AD203B41FA5}">
                      <a16:colId xmlns:a16="http://schemas.microsoft.com/office/drawing/2014/main" val="2438249037"/>
                    </a:ext>
                  </a:extLst>
                </a:gridCol>
              </a:tblGrid>
              <a:tr h="530013">
                <a:tc>
                  <a:txBody>
                    <a:bodyPr/>
                    <a:lstStyle/>
                    <a:p>
                      <a:r>
                        <a:rPr lang="en-IN" sz="2400" b="1" i="0" u="none" strike="noStrike" cap="none" baseline="0" dirty="0">
                          <a:solidFill>
                            <a:schemeClr val="tx1"/>
                          </a:solidFill>
                          <a:latin typeface="+mn-lt"/>
                          <a:ea typeface="+mn-ea"/>
                          <a:cs typeface="+mn-cs"/>
                          <a:sym typeface="Arial"/>
                        </a:rPr>
                        <a:t>Particle</a:t>
                      </a:r>
                      <a:endParaRPr lang="en-IN" sz="2400" b="1" dirty="0">
                        <a:solidFill>
                          <a:schemeClr val="tx1"/>
                        </a:solidFill>
                        <a:latin typeface="+mn-lt"/>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2400" b="1" i="0" u="none" strike="noStrike" cap="none" baseline="0" dirty="0">
                          <a:solidFill>
                            <a:schemeClr val="tx1"/>
                          </a:solidFill>
                          <a:latin typeface="+mn-lt"/>
                          <a:ea typeface="+mn-ea"/>
                          <a:cs typeface="+mn-cs"/>
                          <a:sym typeface="Arial"/>
                        </a:rPr>
                        <a:t>Mass (kg)</a:t>
                      </a:r>
                      <a:endParaRPr lang="en-IN" sz="2400" b="1" dirty="0">
                        <a:solidFill>
                          <a:schemeClr val="tx1"/>
                        </a:solidFill>
                        <a:latin typeface="+mn-lt"/>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2400" b="1" i="0" u="none" strike="noStrike" cap="none" baseline="0" dirty="0">
                          <a:solidFill>
                            <a:schemeClr val="tx1"/>
                          </a:solidFill>
                          <a:latin typeface="+mn-lt"/>
                          <a:ea typeface="+mn-ea"/>
                          <a:cs typeface="+mn-cs"/>
                          <a:sym typeface="Arial"/>
                        </a:rPr>
                        <a:t>Charge (C)</a:t>
                      </a:r>
                      <a:endParaRPr lang="en-IN" sz="2400" b="1" dirty="0">
                        <a:solidFill>
                          <a:schemeClr val="tx1"/>
                        </a:solidFill>
                        <a:latin typeface="+mn-lt"/>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6688379"/>
                  </a:ext>
                </a:extLst>
              </a:tr>
              <a:tr h="530013">
                <a:tc>
                  <a:txBody>
                    <a:bodyPr/>
                    <a:lstStyle/>
                    <a:p>
                      <a:r>
                        <a:rPr lang="en-IN" sz="2400" b="0" i="0" u="none" strike="noStrike" cap="none" baseline="0" dirty="0">
                          <a:solidFill>
                            <a:schemeClr val="tx1"/>
                          </a:solidFill>
                          <a:latin typeface="+mn-lt"/>
                          <a:ea typeface="+mn-ea"/>
                          <a:cs typeface="+mn-cs"/>
                          <a:sym typeface="Arial"/>
                        </a:rPr>
                        <a:t>Proton</a:t>
                      </a:r>
                      <a:endParaRPr lang="en-IN" sz="2400" dirty="0">
                        <a:solidFill>
                          <a:schemeClr val="tx1"/>
                        </a:solidFill>
                        <a:latin typeface="+mn-lt"/>
                      </a:endParaRPr>
                    </a:p>
                  </a:txBody>
                  <a:tcPr>
                    <a:lnT w="12700" cap="flat" cmpd="sng" algn="ctr">
                      <a:solidFill>
                        <a:schemeClr val="tx1"/>
                      </a:solidFill>
                      <a:prstDash val="solid"/>
                      <a:round/>
                      <a:headEnd type="none" w="med" len="med"/>
                      <a:tailEnd type="none" w="med" len="med"/>
                    </a:lnT>
                  </a:tcPr>
                </a:tc>
                <a:tc>
                  <a:txBody>
                    <a:bodyPr/>
                    <a:lstStyle/>
                    <a:p>
                      <a:pPr>
                        <a:spcAft>
                          <a:spcPts val="0"/>
                        </a:spcAft>
                      </a:pPr>
                      <a:r>
                        <a:rPr lang="en-US" sz="1200" dirty="0">
                          <a:solidFill>
                            <a:schemeClr val="bg1"/>
                          </a:solidFill>
                          <a:effectLst/>
                          <a:latin typeface="+mn-lt"/>
                          <a:ea typeface="MS Mincho"/>
                          <a:cs typeface="Times New Roman" panose="02020603050405020304" pitchFamily="18" charset="0"/>
                        </a:rPr>
                        <a:t>1.67 times 10 to the negative twenty seventh power.</a:t>
                      </a:r>
                      <a:endParaRPr lang="en-IN" sz="1200" dirty="0">
                        <a:solidFill>
                          <a:schemeClr val="bg1"/>
                        </a:solidFill>
                        <a:effectLst/>
                        <a:latin typeface="+mn-lt"/>
                        <a:ea typeface="MS Mincho"/>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tcPr>
                </a:tc>
                <a:tc>
                  <a:txBody>
                    <a:bodyPr/>
                    <a:lstStyle/>
                    <a:p>
                      <a:pPr>
                        <a:spcAft>
                          <a:spcPts val="0"/>
                        </a:spcAft>
                      </a:pPr>
                      <a:r>
                        <a:rPr lang="en-US" sz="1200" dirty="0">
                          <a:solidFill>
                            <a:schemeClr val="bg1"/>
                          </a:solidFill>
                          <a:effectLst/>
                          <a:latin typeface="+mn-lt"/>
                          <a:ea typeface="MS Mincho"/>
                          <a:cs typeface="Times New Roman" panose="02020603050405020304" pitchFamily="18" charset="0"/>
                        </a:rPr>
                        <a:t>Positive e = 1.60 times 10 to the negative nineteenth power.</a:t>
                      </a:r>
                      <a:endParaRPr lang="en-IN" sz="1200" dirty="0">
                        <a:solidFill>
                          <a:schemeClr val="bg1"/>
                        </a:solidFill>
                        <a:effectLst/>
                        <a:latin typeface="+mn-lt"/>
                        <a:ea typeface="MS Mincho"/>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789787049"/>
                  </a:ext>
                </a:extLst>
              </a:tr>
              <a:tr h="530013">
                <a:tc>
                  <a:txBody>
                    <a:bodyPr/>
                    <a:lstStyle/>
                    <a:p>
                      <a:r>
                        <a:rPr lang="en-IN" sz="2400" b="0" i="0" u="none" strike="noStrike" cap="none" baseline="0" dirty="0">
                          <a:solidFill>
                            <a:schemeClr val="tx1"/>
                          </a:solidFill>
                          <a:latin typeface="+mn-lt"/>
                          <a:ea typeface="+mn-ea"/>
                          <a:cs typeface="+mn-cs"/>
                          <a:sym typeface="Arial"/>
                        </a:rPr>
                        <a:t>Electron</a:t>
                      </a:r>
                      <a:endParaRPr lang="en-IN" sz="2400" dirty="0">
                        <a:solidFill>
                          <a:schemeClr val="tx1"/>
                        </a:solidFill>
                        <a:latin typeface="+mn-lt"/>
                      </a:endParaRPr>
                    </a:p>
                  </a:txBody>
                  <a:tcPr>
                    <a:lnB w="12700" cap="flat" cmpd="sng" algn="ctr">
                      <a:solidFill>
                        <a:schemeClr val="tx1"/>
                      </a:solidFill>
                      <a:prstDash val="solid"/>
                      <a:round/>
                      <a:headEnd type="none" w="med" len="med"/>
                      <a:tailEnd type="none" w="med" len="med"/>
                    </a:lnB>
                  </a:tcPr>
                </a:tc>
                <a:tc>
                  <a:txBody>
                    <a:bodyPr/>
                    <a:lstStyle/>
                    <a:p>
                      <a:pPr>
                        <a:spcAft>
                          <a:spcPts val="0"/>
                        </a:spcAft>
                      </a:pPr>
                      <a:r>
                        <a:rPr lang="en-US" sz="1200" dirty="0">
                          <a:solidFill>
                            <a:schemeClr val="bg1"/>
                          </a:solidFill>
                          <a:effectLst/>
                          <a:latin typeface="+mn-lt"/>
                          <a:ea typeface="MS Mincho"/>
                          <a:cs typeface="Times New Roman" panose="02020603050405020304" pitchFamily="18" charset="0"/>
                        </a:rPr>
                        <a:t>9.11 times 10 to the negative thirty first power.</a:t>
                      </a:r>
                      <a:endParaRPr lang="en-IN" sz="1200" dirty="0">
                        <a:solidFill>
                          <a:schemeClr val="bg1"/>
                        </a:solidFill>
                        <a:effectLst/>
                        <a:latin typeface="+mn-lt"/>
                        <a:ea typeface="MS Mincho"/>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tcPr>
                </a:tc>
                <a:tc>
                  <a:txBody>
                    <a:bodyPr/>
                    <a:lstStyle/>
                    <a:p>
                      <a:pPr>
                        <a:spcAft>
                          <a:spcPts val="0"/>
                        </a:spcAft>
                      </a:pPr>
                      <a:r>
                        <a:rPr lang="en-US" sz="1200" dirty="0">
                          <a:solidFill>
                            <a:schemeClr val="bg1"/>
                          </a:solidFill>
                          <a:effectLst/>
                          <a:latin typeface="+mn-lt"/>
                          <a:ea typeface="MS Mincho"/>
                          <a:cs typeface="Times New Roman" panose="02020603050405020304" pitchFamily="18" charset="0"/>
                        </a:rPr>
                        <a:t>Negative e = negative 1.60 times 10 to the negative nineteenth power.</a:t>
                      </a:r>
                      <a:endParaRPr lang="en-IN" sz="1200" dirty="0">
                        <a:solidFill>
                          <a:schemeClr val="bg1"/>
                        </a:solidFill>
                        <a:effectLst/>
                        <a:latin typeface="+mn-lt"/>
                        <a:ea typeface="MS Mincho"/>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67506280"/>
                  </a:ext>
                </a:extLst>
              </a:tr>
            </a:tbl>
          </a:graphicData>
        </a:graphic>
      </p:graphicFrame>
      <p:pic>
        <p:nvPicPr>
          <p:cNvPr id="7" name="Picture 6"/>
          <p:cNvPicPr>
            <a:picLocks noChangeAspect="1"/>
          </p:cNvPicPr>
          <p:nvPr/>
        </p:nvPicPr>
        <p:blipFill>
          <a:blip r:embed="rId3"/>
          <a:stretch>
            <a:fillRect/>
          </a:stretch>
        </p:blipFill>
        <p:spPr>
          <a:xfrm>
            <a:off x="2545202" y="5312328"/>
            <a:ext cx="1461314" cy="392586"/>
          </a:xfrm>
          <a:prstGeom prst="rect">
            <a:avLst/>
          </a:prstGeom>
        </p:spPr>
      </p:pic>
      <p:pic>
        <p:nvPicPr>
          <p:cNvPr id="10" name="Picture 9"/>
          <p:cNvPicPr>
            <a:picLocks noChangeAspect="1"/>
          </p:cNvPicPr>
          <p:nvPr/>
        </p:nvPicPr>
        <p:blipFill>
          <a:blip r:embed="rId4"/>
          <a:stretch>
            <a:fillRect/>
          </a:stretch>
        </p:blipFill>
        <p:spPr>
          <a:xfrm>
            <a:off x="5137055" y="5296422"/>
            <a:ext cx="2126467" cy="432851"/>
          </a:xfrm>
          <a:prstGeom prst="rect">
            <a:avLst/>
          </a:prstGeom>
        </p:spPr>
      </p:pic>
      <p:pic>
        <p:nvPicPr>
          <p:cNvPr id="8" name="Picture 7"/>
          <p:cNvPicPr>
            <a:picLocks noChangeAspect="1"/>
          </p:cNvPicPr>
          <p:nvPr/>
        </p:nvPicPr>
        <p:blipFill>
          <a:blip r:embed="rId5"/>
          <a:stretch>
            <a:fillRect/>
          </a:stretch>
        </p:blipFill>
        <p:spPr>
          <a:xfrm>
            <a:off x="2556216" y="5834875"/>
            <a:ext cx="1439285" cy="400477"/>
          </a:xfrm>
          <a:prstGeom prst="rect">
            <a:avLst/>
          </a:prstGeom>
        </p:spPr>
      </p:pic>
      <p:pic>
        <p:nvPicPr>
          <p:cNvPr id="9" name="Picture 8"/>
          <p:cNvPicPr>
            <a:picLocks noChangeAspect="1"/>
          </p:cNvPicPr>
          <p:nvPr/>
        </p:nvPicPr>
        <p:blipFill>
          <a:blip r:embed="rId6"/>
          <a:stretch>
            <a:fillRect/>
          </a:stretch>
        </p:blipFill>
        <p:spPr>
          <a:xfrm>
            <a:off x="5144963" y="5818687"/>
            <a:ext cx="2307872" cy="432851"/>
          </a:xfrm>
          <a:prstGeom prst="rect">
            <a:avLst/>
          </a:prstGeom>
        </p:spPr>
      </p:pic>
    </p:spTree>
    <p:extLst>
      <p:ext uri="{BB962C8B-B14F-4D97-AF65-F5344CB8AC3E}">
        <p14:creationId xmlns:p14="http://schemas.microsoft.com/office/powerpoint/2010/main" val="76511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solidFill>
                  <a:schemeClr val="tx1"/>
                </a:solidFill>
              </a:rPr>
              <a:t>Insulators and conductors</a:t>
            </a:r>
            <a:endParaRPr lang="en-IN" sz="2000" b="0" dirty="0">
              <a:solidFill>
                <a:schemeClr val="tx1"/>
              </a:solidFill>
            </a:endParaRPr>
          </a:p>
        </p:txBody>
      </p:sp>
      <p:sp>
        <p:nvSpPr>
          <p:cNvPr id="5" name="Content Placeholder 4"/>
          <p:cNvSpPr>
            <a:spLocks noGrp="1"/>
          </p:cNvSpPr>
          <p:nvPr>
            <p:ph sz="quarter" idx="13"/>
          </p:nvPr>
        </p:nvSpPr>
        <p:spPr>
          <a:xfrm>
            <a:off x="457200" y="1556327"/>
            <a:ext cx="6781800" cy="4400590"/>
          </a:xfrm>
        </p:spPr>
        <p:txBody>
          <a:bodyPr/>
          <a:lstStyle/>
          <a:p>
            <a:pPr indent="-255600"/>
            <a:r>
              <a:rPr lang="en-US" sz="2400" dirty="0">
                <a:latin typeface="+mn-lt"/>
              </a:rPr>
              <a:t>Charge can be transferred from one object to another only when the objects </a:t>
            </a:r>
            <a:r>
              <a:rPr lang="en-US" sz="2400" b="1" dirty="0">
                <a:latin typeface="+mn-lt"/>
              </a:rPr>
              <a:t>touch.</a:t>
            </a:r>
          </a:p>
          <a:p>
            <a:pPr indent="-255600"/>
            <a:r>
              <a:rPr lang="en-US" sz="2400" b="1" dirty="0">
                <a:latin typeface="+mn-lt"/>
              </a:rPr>
              <a:t>Discharging </a:t>
            </a:r>
            <a:r>
              <a:rPr lang="en-US" sz="2400" dirty="0">
                <a:latin typeface="+mn-lt"/>
              </a:rPr>
              <a:t>is removing a charge from an object, which you can do by touching it.</a:t>
            </a:r>
          </a:p>
          <a:p>
            <a:pPr indent="-255600"/>
            <a:r>
              <a:rPr lang="en-US" sz="2400" b="1" dirty="0">
                <a:latin typeface="+mn-lt"/>
              </a:rPr>
              <a:t>Conductors </a:t>
            </a:r>
            <a:r>
              <a:rPr lang="en-US" sz="2400" dirty="0">
                <a:latin typeface="+mn-lt"/>
              </a:rPr>
              <a:t>are those materials through or along which charge easily moves.</a:t>
            </a:r>
          </a:p>
          <a:p>
            <a:pPr indent="-255600"/>
            <a:r>
              <a:rPr lang="en-US" sz="2400" b="1" dirty="0">
                <a:latin typeface="+mn-lt"/>
              </a:rPr>
              <a:t>Insulators</a:t>
            </a:r>
            <a:r>
              <a:rPr lang="en-US" sz="2400" dirty="0">
                <a:latin typeface="+mn-lt"/>
              </a:rPr>
              <a:t> are materials in which charge is immobile.</a:t>
            </a:r>
          </a:p>
          <a:p>
            <a:pPr indent="-255600"/>
            <a:r>
              <a:rPr lang="en-US" sz="2400" dirty="0">
                <a:latin typeface="+mn-lt"/>
              </a:rPr>
              <a:t>Glass and plastics are insulators, metal is a conductor.</a:t>
            </a:r>
            <a:endParaRPr lang="en-IN" sz="2400" dirty="0">
              <a:latin typeface="+mn-lt"/>
            </a:endParaRPr>
          </a:p>
        </p:txBody>
      </p:sp>
    </p:spTree>
    <p:extLst>
      <p:ext uri="{BB962C8B-B14F-4D97-AF65-F5344CB8AC3E}">
        <p14:creationId xmlns:p14="http://schemas.microsoft.com/office/powerpoint/2010/main" val="4628564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10560</TotalTime>
  <Words>1368</Words>
  <Application>Microsoft Office PowerPoint</Application>
  <PresentationFormat>On-screen Show (4:3)</PresentationFormat>
  <Paragraphs>102</Paragraphs>
  <Slides>22</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30" baseType="lpstr">
      <vt:lpstr>Arial</vt:lpstr>
      <vt:lpstr>Calibri</vt:lpstr>
      <vt:lpstr>Calibri Light</vt:lpstr>
      <vt:lpstr>Cambria Math</vt:lpstr>
      <vt:lpstr>Times New Roman</vt:lpstr>
      <vt:lpstr>Wingdings</vt:lpstr>
      <vt:lpstr>Office Theme</vt:lpstr>
      <vt:lpstr>Equation.DSMT4</vt:lpstr>
      <vt:lpstr>CHARGES AND ELECTRIC FORCES </vt:lpstr>
      <vt:lpstr>Electric charge </vt:lpstr>
      <vt:lpstr>Electric charge, continued  </vt:lpstr>
      <vt:lpstr>Electric charge, continued</vt:lpstr>
      <vt:lpstr>Electric charge and the structure of matter</vt:lpstr>
      <vt:lpstr>Electric charge and the structure of matter, continued</vt:lpstr>
      <vt:lpstr>Electric charge is conserved and quantized</vt:lpstr>
      <vt:lpstr>Electric charge is quantized</vt:lpstr>
      <vt:lpstr>Insulators and conductors</vt:lpstr>
      <vt:lpstr>Charging by conduction</vt:lpstr>
      <vt:lpstr>Charging by induction</vt:lpstr>
      <vt:lpstr>Charging by induction</vt:lpstr>
      <vt:lpstr>Charging by induction, continued</vt:lpstr>
      <vt:lpstr>Electric forces on uncharged objects</vt:lpstr>
      <vt:lpstr>ELECTRIC FORCES ON UNCHARGED OBJECTS, CONTINUED</vt:lpstr>
      <vt:lpstr>Electric forces on uncharged objects, details</vt:lpstr>
      <vt:lpstr>Force between point charges </vt:lpstr>
      <vt:lpstr>Force between point charges, continued</vt:lpstr>
      <vt:lpstr>Coulomb’s law, details</vt:lpstr>
      <vt:lpstr>Coulomb’s law, more details </vt:lpstr>
      <vt:lpstr>Superposition principle and other important details</vt:lpstr>
      <vt:lpstr>Superposition principle, example</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521</cp:revision>
  <cp:lastPrinted>2011-04-21T17:00:36Z</cp:lastPrinted>
  <dcterms:created xsi:type="dcterms:W3CDTF">2002-07-11T17:04:39Z</dcterms:created>
  <dcterms:modified xsi:type="dcterms:W3CDTF">2021-12-13T18:09:00Z</dcterms:modified>
</cp:coreProperties>
</file>