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3" r:id="rId1"/>
  </p:sldMasterIdLst>
  <p:notesMasterIdLst>
    <p:notesMasterId r:id="rId10"/>
  </p:notesMasterIdLst>
  <p:handoutMasterIdLst>
    <p:handoutMasterId r:id="rId11"/>
  </p:handoutMasterIdLst>
  <p:sldIdLst>
    <p:sldId id="291" r:id="rId2"/>
    <p:sldId id="284" r:id="rId3"/>
    <p:sldId id="285" r:id="rId4"/>
    <p:sldId id="293" r:id="rId5"/>
    <p:sldId id="286" r:id="rId6"/>
    <p:sldId id="288" r:id="rId7"/>
    <p:sldId id="289" r:id="rId8"/>
    <p:sldId id="290" r:id="rId9"/>
  </p:sldIdLst>
  <p:sldSz cx="9144000" cy="6858000" type="screen4x3"/>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DCB149-20D1-4A47-91A3-E7E2CE76CC5E}" v="1" dt="2021-12-10T20:11:19.9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3202" autoAdjust="0"/>
  </p:normalViewPr>
  <p:slideViewPr>
    <p:cSldViewPr>
      <p:cViewPr varScale="1">
        <p:scale>
          <a:sx n="105" d="100"/>
          <a:sy n="105" d="100"/>
        </p:scale>
        <p:origin x="52" y="168"/>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0049177f222f7596" providerId="LiveId" clId="{A5DCB149-20D1-4A47-91A3-E7E2CE76CC5E}"/>
    <pc:docChg chg="modSld">
      <pc:chgData name="Tatiana Krivosheev" userId="0049177f222f7596" providerId="LiveId" clId="{A5DCB149-20D1-4A47-91A3-E7E2CE76CC5E}" dt="2021-12-10T20:11:35.342" v="4" actId="1076"/>
      <pc:docMkLst>
        <pc:docMk/>
      </pc:docMkLst>
      <pc:sldChg chg="addSp modSp mod">
        <pc:chgData name="Tatiana Krivosheev" userId="0049177f222f7596" providerId="LiveId" clId="{A5DCB149-20D1-4A47-91A3-E7E2CE76CC5E}" dt="2021-12-10T20:11:35.342" v="4" actId="1076"/>
        <pc:sldMkLst>
          <pc:docMk/>
          <pc:sldMk cId="3860041463" sldId="291"/>
        </pc:sldMkLst>
        <pc:spChg chg="mod">
          <ac:chgData name="Tatiana Krivosheev" userId="0049177f222f7596" providerId="LiveId" clId="{A5DCB149-20D1-4A47-91A3-E7E2CE76CC5E}" dt="2021-12-10T20:11:33.214" v="3" actId="14100"/>
          <ac:spMkLst>
            <pc:docMk/>
            <pc:sldMk cId="3860041463" sldId="291"/>
            <ac:spMk id="2" creationId="{00000000-0000-0000-0000-000000000000}"/>
          </ac:spMkLst>
        </pc:spChg>
        <pc:picChg chg="add mod">
          <ac:chgData name="Tatiana Krivosheev" userId="0049177f222f7596" providerId="LiveId" clId="{A5DCB149-20D1-4A47-91A3-E7E2CE76CC5E}" dt="2021-12-10T20:11:25.127" v="1" actId="1076"/>
          <ac:picMkLst>
            <pc:docMk/>
            <pc:sldMk cId="3860041463" sldId="291"/>
            <ac:picMk id="3" creationId="{4CC41DD8-42FC-435B-835C-20A7AB22990C}"/>
          </ac:picMkLst>
        </pc:picChg>
        <pc:picChg chg="mod">
          <ac:chgData name="Tatiana Krivosheev" userId="0049177f222f7596" providerId="LiveId" clId="{A5DCB149-20D1-4A47-91A3-E7E2CE76CC5E}" dt="2021-12-10T20:11:29.952" v="2" actId="14100"/>
          <ac:picMkLst>
            <pc:docMk/>
            <pc:sldMk cId="3860041463" sldId="291"/>
            <ac:picMk id="4" creationId="{00000000-0000-0000-0000-000000000000}"/>
          </ac:picMkLst>
        </pc:picChg>
        <pc:picChg chg="mod">
          <ac:chgData name="Tatiana Krivosheev" userId="0049177f222f7596" providerId="LiveId" clId="{A5DCB149-20D1-4A47-91A3-E7E2CE76CC5E}" dt="2021-12-10T20:11:35.342" v="4" actId="1076"/>
          <ac:picMkLst>
            <pc:docMk/>
            <pc:sldMk cId="3860041463" sldId="291"/>
            <ac:picMk id="5" creationId="{4914A472-9FA0-40AB-A403-EB7969CD46B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67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87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1.7 x 10-4 T </a:t>
            </a:r>
            <a:r>
              <a:rPr lang="en-US"/>
              <a:t>, into  T = 0.209</a:t>
            </a:r>
            <a:r>
              <a:rPr lang="en-US" baseline="0"/>
              <a:t> x 10-6 s, f = 4.78 x 10 6 Hz</a:t>
            </a:r>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4</a:t>
            </a:fld>
            <a:endParaRPr lang="en-US" altLang="en-US"/>
          </a:p>
        </p:txBody>
      </p:sp>
    </p:spTree>
    <p:extLst>
      <p:ext uri="{BB962C8B-B14F-4D97-AF65-F5344CB8AC3E}">
        <p14:creationId xmlns:p14="http://schemas.microsoft.com/office/powerpoint/2010/main" val="1170542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08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493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697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90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63258-222B-46CB-86B7-63B05D311D60}"/>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C9ECAAE0-1F8B-4613-A6C5-CE57F0870DA8}"/>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781A7A22-B29E-4530-8499-8DDCB89164AC}"/>
              </a:ext>
            </a:extLst>
          </p:cNvPr>
          <p:cNvSpPr>
            <a:spLocks noGrp="1"/>
          </p:cNvSpPr>
          <p:nvPr>
            <p:ph type="dt" sz="half" idx="10"/>
          </p:nvPr>
        </p:nvSpPr>
        <p:spPr/>
        <p:txBody>
          <a:body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BB96437E-A83B-4EE0-8608-5FBEC266B79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3B7DBE7-7C52-4E73-BDCF-46496F43F1C6}"/>
              </a:ext>
            </a:extLst>
          </p:cNvPr>
          <p:cNvSpPr>
            <a:spLocks noGrp="1"/>
          </p:cNvSpPr>
          <p:nvPr>
            <p:ph type="sldNum" sz="quarter" idx="12"/>
          </p:nvPr>
        </p:nvSpPr>
        <p:spPr/>
        <p:txBody>
          <a:bodyPr/>
          <a:lstStyle/>
          <a:p>
            <a:fld id="{4FAB73BC-B049-4115-A692-8D63A059BFB8}" type="slidenum">
              <a:rPr lang="en-US" smtClean="0"/>
              <a:t>‹#›</a:t>
            </a:fld>
            <a:endParaRPr lang="en-US" dirty="0"/>
          </a:p>
        </p:txBody>
      </p:sp>
      <p:pic>
        <p:nvPicPr>
          <p:cNvPr id="7" name="Picture 6" descr="\\Ps14\ircd\50694_Young_Freedman_13e_IRDVD\Supplied\67546Young13e_marktg\Links\Calatrava-Bridge_sml.jpg">
            <a:extLst>
              <a:ext uri="{FF2B5EF4-FFF2-40B4-BE49-F238E27FC236}">
                <a16:creationId xmlns:a16="http://schemas.microsoft.com/office/drawing/2014/main" id="{5D03B3D2-9F6F-4567-AA05-E4F1BE526A43}"/>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a:extLst>
              <a:ext uri="{FF2B5EF4-FFF2-40B4-BE49-F238E27FC236}">
                <a16:creationId xmlns:a16="http://schemas.microsoft.com/office/drawing/2014/main" id="{1A859BB7-4FE8-45BC-A1DC-85019F96324D}"/>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a:extLst>
              <a:ext uri="{FF2B5EF4-FFF2-40B4-BE49-F238E27FC236}">
                <a16:creationId xmlns:a16="http://schemas.microsoft.com/office/drawing/2014/main" id="{737F00EC-B0F7-4A67-86EB-C03C585060E1}"/>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1931353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E157-8FF5-4E17-B6BE-01239ADED73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DF8D26-9CBE-41D1-BA90-C6BC45BF498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3C955B-2846-4C21-BA26-EBE99A7A4E96}"/>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CA326547-76B5-4FEF-9B78-CE6C28D600B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CC1F15-B131-4BCC-9FCF-7CE3EE53C234}"/>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441173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719FECA-A41A-412F-BE75-6DE6DA8D517B}"/>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7E6C64E-6C9A-4153-81BB-95812E880600}"/>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571B1A-94BD-43FC-B1BD-8FC24BCE92AE}"/>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B8A2720A-5655-473B-90DC-2CD47B7C68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E31D097-2416-4EA8-AB7C-6195553B8353}"/>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44031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63513-818C-4CCB-94D5-473C15AEFC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1071C85-8EB2-45B5-9ADC-1A5903C6A82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E615B2-85AF-49C8-AEFB-DE562D9A3AA9}"/>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ADD9EBA9-F020-49B7-A301-492791175B9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A8EE9F0-78C8-4424-B1D9-8B3785CE0EE8}"/>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61408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F6AAB-1923-44F9-B797-E007912868EB}"/>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F3BFD402-3CA0-452C-A3D0-34668917FEF6}"/>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653253-3ADC-4BC9-8BF3-CB55944AB2E0}"/>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C8FF3DE2-0E8A-413D-B3EF-5600677ED37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05F783B-EF6A-4865-85EF-B92EB0F0F372}"/>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72692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92E90-2090-426D-B7FA-CA791A5A59D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B8F4AE-4D90-486D-BE8F-43C7594C9315}"/>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13D4F58-3C00-4A78-96E8-5C1E98D62E9A}"/>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1D3649-D0B0-45DA-8AA4-F63D2833CB84}"/>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8F65B61C-5925-4AB9-A254-AA5CBA4C120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857127B-9CE3-426A-BC3A-7F088E855A29}"/>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40490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F4602-4601-472D-8975-1170C4F06493}"/>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BA969A4-EBF5-44C9-AFB6-AC7D3E150FAC}"/>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E68281E-5832-4775-A8D5-DCFEB2A978E8}"/>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E03634-1D28-4AE1-991A-F544ADAA292C}"/>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F59C0893-1357-4FE7-B0C6-D5F97AE44869}"/>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21B55BB-4EA4-40AF-805D-3F010D2493EB}"/>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8" name="Footer Placeholder 7">
            <a:extLst>
              <a:ext uri="{FF2B5EF4-FFF2-40B4-BE49-F238E27FC236}">
                <a16:creationId xmlns:a16="http://schemas.microsoft.com/office/drawing/2014/main" id="{A99DC798-078E-4DA2-AB2D-7BCFE701C34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11CD8EC4-E798-4CA7-BD26-DEA48075B1A7}"/>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86215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0E57A-086C-4D11-96FD-57BB08E948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25207A7-8872-4DDC-B671-91F2488CBFF7}"/>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4" name="Footer Placeholder 3">
            <a:extLst>
              <a:ext uri="{FF2B5EF4-FFF2-40B4-BE49-F238E27FC236}">
                <a16:creationId xmlns:a16="http://schemas.microsoft.com/office/drawing/2014/main" id="{2E722D49-4432-4049-AF79-B911615512E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D5B8A08-2454-4FDB-AB7B-9D8300F14ECA}"/>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93409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FA76B-1108-435B-97BD-EE54E32C7338}"/>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3" name="Footer Placeholder 2">
            <a:extLst>
              <a:ext uri="{FF2B5EF4-FFF2-40B4-BE49-F238E27FC236}">
                <a16:creationId xmlns:a16="http://schemas.microsoft.com/office/drawing/2014/main" id="{AC32227E-315E-4CAC-8411-6598C5431CD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FFCF177A-AAE7-4EE8-A102-0F9CFC928934}"/>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87595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68883-DDFC-47A9-9AE2-FF81EAF6B891}"/>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B7E842DD-A1A4-428E-966B-03E16CC19397}"/>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D74EA70-4BE5-4D63-9A9A-3B91928B69B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DFD0B4F-CFFB-419D-8B54-E09A7F8F6BE0}"/>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CF192B9C-B1C8-4B07-9259-A3647FAB96E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B986DCF-A576-48B3-AED8-21B38086AD2B}"/>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6345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E9E50-9956-4971-8BE4-F077CC1AC614}"/>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781B9F7F-8151-4C1C-AC08-136448E13F1B}"/>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19F7EC12-6135-4AA5-A94A-47932B26C51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A411BEC-789F-4D13-9427-5DD1FA8C5DA8}"/>
              </a:ext>
            </a:extLst>
          </p:cNvPr>
          <p:cNvSpPr>
            <a:spLocks noGrp="1"/>
          </p:cNvSpPr>
          <p:nvPr>
            <p:ph type="dt" sz="half" idx="10"/>
          </p:nvPr>
        </p:nvSpPr>
        <p:spPr/>
        <p:txBody>
          <a:bodyPr/>
          <a:lstStyle/>
          <a:p>
            <a:fld id="{9CDD058F-B960-4439-B370-43D89816EE05}" type="datetimeFigureOut">
              <a:rPr lang="en-US" smtClean="0"/>
              <a:t>12/10/2021</a:t>
            </a:fld>
            <a:endParaRPr lang="en-US" dirty="0"/>
          </a:p>
        </p:txBody>
      </p:sp>
      <p:sp>
        <p:nvSpPr>
          <p:cNvPr id="6" name="Footer Placeholder 5">
            <a:extLst>
              <a:ext uri="{FF2B5EF4-FFF2-40B4-BE49-F238E27FC236}">
                <a16:creationId xmlns:a16="http://schemas.microsoft.com/office/drawing/2014/main" id="{9654DBB2-D526-4A79-80CF-D6D4E6A1D56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024B732-D9BD-4FCF-8AB5-2DE38B23AABD}"/>
              </a:ext>
            </a:extLst>
          </p:cNvPr>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717231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035BA68-7047-4019-8728-8879A6AA18B3}"/>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8FB83E-3E63-49F7-9C42-9264FE128AF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878391-56DC-4F10-B0C5-C47B7DBC6E9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21EB99CC-629F-49FA-838F-4902010657EA}"/>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787556A-D3D4-495A-8E0C-53733ED65AC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9507570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83143" y="0"/>
            <a:ext cx="6860858" cy="4952999"/>
          </a:xfrm>
          <a:prstGeom prst="rect">
            <a:avLst/>
          </a:prstGeom>
        </p:spPr>
      </p:pic>
      <p:sp>
        <p:nvSpPr>
          <p:cNvPr id="2" name="Title 1"/>
          <p:cNvSpPr>
            <a:spLocks noGrp="1"/>
          </p:cNvSpPr>
          <p:nvPr>
            <p:ph type="title"/>
          </p:nvPr>
        </p:nvSpPr>
        <p:spPr>
          <a:xfrm>
            <a:off x="2283142" y="5191123"/>
            <a:ext cx="6860858" cy="1666876"/>
          </a:xfrm>
          <a:solidFill>
            <a:schemeClr val="bg1">
              <a:lumMod val="65000"/>
            </a:schemeClr>
          </a:solidFill>
        </p:spPr>
        <p:txBody>
          <a:bodyPr>
            <a:normAutofit fontScale="90000"/>
          </a:bodyPr>
          <a:lstStyle/>
          <a:p>
            <a:pPr algn="r"/>
            <a:r>
              <a:rPr lang="en-US" b="1" cap="all" dirty="0"/>
              <a:t>Motion of charged particles in a magnetic field</a:t>
            </a:r>
          </a:p>
        </p:txBody>
      </p:sp>
      <p:pic>
        <p:nvPicPr>
          <p:cNvPr id="5" name="Picture 4">
            <a:extLst>
              <a:ext uri="{FF2B5EF4-FFF2-40B4-BE49-F238E27FC236}">
                <a16:creationId xmlns:a16="http://schemas.microsoft.com/office/drawing/2014/main" id="{4914A472-9FA0-40AB-A403-EB7969CD46BB}"/>
              </a:ext>
            </a:extLst>
          </p:cNvPr>
          <p:cNvPicPr>
            <a:picLocks noChangeAspect="1"/>
          </p:cNvPicPr>
          <p:nvPr/>
        </p:nvPicPr>
        <p:blipFill>
          <a:blip r:embed="rId3"/>
          <a:stretch>
            <a:fillRect/>
          </a:stretch>
        </p:blipFill>
        <p:spPr>
          <a:xfrm>
            <a:off x="381000" y="5486400"/>
            <a:ext cx="1511939" cy="1024217"/>
          </a:xfrm>
          <a:prstGeom prst="rect">
            <a:avLst/>
          </a:prstGeom>
        </p:spPr>
      </p:pic>
      <p:pic>
        <p:nvPicPr>
          <p:cNvPr id="3" name="Picture 2">
            <a:extLst>
              <a:ext uri="{FF2B5EF4-FFF2-40B4-BE49-F238E27FC236}">
                <a16:creationId xmlns:a16="http://schemas.microsoft.com/office/drawing/2014/main" id="{4CC41DD8-42FC-435B-835C-20A7AB22990C}"/>
              </a:ext>
            </a:extLst>
          </p:cNvPr>
          <p:cNvPicPr>
            <a:picLocks noChangeAspect="1"/>
          </p:cNvPicPr>
          <p:nvPr/>
        </p:nvPicPr>
        <p:blipFill>
          <a:blip r:embed="rId4"/>
          <a:stretch>
            <a:fillRect/>
          </a:stretch>
        </p:blipFill>
        <p:spPr>
          <a:xfrm>
            <a:off x="76200" y="228600"/>
            <a:ext cx="2206943" cy="469433"/>
          </a:xfrm>
          <a:prstGeom prst="rect">
            <a:avLst/>
          </a:prstGeom>
        </p:spPr>
      </p:pic>
    </p:spTree>
    <p:extLst>
      <p:ext uri="{BB962C8B-B14F-4D97-AF65-F5344CB8AC3E}">
        <p14:creationId xmlns:p14="http://schemas.microsoft.com/office/powerpoint/2010/main" val="3860041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228600" y="502443"/>
            <a:ext cx="8839200" cy="503238"/>
          </a:xfrm>
        </p:spPr>
        <p:txBody>
          <a:bodyPr>
            <a:noAutofit/>
          </a:bodyPr>
          <a:lstStyle/>
          <a:p>
            <a:r>
              <a:rPr lang="en-US" altLang="en-US" sz="4000" dirty="0"/>
              <a:t>Motion of charged particles in a magnetic field</a:t>
            </a:r>
          </a:p>
        </p:txBody>
      </p:sp>
      <p:sp>
        <p:nvSpPr>
          <p:cNvPr id="115715" name="Rectangle 3"/>
          <p:cNvSpPr>
            <a:spLocks noGrp="1" noChangeArrowheads="1"/>
          </p:cNvSpPr>
          <p:nvPr>
            <p:ph idx="1"/>
          </p:nvPr>
        </p:nvSpPr>
        <p:spPr>
          <a:xfrm>
            <a:off x="228600" y="1524000"/>
            <a:ext cx="5010150" cy="5591175"/>
          </a:xfrm>
        </p:spPr>
        <p:txBody>
          <a:bodyPr>
            <a:normAutofit/>
          </a:bodyPr>
          <a:lstStyle/>
          <a:p>
            <a:pPr lvl="1">
              <a:lnSpc>
                <a:spcPct val="90000"/>
              </a:lnSpc>
            </a:pPr>
            <a:r>
              <a:rPr lang="en-US" altLang="en-US" sz="2600" dirty="0"/>
              <a:t>A charged particle in a magnetic field always moves with constant speed.</a:t>
            </a:r>
          </a:p>
          <a:p>
            <a:pPr lvl="1">
              <a:lnSpc>
                <a:spcPct val="90000"/>
              </a:lnSpc>
            </a:pPr>
            <a:r>
              <a:rPr lang="en-US" altLang="en-US" sz="2600" dirty="0"/>
              <a:t>Figure at the right illustrates the forces and shows an experimental example.</a:t>
            </a:r>
          </a:p>
          <a:p>
            <a:pPr lvl="1">
              <a:lnSpc>
                <a:spcPct val="90000"/>
              </a:lnSpc>
            </a:pPr>
            <a:r>
              <a:rPr lang="en-US" altLang="en-US" sz="2600" dirty="0"/>
              <a:t>If the velocity of the particle is perpendicular to the magnetic field, the particle moves in a circle of radius </a:t>
            </a:r>
            <a:r>
              <a:rPr lang="en-US" altLang="en-US" sz="2600" i="1" dirty="0"/>
              <a:t>R = mv/(|</a:t>
            </a:r>
            <a:r>
              <a:rPr lang="en-US" altLang="en-US" sz="2600" i="1" dirty="0" err="1"/>
              <a:t>q|B</a:t>
            </a:r>
            <a:r>
              <a:rPr lang="en-US" altLang="en-US" sz="2600" i="1" dirty="0"/>
              <a:t>)</a:t>
            </a:r>
            <a:r>
              <a:rPr lang="en-US" altLang="en-US" sz="2600" dirty="0"/>
              <a:t>.</a:t>
            </a:r>
          </a:p>
          <a:p>
            <a:pPr lvl="1">
              <a:lnSpc>
                <a:spcPct val="90000"/>
              </a:lnSpc>
            </a:pPr>
            <a:r>
              <a:rPr lang="en-US" altLang="en-US" sz="2600" dirty="0"/>
              <a:t>The number of revolutions of the particle per unit time is the </a:t>
            </a:r>
            <a:r>
              <a:rPr lang="en-US" altLang="en-US" sz="2600" i="1" dirty="0"/>
              <a:t>cyclotron frequency</a:t>
            </a:r>
            <a:r>
              <a:rPr lang="en-US" altLang="en-US" sz="2600" dirty="0"/>
              <a:t>.</a:t>
            </a:r>
          </a:p>
        </p:txBody>
      </p:sp>
      <p:pic>
        <p:nvPicPr>
          <p:cNvPr id="2" name="Picture 1"/>
          <p:cNvPicPr>
            <a:picLocks noChangeAspect="1"/>
          </p:cNvPicPr>
          <p:nvPr/>
        </p:nvPicPr>
        <p:blipFill>
          <a:blip r:embed="rId3"/>
          <a:stretch>
            <a:fillRect/>
          </a:stretch>
        </p:blipFill>
        <p:spPr>
          <a:xfrm>
            <a:off x="4038600" y="1005681"/>
            <a:ext cx="6322741" cy="2743199"/>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4000" y="3886200"/>
            <a:ext cx="3657600" cy="2743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228600" y="409453"/>
            <a:ext cx="8839200" cy="503238"/>
          </a:xfrm>
        </p:spPr>
        <p:txBody>
          <a:bodyPr>
            <a:noAutofit/>
          </a:bodyPr>
          <a:lstStyle/>
          <a:p>
            <a:r>
              <a:rPr lang="en-US" altLang="en-US" sz="4000" dirty="0"/>
              <a:t>Helical motion</a:t>
            </a:r>
          </a:p>
        </p:txBody>
      </p:sp>
      <p:sp>
        <p:nvSpPr>
          <p:cNvPr id="117763" name="Rectangle 3"/>
          <p:cNvSpPr>
            <a:spLocks noGrp="1" noChangeArrowheads="1"/>
          </p:cNvSpPr>
          <p:nvPr>
            <p:ph idx="1"/>
          </p:nvPr>
        </p:nvSpPr>
        <p:spPr>
          <a:xfrm>
            <a:off x="152400" y="1295400"/>
            <a:ext cx="4857750" cy="2930525"/>
          </a:xfrm>
        </p:spPr>
        <p:txBody>
          <a:bodyPr>
            <a:normAutofit lnSpcReduction="10000"/>
          </a:bodyPr>
          <a:lstStyle/>
          <a:p>
            <a:pPr lvl="1">
              <a:lnSpc>
                <a:spcPct val="90000"/>
              </a:lnSpc>
            </a:pPr>
            <a:r>
              <a:rPr lang="en-US" altLang="en-US" sz="2600" dirty="0"/>
              <a:t>If the particle has velocity components parallel to and perpendicular to the field, its path is a </a:t>
            </a:r>
            <a:r>
              <a:rPr lang="en-US" altLang="en-US" sz="2600" i="1" dirty="0"/>
              <a:t>helix</a:t>
            </a:r>
            <a:r>
              <a:rPr lang="en-US" altLang="en-US" sz="2600" dirty="0"/>
              <a:t>. (See at the right.)</a:t>
            </a:r>
          </a:p>
          <a:p>
            <a:pPr lvl="1">
              <a:lnSpc>
                <a:spcPct val="90000"/>
              </a:lnSpc>
            </a:pPr>
            <a:r>
              <a:rPr lang="en-US" altLang="en-US" sz="2600" dirty="0"/>
              <a:t>The speed and kinetic energy of the particle remain constant.</a:t>
            </a:r>
            <a:endParaRPr lang="en-US" altLang="en-US" sz="2200" dirty="0"/>
          </a:p>
        </p:txBody>
      </p:sp>
      <p:pic>
        <p:nvPicPr>
          <p:cNvPr id="2" name="Picture 1"/>
          <p:cNvPicPr>
            <a:picLocks noChangeAspect="1"/>
          </p:cNvPicPr>
          <p:nvPr/>
        </p:nvPicPr>
        <p:blipFill>
          <a:blip r:embed="rId3"/>
          <a:stretch>
            <a:fillRect/>
          </a:stretch>
        </p:blipFill>
        <p:spPr>
          <a:xfrm>
            <a:off x="2971800" y="1524000"/>
            <a:ext cx="8065707" cy="349940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04800"/>
            <a:ext cx="7886700" cy="1325563"/>
          </a:xfrm>
        </p:spPr>
        <p:txBody>
          <a:bodyPr>
            <a:normAutofit/>
          </a:bodyPr>
          <a:lstStyle/>
          <a:p>
            <a:r>
              <a:rPr lang="en-US" sz="4000" dirty="0"/>
              <a:t>Example</a:t>
            </a:r>
          </a:p>
        </p:txBody>
      </p:sp>
      <p:pic>
        <p:nvPicPr>
          <p:cNvPr id="4" name="Content Placeholder 3"/>
          <p:cNvPicPr>
            <a:picLocks noGrp="1" noChangeAspect="1"/>
          </p:cNvPicPr>
          <p:nvPr>
            <p:ph idx="1"/>
          </p:nvPr>
        </p:nvPicPr>
        <p:blipFill>
          <a:blip r:embed="rId3"/>
          <a:stretch>
            <a:fillRect/>
          </a:stretch>
        </p:blipFill>
        <p:spPr>
          <a:xfrm>
            <a:off x="304800" y="1524000"/>
            <a:ext cx="3048000" cy="2476500"/>
          </a:xfrm>
          <a:prstGeom prst="rect">
            <a:avLst/>
          </a:prstGeom>
        </p:spPr>
      </p:pic>
    </p:spTree>
    <p:extLst>
      <p:ext uri="{BB962C8B-B14F-4D97-AF65-F5344CB8AC3E}">
        <p14:creationId xmlns:p14="http://schemas.microsoft.com/office/powerpoint/2010/main" val="3627421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04800" y="76200"/>
            <a:ext cx="8839200" cy="503238"/>
          </a:xfrm>
        </p:spPr>
        <p:txBody>
          <a:bodyPr>
            <a:noAutofit/>
          </a:bodyPr>
          <a:lstStyle/>
          <a:p>
            <a:r>
              <a:rPr lang="en-US" altLang="en-US" sz="4000" dirty="0"/>
              <a:t>A nonuniform magnetic field</a:t>
            </a:r>
          </a:p>
        </p:txBody>
      </p:sp>
      <p:sp>
        <p:nvSpPr>
          <p:cNvPr id="119811" name="Rectangle 3"/>
          <p:cNvSpPr>
            <a:spLocks noGrp="1" noChangeArrowheads="1"/>
          </p:cNvSpPr>
          <p:nvPr>
            <p:ph idx="1"/>
          </p:nvPr>
        </p:nvSpPr>
        <p:spPr>
          <a:xfrm>
            <a:off x="-1" y="685800"/>
            <a:ext cx="8673885" cy="1371600"/>
          </a:xfrm>
        </p:spPr>
        <p:txBody>
          <a:bodyPr>
            <a:normAutofit/>
          </a:bodyPr>
          <a:lstStyle/>
          <a:p>
            <a:pPr marL="342900" lvl="1" indent="0">
              <a:lnSpc>
                <a:spcPct val="90000"/>
              </a:lnSpc>
              <a:buNone/>
            </a:pPr>
            <a:r>
              <a:rPr lang="en-US" altLang="en-US" sz="2200" dirty="0"/>
              <a:t>Figures below show the Van Allen radiation belts and the resulting aurora. These belts are due to the earth’s </a:t>
            </a:r>
            <a:r>
              <a:rPr lang="en-US" altLang="en-US" sz="2200" dirty="0" err="1"/>
              <a:t>nonuniform</a:t>
            </a:r>
            <a:r>
              <a:rPr lang="en-US" altLang="en-US" sz="2200" dirty="0"/>
              <a:t> field.</a:t>
            </a:r>
          </a:p>
        </p:txBody>
      </p:sp>
      <p:pic>
        <p:nvPicPr>
          <p:cNvPr id="2" name="Picture 1"/>
          <p:cNvPicPr>
            <a:picLocks noChangeAspect="1"/>
          </p:cNvPicPr>
          <p:nvPr/>
        </p:nvPicPr>
        <p:blipFill>
          <a:blip r:embed="rId3"/>
          <a:stretch>
            <a:fillRect/>
          </a:stretch>
        </p:blipFill>
        <p:spPr>
          <a:xfrm>
            <a:off x="622450" y="1446875"/>
            <a:ext cx="7899100" cy="3427122"/>
          </a:xfrm>
          <a:prstGeom prst="rect">
            <a:avLst/>
          </a:prstGeom>
        </p:spPr>
      </p:pic>
      <p:sp>
        <p:nvSpPr>
          <p:cNvPr id="9" name="TextBox 8">
            <a:extLst>
              <a:ext uri="{FF2B5EF4-FFF2-40B4-BE49-F238E27FC236}">
                <a16:creationId xmlns:a16="http://schemas.microsoft.com/office/drawing/2014/main" id="{F9B94395-1D81-403C-8B18-9B2E1189C146}"/>
              </a:ext>
            </a:extLst>
          </p:cNvPr>
          <p:cNvSpPr txBox="1"/>
          <p:nvPr/>
        </p:nvSpPr>
        <p:spPr>
          <a:xfrm>
            <a:off x="442993" y="4881746"/>
            <a:ext cx="8673885" cy="1754326"/>
          </a:xfrm>
          <a:prstGeom prst="rect">
            <a:avLst/>
          </a:prstGeom>
          <a:noFill/>
        </p:spPr>
        <p:txBody>
          <a:bodyPr wrap="square">
            <a:spAutoFit/>
          </a:bodyPr>
          <a:lstStyle/>
          <a:p>
            <a:pPr marL="228600" indent="-228600">
              <a:buAutoNum type="alphaLcParenBoth"/>
            </a:pPr>
            <a:r>
              <a:rPr lang="en-US" sz="1800" dirty="0"/>
              <a:t>The Van Allen radiation belts around Earth trap ions produced by cosmic rays striking Earth’s atmosphere.</a:t>
            </a:r>
          </a:p>
          <a:p>
            <a:pPr marL="228600" indent="-228600">
              <a:buAutoNum type="alphaLcParenBoth"/>
            </a:pPr>
            <a:r>
              <a:rPr lang="en-US" sz="1800" dirty="0"/>
              <a:t>The magnificent spectacle of the aurora borealis, or northern lights, glows in the northern sky above Bear Lake near Eielson Air Force Base, Alaska. Shaped by Earth’s magnetic field, this light is produced by glowing molecules and ions of oxygen and nitrogen. (credit b: modification of work by USAF Senior Airman Joshua Strang)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8675" y="360928"/>
            <a:ext cx="8839200" cy="503238"/>
          </a:xfrm>
        </p:spPr>
        <p:txBody>
          <a:bodyPr>
            <a:noAutofit/>
          </a:bodyPr>
          <a:lstStyle/>
          <a:p>
            <a:r>
              <a:rPr lang="en-US" altLang="en-US" sz="4000" dirty="0"/>
              <a:t>Velocity selector</a:t>
            </a:r>
          </a:p>
        </p:txBody>
      </p:sp>
      <p:sp>
        <p:nvSpPr>
          <p:cNvPr id="123907" name="Rectangle 3"/>
          <p:cNvSpPr>
            <a:spLocks noGrp="1" noChangeArrowheads="1"/>
          </p:cNvSpPr>
          <p:nvPr>
            <p:ph idx="1"/>
          </p:nvPr>
        </p:nvSpPr>
        <p:spPr>
          <a:xfrm>
            <a:off x="304800" y="2057400"/>
            <a:ext cx="4081463" cy="4002088"/>
          </a:xfrm>
        </p:spPr>
        <p:txBody>
          <a:bodyPr>
            <a:normAutofit/>
          </a:bodyPr>
          <a:lstStyle/>
          <a:p>
            <a:pPr lvl="1">
              <a:lnSpc>
                <a:spcPct val="90000"/>
              </a:lnSpc>
            </a:pPr>
            <a:r>
              <a:rPr lang="en-US" altLang="en-US" sz="2600" dirty="0"/>
              <a:t>A </a:t>
            </a:r>
            <a:r>
              <a:rPr lang="en-US" altLang="en-US" sz="2600" i="1" dirty="0"/>
              <a:t>velocity selector</a:t>
            </a:r>
            <a:r>
              <a:rPr lang="en-US" altLang="en-US" sz="2600" dirty="0"/>
              <a:t> uses perpendicular electric and magnetic fields to select particles of a specific speed from a beam. (See Figure  at the right.)</a:t>
            </a:r>
          </a:p>
          <a:p>
            <a:pPr lvl="1">
              <a:lnSpc>
                <a:spcPct val="90000"/>
              </a:lnSpc>
            </a:pPr>
            <a:r>
              <a:rPr lang="en-US" altLang="en-US" sz="2600" dirty="0"/>
              <a:t>Only particles having speed </a:t>
            </a:r>
            <a:r>
              <a:rPr lang="en-US" altLang="en-US" sz="2600" i="1" dirty="0"/>
              <a:t>v = E/B </a:t>
            </a:r>
            <a:r>
              <a:rPr lang="en-US" altLang="en-US" sz="2600" dirty="0"/>
              <a:t>pass through </a:t>
            </a:r>
            <a:r>
              <a:rPr lang="en-US" altLang="en-US" sz="2600" dirty="0" err="1"/>
              <a:t>undeflected</a:t>
            </a:r>
            <a:r>
              <a:rPr lang="en-US" altLang="en-US" sz="2600" dirty="0"/>
              <a:t>. </a:t>
            </a:r>
          </a:p>
        </p:txBody>
      </p:sp>
      <p:pic>
        <p:nvPicPr>
          <p:cNvPr id="123909" name="Picture 5" descr="27_22_Figure"/>
          <p:cNvPicPr>
            <a:picLocks noChangeAspect="1" noChangeArrowheads="1"/>
          </p:cNvPicPr>
          <p:nvPr/>
        </p:nvPicPr>
        <p:blipFill>
          <a:blip r:embed="rId3">
            <a:extLst>
              <a:ext uri="{28A0092B-C50C-407E-A947-70E740481C1C}">
                <a14:useLocalDpi xmlns:a14="http://schemas.microsoft.com/office/drawing/2010/main" val="0"/>
              </a:ext>
            </a:extLst>
          </a:blip>
          <a:srcRect b="2499"/>
          <a:stretch>
            <a:fillRect/>
          </a:stretch>
        </p:blipFill>
        <p:spPr bwMode="auto">
          <a:xfrm>
            <a:off x="5334000" y="914400"/>
            <a:ext cx="3284537" cy="55594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228600" y="342281"/>
            <a:ext cx="8839200" cy="503238"/>
          </a:xfrm>
        </p:spPr>
        <p:txBody>
          <a:bodyPr>
            <a:normAutofit fontScale="90000"/>
          </a:bodyPr>
          <a:lstStyle/>
          <a:p>
            <a:r>
              <a:rPr lang="en-US" altLang="en-US" dirty="0"/>
              <a:t>Thomson’s </a:t>
            </a:r>
            <a:r>
              <a:rPr lang="en-US" altLang="en-US" i="1" dirty="0"/>
              <a:t>e/m</a:t>
            </a:r>
            <a:r>
              <a:rPr lang="en-US" altLang="en-US" dirty="0"/>
              <a:t> experiment</a:t>
            </a:r>
          </a:p>
        </p:txBody>
      </p:sp>
      <p:sp>
        <p:nvSpPr>
          <p:cNvPr id="125955" name="Rectangle 3"/>
          <p:cNvSpPr>
            <a:spLocks noGrp="1" noChangeArrowheads="1"/>
          </p:cNvSpPr>
          <p:nvPr>
            <p:ph idx="1"/>
          </p:nvPr>
        </p:nvSpPr>
        <p:spPr>
          <a:xfrm>
            <a:off x="-152400" y="1371600"/>
            <a:ext cx="8153400" cy="885825"/>
          </a:xfrm>
        </p:spPr>
        <p:txBody>
          <a:bodyPr/>
          <a:lstStyle/>
          <a:p>
            <a:pPr marL="457200" lvl="1" indent="0">
              <a:lnSpc>
                <a:spcPct val="90000"/>
              </a:lnSpc>
              <a:buNone/>
            </a:pPr>
            <a:r>
              <a:rPr lang="en-US" altLang="en-US" sz="2600" dirty="0"/>
              <a:t>Thomson’s experiment measured the ratio </a:t>
            </a:r>
            <a:r>
              <a:rPr lang="en-US" altLang="en-US" sz="2600" i="1" dirty="0"/>
              <a:t>e/m</a:t>
            </a:r>
            <a:r>
              <a:rPr lang="en-US" altLang="en-US" sz="2600" dirty="0"/>
              <a:t> for the electron. His apparatus is shown below.</a:t>
            </a:r>
          </a:p>
        </p:txBody>
      </p:sp>
      <p:pic>
        <p:nvPicPr>
          <p:cNvPr id="125956" name="Picture 4" descr="27_Figure23-I"/>
          <p:cNvPicPr>
            <a:picLocks noChangeAspect="1" noChangeArrowheads="1"/>
          </p:cNvPicPr>
          <p:nvPr/>
        </p:nvPicPr>
        <p:blipFill>
          <a:blip r:embed="rId3">
            <a:extLst>
              <a:ext uri="{28A0092B-C50C-407E-A947-70E740481C1C}">
                <a14:useLocalDpi xmlns:a14="http://schemas.microsoft.com/office/drawing/2010/main" val="0"/>
              </a:ext>
            </a:extLst>
          </a:blip>
          <a:srcRect b="3914"/>
          <a:stretch>
            <a:fillRect/>
          </a:stretch>
        </p:blipFill>
        <p:spPr bwMode="auto">
          <a:xfrm>
            <a:off x="685800" y="2423144"/>
            <a:ext cx="8305800" cy="4092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152400" y="381000"/>
            <a:ext cx="8839200" cy="503238"/>
          </a:xfrm>
        </p:spPr>
        <p:txBody>
          <a:bodyPr>
            <a:noAutofit/>
          </a:bodyPr>
          <a:lstStyle/>
          <a:p>
            <a:r>
              <a:rPr lang="en-US" altLang="en-US" sz="4000" dirty="0"/>
              <a:t>Mass spectrometer</a:t>
            </a:r>
          </a:p>
        </p:txBody>
      </p:sp>
      <p:sp>
        <p:nvSpPr>
          <p:cNvPr id="128003" name="Rectangle 3"/>
          <p:cNvSpPr>
            <a:spLocks noGrp="1" noChangeArrowheads="1"/>
          </p:cNvSpPr>
          <p:nvPr>
            <p:ph idx="1"/>
          </p:nvPr>
        </p:nvSpPr>
        <p:spPr>
          <a:xfrm>
            <a:off x="91698" y="2051050"/>
            <a:ext cx="4648200" cy="4044950"/>
          </a:xfrm>
        </p:spPr>
        <p:txBody>
          <a:bodyPr/>
          <a:lstStyle/>
          <a:p>
            <a:pPr lvl="1">
              <a:lnSpc>
                <a:spcPct val="90000"/>
              </a:lnSpc>
            </a:pPr>
            <a:r>
              <a:rPr lang="en-US" altLang="en-US" sz="2200" dirty="0"/>
              <a:t>A </a:t>
            </a:r>
            <a:r>
              <a:rPr lang="en-US" altLang="en-US" sz="2200" i="1" dirty="0"/>
              <a:t>mass spectrometer</a:t>
            </a:r>
            <a:r>
              <a:rPr lang="en-US" altLang="en-US" sz="2200" dirty="0"/>
              <a:t> measures the masses of ions.</a:t>
            </a:r>
          </a:p>
          <a:p>
            <a:pPr lvl="1">
              <a:lnSpc>
                <a:spcPct val="90000"/>
              </a:lnSpc>
            </a:pPr>
            <a:r>
              <a:rPr lang="en-US" altLang="en-US" sz="2200" dirty="0"/>
              <a:t>The Bainbridge mass spectrometer (see Figure at the right) first uses a velocity selector. Then the magnetic field separates the particles by mass.</a:t>
            </a:r>
          </a:p>
          <a:p>
            <a:pPr marL="457200" lvl="1" indent="0">
              <a:lnSpc>
                <a:spcPct val="90000"/>
              </a:lnSpc>
              <a:buClr>
                <a:schemeClr val="tx1"/>
              </a:buClr>
              <a:buNone/>
            </a:pPr>
            <a:endParaRPr lang="en-US" altLang="en-US" sz="2200" dirty="0"/>
          </a:p>
        </p:txBody>
      </p:sp>
      <p:pic>
        <p:nvPicPr>
          <p:cNvPr id="128004" name="Picture 4" descr="27_Figure24-I"/>
          <p:cNvPicPr>
            <a:picLocks noChangeAspect="1" noChangeArrowheads="1"/>
          </p:cNvPicPr>
          <p:nvPr/>
        </p:nvPicPr>
        <p:blipFill>
          <a:blip r:embed="rId3">
            <a:extLst>
              <a:ext uri="{28A0092B-C50C-407E-A947-70E740481C1C}">
                <a14:useLocalDpi xmlns:a14="http://schemas.microsoft.com/office/drawing/2010/main" val="0"/>
              </a:ext>
            </a:extLst>
          </a:blip>
          <a:srcRect b="2483"/>
          <a:stretch>
            <a:fillRect/>
          </a:stretch>
        </p:blipFill>
        <p:spPr bwMode="auto">
          <a:xfrm>
            <a:off x="4848225" y="762000"/>
            <a:ext cx="3348038" cy="5562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8440</TotalTime>
  <Words>356</Words>
  <Application>Microsoft Office PowerPoint</Application>
  <PresentationFormat>On-screen Show (4:3)</PresentationFormat>
  <Paragraphs>24</Paragraphs>
  <Slides>8</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Motion of charged particles in a magnetic field</vt:lpstr>
      <vt:lpstr>Motion of charged particles in a magnetic field</vt:lpstr>
      <vt:lpstr>Helical motion</vt:lpstr>
      <vt:lpstr>Example</vt:lpstr>
      <vt:lpstr>A nonuniform magnetic field</vt:lpstr>
      <vt:lpstr>Velocity selector</vt:lpstr>
      <vt:lpstr>Thomson’s e/m experiment</vt:lpstr>
      <vt:lpstr>Mass spectrometer</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441</cp:revision>
  <cp:lastPrinted>2011-04-21T17:00:36Z</cp:lastPrinted>
  <dcterms:created xsi:type="dcterms:W3CDTF">2002-07-11T17:04:39Z</dcterms:created>
  <dcterms:modified xsi:type="dcterms:W3CDTF">2021-12-10T20:11:39Z</dcterms:modified>
</cp:coreProperties>
</file>