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37" r:id="rId1"/>
  </p:sldMasterIdLst>
  <p:notesMasterIdLst>
    <p:notesMasterId r:id="rId16"/>
  </p:notesMasterIdLst>
  <p:handoutMasterIdLst>
    <p:handoutMasterId r:id="rId17"/>
  </p:handoutMasterIdLst>
  <p:sldIdLst>
    <p:sldId id="303" r:id="rId2"/>
    <p:sldId id="322" r:id="rId3"/>
    <p:sldId id="323" r:id="rId4"/>
    <p:sldId id="324" r:id="rId5"/>
    <p:sldId id="325" r:id="rId6"/>
    <p:sldId id="326" r:id="rId7"/>
    <p:sldId id="327" r:id="rId8"/>
    <p:sldId id="328" r:id="rId9"/>
    <p:sldId id="330" r:id="rId10"/>
    <p:sldId id="331" r:id="rId11"/>
    <p:sldId id="332" r:id="rId12"/>
    <p:sldId id="333" r:id="rId13"/>
    <p:sldId id="338" r:id="rId14"/>
    <p:sldId id="339" r:id="rId15"/>
  </p:sldIdLst>
  <p:sldSz cx="9144000" cy="6858000" type="screen4x3"/>
  <p:notesSz cx="6858000" cy="9144000"/>
  <p:custDataLst>
    <p:tags r:id="rId1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55A"/>
    <a:srgbClr val="004A37"/>
    <a:srgbClr val="00417E"/>
    <a:srgbClr val="FFECD7"/>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D839A5-088A-410F-82AA-700D47661B33}" v="1" dt="2021-12-10T20:09:06.8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47" autoAdjust="0"/>
    <p:restoredTop sz="93202" autoAdjust="0"/>
  </p:normalViewPr>
  <p:slideViewPr>
    <p:cSldViewPr>
      <p:cViewPr varScale="1">
        <p:scale>
          <a:sx n="105" d="100"/>
          <a:sy n="105" d="100"/>
        </p:scale>
        <p:origin x="52" y="196"/>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0049177f222f7596" providerId="LiveId" clId="{6FD839A5-088A-410F-82AA-700D47661B33}"/>
    <pc:docChg chg="modSld">
      <pc:chgData name="Tatiana Krivosheev" userId="0049177f222f7596" providerId="LiveId" clId="{6FD839A5-088A-410F-82AA-700D47661B33}" dt="2021-12-10T20:09:46.690" v="5" actId="1076"/>
      <pc:docMkLst>
        <pc:docMk/>
      </pc:docMkLst>
      <pc:sldChg chg="addSp modSp mod">
        <pc:chgData name="Tatiana Krivosheev" userId="0049177f222f7596" providerId="LiveId" clId="{6FD839A5-088A-410F-82AA-700D47661B33}" dt="2021-12-10T20:09:46.690" v="5" actId="1076"/>
        <pc:sldMkLst>
          <pc:docMk/>
          <pc:sldMk cId="1087600641" sldId="303"/>
        </pc:sldMkLst>
        <pc:spChg chg="mod">
          <ac:chgData name="Tatiana Krivosheev" userId="0049177f222f7596" providerId="LiveId" clId="{6FD839A5-088A-410F-82AA-700D47661B33}" dt="2021-12-10T20:09:40.850" v="4" actId="14100"/>
          <ac:spMkLst>
            <pc:docMk/>
            <pc:sldMk cId="1087600641" sldId="303"/>
            <ac:spMk id="2" creationId="{00000000-0000-0000-0000-000000000000}"/>
          </ac:spMkLst>
        </pc:spChg>
        <pc:picChg chg="add mod">
          <ac:chgData name="Tatiana Krivosheev" userId="0049177f222f7596" providerId="LiveId" clId="{6FD839A5-088A-410F-82AA-700D47661B33}" dt="2021-12-10T20:09:46.690" v="5" actId="1076"/>
          <ac:picMkLst>
            <pc:docMk/>
            <pc:sldMk cId="1087600641" sldId="303"/>
            <ac:picMk id="3" creationId="{C9A672BE-78F5-4801-AD40-4BE2CBE516FB}"/>
          </ac:picMkLst>
        </pc:picChg>
        <pc:picChg chg="mod">
          <ac:chgData name="Tatiana Krivosheev" userId="0049177f222f7596" providerId="LiveId" clId="{6FD839A5-088A-410F-82AA-700D47661B33}" dt="2021-12-10T20:09:24.202" v="3" actId="14100"/>
          <ac:picMkLst>
            <pc:docMk/>
            <pc:sldMk cId="1087600641" sldId="303"/>
            <ac:picMk id="5" creationId="{1DE37D0A-EED2-47F4-B998-8D09F9274D3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C69C93-BAD1-48EF-94E0-CF535B80067E}" type="slidenum">
              <a:rPr lang="en-US" altLang="en-US" smtClean="0"/>
              <a:pPr/>
              <a:t>14</a:t>
            </a:fld>
            <a:endParaRPr lang="en-US" altLang="en-US"/>
          </a:p>
        </p:txBody>
      </p:sp>
    </p:spTree>
    <p:extLst>
      <p:ext uri="{BB962C8B-B14F-4D97-AF65-F5344CB8AC3E}">
        <p14:creationId xmlns:p14="http://schemas.microsoft.com/office/powerpoint/2010/main" val="17438887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81805-EAA1-4EEF-8661-5B2CABF48CC2}"/>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CA005019-CC65-4568-BD0A-D36026113D50}"/>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C0D46D5F-DA04-480D-9470-50523C02A7D2}"/>
              </a:ext>
            </a:extLst>
          </p:cNvPr>
          <p:cNvSpPr>
            <a:spLocks noGrp="1"/>
          </p:cNvSpPr>
          <p:nvPr>
            <p:ph type="dt" sz="half" idx="10"/>
          </p:nvPr>
        </p:nvSpPr>
        <p:spPr/>
        <p:txBody>
          <a:bodyPr/>
          <a:lstStyle/>
          <a:p>
            <a:fld id="{96DFF08F-DC6B-4601-B491-B0F83F6DD2DA}" type="datetimeFigureOut">
              <a:rPr lang="en-US" smtClean="0"/>
              <a:pPr/>
              <a:t>12/10/2021</a:t>
            </a:fld>
            <a:endParaRPr lang="en-US" dirty="0"/>
          </a:p>
        </p:txBody>
      </p:sp>
      <p:sp>
        <p:nvSpPr>
          <p:cNvPr id="5" name="Footer Placeholder 4">
            <a:extLst>
              <a:ext uri="{FF2B5EF4-FFF2-40B4-BE49-F238E27FC236}">
                <a16:creationId xmlns:a16="http://schemas.microsoft.com/office/drawing/2014/main" id="{C8CC0580-6B10-4B28-855C-95302B60910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72B444E-4A37-44CF-992A-0B227090D0CD}"/>
              </a:ext>
            </a:extLst>
          </p:cNvPr>
          <p:cNvSpPr>
            <a:spLocks noGrp="1"/>
          </p:cNvSpPr>
          <p:nvPr>
            <p:ph type="sldNum" sz="quarter" idx="12"/>
          </p:nvPr>
        </p:nvSpPr>
        <p:spPr/>
        <p:txBody>
          <a:bodyPr/>
          <a:lstStyle/>
          <a:p>
            <a:fld id="{4FAB73BC-B049-4115-A692-8D63A059BFB8}" type="slidenum">
              <a:rPr lang="en-US" smtClean="0"/>
              <a:t>‹#›</a:t>
            </a:fld>
            <a:endParaRPr lang="en-US" dirty="0"/>
          </a:p>
        </p:txBody>
      </p:sp>
      <p:pic>
        <p:nvPicPr>
          <p:cNvPr id="7" name="Picture 6" descr="\\Ps14\ircd\50694_Young_Freedman_13e_IRDVD\Supplied\67546Young13e_marktg\Links\Calatrava-Bridge_sml.jpg">
            <a:extLst>
              <a:ext uri="{FF2B5EF4-FFF2-40B4-BE49-F238E27FC236}">
                <a16:creationId xmlns:a16="http://schemas.microsoft.com/office/drawing/2014/main" id="{0C1D546A-B3B2-4212-875D-59F17A52BECA}"/>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7">
            <a:extLst>
              <a:ext uri="{FF2B5EF4-FFF2-40B4-BE49-F238E27FC236}">
                <a16:creationId xmlns:a16="http://schemas.microsoft.com/office/drawing/2014/main" id="{533CEABC-4E71-45F7-A1CA-8F88605224A6}"/>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9" name="Text Box 23">
            <a:extLst>
              <a:ext uri="{FF2B5EF4-FFF2-40B4-BE49-F238E27FC236}">
                <a16:creationId xmlns:a16="http://schemas.microsoft.com/office/drawing/2014/main" id="{2F72987E-6227-4759-A1A7-C1F58AB37ABE}"/>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3557970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3920A-6A77-4A2D-83B3-9E080DD631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578AD7-53A6-4E33-8559-0C851241100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DAF43F-2D17-4FF0-82FC-B77CAF8825F0}"/>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2CB7CFB2-C152-4A3C-BA8E-BD30C1B180B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3F3C9B1-F88D-48B4-88C1-7D0715D8113A}"/>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7338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F4F9F9-4646-4292-8B00-0ED948CC06A9}"/>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9E5317A-A412-4E1A-98AA-8499EAC8702E}"/>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713D66-826A-460D-8789-467DA4D34F4A}"/>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5446E152-19D4-48E0-9B23-D7F6F83C4A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5A9F20F-F43C-418A-AFE8-6DC7CE625F2A}"/>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664154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12/10/2021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3458012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2"/>
            <a:ext cx="8229600" cy="27612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4"/>
          </p:nvPr>
        </p:nvSpPr>
        <p:spPr>
          <a:xfrm>
            <a:off x="457200" y="2090886"/>
            <a:ext cx="8229600" cy="28042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48733" y="2573028"/>
            <a:ext cx="8229600" cy="22937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5"/>
          </p:nvPr>
        </p:nvSpPr>
        <p:spPr>
          <a:xfrm>
            <a:off x="448733" y="3037534"/>
            <a:ext cx="8229600" cy="3718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0" name="Content Placeholder 9"/>
          <p:cNvSpPr>
            <a:spLocks noGrp="1"/>
          </p:cNvSpPr>
          <p:nvPr>
            <p:ph sz="quarter" idx="16"/>
          </p:nvPr>
        </p:nvSpPr>
        <p:spPr>
          <a:xfrm>
            <a:off x="448733" y="3644556"/>
            <a:ext cx="8229600" cy="3256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12/10/2021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12" name="Text Placeholder 11"/>
          <p:cNvSpPr>
            <a:spLocks noGrp="1"/>
          </p:cNvSpPr>
          <p:nvPr>
            <p:ph type="body" sz="quarter" idx="17"/>
          </p:nvPr>
        </p:nvSpPr>
        <p:spPr>
          <a:xfrm>
            <a:off x="448733" y="4152874"/>
            <a:ext cx="8229600" cy="270934"/>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Text Placeholder 13"/>
          <p:cNvSpPr>
            <a:spLocks noGrp="1"/>
          </p:cNvSpPr>
          <p:nvPr>
            <p:ph type="body" sz="quarter" idx="18"/>
          </p:nvPr>
        </p:nvSpPr>
        <p:spPr>
          <a:xfrm>
            <a:off x="457200" y="4623401"/>
            <a:ext cx="8221132" cy="28395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6" name="Text Placeholder 15"/>
          <p:cNvSpPr>
            <a:spLocks noGrp="1"/>
          </p:cNvSpPr>
          <p:nvPr>
            <p:ph type="body" sz="quarter" idx="19"/>
          </p:nvPr>
        </p:nvSpPr>
        <p:spPr>
          <a:xfrm>
            <a:off x="457199" y="5083978"/>
            <a:ext cx="8221133" cy="228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8" name="Text Placeholder 17"/>
          <p:cNvSpPr>
            <a:spLocks noGrp="1"/>
          </p:cNvSpPr>
          <p:nvPr>
            <p:ph type="body" sz="quarter" idx="20"/>
          </p:nvPr>
        </p:nvSpPr>
        <p:spPr>
          <a:xfrm>
            <a:off x="457200" y="5486400"/>
            <a:ext cx="8221663" cy="228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20" name="Text Placeholder 19"/>
          <p:cNvSpPr>
            <a:spLocks noGrp="1"/>
          </p:cNvSpPr>
          <p:nvPr>
            <p:ph type="body" sz="quarter" idx="21"/>
          </p:nvPr>
        </p:nvSpPr>
        <p:spPr>
          <a:xfrm>
            <a:off x="457199" y="5855643"/>
            <a:ext cx="8153400" cy="2286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5804584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1"/>
            <a:ext cx="8229600" cy="11430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4"/>
          </p:nvPr>
        </p:nvSpPr>
        <p:spPr>
          <a:xfrm>
            <a:off x="457200" y="2819400"/>
            <a:ext cx="8229600" cy="15240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4495800"/>
            <a:ext cx="8229600" cy="16303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12/10/2021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7809097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Two Tex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1"/>
            <a:ext cx="8229600" cy="8382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2791627"/>
            <a:ext cx="8229600" cy="865974"/>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12/10/2021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5" name="Text Placeholder 4"/>
          <p:cNvSpPr>
            <a:spLocks noGrp="1"/>
          </p:cNvSpPr>
          <p:nvPr>
            <p:ph type="body" sz="quarter" idx="14"/>
          </p:nvPr>
        </p:nvSpPr>
        <p:spPr>
          <a:xfrm>
            <a:off x="457200" y="4114800"/>
            <a:ext cx="8229600" cy="9318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278824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B30C8-F54D-44BA-A494-FFC6F78510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D754C0-C94D-4832-814A-4EB593888C2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2CB5D0-E862-498E-9EEB-001D78F60D2C}"/>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EAF2DC2D-82DA-46BE-9E26-43BC565919E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29B1365-7884-4D3D-B2B3-15D6A998C6EC}"/>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921057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3288B-75AC-477D-9CA9-2E5734483F8B}"/>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5C942CF0-CEE4-48A3-812B-8875342E1F7B}"/>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9488212-4A93-4B34-AC91-6A3505628AEB}"/>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DEFBA6CF-038B-421A-A7FC-616FC5BDAF2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E6B565F-0215-4700-AE45-FC42F8ABA481}"/>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301667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CF072-F467-4BE6-B3F0-C6CB098D3A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8878E9-E9FF-413D-8469-31C6E872EF0C}"/>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DEB6F61-663B-4732-A9E4-61A25263B6C7}"/>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E7A0717-8836-402C-8B73-6BFEC3867614}"/>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a:extLst>
              <a:ext uri="{FF2B5EF4-FFF2-40B4-BE49-F238E27FC236}">
                <a16:creationId xmlns:a16="http://schemas.microsoft.com/office/drawing/2014/main" id="{A031C3C9-33EC-4346-ACA1-E426F937E0D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6AC6275-D3A8-45D0-90B2-8C5FC4E7238B}"/>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49474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7BE55-A128-4C26-A1F7-D1B8FC1F0D20}"/>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E2287F4-3A64-4BD2-8A0D-36B7EB55EF66}"/>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C43679B-D92E-4269-A147-42158B3CE7E4}"/>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2455FD-9AE6-43A4-B52C-DEBA25468757}"/>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A860019C-9191-4E0E-82A3-FD6C8EAA3519}"/>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119D21-260A-463B-BE94-7BA6570799F0}"/>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8" name="Footer Placeholder 7">
            <a:extLst>
              <a:ext uri="{FF2B5EF4-FFF2-40B4-BE49-F238E27FC236}">
                <a16:creationId xmlns:a16="http://schemas.microsoft.com/office/drawing/2014/main" id="{0F75D306-882E-4371-823B-06F9EEA1B8BD}"/>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CCF9DD9-A950-4920-AAB2-8A8CFCC5C2E5}"/>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510015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CA408-F2F4-4F3F-A16A-0AEC575109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003CFD4-5600-4FBC-B634-6E89B67271BE}"/>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4" name="Footer Placeholder 3">
            <a:extLst>
              <a:ext uri="{FF2B5EF4-FFF2-40B4-BE49-F238E27FC236}">
                <a16:creationId xmlns:a16="http://schemas.microsoft.com/office/drawing/2014/main" id="{24542247-A12A-413A-8990-918C5364CB3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4E950DC-3CFB-4636-8C45-99DFC4039DAA}"/>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350998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EA47C5-D360-4785-A802-E545DD3ED95D}"/>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3" name="Footer Placeholder 2">
            <a:extLst>
              <a:ext uri="{FF2B5EF4-FFF2-40B4-BE49-F238E27FC236}">
                <a16:creationId xmlns:a16="http://schemas.microsoft.com/office/drawing/2014/main" id="{749799ED-3A32-4AA3-BE17-FFCFD16AE12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2FAF1558-E984-480D-9136-0D17D7781DFE}"/>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29342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C436F-E039-4B0B-962A-BE7717E83D2E}"/>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301FBC06-2E26-4FCA-AFE6-12FA5825C7D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73FF62F-C42C-4C23-8723-6DF4D05BBD1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A8822F99-D9BB-416A-91AE-2CE990B9460B}"/>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a:extLst>
              <a:ext uri="{FF2B5EF4-FFF2-40B4-BE49-F238E27FC236}">
                <a16:creationId xmlns:a16="http://schemas.microsoft.com/office/drawing/2014/main" id="{582259DD-7711-4278-8B1B-102BEF5AC5F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9AF0965-95D7-450E-ACD4-293B4721DC83}"/>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46066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65FC4-E29F-47BE-BBBC-7E6A3759F5AF}"/>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24E064D8-22CD-46A6-AB17-6D12BBE2363B}"/>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E98C41B6-1BDF-4152-B1B1-DB7918AC5AC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1605310B-0CF9-4542-96B4-ADD446880C00}"/>
              </a:ext>
            </a:extLst>
          </p:cNvPr>
          <p:cNvSpPr>
            <a:spLocks noGrp="1"/>
          </p:cNvSpPr>
          <p:nvPr>
            <p:ph type="dt" sz="half" idx="10"/>
          </p:nvPr>
        </p:nvSpPr>
        <p:spPr/>
        <p:txBody>
          <a:bodyPr/>
          <a:lstStyle/>
          <a:p>
            <a:fld id="{9CDD058F-B960-4439-B370-43D89816EE05}" type="datetimeFigureOut">
              <a:rPr lang="en-US" smtClean="0"/>
              <a:t>12/10/2021</a:t>
            </a:fld>
            <a:endParaRPr lang="en-US" dirty="0"/>
          </a:p>
        </p:txBody>
      </p:sp>
      <p:sp>
        <p:nvSpPr>
          <p:cNvPr id="6" name="Footer Placeholder 5">
            <a:extLst>
              <a:ext uri="{FF2B5EF4-FFF2-40B4-BE49-F238E27FC236}">
                <a16:creationId xmlns:a16="http://schemas.microsoft.com/office/drawing/2014/main" id="{04744C01-5761-4632-A134-4E239DF976D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9166D33-B2D0-4C5F-972E-0CB85BB8B759}"/>
              </a:ext>
            </a:extLst>
          </p:cNvPr>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2433790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BD47F2-1F3F-4361-A106-D0ACC87B29D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6D80C6C-0EB1-4E9F-830E-706510ACAF23}"/>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A167C6-228D-40B3-8D7A-892F470FE159}"/>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DFF08F-DC6B-4601-B491-B0F83F6DD2DA}" type="datetimeFigureOut">
              <a:rPr lang="en-US" smtClean="0"/>
              <a:pPr/>
              <a:t>12/10/2021</a:t>
            </a:fld>
            <a:endParaRPr lang="en-US" dirty="0"/>
          </a:p>
        </p:txBody>
      </p:sp>
      <p:sp>
        <p:nvSpPr>
          <p:cNvPr id="5" name="Footer Placeholder 4">
            <a:extLst>
              <a:ext uri="{FF2B5EF4-FFF2-40B4-BE49-F238E27FC236}">
                <a16:creationId xmlns:a16="http://schemas.microsoft.com/office/drawing/2014/main" id="{967FFC37-50DC-478B-8408-4CC5220D86B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57E6E24-1EEE-491B-A524-EAA01B9287B4}"/>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91508772"/>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3.bin"/><Relationship Id="rId1" Type="http://schemas.openxmlformats.org/officeDocument/2006/relationships/slideLayout" Target="../slideLayouts/slideLayout15.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4.bin"/><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oleObject" Target="../embeddings/oleObject5.bin"/><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wmf"/><Relationship Id="rId4"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0.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1" Type="http://schemas.openxmlformats.org/officeDocument/2006/relationships/slideLayout" Target="../slideLayouts/slideLayout15.xml"/><Relationship Id="rId5" Type="http://schemas.openxmlformats.org/officeDocument/2006/relationships/image" Target="../media/image9.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oleObject" Target="../embeddings/oleObject2.bin"/><Relationship Id="rId1" Type="http://schemas.openxmlformats.org/officeDocument/2006/relationships/slideLayout" Target="../slideLayouts/slideLayout15.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5537200"/>
            <a:ext cx="6858001" cy="1320800"/>
          </a:xfrm>
          <a:solidFill>
            <a:schemeClr val="bg1">
              <a:lumMod val="65000"/>
            </a:schemeClr>
          </a:solidFill>
        </p:spPr>
        <p:txBody>
          <a:bodyPr>
            <a:normAutofit/>
          </a:bodyPr>
          <a:lstStyle/>
          <a:p>
            <a:pPr algn="r"/>
            <a:r>
              <a:rPr lang="en-US" sz="4400" dirty="0"/>
              <a:t>GAUSS’S LAW </a:t>
            </a:r>
          </a:p>
        </p:txBody>
      </p:sp>
      <p:pic>
        <p:nvPicPr>
          <p:cNvPr id="5" name="Picture 4">
            <a:extLst>
              <a:ext uri="{FF2B5EF4-FFF2-40B4-BE49-F238E27FC236}">
                <a16:creationId xmlns:a16="http://schemas.microsoft.com/office/drawing/2014/main" id="{1DE37D0A-EED2-47F4-B998-8D09F9274D3F}"/>
              </a:ext>
            </a:extLst>
          </p:cNvPr>
          <p:cNvPicPr>
            <a:picLocks noChangeAspect="1"/>
          </p:cNvPicPr>
          <p:nvPr/>
        </p:nvPicPr>
        <p:blipFill>
          <a:blip r:embed="rId2"/>
          <a:stretch>
            <a:fillRect/>
          </a:stretch>
        </p:blipFill>
        <p:spPr>
          <a:xfrm>
            <a:off x="2209800" y="0"/>
            <a:ext cx="6927640" cy="5257800"/>
          </a:xfrm>
          <a:prstGeom prst="rect">
            <a:avLst/>
          </a:prstGeom>
        </p:spPr>
      </p:pic>
      <p:pic>
        <p:nvPicPr>
          <p:cNvPr id="6" name="Picture 5">
            <a:extLst>
              <a:ext uri="{FF2B5EF4-FFF2-40B4-BE49-F238E27FC236}">
                <a16:creationId xmlns:a16="http://schemas.microsoft.com/office/drawing/2014/main" id="{20C525A7-074D-4007-AD6B-AC6577D2A675}"/>
              </a:ext>
            </a:extLst>
          </p:cNvPr>
          <p:cNvPicPr>
            <a:picLocks noChangeAspect="1"/>
          </p:cNvPicPr>
          <p:nvPr/>
        </p:nvPicPr>
        <p:blipFill>
          <a:blip r:embed="rId3"/>
          <a:stretch>
            <a:fillRect/>
          </a:stretch>
        </p:blipFill>
        <p:spPr>
          <a:xfrm>
            <a:off x="381000" y="5685491"/>
            <a:ext cx="1511939" cy="1024217"/>
          </a:xfrm>
          <a:prstGeom prst="rect">
            <a:avLst/>
          </a:prstGeom>
        </p:spPr>
      </p:pic>
      <p:pic>
        <p:nvPicPr>
          <p:cNvPr id="3" name="Picture 2">
            <a:extLst>
              <a:ext uri="{FF2B5EF4-FFF2-40B4-BE49-F238E27FC236}">
                <a16:creationId xmlns:a16="http://schemas.microsoft.com/office/drawing/2014/main" id="{C9A672BE-78F5-4801-AD40-4BE2CBE516FB}"/>
              </a:ext>
            </a:extLst>
          </p:cNvPr>
          <p:cNvPicPr>
            <a:picLocks noChangeAspect="1"/>
          </p:cNvPicPr>
          <p:nvPr/>
        </p:nvPicPr>
        <p:blipFill>
          <a:blip r:embed="rId4"/>
          <a:stretch>
            <a:fillRect/>
          </a:stretch>
        </p:blipFill>
        <p:spPr>
          <a:xfrm>
            <a:off x="40687" y="304800"/>
            <a:ext cx="2149432" cy="457200"/>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180" y="279401"/>
            <a:ext cx="6347713" cy="1320800"/>
          </a:xfrm>
        </p:spPr>
        <p:txBody>
          <a:bodyPr>
            <a:normAutofit/>
          </a:bodyPr>
          <a:lstStyle/>
          <a:p>
            <a:r>
              <a:rPr lang="en-IN" altLang="en-US" sz="4000" dirty="0"/>
              <a:t>Field of an infinite plane sheet of charge</a:t>
            </a:r>
            <a:endParaRPr lang="en-IN" sz="4000" dirty="0"/>
          </a:p>
        </p:txBody>
      </p:sp>
      <p:sp>
        <p:nvSpPr>
          <p:cNvPr id="3" name="Content Placeholder 2"/>
          <p:cNvSpPr>
            <a:spLocks noGrp="1"/>
          </p:cNvSpPr>
          <p:nvPr>
            <p:ph idx="1"/>
          </p:nvPr>
        </p:nvSpPr>
        <p:spPr>
          <a:xfrm>
            <a:off x="457200" y="1600201"/>
            <a:ext cx="8229600" cy="1269518"/>
          </a:xfrm>
        </p:spPr>
        <p:txBody>
          <a:bodyPr>
            <a:normAutofit/>
          </a:bodyPr>
          <a:lstStyle/>
          <a:p>
            <a:r>
              <a:rPr lang="en-CA" altLang="en-US" sz="2600" dirty="0"/>
              <a:t>Gauss’s law can be used to find the electric field caused by a thin, flat, infinite sheet with a uniform positive surface charge density </a:t>
            </a:r>
            <a:r>
              <a:rPr lang="el-GR" altLang="en-US" sz="2600" i="1" dirty="0"/>
              <a:t>σ</a:t>
            </a:r>
            <a:r>
              <a:rPr lang="en-CA" altLang="en-US" sz="2600" dirty="0"/>
              <a:t>:</a:t>
            </a:r>
            <a:endParaRPr lang="en-US" altLang="en-US" sz="2600" dirty="0"/>
          </a:p>
        </p:txBody>
      </p:sp>
      <p:graphicFrame>
        <p:nvGraphicFramePr>
          <p:cNvPr id="6" name="Object 5" descr="E = sigma over 2 epsilon sub 0&#10;"/>
          <p:cNvGraphicFramePr>
            <a:graphicFrameLocks noChangeAspect="1"/>
          </p:cNvGraphicFramePr>
          <p:nvPr>
            <p:extLst>
              <p:ext uri="{D42A27DB-BD31-4B8C-83A1-F6EECF244321}">
                <p14:modId xmlns:p14="http://schemas.microsoft.com/office/powerpoint/2010/main" val="360544752"/>
              </p:ext>
            </p:extLst>
          </p:nvPr>
        </p:nvGraphicFramePr>
        <p:xfrm>
          <a:off x="3124200" y="2210240"/>
          <a:ext cx="949468" cy="690523"/>
        </p:xfrm>
        <a:graphic>
          <a:graphicData uri="http://schemas.openxmlformats.org/presentationml/2006/ole">
            <mc:AlternateContent xmlns:mc="http://schemas.openxmlformats.org/markup-compatibility/2006">
              <mc:Choice xmlns:v="urn:schemas-microsoft-com:vml" Requires="v">
                <p:oleObj name="Equation" r:id="rId2" imgW="558720" imgH="406080" progId="Equation.DSMT4">
                  <p:embed/>
                </p:oleObj>
              </mc:Choice>
              <mc:Fallback>
                <p:oleObj name="Equation" r:id="rId2" imgW="558720" imgH="406080" progId="Equation.DSMT4">
                  <p:embed/>
                  <p:pic>
                    <p:nvPicPr>
                      <p:cNvPr id="6" name="Object 5" descr="E = sigma over 2 epsilon sub 0&#10;"/>
                      <p:cNvPicPr/>
                      <p:nvPr/>
                    </p:nvPicPr>
                    <p:blipFill>
                      <a:blip r:embed="rId3"/>
                      <a:stretch>
                        <a:fillRect/>
                      </a:stretch>
                    </p:blipFill>
                    <p:spPr>
                      <a:xfrm>
                        <a:off x="3124200" y="2210240"/>
                        <a:ext cx="949468" cy="690523"/>
                      </a:xfrm>
                      <a:prstGeom prst="rect">
                        <a:avLst/>
                      </a:prstGeom>
                    </p:spPr>
                  </p:pic>
                </p:oleObj>
              </mc:Fallback>
            </mc:AlternateContent>
          </a:graphicData>
        </a:graphic>
      </p:graphicFrame>
      <p:pic>
        <p:nvPicPr>
          <p:cNvPr id="4" name="Picture 3">
            <a:extLst>
              <a:ext uri="{FF2B5EF4-FFF2-40B4-BE49-F238E27FC236}">
                <a16:creationId xmlns:a16="http://schemas.microsoft.com/office/drawing/2014/main" id="{7DB00A8E-D01C-4541-AFBD-1F7956D16A92}"/>
              </a:ext>
            </a:extLst>
          </p:cNvPr>
          <p:cNvPicPr>
            <a:picLocks noChangeAspect="1"/>
          </p:cNvPicPr>
          <p:nvPr/>
        </p:nvPicPr>
        <p:blipFill>
          <a:blip r:embed="rId4"/>
          <a:stretch>
            <a:fillRect/>
          </a:stretch>
        </p:blipFill>
        <p:spPr>
          <a:xfrm>
            <a:off x="-1447800" y="3276600"/>
            <a:ext cx="8065707" cy="3499407"/>
          </a:xfrm>
          <a:prstGeom prst="rect">
            <a:avLst/>
          </a:prstGeom>
        </p:spPr>
      </p:pic>
      <p:sp>
        <p:nvSpPr>
          <p:cNvPr id="8" name="TextBox 7">
            <a:extLst>
              <a:ext uri="{FF2B5EF4-FFF2-40B4-BE49-F238E27FC236}">
                <a16:creationId xmlns:a16="http://schemas.microsoft.com/office/drawing/2014/main" id="{D9282E5A-55A3-4446-A882-916402382D21}"/>
              </a:ext>
            </a:extLst>
          </p:cNvPr>
          <p:cNvSpPr txBox="1"/>
          <p:nvPr/>
        </p:nvSpPr>
        <p:spPr>
          <a:xfrm>
            <a:off x="5280209" y="3505200"/>
            <a:ext cx="3315368" cy="3139321"/>
          </a:xfrm>
          <a:prstGeom prst="rect">
            <a:avLst/>
          </a:prstGeom>
          <a:noFill/>
        </p:spPr>
        <p:txBody>
          <a:bodyPr wrap="square">
            <a:spAutoFit/>
          </a:bodyPr>
          <a:lstStyle/>
          <a:p>
            <a:r>
              <a:rPr lang="en-US" sz="1800" dirty="0"/>
              <a:t>A thin charged sheet and the Gaussian box for finding the electric field at the field point </a:t>
            </a:r>
            <a:r>
              <a:rPr lang="en-US" sz="1800" i="1" dirty="0"/>
              <a:t>P</a:t>
            </a:r>
            <a:r>
              <a:rPr lang="en-US" sz="1800" dirty="0"/>
              <a:t>. The normal to each face of the box is from inside the box to outside. On two faces of the box, the electric fields are parallel to the area vectors, and on the other four faces, the electric fields are perpendicular to the area vectors.</a:t>
            </a:r>
          </a:p>
        </p:txBody>
      </p:sp>
    </p:spTree>
    <p:extLst>
      <p:ext uri="{BB962C8B-B14F-4D97-AF65-F5344CB8AC3E}">
        <p14:creationId xmlns:p14="http://schemas.microsoft.com/office/powerpoint/2010/main" val="193405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altLang="en-US" sz="4000" dirty="0"/>
              <a:t>Charges on conductors </a:t>
            </a:r>
            <a:endParaRPr lang="en-IN" sz="4000" dirty="0"/>
          </a:p>
        </p:txBody>
      </p:sp>
      <p:sp>
        <p:nvSpPr>
          <p:cNvPr id="6" name="Content Placeholder 5"/>
          <p:cNvSpPr>
            <a:spLocks noGrp="1"/>
          </p:cNvSpPr>
          <p:nvPr>
            <p:ph idx="1"/>
          </p:nvPr>
        </p:nvSpPr>
        <p:spPr>
          <a:xfrm>
            <a:off x="457200" y="1600201"/>
            <a:ext cx="8229600" cy="1371599"/>
          </a:xfrm>
        </p:spPr>
        <p:txBody>
          <a:bodyPr>
            <a:normAutofit/>
          </a:bodyPr>
          <a:lstStyle/>
          <a:p>
            <a:r>
              <a:rPr lang="en-CA" altLang="en-US" sz="2600" dirty="0"/>
              <a:t>Consider a solid conductor with a hollow cavity inside. </a:t>
            </a:r>
          </a:p>
          <a:p>
            <a:pPr>
              <a:tabLst>
                <a:tab pos="5203825" algn="l"/>
              </a:tabLst>
            </a:pPr>
            <a:r>
              <a:rPr lang="en-CA" altLang="en-US" sz="2600" dirty="0"/>
              <a:t>If there is no charge within the cavity, we can use a Gaussian surface such as </a:t>
            </a:r>
            <a:r>
              <a:rPr lang="en-CA" altLang="en-US" sz="2600" i="1" dirty="0"/>
              <a:t>A</a:t>
            </a:r>
            <a:r>
              <a:rPr lang="en-CA" altLang="en-US" sz="2600" dirty="0"/>
              <a:t> to show that the net</a:t>
            </a:r>
            <a:endParaRPr lang="en-IN" sz="2600" dirty="0"/>
          </a:p>
        </p:txBody>
      </p:sp>
      <p:sp>
        <p:nvSpPr>
          <p:cNvPr id="9" name="Content Placeholder 8"/>
          <p:cNvSpPr>
            <a:spLocks noGrp="1"/>
          </p:cNvSpPr>
          <p:nvPr>
            <p:ph idx="14"/>
          </p:nvPr>
        </p:nvSpPr>
        <p:spPr>
          <a:xfrm>
            <a:off x="457200" y="3482106"/>
            <a:ext cx="1524000" cy="368140"/>
          </a:xfrm>
        </p:spPr>
        <p:txBody>
          <a:bodyPr>
            <a:normAutofit fontScale="92500" lnSpcReduction="20000"/>
          </a:bodyPr>
          <a:lstStyle/>
          <a:p>
            <a:pPr marL="266700" indent="0">
              <a:buNone/>
            </a:pPr>
            <a:r>
              <a:rPr lang="en-CA" altLang="en-US" sz="2600" dirty="0"/>
              <a:t>because</a:t>
            </a:r>
            <a:endParaRPr lang="en-IN" sz="2600" dirty="0"/>
          </a:p>
        </p:txBody>
      </p:sp>
      <p:sp>
        <p:nvSpPr>
          <p:cNvPr id="7" name="Content Placeholder 6"/>
          <p:cNvSpPr>
            <a:spLocks noGrp="1"/>
          </p:cNvSpPr>
          <p:nvPr>
            <p:ph idx="13"/>
          </p:nvPr>
        </p:nvSpPr>
        <p:spPr>
          <a:xfrm>
            <a:off x="2763954" y="3446594"/>
            <a:ext cx="5844118" cy="368140"/>
          </a:xfrm>
        </p:spPr>
        <p:txBody>
          <a:bodyPr>
            <a:noAutofit/>
          </a:bodyPr>
          <a:lstStyle/>
          <a:p>
            <a:pPr marL="0" indent="0">
              <a:buNone/>
            </a:pPr>
            <a:r>
              <a:rPr lang="en-CA" altLang="en-US" sz="2400" dirty="0"/>
              <a:t>everywhere on the Gaussian surface.</a:t>
            </a:r>
            <a:endParaRPr lang="en-IN" sz="2400" dirty="0"/>
          </a:p>
        </p:txBody>
      </p:sp>
      <p:sp>
        <p:nvSpPr>
          <p:cNvPr id="2" name="Content Placeholder 1"/>
          <p:cNvSpPr>
            <a:spLocks noGrp="1"/>
          </p:cNvSpPr>
          <p:nvPr>
            <p:ph sz="quarter" idx="15"/>
          </p:nvPr>
        </p:nvSpPr>
        <p:spPr>
          <a:xfrm>
            <a:off x="457200" y="3030162"/>
            <a:ext cx="8229600" cy="416432"/>
          </a:xfrm>
        </p:spPr>
        <p:txBody>
          <a:bodyPr>
            <a:normAutofit fontScale="92500" lnSpcReduction="10000"/>
          </a:bodyPr>
          <a:lstStyle/>
          <a:p>
            <a:pPr marL="266700" indent="0">
              <a:buNone/>
            </a:pPr>
            <a:r>
              <a:rPr lang="en-CA" altLang="en-US" sz="2600" dirty="0"/>
              <a:t>charge on the surface of the cavity must be zero, </a:t>
            </a:r>
            <a:endParaRPr lang="en-IN" sz="2600" dirty="0"/>
          </a:p>
        </p:txBody>
      </p:sp>
      <p:graphicFrame>
        <p:nvGraphicFramePr>
          <p:cNvPr id="11" name="Object 10" descr="Vector E = 0&#10;"/>
          <p:cNvGraphicFramePr>
            <a:graphicFrameLocks noChangeAspect="1"/>
          </p:cNvGraphicFramePr>
          <p:nvPr>
            <p:extLst>
              <p:ext uri="{D42A27DB-BD31-4B8C-83A1-F6EECF244321}">
                <p14:modId xmlns:p14="http://schemas.microsoft.com/office/powerpoint/2010/main" val="3965603050"/>
              </p:ext>
            </p:extLst>
          </p:nvPr>
        </p:nvGraphicFramePr>
        <p:xfrm>
          <a:off x="1991032" y="3435505"/>
          <a:ext cx="694194" cy="380689"/>
        </p:xfrm>
        <a:graphic>
          <a:graphicData uri="http://schemas.openxmlformats.org/presentationml/2006/ole">
            <mc:AlternateContent xmlns:mc="http://schemas.openxmlformats.org/markup-compatibility/2006">
              <mc:Choice xmlns:v="urn:schemas-microsoft-com:vml" Requires="v">
                <p:oleObj name="Equation" r:id="rId2" imgW="393480" imgH="215640" progId="Equation.DSMT4">
                  <p:embed/>
                </p:oleObj>
              </mc:Choice>
              <mc:Fallback>
                <p:oleObj name="Equation" r:id="rId2" imgW="393480" imgH="215640" progId="Equation.DSMT4">
                  <p:embed/>
                  <p:pic>
                    <p:nvPicPr>
                      <p:cNvPr id="11" name="Object 10" descr="Vector E = 0&#10;"/>
                      <p:cNvPicPr/>
                      <p:nvPr/>
                    </p:nvPicPr>
                    <p:blipFill>
                      <a:blip r:embed="rId3"/>
                      <a:stretch>
                        <a:fillRect/>
                      </a:stretch>
                    </p:blipFill>
                    <p:spPr>
                      <a:xfrm>
                        <a:off x="1991032" y="3435505"/>
                        <a:ext cx="694194" cy="380689"/>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26F41B95-4609-490C-8F85-67FC3B9DC7B5}"/>
              </a:ext>
            </a:extLst>
          </p:cNvPr>
          <p:cNvPicPr>
            <a:picLocks noChangeAspect="1"/>
          </p:cNvPicPr>
          <p:nvPr/>
        </p:nvPicPr>
        <p:blipFill>
          <a:blip r:embed="rId4"/>
          <a:stretch>
            <a:fillRect/>
          </a:stretch>
        </p:blipFill>
        <p:spPr>
          <a:xfrm>
            <a:off x="-575796" y="4234949"/>
            <a:ext cx="5827849" cy="2528485"/>
          </a:xfrm>
          <a:prstGeom prst="rect">
            <a:avLst/>
          </a:prstGeom>
        </p:spPr>
      </p:pic>
      <p:sp>
        <p:nvSpPr>
          <p:cNvPr id="12" name="TextBox 11">
            <a:extLst>
              <a:ext uri="{FF2B5EF4-FFF2-40B4-BE49-F238E27FC236}">
                <a16:creationId xmlns:a16="http://schemas.microsoft.com/office/drawing/2014/main" id="{F6BE653B-AAC1-4D62-8915-7573165C00B9}"/>
              </a:ext>
            </a:extLst>
          </p:cNvPr>
          <p:cNvSpPr txBox="1"/>
          <p:nvPr/>
        </p:nvSpPr>
        <p:spPr>
          <a:xfrm>
            <a:off x="3886200" y="5476465"/>
            <a:ext cx="4860758" cy="923330"/>
          </a:xfrm>
          <a:prstGeom prst="rect">
            <a:avLst/>
          </a:prstGeom>
          <a:noFill/>
        </p:spPr>
        <p:txBody>
          <a:bodyPr wrap="square">
            <a:spAutoFit/>
          </a:bodyPr>
          <a:lstStyle/>
          <a:p>
            <a:r>
              <a:rPr lang="en-US" sz="1800" dirty="0"/>
              <a:t>The dashed line represents a Gaussian surface that is just beneath the actual surface of the conductor.</a:t>
            </a:r>
          </a:p>
        </p:txBody>
      </p:sp>
    </p:spTree>
    <p:extLst>
      <p:ext uri="{BB962C8B-B14F-4D97-AF65-F5344CB8AC3E}">
        <p14:creationId xmlns:p14="http://schemas.microsoft.com/office/powerpoint/2010/main" val="2476184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696" y="340744"/>
            <a:ext cx="6347713" cy="1320800"/>
          </a:xfrm>
        </p:spPr>
        <p:txBody>
          <a:bodyPr>
            <a:normAutofit/>
          </a:bodyPr>
          <a:lstStyle/>
          <a:p>
            <a:r>
              <a:rPr lang="en-US" altLang="en-US" sz="4000" dirty="0"/>
              <a:t>Charges on Conductors</a:t>
            </a:r>
            <a:endParaRPr lang="en-IN" sz="4000" dirty="0"/>
          </a:p>
        </p:txBody>
      </p:sp>
      <p:sp>
        <p:nvSpPr>
          <p:cNvPr id="10" name="Content Placeholder 9"/>
          <p:cNvSpPr>
            <a:spLocks noGrp="1"/>
          </p:cNvSpPr>
          <p:nvPr>
            <p:ph idx="1"/>
          </p:nvPr>
        </p:nvSpPr>
        <p:spPr>
          <a:xfrm>
            <a:off x="457200" y="1600201"/>
            <a:ext cx="8229600" cy="1177031"/>
          </a:xfrm>
        </p:spPr>
        <p:txBody>
          <a:bodyPr>
            <a:normAutofit/>
          </a:bodyPr>
          <a:lstStyle/>
          <a:p>
            <a:r>
              <a:rPr lang="en-CA" altLang="en-US" sz="2600" dirty="0"/>
              <a:t>Suppose we place a small object with a charge </a:t>
            </a:r>
            <a:r>
              <a:rPr lang="en-CA" altLang="en-US" sz="2600" i="1" dirty="0"/>
              <a:t>q</a:t>
            </a:r>
            <a:r>
              <a:rPr lang="en-CA" altLang="en-US" sz="2600" dirty="0"/>
              <a:t> inside a cavity within a conductor. The conductor is uncharged and is insulated from the charge </a:t>
            </a:r>
            <a:r>
              <a:rPr lang="en-CA" altLang="en-US" sz="2600" i="1" dirty="0"/>
              <a:t>q</a:t>
            </a:r>
            <a:r>
              <a:rPr lang="en-CA" altLang="en-US" sz="2600" dirty="0"/>
              <a:t>.</a:t>
            </a:r>
          </a:p>
        </p:txBody>
      </p:sp>
      <p:sp>
        <p:nvSpPr>
          <p:cNvPr id="12" name="Content Placeholder 11"/>
          <p:cNvSpPr>
            <a:spLocks noGrp="1"/>
          </p:cNvSpPr>
          <p:nvPr>
            <p:ph idx="14"/>
          </p:nvPr>
        </p:nvSpPr>
        <p:spPr>
          <a:xfrm>
            <a:off x="466077" y="2817032"/>
            <a:ext cx="8212255" cy="384302"/>
          </a:xfrm>
        </p:spPr>
        <p:txBody>
          <a:bodyPr>
            <a:normAutofit fontScale="92500" lnSpcReduction="20000"/>
          </a:bodyPr>
          <a:lstStyle/>
          <a:p>
            <a:r>
              <a:rPr lang="en-CA" altLang="en-US" sz="2600" dirty="0"/>
              <a:t>According to Gauss’s law the total there must be a</a:t>
            </a:r>
            <a:endParaRPr lang="en-IN" sz="2600" dirty="0"/>
          </a:p>
        </p:txBody>
      </p:sp>
      <p:sp>
        <p:nvSpPr>
          <p:cNvPr id="11" name="Content Placeholder 10"/>
          <p:cNvSpPr>
            <a:spLocks noGrp="1"/>
          </p:cNvSpPr>
          <p:nvPr>
            <p:ph idx="13"/>
          </p:nvPr>
        </p:nvSpPr>
        <p:spPr>
          <a:xfrm>
            <a:off x="2331743" y="3260255"/>
            <a:ext cx="6355057" cy="377369"/>
          </a:xfrm>
        </p:spPr>
        <p:txBody>
          <a:bodyPr>
            <a:normAutofit fontScale="92500" lnSpcReduction="20000"/>
          </a:bodyPr>
          <a:lstStyle/>
          <a:p>
            <a:pPr marL="0" indent="0">
              <a:buNone/>
            </a:pPr>
            <a:r>
              <a:rPr lang="en-CA" altLang="en-US" sz="2600" dirty="0"/>
              <a:t>distributed on the surface of the cavity, </a:t>
            </a:r>
            <a:endParaRPr lang="en-IN" sz="2600" dirty="0"/>
          </a:p>
        </p:txBody>
      </p:sp>
      <p:sp>
        <p:nvSpPr>
          <p:cNvPr id="13" name="Content Placeholder 12"/>
          <p:cNvSpPr>
            <a:spLocks noGrp="1"/>
          </p:cNvSpPr>
          <p:nvPr>
            <p:ph sz="quarter" idx="15"/>
          </p:nvPr>
        </p:nvSpPr>
        <p:spPr>
          <a:xfrm>
            <a:off x="471995" y="4172129"/>
            <a:ext cx="3719005" cy="797848"/>
          </a:xfrm>
        </p:spPr>
        <p:txBody>
          <a:bodyPr>
            <a:normAutofit lnSpcReduction="10000"/>
          </a:bodyPr>
          <a:lstStyle/>
          <a:p>
            <a:r>
              <a:rPr lang="en-CA" altLang="en-US" sz="2600" dirty="0"/>
              <a:t>The total charge on the conductor must remain</a:t>
            </a:r>
            <a:endParaRPr lang="en-IN" sz="2600" dirty="0"/>
          </a:p>
        </p:txBody>
      </p:sp>
      <p:sp>
        <p:nvSpPr>
          <p:cNvPr id="14" name="Content Placeholder 13"/>
          <p:cNvSpPr>
            <a:spLocks noGrp="1"/>
          </p:cNvSpPr>
          <p:nvPr>
            <p:ph sz="quarter" idx="16"/>
          </p:nvPr>
        </p:nvSpPr>
        <p:spPr>
          <a:xfrm>
            <a:off x="731563" y="5482421"/>
            <a:ext cx="3742323" cy="746413"/>
          </a:xfrm>
        </p:spPr>
        <p:txBody>
          <a:bodyPr>
            <a:normAutofit fontScale="92500" lnSpcReduction="10000"/>
          </a:bodyPr>
          <a:lstStyle/>
          <a:p>
            <a:pPr marL="0" indent="0">
              <a:buNone/>
            </a:pPr>
            <a:r>
              <a:rPr lang="en-CA" altLang="en-US" sz="2600" dirty="0"/>
              <a:t>must appear on its outer surface.</a:t>
            </a:r>
          </a:p>
        </p:txBody>
      </p:sp>
      <p:sp>
        <p:nvSpPr>
          <p:cNvPr id="15" name="Text Placeholder 14"/>
          <p:cNvSpPr>
            <a:spLocks noGrp="1"/>
          </p:cNvSpPr>
          <p:nvPr>
            <p:ph type="body" sz="quarter" idx="17"/>
          </p:nvPr>
        </p:nvSpPr>
        <p:spPr>
          <a:xfrm>
            <a:off x="753031" y="5007314"/>
            <a:ext cx="2578280" cy="375453"/>
          </a:xfrm>
        </p:spPr>
        <p:txBody>
          <a:bodyPr>
            <a:normAutofit fontScale="92500" lnSpcReduction="20000"/>
          </a:bodyPr>
          <a:lstStyle/>
          <a:p>
            <a:pPr marL="0" indent="0">
              <a:buNone/>
            </a:pPr>
            <a:r>
              <a:rPr lang="en-CA" altLang="en-US" sz="2600" dirty="0"/>
              <a:t>zero, so a charge</a:t>
            </a:r>
            <a:endParaRPr lang="en-IN" sz="2600" dirty="0"/>
          </a:p>
        </p:txBody>
      </p:sp>
      <p:sp>
        <p:nvSpPr>
          <p:cNvPr id="17" name="Text Placeholder 16"/>
          <p:cNvSpPr>
            <a:spLocks noGrp="1"/>
          </p:cNvSpPr>
          <p:nvPr>
            <p:ph type="body" sz="quarter" idx="18"/>
          </p:nvPr>
        </p:nvSpPr>
        <p:spPr>
          <a:xfrm>
            <a:off x="732409" y="3693260"/>
            <a:ext cx="7954391" cy="428028"/>
          </a:xfrm>
        </p:spPr>
        <p:txBody>
          <a:bodyPr>
            <a:normAutofit lnSpcReduction="10000"/>
          </a:bodyPr>
          <a:lstStyle/>
          <a:p>
            <a:pPr marL="255588" indent="-255600">
              <a:buNone/>
            </a:pPr>
            <a:r>
              <a:rPr lang="en-CA" altLang="en-US" sz="2600" dirty="0"/>
              <a:t>drawn there by the charge </a:t>
            </a:r>
            <a:r>
              <a:rPr lang="en-CA" altLang="en-US" sz="2600" i="1" dirty="0"/>
              <a:t>q</a:t>
            </a:r>
            <a:r>
              <a:rPr lang="en-CA" altLang="en-US" sz="2600" dirty="0"/>
              <a:t> inside the cavity.</a:t>
            </a:r>
            <a:endParaRPr lang="en-IN" sz="2600" dirty="0"/>
          </a:p>
        </p:txBody>
      </p:sp>
      <p:sp>
        <p:nvSpPr>
          <p:cNvPr id="18" name="Text Placeholder 17"/>
          <p:cNvSpPr>
            <a:spLocks noGrp="1"/>
          </p:cNvSpPr>
          <p:nvPr>
            <p:ph type="body" sz="quarter" idx="19"/>
          </p:nvPr>
        </p:nvSpPr>
        <p:spPr>
          <a:xfrm>
            <a:off x="731563" y="3252344"/>
            <a:ext cx="1049368" cy="409330"/>
          </a:xfrm>
        </p:spPr>
        <p:txBody>
          <a:bodyPr>
            <a:normAutofit fontScale="92500" lnSpcReduction="10000"/>
          </a:bodyPr>
          <a:lstStyle/>
          <a:p>
            <a:pPr marL="255588" indent="-255600">
              <a:buNone/>
            </a:pPr>
            <a:r>
              <a:rPr lang="en-CA" altLang="en-US" sz="2600" dirty="0"/>
              <a:t>charge</a:t>
            </a:r>
            <a:endParaRPr lang="en-IN" sz="2600" dirty="0"/>
          </a:p>
        </p:txBody>
      </p:sp>
      <p:graphicFrame>
        <p:nvGraphicFramePr>
          <p:cNvPr id="20" name="Object 19" descr="negative q&#10;"/>
          <p:cNvGraphicFramePr>
            <a:graphicFrameLocks noChangeAspect="1"/>
          </p:cNvGraphicFramePr>
          <p:nvPr/>
        </p:nvGraphicFramePr>
        <p:xfrm>
          <a:off x="1798687" y="3283875"/>
          <a:ext cx="486969" cy="378755"/>
        </p:xfrm>
        <a:graphic>
          <a:graphicData uri="http://schemas.openxmlformats.org/presentationml/2006/ole">
            <mc:AlternateContent xmlns:mc="http://schemas.openxmlformats.org/markup-compatibility/2006">
              <mc:Choice xmlns:v="urn:schemas-microsoft-com:vml" Requires="v">
                <p:oleObj name="Equation" r:id="rId2" imgW="228600" imgH="177480" progId="Equation.DSMT4">
                  <p:embed/>
                </p:oleObj>
              </mc:Choice>
              <mc:Fallback>
                <p:oleObj name="Equation" r:id="rId2" imgW="228600" imgH="177480" progId="Equation.DSMT4">
                  <p:embed/>
                  <p:pic>
                    <p:nvPicPr>
                      <p:cNvPr id="20" name="Object 19" descr="negative q&#10;"/>
                      <p:cNvPicPr/>
                      <p:nvPr/>
                    </p:nvPicPr>
                    <p:blipFill>
                      <a:blip r:embed="rId3"/>
                      <a:stretch>
                        <a:fillRect/>
                      </a:stretch>
                    </p:blipFill>
                    <p:spPr>
                      <a:xfrm>
                        <a:off x="1798687" y="3283875"/>
                        <a:ext cx="486969" cy="378755"/>
                      </a:xfrm>
                      <a:prstGeom prst="rect">
                        <a:avLst/>
                      </a:prstGeom>
                    </p:spPr>
                  </p:pic>
                </p:oleObj>
              </mc:Fallback>
            </mc:AlternateContent>
          </a:graphicData>
        </a:graphic>
      </p:graphicFrame>
      <p:graphicFrame>
        <p:nvGraphicFramePr>
          <p:cNvPr id="21" name="Object 20" descr="positive q&#10;"/>
          <p:cNvGraphicFramePr>
            <a:graphicFrameLocks noChangeAspect="1"/>
          </p:cNvGraphicFramePr>
          <p:nvPr/>
        </p:nvGraphicFramePr>
        <p:xfrm>
          <a:off x="3395085" y="5038276"/>
          <a:ext cx="506742" cy="394134"/>
        </p:xfrm>
        <a:graphic>
          <a:graphicData uri="http://schemas.openxmlformats.org/presentationml/2006/ole">
            <mc:AlternateContent xmlns:mc="http://schemas.openxmlformats.org/markup-compatibility/2006">
              <mc:Choice xmlns:v="urn:schemas-microsoft-com:vml" Requires="v">
                <p:oleObj name="Equation" r:id="rId4" imgW="228600" imgH="177480" progId="Equation.DSMT4">
                  <p:embed/>
                </p:oleObj>
              </mc:Choice>
              <mc:Fallback>
                <p:oleObj name="Equation" r:id="rId4" imgW="228600" imgH="177480" progId="Equation.DSMT4">
                  <p:embed/>
                  <p:pic>
                    <p:nvPicPr>
                      <p:cNvPr id="21" name="Object 20" descr="positive q&#10;"/>
                      <p:cNvPicPr/>
                      <p:nvPr/>
                    </p:nvPicPr>
                    <p:blipFill>
                      <a:blip r:embed="rId5"/>
                      <a:stretch>
                        <a:fillRect/>
                      </a:stretch>
                    </p:blipFill>
                    <p:spPr>
                      <a:xfrm>
                        <a:off x="3395085" y="5038276"/>
                        <a:ext cx="506742" cy="394134"/>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2C4253D8-A527-46E8-8590-56142CED846D}"/>
              </a:ext>
            </a:extLst>
          </p:cNvPr>
          <p:cNvPicPr>
            <a:picLocks noChangeAspect="1"/>
          </p:cNvPicPr>
          <p:nvPr/>
        </p:nvPicPr>
        <p:blipFill>
          <a:blip r:embed="rId6"/>
          <a:stretch>
            <a:fillRect/>
          </a:stretch>
        </p:blipFill>
        <p:spPr>
          <a:xfrm>
            <a:off x="4191000" y="4418324"/>
            <a:ext cx="4896059" cy="2124216"/>
          </a:xfrm>
          <a:prstGeom prst="rect">
            <a:avLst/>
          </a:prstGeom>
        </p:spPr>
      </p:pic>
    </p:spTree>
    <p:extLst>
      <p:ext uri="{BB962C8B-B14F-4D97-AF65-F5344CB8AC3E}">
        <p14:creationId xmlns:p14="http://schemas.microsoft.com/office/powerpoint/2010/main" val="3755189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4754" y="220958"/>
            <a:ext cx="6347713" cy="1320800"/>
          </a:xfrm>
        </p:spPr>
        <p:txBody>
          <a:bodyPr>
            <a:normAutofit/>
          </a:bodyPr>
          <a:lstStyle/>
          <a:p>
            <a:r>
              <a:rPr lang="en-US" altLang="en-US" sz="4000" dirty="0"/>
              <a:t>Electrostatic Shielding </a:t>
            </a:r>
            <a:endParaRPr lang="en-IN" sz="4000" dirty="0"/>
          </a:p>
        </p:txBody>
      </p:sp>
      <p:sp>
        <p:nvSpPr>
          <p:cNvPr id="3" name="Content Placeholder 2"/>
          <p:cNvSpPr>
            <a:spLocks noGrp="1"/>
          </p:cNvSpPr>
          <p:nvPr>
            <p:ph idx="1"/>
          </p:nvPr>
        </p:nvSpPr>
        <p:spPr>
          <a:xfrm>
            <a:off x="457200" y="1600201"/>
            <a:ext cx="8229600" cy="1828800"/>
          </a:xfrm>
        </p:spPr>
        <p:txBody>
          <a:bodyPr/>
          <a:lstStyle/>
          <a:p>
            <a:r>
              <a:rPr lang="en-CA" altLang="en-US" sz="2600" dirty="0"/>
              <a:t>Suppose we have an object that we want to protect from electric fields. </a:t>
            </a:r>
          </a:p>
          <a:p>
            <a:r>
              <a:rPr lang="en-CA" altLang="en-US" sz="2600" dirty="0"/>
              <a:t>We surround the object with a conducting box, called a Faraday cage.</a:t>
            </a:r>
          </a:p>
        </p:txBody>
      </p:sp>
      <p:sp>
        <p:nvSpPr>
          <p:cNvPr id="4" name="Content Placeholder 3"/>
          <p:cNvSpPr>
            <a:spLocks noGrp="1"/>
          </p:cNvSpPr>
          <p:nvPr>
            <p:ph idx="13"/>
          </p:nvPr>
        </p:nvSpPr>
        <p:spPr>
          <a:xfrm>
            <a:off x="457200" y="3487444"/>
            <a:ext cx="4267200" cy="2684756"/>
          </a:xfrm>
        </p:spPr>
        <p:txBody>
          <a:bodyPr>
            <a:normAutofit/>
          </a:bodyPr>
          <a:lstStyle/>
          <a:p>
            <a:pPr>
              <a:defRPr/>
            </a:pPr>
            <a:r>
              <a:rPr lang="en-CA" altLang="en-US" sz="2600" dirty="0"/>
              <a:t>Little to no electric field can penetrate inside the box.</a:t>
            </a:r>
          </a:p>
          <a:p>
            <a:pPr>
              <a:defRPr/>
            </a:pPr>
            <a:r>
              <a:rPr lang="en-CA" altLang="en-US" sz="2600" dirty="0"/>
              <a:t>The person in the photograph is protected from the powerful electric discharge.</a:t>
            </a:r>
            <a:endParaRPr lang="en-US" altLang="en-US" sz="2600" dirty="0"/>
          </a:p>
        </p:txBody>
      </p:sp>
      <p:pic>
        <p:nvPicPr>
          <p:cNvPr id="5" name="Picture 4">
            <a:extLst>
              <a:ext uri="{FF2B5EF4-FFF2-40B4-BE49-F238E27FC236}">
                <a16:creationId xmlns:a16="http://schemas.microsoft.com/office/drawing/2014/main" id="{F680A700-32B1-4CF9-B4BF-452A2FD13CDF}"/>
              </a:ext>
            </a:extLst>
          </p:cNvPr>
          <p:cNvPicPr>
            <a:picLocks noChangeAspect="1"/>
          </p:cNvPicPr>
          <p:nvPr/>
        </p:nvPicPr>
        <p:blipFill>
          <a:blip r:embed="rId2"/>
          <a:stretch>
            <a:fillRect/>
          </a:stretch>
        </p:blipFill>
        <p:spPr>
          <a:xfrm>
            <a:off x="4569326" y="3124200"/>
            <a:ext cx="4486276" cy="3340515"/>
          </a:xfrm>
          <a:prstGeom prst="rect">
            <a:avLst/>
          </a:prstGeom>
        </p:spPr>
      </p:pic>
    </p:spTree>
    <p:extLst>
      <p:ext uri="{BB962C8B-B14F-4D97-AF65-F5344CB8AC3E}">
        <p14:creationId xmlns:p14="http://schemas.microsoft.com/office/powerpoint/2010/main" val="650224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9400"/>
            <a:ext cx="8001000" cy="1320800"/>
          </a:xfrm>
        </p:spPr>
        <p:txBody>
          <a:bodyPr>
            <a:normAutofit/>
          </a:bodyPr>
          <a:lstStyle/>
          <a:p>
            <a:r>
              <a:rPr lang="en-IN" altLang="en-US" sz="4000" dirty="0"/>
              <a:t>Field at the surface of a conductor</a:t>
            </a:r>
            <a:endParaRPr lang="en-IN"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0"/>
                <a:ext cx="8153400" cy="3048000"/>
              </a:xfrm>
            </p:spPr>
            <p:txBody>
              <a:bodyPr>
                <a:normAutofit/>
              </a:bodyPr>
              <a:lstStyle/>
              <a:p>
                <a:r>
                  <a:rPr lang="en-US" altLang="en-US" sz="2200" dirty="0"/>
                  <a:t>Gauss’s law can be used to show that the direction of the electric field at the surface of any conductor is always perpendicular to the surface</a:t>
                </a:r>
                <a:r>
                  <a:rPr lang="en-US" altLang="en-US" sz="2200" dirty="0">
                    <a:sym typeface="Symbol" panose="05050102010706020507" pitchFamily="18" charset="2"/>
                  </a:rPr>
                  <a:t>.</a:t>
                </a:r>
              </a:p>
              <a:p>
                <a:r>
                  <a:rPr lang="en-US" altLang="en-US" sz="2200" dirty="0">
                    <a:sym typeface="Symbol" panose="05050102010706020507" pitchFamily="18" charset="2"/>
                  </a:rPr>
                  <a:t>The magnitude of the electric field just </a:t>
                </a:r>
                <a:r>
                  <a:rPr lang="en-US" altLang="en-US" sz="2200" dirty="0" err="1">
                    <a:sym typeface="Symbol" panose="05050102010706020507" pitchFamily="18" charset="2"/>
                  </a:rPr>
                  <a:t>outsid</a:t>
                </a:r>
                <a:r>
                  <a:rPr lang="en-US" altLang="en-US" sz="2200" dirty="0">
                    <a:sym typeface="Symbol" panose="05050102010706020507" pitchFamily="18" charset="2"/>
                  </a:rPr>
                  <a:t> e a charged conductor is proportional to the surface charge density </a:t>
                </a:r>
                <a:r>
                  <a:rPr lang="el-GR" altLang="en-US" sz="2200" i="1" dirty="0">
                    <a:sym typeface="Symbol" panose="05050102010706020507" pitchFamily="18" charset="2"/>
                  </a:rPr>
                  <a:t>σ</a:t>
                </a:r>
                <a:r>
                  <a:rPr lang="en-CA" altLang="en-US" sz="2200" dirty="0">
                    <a:sym typeface="Symbol" panose="05050102010706020507" pitchFamily="18" charset="2"/>
                  </a:rPr>
                  <a:t>.</a:t>
                </a:r>
              </a:p>
              <a:p>
                <a:pPr marL="0" indent="0" algn="ctr">
                  <a:buNone/>
                </a:pPr>
                <a:r>
                  <a:rPr lang="en-CA" altLang="en-US" sz="2200" dirty="0">
                    <a:sym typeface="Symbol" panose="05050102010706020507" pitchFamily="18" charset="2"/>
                  </a:rPr>
                  <a:t> </a:t>
                </a:r>
                <a14:m>
                  <m:oMath xmlns:m="http://schemas.openxmlformats.org/officeDocument/2006/math">
                    <m:sSub>
                      <m:sSubPr>
                        <m:ctrlPr>
                          <a:rPr lang="en-CA" altLang="en-US" sz="2200" i="1" smtClean="0">
                            <a:latin typeface="Cambria Math" panose="02040503050406030204" pitchFamily="18" charset="0"/>
                            <a:sym typeface="Symbol" panose="05050102010706020507" pitchFamily="18" charset="2"/>
                          </a:rPr>
                        </m:ctrlPr>
                      </m:sSubPr>
                      <m:e>
                        <m:r>
                          <a:rPr lang="en-US" altLang="en-US" sz="2200" b="0" i="1" smtClean="0">
                            <a:latin typeface="Cambria Math" panose="02040503050406030204" pitchFamily="18" charset="0"/>
                            <a:sym typeface="Symbol" panose="05050102010706020507" pitchFamily="18" charset="2"/>
                          </a:rPr>
                          <m:t>𝐸</m:t>
                        </m:r>
                      </m:e>
                      <m:sub>
                        <m:r>
                          <a:rPr lang="en-CA" altLang="en-US" sz="2200" i="1" smtClean="0">
                            <a:latin typeface="Cambria Math" panose="02040503050406030204" pitchFamily="18" charset="0"/>
                            <a:ea typeface="Cambria Math" panose="02040503050406030204" pitchFamily="18" charset="0"/>
                            <a:sym typeface="Symbol" panose="05050102010706020507" pitchFamily="18" charset="2"/>
                          </a:rPr>
                          <m:t>⊥</m:t>
                        </m:r>
                      </m:sub>
                    </m:sSub>
                    <m:r>
                      <a:rPr lang="en-US" altLang="en-US" sz="2200" b="0" i="1" smtClean="0">
                        <a:latin typeface="Cambria Math" panose="02040503050406030204" pitchFamily="18" charset="0"/>
                        <a:sym typeface="Symbol" panose="05050102010706020507" pitchFamily="18" charset="2"/>
                      </a:rPr>
                      <m:t>=</m:t>
                    </m:r>
                    <m:f>
                      <m:fPr>
                        <m:ctrlPr>
                          <a:rPr lang="en-US" altLang="en-US" sz="2200" b="0" i="1" smtClean="0">
                            <a:latin typeface="Cambria Math" panose="02040503050406030204" pitchFamily="18" charset="0"/>
                            <a:sym typeface="Symbol" panose="05050102010706020507" pitchFamily="18" charset="2"/>
                          </a:rPr>
                        </m:ctrlPr>
                      </m:fPr>
                      <m:num>
                        <m:r>
                          <a:rPr lang="en-US" altLang="en-US" sz="2200" b="0" i="1" smtClean="0">
                            <a:latin typeface="Cambria Math" panose="02040503050406030204" pitchFamily="18" charset="0"/>
                            <a:ea typeface="Cambria Math" panose="02040503050406030204" pitchFamily="18" charset="0"/>
                            <a:sym typeface="Symbol" panose="05050102010706020507" pitchFamily="18" charset="2"/>
                          </a:rPr>
                          <m:t>𝜎</m:t>
                        </m:r>
                      </m:num>
                      <m:den>
                        <m:sSub>
                          <m:sSubPr>
                            <m:ctrlPr>
                              <a:rPr lang="en-US" altLang="en-US" sz="2200" b="0" i="1" smtClean="0">
                                <a:latin typeface="Cambria Math" panose="02040503050406030204" pitchFamily="18" charset="0"/>
                                <a:sym typeface="Symbol" panose="05050102010706020507" pitchFamily="18" charset="2"/>
                              </a:rPr>
                            </m:ctrlPr>
                          </m:sSubPr>
                          <m:e>
                            <m:r>
                              <a:rPr lang="en-US" altLang="en-US" sz="2200" b="0" i="1" smtClean="0">
                                <a:latin typeface="Cambria Math" panose="02040503050406030204" pitchFamily="18" charset="0"/>
                                <a:ea typeface="Cambria Math" panose="02040503050406030204" pitchFamily="18" charset="0"/>
                                <a:sym typeface="Symbol" panose="05050102010706020507" pitchFamily="18" charset="2"/>
                              </a:rPr>
                              <m:t>𝜀</m:t>
                            </m:r>
                          </m:e>
                          <m:sub>
                            <m:r>
                              <a:rPr lang="en-US" altLang="en-US" sz="2200" b="0" i="1" smtClean="0">
                                <a:latin typeface="Cambria Math" panose="02040503050406030204" pitchFamily="18" charset="0"/>
                                <a:sym typeface="Symbol" panose="05050102010706020507" pitchFamily="18" charset="2"/>
                              </a:rPr>
                              <m:t>0</m:t>
                            </m:r>
                          </m:sub>
                        </m:sSub>
                      </m:den>
                    </m:f>
                  </m:oMath>
                </a14:m>
                <a:endParaRPr lang="en-US" altLang="en-US" sz="2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153400" cy="3048000"/>
              </a:xfrm>
              <a:blipFill>
                <a:blip r:embed="rId3"/>
                <a:stretch>
                  <a:fillRect l="-822" t="-2600" r="-972"/>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92D659D9-9797-45C9-8B93-760DE3475F70}"/>
              </a:ext>
            </a:extLst>
          </p:cNvPr>
          <p:cNvPicPr>
            <a:picLocks noChangeAspect="1"/>
          </p:cNvPicPr>
          <p:nvPr/>
        </p:nvPicPr>
        <p:blipFill>
          <a:blip r:embed="rId4"/>
          <a:stretch>
            <a:fillRect/>
          </a:stretch>
        </p:blipFill>
        <p:spPr>
          <a:xfrm>
            <a:off x="304800" y="4038600"/>
            <a:ext cx="5257800" cy="2281162"/>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BBF7E47-4787-446B-8CCD-DEF4626FD3F9}"/>
                  </a:ext>
                </a:extLst>
              </p:cNvPr>
              <p:cNvSpPr txBox="1"/>
              <p:nvPr/>
            </p:nvSpPr>
            <p:spPr>
              <a:xfrm>
                <a:off x="4986424" y="4953000"/>
                <a:ext cx="4059988" cy="1787925"/>
              </a:xfrm>
              <a:prstGeom prst="rect">
                <a:avLst/>
              </a:prstGeom>
              <a:noFill/>
            </p:spPr>
            <p:txBody>
              <a:bodyPr wrap="square">
                <a:spAutoFit/>
              </a:bodyPr>
              <a:lstStyle/>
              <a:p>
                <a:r>
                  <a:rPr lang="en-US" sz="1800" dirty="0"/>
                  <a:t>An infinitesimally small cylindrical Gaussian surface surrounds point </a:t>
                </a:r>
                <a:r>
                  <a:rPr lang="en-US" sz="1800" i="1" dirty="0"/>
                  <a:t>P</a:t>
                </a:r>
                <a:r>
                  <a:rPr lang="en-US" sz="1800" dirty="0"/>
                  <a:t>, which is on the surface of the conductor. The field </a:t>
                </a:r>
                <a14:m>
                  <m:oMath xmlns:m="http://schemas.openxmlformats.org/officeDocument/2006/math">
                    <m:acc>
                      <m:accPr>
                        <m:chr m:val="⃗"/>
                        <m:ctrlPr>
                          <a:rPr lang="en-US" sz="1800" i="1" smtClean="0">
                            <a:latin typeface="Cambria Math" panose="02040503050406030204" pitchFamily="18" charset="0"/>
                          </a:rPr>
                        </m:ctrlPr>
                      </m:accPr>
                      <m:e>
                        <m:r>
                          <a:rPr lang="en-US" sz="1800" b="1" i="0" smtClean="0">
                            <a:latin typeface="Cambria Math"/>
                          </a:rPr>
                          <m:t>𝐄</m:t>
                        </m:r>
                      </m:e>
                    </m:acc>
                  </m:oMath>
                </a14:m>
                <a:r>
                  <a:rPr lang="en-US" sz="1800" dirty="0"/>
                  <a:t> is perpendicular to the surface of the conductor outside the conductor and vanishes within it.</a:t>
                </a:r>
              </a:p>
            </p:txBody>
          </p:sp>
        </mc:Choice>
        <mc:Fallback xmlns="">
          <p:sp>
            <p:nvSpPr>
              <p:cNvPr id="8" name="TextBox 7">
                <a:extLst>
                  <a:ext uri="{FF2B5EF4-FFF2-40B4-BE49-F238E27FC236}">
                    <a16:creationId xmlns:a16="http://schemas.microsoft.com/office/drawing/2014/main" id="{6BBF7E47-4787-446B-8CCD-DEF4626FD3F9}"/>
                  </a:ext>
                </a:extLst>
              </p:cNvPr>
              <p:cNvSpPr txBox="1">
                <a:spLocks noRot="1" noChangeAspect="1" noMove="1" noResize="1" noEditPoints="1" noAdjustHandles="1" noChangeArrowheads="1" noChangeShapeType="1" noTextEdit="1"/>
              </p:cNvSpPr>
              <p:nvPr/>
            </p:nvSpPr>
            <p:spPr>
              <a:xfrm>
                <a:off x="4986424" y="4953000"/>
                <a:ext cx="4059988" cy="1787925"/>
              </a:xfrm>
              <a:prstGeom prst="rect">
                <a:avLst/>
              </a:prstGeom>
              <a:blipFill>
                <a:blip r:embed="rId5"/>
                <a:stretch>
                  <a:fillRect l="-1351" t="-2048" b="-4437"/>
                </a:stretch>
              </a:blipFill>
            </p:spPr>
            <p:txBody>
              <a:bodyPr/>
              <a:lstStyle/>
              <a:p>
                <a:r>
                  <a:rPr lang="en-US">
                    <a:noFill/>
                  </a:rPr>
                  <a:t> </a:t>
                </a:r>
              </a:p>
            </p:txBody>
          </p:sp>
        </mc:Fallback>
      </mc:AlternateContent>
    </p:spTree>
    <p:extLst>
      <p:ext uri="{BB962C8B-B14F-4D97-AF65-F5344CB8AC3E}">
        <p14:creationId xmlns:p14="http://schemas.microsoft.com/office/powerpoint/2010/main" val="1634322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Gauss’s law</a:t>
            </a:r>
            <a:endParaRPr lang="en-IN" sz="4000" dirty="0"/>
          </a:p>
        </p:txBody>
      </p:sp>
      <p:sp>
        <p:nvSpPr>
          <p:cNvPr id="3" name="Content Placeholder 2"/>
          <p:cNvSpPr>
            <a:spLocks noGrp="1"/>
          </p:cNvSpPr>
          <p:nvPr>
            <p:ph idx="1"/>
          </p:nvPr>
        </p:nvSpPr>
        <p:spPr>
          <a:xfrm>
            <a:off x="457200" y="1600201"/>
            <a:ext cx="8229600" cy="1447799"/>
          </a:xfrm>
        </p:spPr>
        <p:txBody>
          <a:bodyPr>
            <a:normAutofit/>
          </a:bodyPr>
          <a:lstStyle/>
          <a:p>
            <a:pPr>
              <a:spcBef>
                <a:spcPts val="600"/>
              </a:spcBef>
            </a:pPr>
            <a:r>
              <a:rPr lang="en-CA" altLang="en-US" sz="2200" dirty="0"/>
              <a:t>Carl Friedrich Gauss helped develop several branches of mathematics, including differential geometry, real analysis, and number theory. </a:t>
            </a:r>
          </a:p>
          <a:p>
            <a:pPr>
              <a:spcBef>
                <a:spcPts val="600"/>
              </a:spcBef>
            </a:pPr>
            <a:r>
              <a:rPr lang="en-CA" altLang="en-US" sz="2200" dirty="0"/>
              <a:t>The “bell curve” of statistics is one of his inventions.</a:t>
            </a:r>
            <a:endParaRPr lang="en-IN" sz="2200" dirty="0"/>
          </a:p>
        </p:txBody>
      </p:sp>
      <p:sp>
        <p:nvSpPr>
          <p:cNvPr id="4" name="Content Placeholder 3"/>
          <p:cNvSpPr>
            <a:spLocks noGrp="1"/>
          </p:cNvSpPr>
          <p:nvPr>
            <p:ph idx="13"/>
          </p:nvPr>
        </p:nvSpPr>
        <p:spPr>
          <a:xfrm>
            <a:off x="463118" y="3119024"/>
            <a:ext cx="5632882" cy="3200400"/>
          </a:xfrm>
        </p:spPr>
        <p:txBody>
          <a:bodyPr/>
          <a:lstStyle/>
          <a:p>
            <a:pPr>
              <a:spcBef>
                <a:spcPts val="600"/>
              </a:spcBef>
            </a:pPr>
            <a:r>
              <a:rPr lang="en-CA" altLang="en-US" sz="2200" dirty="0"/>
              <a:t>Gauss also made state-of-the-art investigations of the earth’s magnetism and calculated the orbit of the first asteroid to be</a:t>
            </a:r>
            <a:r>
              <a:rPr lang="en-CA" altLang="en-US" sz="2200" baseline="0" dirty="0"/>
              <a:t> </a:t>
            </a:r>
            <a:r>
              <a:rPr lang="en-CA" altLang="en-US" sz="2200" dirty="0"/>
              <a:t>discovered. </a:t>
            </a:r>
          </a:p>
          <a:p>
            <a:pPr>
              <a:spcBef>
                <a:spcPts val="600"/>
              </a:spcBef>
            </a:pPr>
            <a:r>
              <a:rPr lang="en-CA" altLang="en-US" sz="2200" dirty="0"/>
              <a:t>While completely equivalent to Coulomb’s law, </a:t>
            </a:r>
            <a:r>
              <a:rPr lang="en-CA" altLang="en-US" sz="2200" b="1" dirty="0"/>
              <a:t>Gauss’s</a:t>
            </a:r>
            <a:r>
              <a:rPr lang="en-CA" altLang="en-US" sz="2200" dirty="0"/>
              <a:t> </a:t>
            </a:r>
            <a:r>
              <a:rPr lang="en-CA" altLang="en-US" sz="2200" b="1" dirty="0"/>
              <a:t>law</a:t>
            </a:r>
            <a:r>
              <a:rPr lang="en-CA" altLang="en-US" sz="2200" dirty="0"/>
              <a:t> provides a different way to express the relationship between electric charge and electric field. </a:t>
            </a:r>
          </a:p>
        </p:txBody>
      </p:sp>
      <p:pic>
        <p:nvPicPr>
          <p:cNvPr id="6" name="Picture 5">
            <a:extLst>
              <a:ext uri="{FF2B5EF4-FFF2-40B4-BE49-F238E27FC236}">
                <a16:creationId xmlns:a16="http://schemas.microsoft.com/office/drawing/2014/main" id="{506A4FD8-42DE-4888-943E-FCF8367B6E92}"/>
              </a:ext>
            </a:extLst>
          </p:cNvPr>
          <p:cNvPicPr>
            <a:picLocks noChangeAspect="1"/>
          </p:cNvPicPr>
          <p:nvPr/>
        </p:nvPicPr>
        <p:blipFill>
          <a:blip r:embed="rId2"/>
          <a:stretch>
            <a:fillRect/>
          </a:stretch>
        </p:blipFill>
        <p:spPr>
          <a:xfrm>
            <a:off x="3810000" y="3081068"/>
            <a:ext cx="7462175" cy="3237557"/>
          </a:xfrm>
          <a:prstGeom prst="rect">
            <a:avLst/>
          </a:prstGeom>
        </p:spPr>
      </p:pic>
    </p:spTree>
    <p:extLst>
      <p:ext uri="{BB962C8B-B14F-4D97-AF65-F5344CB8AC3E}">
        <p14:creationId xmlns:p14="http://schemas.microsoft.com/office/powerpoint/2010/main" val="597649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3583"/>
            <a:ext cx="6347713" cy="1320800"/>
          </a:xfrm>
        </p:spPr>
        <p:txBody>
          <a:bodyPr>
            <a:normAutofit/>
          </a:bodyPr>
          <a:lstStyle/>
          <a:p>
            <a:r>
              <a:rPr lang="en-IN" altLang="en-US" sz="4000" dirty="0"/>
              <a:t>Point charge </a:t>
            </a:r>
            <a:r>
              <a:rPr lang="en-IN" altLang="en-US" sz="4000" dirty="0" err="1"/>
              <a:t>centered</a:t>
            </a:r>
            <a:r>
              <a:rPr lang="en-IN" altLang="en-US" sz="4000" dirty="0"/>
              <a:t> in a spherical surface</a:t>
            </a:r>
            <a:endParaRPr lang="en-IN" sz="4000" dirty="0"/>
          </a:p>
        </p:txBody>
      </p:sp>
      <p:sp>
        <p:nvSpPr>
          <p:cNvPr id="8" name="Content Placeholder 7"/>
          <p:cNvSpPr>
            <a:spLocks noGrp="1"/>
          </p:cNvSpPr>
          <p:nvPr>
            <p:ph sz="quarter" idx="16"/>
          </p:nvPr>
        </p:nvSpPr>
        <p:spPr>
          <a:xfrm>
            <a:off x="502188" y="4432534"/>
            <a:ext cx="4564393" cy="1069205"/>
          </a:xfrm>
        </p:spPr>
        <p:txBody>
          <a:bodyPr>
            <a:normAutofit/>
          </a:bodyPr>
          <a:lstStyle/>
          <a:p>
            <a:r>
              <a:rPr lang="en-CA" altLang="en-US" sz="2200" dirty="0"/>
              <a:t>Hence the electric flux is the </a:t>
            </a:r>
            <a:r>
              <a:rPr lang="en-CA" altLang="en-US" sz="2200" b="1" dirty="0"/>
              <a:t>same</a:t>
            </a:r>
            <a:r>
              <a:rPr lang="en-CA" altLang="en-US" sz="2200" dirty="0"/>
              <a:t> for both areas and is </a:t>
            </a:r>
            <a:r>
              <a:rPr lang="en-CA" altLang="en-US" sz="2200" b="1" dirty="0"/>
              <a:t>independent</a:t>
            </a:r>
            <a:r>
              <a:rPr lang="en-CA" altLang="en-US" sz="2200" dirty="0"/>
              <a:t> of the radius of the sphere.</a:t>
            </a:r>
            <a:endParaRPr lang="en-US" altLang="en-US" sz="2200" dirty="0"/>
          </a:p>
        </p:txBody>
      </p:sp>
      <p:pic>
        <p:nvPicPr>
          <p:cNvPr id="4" name="Picture 3">
            <a:extLst>
              <a:ext uri="{FF2B5EF4-FFF2-40B4-BE49-F238E27FC236}">
                <a16:creationId xmlns:a16="http://schemas.microsoft.com/office/drawing/2014/main" id="{4C0CA6D9-F152-47D3-A9B2-43F1589F9B07}"/>
              </a:ext>
            </a:extLst>
          </p:cNvPr>
          <p:cNvPicPr>
            <a:picLocks noChangeAspect="1"/>
          </p:cNvPicPr>
          <p:nvPr/>
        </p:nvPicPr>
        <p:blipFill>
          <a:blip r:embed="rId2"/>
          <a:stretch>
            <a:fillRect/>
          </a:stretch>
        </p:blipFill>
        <p:spPr>
          <a:xfrm>
            <a:off x="3200400" y="2133600"/>
            <a:ext cx="8065707" cy="3499407"/>
          </a:xfrm>
          <a:prstGeom prst="rect">
            <a:avLst/>
          </a:prstGeom>
        </p:spPr>
      </p:pic>
      <p:sp>
        <p:nvSpPr>
          <p:cNvPr id="16" name="TextBox 15">
            <a:extLst>
              <a:ext uri="{FF2B5EF4-FFF2-40B4-BE49-F238E27FC236}">
                <a16:creationId xmlns:a16="http://schemas.microsoft.com/office/drawing/2014/main" id="{50C4A5C2-260F-46D3-BF7C-46540665C04E}"/>
              </a:ext>
            </a:extLst>
          </p:cNvPr>
          <p:cNvSpPr txBox="1"/>
          <p:nvPr/>
        </p:nvSpPr>
        <p:spPr>
          <a:xfrm>
            <a:off x="502188" y="1779704"/>
            <a:ext cx="4755612" cy="2462213"/>
          </a:xfrm>
          <a:prstGeom prst="rect">
            <a:avLst/>
          </a:prstGeom>
          <a:noFill/>
        </p:spPr>
        <p:txBody>
          <a:bodyPr wrap="square">
            <a:spAutoFit/>
          </a:bodyPr>
          <a:lstStyle/>
          <a:p>
            <a:pPr marL="342900" indent="-342900">
              <a:buFont typeface="Arial" panose="020B0604020202020204" pitchFamily="34" charset="0"/>
              <a:buChar char="•"/>
            </a:pPr>
            <a:r>
              <a:rPr lang="en-US" sz="2200" dirty="0"/>
              <a:t>Flux through spherical surfaces of radii R</a:t>
            </a:r>
            <a:r>
              <a:rPr lang="en-US" sz="2200" baseline="-25000" dirty="0"/>
              <a:t>1</a:t>
            </a:r>
            <a:r>
              <a:rPr lang="en-US" sz="2200" dirty="0"/>
              <a:t> and R</a:t>
            </a:r>
            <a:r>
              <a:rPr lang="en-US" sz="2200" baseline="-25000" dirty="0"/>
              <a:t>2</a:t>
            </a:r>
            <a:r>
              <a:rPr lang="en-US" sz="2200" dirty="0"/>
              <a:t> enclosing a charge q are equal, independent of the size of the surface, since all E-field lines that pierce one surface from the inside to outside direction also pierce the other surface in the same direction.</a:t>
            </a:r>
          </a:p>
        </p:txBody>
      </p:sp>
    </p:spTree>
    <p:extLst>
      <p:ext uri="{BB962C8B-B14F-4D97-AF65-F5344CB8AC3E}">
        <p14:creationId xmlns:p14="http://schemas.microsoft.com/office/powerpoint/2010/main" val="704189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6697" y="322666"/>
            <a:ext cx="8200103" cy="1320800"/>
          </a:xfrm>
        </p:spPr>
        <p:txBody>
          <a:bodyPr>
            <a:normAutofit/>
          </a:bodyPr>
          <a:lstStyle/>
          <a:p>
            <a:r>
              <a:rPr lang="en-US" altLang="en-US" sz="4000" dirty="0"/>
              <a:t>Point charge inside a non-spherical surface</a:t>
            </a:r>
            <a:endParaRPr lang="en-IN" sz="4000" dirty="0"/>
          </a:p>
        </p:txBody>
      </p:sp>
      <p:sp>
        <p:nvSpPr>
          <p:cNvPr id="3" name="Content Placeholder 2"/>
          <p:cNvSpPr>
            <a:spLocks noGrp="1"/>
          </p:cNvSpPr>
          <p:nvPr>
            <p:ph idx="1"/>
          </p:nvPr>
        </p:nvSpPr>
        <p:spPr>
          <a:xfrm>
            <a:off x="486697" y="1905000"/>
            <a:ext cx="8229600" cy="838199"/>
          </a:xfrm>
        </p:spPr>
        <p:txBody>
          <a:bodyPr>
            <a:normAutofit/>
          </a:bodyPr>
          <a:lstStyle/>
          <a:p>
            <a:pPr marL="0" indent="0">
              <a:buNone/>
            </a:pPr>
            <a:r>
              <a:rPr lang="en-US" altLang="en-US" sz="2600" dirty="0"/>
              <a:t>As before, the flux is independent of the surface and depends only on the charge inside. </a:t>
            </a:r>
          </a:p>
        </p:txBody>
      </p:sp>
      <p:pic>
        <p:nvPicPr>
          <p:cNvPr id="6" name="Picture 5">
            <a:extLst>
              <a:ext uri="{FF2B5EF4-FFF2-40B4-BE49-F238E27FC236}">
                <a16:creationId xmlns:a16="http://schemas.microsoft.com/office/drawing/2014/main" id="{63F35674-43C2-4E07-87E3-CC37BAB414C9}"/>
              </a:ext>
            </a:extLst>
          </p:cNvPr>
          <p:cNvPicPr>
            <a:picLocks noChangeAspect="1"/>
          </p:cNvPicPr>
          <p:nvPr/>
        </p:nvPicPr>
        <p:blipFill>
          <a:blip r:embed="rId2"/>
          <a:stretch>
            <a:fillRect/>
          </a:stretch>
        </p:blipFill>
        <p:spPr>
          <a:xfrm>
            <a:off x="1447800" y="3276600"/>
            <a:ext cx="3515216" cy="2772162"/>
          </a:xfrm>
          <a:prstGeom prst="rect">
            <a:avLst/>
          </a:prstGeom>
        </p:spPr>
      </p:pic>
      <p:sp>
        <p:nvSpPr>
          <p:cNvPr id="8" name="TextBox 7">
            <a:extLst>
              <a:ext uri="{FF2B5EF4-FFF2-40B4-BE49-F238E27FC236}">
                <a16:creationId xmlns:a16="http://schemas.microsoft.com/office/drawing/2014/main" id="{924F99C5-A2D1-4194-94CF-4BE89D04459A}"/>
              </a:ext>
            </a:extLst>
          </p:cNvPr>
          <p:cNvSpPr txBox="1"/>
          <p:nvPr/>
        </p:nvSpPr>
        <p:spPr>
          <a:xfrm>
            <a:off x="4419600" y="5612004"/>
            <a:ext cx="4572000" cy="923330"/>
          </a:xfrm>
          <a:prstGeom prst="rect">
            <a:avLst/>
          </a:prstGeom>
          <a:noFill/>
        </p:spPr>
        <p:txBody>
          <a:bodyPr wrap="square">
            <a:spAutoFit/>
          </a:bodyPr>
          <a:lstStyle/>
          <a:p>
            <a:r>
              <a:rPr lang="en-US" sz="1800" dirty="0"/>
              <a:t>The shape and size of the surfaces that enclose a charge does not matter because all surfaces enclosing the same charge have the same flux.</a:t>
            </a:r>
          </a:p>
        </p:txBody>
      </p:sp>
    </p:spTree>
    <p:extLst>
      <p:ext uri="{BB962C8B-B14F-4D97-AF65-F5344CB8AC3E}">
        <p14:creationId xmlns:p14="http://schemas.microsoft.com/office/powerpoint/2010/main" val="593623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841575"/>
          </a:xfrm>
        </p:spPr>
        <p:txBody>
          <a:bodyPr>
            <a:noAutofit/>
          </a:bodyPr>
          <a:lstStyle/>
          <a:p>
            <a:r>
              <a:rPr lang="en-IN" altLang="en-US" sz="4400" dirty="0"/>
              <a:t>Gauss’s law in a vacuum</a:t>
            </a:r>
            <a:endParaRPr lang="en-IN" sz="44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1"/>
                <a:ext cx="8229600" cy="1600199"/>
              </a:xfrm>
            </p:spPr>
            <p:txBody>
              <a:bodyPr>
                <a:normAutofit/>
              </a:bodyPr>
              <a:lstStyle/>
              <a:p>
                <a:r>
                  <a:rPr lang="en-US" altLang="en-US" sz="2600" dirty="0"/>
                  <a:t>For a closed surface enclosing no charge:</a:t>
                </a:r>
              </a:p>
              <a:p>
                <a:pPr marL="0" indent="0">
                  <a:buNone/>
                </a:pPr>
                <a14:m>
                  <m:oMathPara xmlns:m="http://schemas.openxmlformats.org/officeDocument/2006/math">
                    <m:oMathParaPr>
                      <m:jc m:val="centerGroup"/>
                    </m:oMathParaPr>
                    <m:oMath xmlns:m="http://schemas.openxmlformats.org/officeDocument/2006/math">
                      <m:sSub>
                        <m:sSubPr>
                          <m:ctrlPr>
                            <a:rPr lang="en-US" altLang="en-US" sz="2600" i="1" smtClean="0">
                              <a:latin typeface="Cambria Math" panose="02040503050406030204" pitchFamily="18" charset="0"/>
                            </a:rPr>
                          </m:ctrlPr>
                        </m:sSubPr>
                        <m:e>
                          <m:r>
                            <m:rPr>
                              <m:sty m:val="p"/>
                            </m:rPr>
                            <a:rPr lang="el-GR" altLang="en-US" sz="2600" i="1" smtClean="0">
                              <a:latin typeface="Cambria Math" panose="02040503050406030204" pitchFamily="18" charset="0"/>
                              <a:ea typeface="Cambria Math" panose="02040503050406030204" pitchFamily="18" charset="0"/>
                            </a:rPr>
                            <m:t>Φ</m:t>
                          </m:r>
                        </m:e>
                        <m:sub>
                          <m:r>
                            <a:rPr lang="en-US" altLang="en-US" sz="2600" b="0" i="1" smtClean="0">
                              <a:latin typeface="Cambria Math" panose="02040503050406030204" pitchFamily="18" charset="0"/>
                            </a:rPr>
                            <m:t>𝐸</m:t>
                          </m:r>
                        </m:sub>
                      </m:sSub>
                      <m:r>
                        <a:rPr lang="en-US" altLang="en-US" sz="2600" b="0" i="1" smtClean="0">
                          <a:latin typeface="Cambria Math" panose="02040503050406030204" pitchFamily="18" charset="0"/>
                        </a:rPr>
                        <m:t>=</m:t>
                      </m:r>
                      <m:nary>
                        <m:naryPr>
                          <m:chr m:val="∮"/>
                          <m:limLoc m:val="undOvr"/>
                          <m:subHide m:val="on"/>
                          <m:supHide m:val="on"/>
                          <m:ctrlPr>
                            <a:rPr lang="en-US" altLang="en-US" sz="2600" b="0" i="1" smtClean="0">
                              <a:latin typeface="Cambria Math" panose="02040503050406030204" pitchFamily="18" charset="0"/>
                            </a:rPr>
                          </m:ctrlPr>
                        </m:naryPr>
                        <m:sub/>
                        <m:sup/>
                        <m:e>
                          <m:acc>
                            <m:accPr>
                              <m:chr m:val="⃗"/>
                              <m:ctrlPr>
                                <a:rPr lang="en-US" altLang="en-US" sz="2600" b="0" i="1" smtClean="0">
                                  <a:latin typeface="Cambria Math" panose="02040503050406030204" pitchFamily="18" charset="0"/>
                                </a:rPr>
                              </m:ctrlPr>
                            </m:accPr>
                            <m:e>
                              <m:r>
                                <a:rPr lang="en-US" altLang="en-US" sz="2600" b="0" i="1" smtClean="0">
                                  <a:latin typeface="Cambria Math" panose="02040503050406030204" pitchFamily="18" charset="0"/>
                                </a:rPr>
                                <m:t>𝐸</m:t>
                              </m:r>
                            </m:e>
                          </m:acc>
                          <m:r>
                            <a:rPr lang="en-US" altLang="en-US" sz="2600" i="1" smtClean="0">
                              <a:latin typeface="Cambria Math" panose="02040503050406030204" pitchFamily="18" charset="0"/>
                              <a:ea typeface="Cambria Math" panose="02040503050406030204" pitchFamily="18" charset="0"/>
                            </a:rPr>
                            <m:t>∙</m:t>
                          </m:r>
                          <m:r>
                            <a:rPr lang="en-US" altLang="en-US" sz="2600" b="0" i="1" smtClean="0">
                              <a:latin typeface="Cambria Math" panose="02040503050406030204" pitchFamily="18" charset="0"/>
                              <a:ea typeface="Cambria Math" panose="02040503050406030204" pitchFamily="18" charset="0"/>
                            </a:rPr>
                            <m:t>𝑑</m:t>
                          </m:r>
                          <m:acc>
                            <m:accPr>
                              <m:chr m:val="⃗"/>
                              <m:ctrlPr>
                                <a:rPr lang="en-US" altLang="en-US" sz="2600" b="0" i="1" smtClean="0">
                                  <a:latin typeface="Cambria Math" panose="02040503050406030204" pitchFamily="18" charset="0"/>
                                  <a:ea typeface="Cambria Math" panose="02040503050406030204" pitchFamily="18" charset="0"/>
                                </a:rPr>
                              </m:ctrlPr>
                            </m:accPr>
                            <m:e>
                              <m:r>
                                <a:rPr lang="en-US" altLang="en-US" sz="2600" b="0" i="1" smtClean="0">
                                  <a:latin typeface="Cambria Math" panose="02040503050406030204" pitchFamily="18" charset="0"/>
                                  <a:ea typeface="Cambria Math" panose="02040503050406030204" pitchFamily="18" charset="0"/>
                                </a:rPr>
                                <m:t>𝐴</m:t>
                              </m:r>
                            </m:e>
                          </m:acc>
                        </m:e>
                      </m:nary>
                      <m:r>
                        <a:rPr lang="en-US" altLang="en-US" sz="2600" b="0" i="1" smtClean="0">
                          <a:latin typeface="Cambria Math" panose="02040503050406030204" pitchFamily="18" charset="0"/>
                        </a:rPr>
                        <m:t>=0</m:t>
                      </m:r>
                    </m:oMath>
                  </m:oMathPara>
                </a14:m>
                <a:endParaRPr lang="en-US" altLang="en-US" sz="2600" b="0" dirty="0"/>
              </a:p>
              <a:p>
                <a:pPr marL="0" indent="0">
                  <a:buNone/>
                </a:pPr>
                <a:endParaRPr lang="en-US" altLang="en-US" sz="2600" b="0" dirty="0"/>
              </a:p>
              <a:p>
                <a:endParaRPr lang="en-US" altLang="en-US" sz="2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1"/>
                <a:ext cx="8229600" cy="1600199"/>
              </a:xfrm>
              <a:blipFill>
                <a:blip r:embed="rId2"/>
                <a:stretch>
                  <a:fillRect l="-741" t="-3817"/>
                </a:stretch>
              </a:blipFill>
            </p:spPr>
            <p:txBody>
              <a:bodyPr/>
              <a:lstStyle/>
              <a:p>
                <a:r>
                  <a:rPr lang="en-US">
                    <a:noFill/>
                  </a:rPr>
                  <a:t> </a:t>
                </a:r>
              </a:p>
            </p:txBody>
          </p:sp>
        </mc:Fallback>
      </mc:AlternateContent>
      <p:sp>
        <p:nvSpPr>
          <p:cNvPr id="6" name="Content Placeholder 5"/>
          <p:cNvSpPr>
            <a:spLocks noGrp="1"/>
          </p:cNvSpPr>
          <p:nvPr>
            <p:ph idx="14"/>
          </p:nvPr>
        </p:nvSpPr>
        <p:spPr>
          <a:xfrm>
            <a:off x="457200" y="3013142"/>
            <a:ext cx="8229600" cy="838200"/>
          </a:xfrm>
        </p:spPr>
        <p:txBody>
          <a:bodyPr>
            <a:normAutofit/>
          </a:bodyPr>
          <a:lstStyle/>
          <a:p>
            <a:r>
              <a:rPr lang="en-CA" altLang="en-US" sz="2600" dirty="0"/>
              <a:t>The figure shows a point charge </a:t>
            </a:r>
            <a:r>
              <a:rPr lang="en-CA" altLang="en-US" sz="2600" b="1" dirty="0"/>
              <a:t>outside</a:t>
            </a:r>
            <a:r>
              <a:rPr lang="en-CA" altLang="en-US" sz="2600" dirty="0"/>
              <a:t> a closed surface that encloses no charge. </a:t>
            </a:r>
          </a:p>
        </p:txBody>
      </p:sp>
      <p:sp>
        <p:nvSpPr>
          <p:cNvPr id="4" name="Content Placeholder 3"/>
          <p:cNvSpPr>
            <a:spLocks noGrp="1"/>
          </p:cNvSpPr>
          <p:nvPr>
            <p:ph idx="13"/>
          </p:nvPr>
        </p:nvSpPr>
        <p:spPr>
          <a:xfrm>
            <a:off x="457200" y="4193295"/>
            <a:ext cx="4823374" cy="1630363"/>
          </a:xfrm>
        </p:spPr>
        <p:txBody>
          <a:bodyPr>
            <a:normAutofit/>
          </a:bodyPr>
          <a:lstStyle/>
          <a:p>
            <a:r>
              <a:rPr lang="en-CA" altLang="en-US" sz="2600" dirty="0"/>
              <a:t>If an electric field line from the external charge enters the surface at one point, it must leave at another.</a:t>
            </a:r>
            <a:endParaRPr lang="en-US" altLang="en-US" sz="2600" dirty="0"/>
          </a:p>
        </p:txBody>
      </p:sp>
      <p:pic>
        <p:nvPicPr>
          <p:cNvPr id="8" name="Picture 7">
            <a:extLst>
              <a:ext uri="{FF2B5EF4-FFF2-40B4-BE49-F238E27FC236}">
                <a16:creationId xmlns:a16="http://schemas.microsoft.com/office/drawing/2014/main" id="{4A5B7A95-D6D6-494F-89FB-183C9BCAA6F7}"/>
              </a:ext>
            </a:extLst>
          </p:cNvPr>
          <p:cNvPicPr>
            <a:picLocks noChangeAspect="1"/>
          </p:cNvPicPr>
          <p:nvPr/>
        </p:nvPicPr>
        <p:blipFill>
          <a:blip r:embed="rId3"/>
          <a:stretch>
            <a:fillRect/>
          </a:stretch>
        </p:blipFill>
        <p:spPr>
          <a:xfrm>
            <a:off x="5029200" y="3646099"/>
            <a:ext cx="3787795" cy="2743200"/>
          </a:xfrm>
          <a:prstGeom prst="rect">
            <a:avLst/>
          </a:prstGeom>
        </p:spPr>
      </p:pic>
    </p:spTree>
    <p:extLst>
      <p:ext uri="{BB962C8B-B14F-4D97-AF65-F5344CB8AC3E}">
        <p14:creationId xmlns:p14="http://schemas.microsoft.com/office/powerpoint/2010/main" val="4277218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9400"/>
            <a:ext cx="6347713" cy="1320800"/>
          </a:xfrm>
        </p:spPr>
        <p:txBody>
          <a:bodyPr>
            <a:normAutofit/>
          </a:bodyPr>
          <a:lstStyle/>
          <a:p>
            <a:r>
              <a:rPr lang="en-IN" altLang="en-US" sz="4000" dirty="0"/>
              <a:t>General form of Gauss’s law</a:t>
            </a:r>
            <a:endParaRPr lang="en-IN"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0"/>
                <a:ext cx="8229600" cy="4800600"/>
              </a:xfrm>
            </p:spPr>
            <p:txBody>
              <a:bodyPr>
                <a:normAutofit/>
              </a:bodyPr>
              <a:lstStyle/>
              <a:p>
                <a:r>
                  <a:rPr lang="en-US" altLang="en-US" sz="2600" dirty="0"/>
                  <a:t>Let </a:t>
                </a:r>
                <a:r>
                  <a:rPr lang="en-US" altLang="en-US" sz="2600" i="1" dirty="0"/>
                  <a:t>Q</a:t>
                </a:r>
                <a:r>
                  <a:rPr lang="en-US" altLang="en-US" sz="2600" baseline="-25000" dirty="0"/>
                  <a:t>encl</a:t>
                </a:r>
                <a:r>
                  <a:rPr lang="en-US" altLang="en-US" sz="2600" dirty="0"/>
                  <a:t> be the total charge enclosed by a surface.</a:t>
                </a:r>
              </a:p>
              <a:p>
                <a:r>
                  <a:rPr lang="en-US" altLang="en-US" sz="2600" dirty="0"/>
                  <a:t>Gauss’s law states that </a:t>
                </a:r>
                <a:r>
                  <a:rPr lang="en-US" altLang="en-US" sz="2600" b="1" dirty="0"/>
                  <a:t>the total electric flux through a closed surface is equal to</a:t>
                </a:r>
                <a:r>
                  <a:rPr lang="en-US" altLang="en-US" sz="2800" b="1" dirty="0"/>
                  <a:t> the total </a:t>
                </a:r>
                <a:r>
                  <a:rPr lang="en-US" altLang="en-US" sz="2600" b="1" dirty="0"/>
                  <a:t>(net) electric charge inside the surface, divided</a:t>
                </a:r>
                <a:r>
                  <a:rPr lang="en-IN" altLang="en-US" sz="2600" dirty="0"/>
                  <a:t> </a:t>
                </a:r>
                <a:r>
                  <a:rPr lang="en-IN" altLang="en-US" sz="2600" b="1" dirty="0"/>
                  <a:t>by</a:t>
                </a:r>
              </a:p>
              <a:p>
                <a:endParaRPr lang="en-IN" altLang="en-US" sz="2600" b="1" dirty="0"/>
              </a:p>
              <a:p>
                <a:endParaRPr lang="en-IN" altLang="en-US" sz="2600" b="1" dirty="0"/>
              </a:p>
              <a:p>
                <a:pPr marL="0" indent="0">
                  <a:buNone/>
                </a:pPr>
                <a14:m>
                  <m:oMathPara xmlns:m="http://schemas.openxmlformats.org/officeDocument/2006/math">
                    <m:oMathParaPr>
                      <m:jc m:val="centerGroup"/>
                    </m:oMathParaPr>
                    <m:oMath xmlns:m="http://schemas.openxmlformats.org/officeDocument/2006/math">
                      <m:sSub>
                        <m:sSubPr>
                          <m:ctrlPr>
                            <a:rPr lang="en-IN" altLang="en-US" sz="2600" i="1" smtClean="0">
                              <a:latin typeface="Cambria Math" panose="02040503050406030204" pitchFamily="18" charset="0"/>
                            </a:rPr>
                          </m:ctrlPr>
                        </m:sSubPr>
                        <m:e>
                          <m:r>
                            <a:rPr lang="en-IN" altLang="en-US" sz="2600" b="0" i="1" smtClean="0">
                              <a:latin typeface="Cambria Math" panose="02040503050406030204" pitchFamily="18" charset="0"/>
                              <a:ea typeface="Cambria Math" panose="02040503050406030204" pitchFamily="18" charset="0"/>
                            </a:rPr>
                            <m:t>𝛷</m:t>
                          </m:r>
                        </m:e>
                        <m:sub>
                          <m:r>
                            <a:rPr lang="en-US" altLang="en-US" sz="2600" b="0" i="1" smtClean="0">
                              <a:latin typeface="Cambria Math" panose="02040503050406030204" pitchFamily="18" charset="0"/>
                            </a:rPr>
                            <m:t>𝐸</m:t>
                          </m:r>
                        </m:sub>
                      </m:sSub>
                      <m:r>
                        <a:rPr lang="en-US" altLang="en-US" sz="2600" b="0" i="1" smtClean="0">
                          <a:latin typeface="Cambria Math" panose="02040503050406030204" pitchFamily="18" charset="0"/>
                        </a:rPr>
                        <m:t>=</m:t>
                      </m:r>
                      <m:nary>
                        <m:naryPr>
                          <m:chr m:val="∮"/>
                          <m:limLoc m:val="undOvr"/>
                          <m:subHide m:val="on"/>
                          <m:supHide m:val="on"/>
                          <m:ctrlPr>
                            <a:rPr lang="en-US" altLang="en-US" sz="2600" i="1" smtClean="0">
                              <a:latin typeface="Cambria Math" panose="02040503050406030204" pitchFamily="18" charset="0"/>
                            </a:rPr>
                          </m:ctrlPr>
                        </m:naryPr>
                        <m:sub/>
                        <m:sup/>
                        <m:e>
                          <m:acc>
                            <m:accPr>
                              <m:chr m:val="⃗"/>
                              <m:ctrlPr>
                                <a:rPr lang="en-US" altLang="en-US" sz="2600" i="1" smtClean="0">
                                  <a:latin typeface="Cambria Math" panose="02040503050406030204" pitchFamily="18" charset="0"/>
                                </a:rPr>
                              </m:ctrlPr>
                            </m:accPr>
                            <m:e>
                              <m:r>
                                <a:rPr lang="en-US" altLang="en-US" sz="2600" b="0" i="1" smtClean="0">
                                  <a:latin typeface="Cambria Math" panose="02040503050406030204" pitchFamily="18" charset="0"/>
                                </a:rPr>
                                <m:t>𝐸</m:t>
                              </m:r>
                            </m:e>
                          </m:acc>
                          <m:r>
                            <a:rPr lang="en-IN" altLang="en-US" sz="2600" b="0" i="1" smtClean="0">
                              <a:latin typeface="Cambria Math" panose="02040503050406030204" pitchFamily="18" charset="0"/>
                              <a:ea typeface="Cambria Math" panose="02040503050406030204" pitchFamily="18" charset="0"/>
                            </a:rPr>
                            <m:t>∙</m:t>
                          </m:r>
                          <m:r>
                            <a:rPr lang="en-US" altLang="en-US" sz="2600" b="0" i="1" smtClean="0">
                              <a:latin typeface="Cambria Math" panose="02040503050406030204" pitchFamily="18" charset="0"/>
                              <a:ea typeface="Cambria Math" panose="02040503050406030204" pitchFamily="18" charset="0"/>
                            </a:rPr>
                            <m:t>𝑑</m:t>
                          </m:r>
                          <m:acc>
                            <m:accPr>
                              <m:chr m:val="⃗"/>
                              <m:ctrlPr>
                                <a:rPr lang="en-US" altLang="en-US" sz="2600" i="1" smtClean="0">
                                  <a:latin typeface="Cambria Math" panose="02040503050406030204" pitchFamily="18" charset="0"/>
                                  <a:ea typeface="Cambria Math" panose="02040503050406030204" pitchFamily="18" charset="0"/>
                                </a:rPr>
                              </m:ctrlPr>
                            </m:accPr>
                            <m:e>
                              <m:r>
                                <a:rPr lang="en-US" altLang="en-US" sz="2600" b="0" i="1" smtClean="0">
                                  <a:latin typeface="Cambria Math" panose="02040503050406030204" pitchFamily="18" charset="0"/>
                                  <a:ea typeface="Cambria Math" panose="02040503050406030204" pitchFamily="18" charset="0"/>
                                </a:rPr>
                                <m:t>𝐴</m:t>
                              </m:r>
                            </m:e>
                          </m:acc>
                          <m:r>
                            <a:rPr lang="en-US" altLang="en-US" sz="2600" b="0" i="1" smtClean="0">
                              <a:latin typeface="Cambria Math" panose="02040503050406030204" pitchFamily="18" charset="0"/>
                            </a:rPr>
                            <m:t>=</m:t>
                          </m:r>
                          <m:f>
                            <m:fPr>
                              <m:ctrlPr>
                                <a:rPr lang="en-US" altLang="en-US" sz="2600" i="1" smtClean="0">
                                  <a:latin typeface="Cambria Math" panose="02040503050406030204" pitchFamily="18" charset="0"/>
                                </a:rPr>
                              </m:ctrlPr>
                            </m:fPr>
                            <m:num>
                              <m:sSub>
                                <m:sSubPr>
                                  <m:ctrlPr>
                                    <a:rPr lang="en-US" altLang="en-US" sz="2600" i="1" smtClean="0">
                                      <a:latin typeface="Cambria Math" panose="02040503050406030204" pitchFamily="18" charset="0"/>
                                    </a:rPr>
                                  </m:ctrlPr>
                                </m:sSubPr>
                                <m:e>
                                  <m:r>
                                    <a:rPr lang="en-US" altLang="en-US" sz="2600" b="0" i="1" smtClean="0">
                                      <a:latin typeface="Cambria Math" panose="02040503050406030204" pitchFamily="18" charset="0"/>
                                    </a:rPr>
                                    <m:t>𝑄</m:t>
                                  </m:r>
                                </m:e>
                                <m:sub>
                                  <m:r>
                                    <a:rPr lang="en-US" altLang="en-US" sz="2600" b="0" i="1" smtClean="0">
                                      <a:latin typeface="Cambria Math" panose="02040503050406030204" pitchFamily="18" charset="0"/>
                                    </a:rPr>
                                    <m:t>𝑒𝑛𝑐𝑙</m:t>
                                  </m:r>
                                </m:sub>
                              </m:sSub>
                            </m:num>
                            <m:den>
                              <m:sSub>
                                <m:sSubPr>
                                  <m:ctrlPr>
                                    <a:rPr lang="en-US" altLang="en-US" sz="2600" i="1" smtClean="0">
                                      <a:latin typeface="Cambria Math" panose="02040503050406030204" pitchFamily="18" charset="0"/>
                                    </a:rPr>
                                  </m:ctrlPr>
                                </m:sSubPr>
                                <m:e>
                                  <m:r>
                                    <a:rPr lang="en-US" altLang="en-US" sz="2600" b="0" i="1" smtClean="0">
                                      <a:latin typeface="Cambria Math" panose="02040503050406030204" pitchFamily="18" charset="0"/>
                                      <a:ea typeface="Cambria Math" panose="02040503050406030204" pitchFamily="18" charset="0"/>
                                    </a:rPr>
                                    <m:t>𝜀</m:t>
                                  </m:r>
                                </m:e>
                                <m:sub>
                                  <m:r>
                                    <a:rPr lang="en-US" altLang="en-US" sz="2600" b="0" i="1" smtClean="0">
                                      <a:latin typeface="Cambria Math" panose="02040503050406030204" pitchFamily="18" charset="0"/>
                                    </a:rPr>
                                    <m:t>0</m:t>
                                  </m:r>
                                </m:sub>
                              </m:sSub>
                            </m:den>
                          </m:f>
                        </m:e>
                      </m:nary>
                    </m:oMath>
                  </m:oMathPara>
                </a14:m>
                <a:endParaRPr lang="en-IN" altLang="en-US" sz="2600" dirty="0"/>
              </a:p>
              <a:p>
                <a:endParaRPr lang="en-IN" altLang="en-US" sz="2600" b="1" dirty="0"/>
              </a:p>
              <a:p>
                <a:endParaRPr lang="en-IN" altLang="en-US" sz="2600" b="1" dirty="0"/>
              </a:p>
              <a:p>
                <a:endParaRPr lang="en-IN" altLang="en-US" sz="2600" b="1" dirty="0"/>
              </a:p>
              <a:p>
                <a:endParaRPr lang="en-US" altLang="en-US" sz="26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229600" cy="4800600"/>
              </a:xfrm>
              <a:blipFill>
                <a:blip r:embed="rId3"/>
                <a:stretch>
                  <a:fillRect l="-1111" t="-2033"/>
                </a:stretch>
              </a:blipFill>
            </p:spPr>
            <p:txBody>
              <a:bodyPr/>
              <a:lstStyle/>
              <a:p>
                <a:r>
                  <a:rPr lang="en-US">
                    <a:noFill/>
                  </a:rPr>
                  <a:t> </a:t>
                </a:r>
              </a:p>
            </p:txBody>
          </p:sp>
        </mc:Fallback>
      </mc:AlternateContent>
      <p:graphicFrame>
        <p:nvGraphicFramePr>
          <p:cNvPr id="10" name="Object 9" descr="epsilon sub 0&#10;"/>
          <p:cNvGraphicFramePr>
            <a:graphicFrameLocks noChangeAspect="1"/>
          </p:cNvGraphicFramePr>
          <p:nvPr>
            <p:extLst>
              <p:ext uri="{D42A27DB-BD31-4B8C-83A1-F6EECF244321}">
                <p14:modId xmlns:p14="http://schemas.microsoft.com/office/powerpoint/2010/main" val="2434483257"/>
              </p:ext>
            </p:extLst>
          </p:nvPr>
        </p:nvGraphicFramePr>
        <p:xfrm>
          <a:off x="4800600" y="2819400"/>
          <a:ext cx="533400" cy="505333"/>
        </p:xfrm>
        <a:graphic>
          <a:graphicData uri="http://schemas.openxmlformats.org/presentationml/2006/ole">
            <mc:AlternateContent xmlns:mc="http://schemas.openxmlformats.org/markup-compatibility/2006">
              <mc:Choice xmlns:v="urn:schemas-microsoft-com:vml" Requires="v">
                <p:oleObj name="Equation" r:id="rId4" imgW="241200" imgH="228600" progId="Equation.DSMT4">
                  <p:embed/>
                </p:oleObj>
              </mc:Choice>
              <mc:Fallback>
                <p:oleObj name="Equation" r:id="rId4" imgW="241200" imgH="228600" progId="Equation.DSMT4">
                  <p:embed/>
                  <p:pic>
                    <p:nvPicPr>
                      <p:cNvPr id="10" name="Object 9" descr="epsilon sub 0&#10;"/>
                      <p:cNvPicPr/>
                      <p:nvPr/>
                    </p:nvPicPr>
                    <p:blipFill>
                      <a:blip r:embed="rId5"/>
                      <a:stretch>
                        <a:fillRect/>
                      </a:stretch>
                    </p:blipFill>
                    <p:spPr>
                      <a:xfrm>
                        <a:off x="4800600" y="2819400"/>
                        <a:ext cx="533400" cy="505333"/>
                      </a:xfrm>
                      <a:prstGeom prst="rect">
                        <a:avLst/>
                      </a:prstGeom>
                    </p:spPr>
                  </p:pic>
                </p:oleObj>
              </mc:Fallback>
            </mc:AlternateContent>
          </a:graphicData>
        </a:graphic>
      </p:graphicFrame>
    </p:spTree>
    <p:extLst>
      <p:ext uri="{BB962C8B-B14F-4D97-AF65-F5344CB8AC3E}">
        <p14:creationId xmlns:p14="http://schemas.microsoft.com/office/powerpoint/2010/main" val="2300343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Positive and negative flux</a:t>
            </a:r>
            <a:endParaRPr lang="en-IN" sz="4000" dirty="0"/>
          </a:p>
        </p:txBody>
      </p:sp>
      <p:sp>
        <p:nvSpPr>
          <p:cNvPr id="3" name="Content Placeholder 2"/>
          <p:cNvSpPr>
            <a:spLocks noGrp="1"/>
          </p:cNvSpPr>
          <p:nvPr>
            <p:ph idx="1"/>
          </p:nvPr>
        </p:nvSpPr>
        <p:spPr>
          <a:xfrm>
            <a:off x="457200" y="1600200"/>
            <a:ext cx="6705600" cy="2362200"/>
          </a:xfrm>
        </p:spPr>
        <p:txBody>
          <a:bodyPr>
            <a:normAutofit/>
          </a:bodyPr>
          <a:lstStyle/>
          <a:p>
            <a:r>
              <a:rPr lang="en-US" altLang="en-US" sz="2400" dirty="0"/>
              <a:t>In the case of a single point charge at the center of a spherical surface, Gauss’s law follows simply from Coulomb’s law.</a:t>
            </a:r>
          </a:p>
          <a:p>
            <a:r>
              <a:rPr lang="en-US" altLang="en-US" sz="2400" dirty="0"/>
              <a:t>A surface around a positive charge (a) has a positive (outward) flux, and a surface around a negative charge (b) has a negative (inward) flux.</a:t>
            </a:r>
          </a:p>
        </p:txBody>
      </p:sp>
      <p:pic>
        <p:nvPicPr>
          <p:cNvPr id="4" name="Picture 3">
            <a:extLst>
              <a:ext uri="{FF2B5EF4-FFF2-40B4-BE49-F238E27FC236}">
                <a16:creationId xmlns:a16="http://schemas.microsoft.com/office/drawing/2014/main" id="{A66EC01A-24C5-4BAC-BF3D-61635107666F}"/>
              </a:ext>
            </a:extLst>
          </p:cNvPr>
          <p:cNvPicPr>
            <a:picLocks noChangeAspect="1"/>
          </p:cNvPicPr>
          <p:nvPr/>
        </p:nvPicPr>
        <p:blipFill>
          <a:blip r:embed="rId2"/>
          <a:stretch>
            <a:fillRect/>
          </a:stretch>
        </p:blipFill>
        <p:spPr>
          <a:xfrm>
            <a:off x="1295400" y="3869267"/>
            <a:ext cx="6400800" cy="2777066"/>
          </a:xfrm>
          <a:prstGeom prst="rect">
            <a:avLst/>
          </a:prstGeom>
        </p:spPr>
      </p:pic>
    </p:spTree>
    <p:extLst>
      <p:ext uri="{BB962C8B-B14F-4D97-AF65-F5344CB8AC3E}">
        <p14:creationId xmlns:p14="http://schemas.microsoft.com/office/powerpoint/2010/main" val="3012299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279401"/>
            <a:ext cx="6347713" cy="1320800"/>
          </a:xfrm>
        </p:spPr>
        <p:txBody>
          <a:bodyPr>
            <a:normAutofit/>
          </a:bodyPr>
          <a:lstStyle/>
          <a:p>
            <a:r>
              <a:rPr lang="en-US" altLang="en-US" sz="4000" dirty="0"/>
              <a:t>Applications of Gauss’s law </a:t>
            </a:r>
            <a:endParaRPr lang="en-IN" sz="4000" dirty="0"/>
          </a:p>
        </p:txBody>
      </p:sp>
      <p:sp>
        <p:nvSpPr>
          <p:cNvPr id="3" name="Content Placeholder 2"/>
          <p:cNvSpPr>
            <a:spLocks noGrp="1"/>
          </p:cNvSpPr>
          <p:nvPr>
            <p:ph idx="1"/>
          </p:nvPr>
        </p:nvSpPr>
        <p:spPr>
          <a:xfrm>
            <a:off x="457200" y="1600201"/>
            <a:ext cx="6705600" cy="1254709"/>
          </a:xfrm>
        </p:spPr>
        <p:txBody>
          <a:bodyPr>
            <a:normAutofit/>
          </a:bodyPr>
          <a:lstStyle/>
          <a:p>
            <a:pPr marL="0" indent="0">
              <a:buNone/>
            </a:pPr>
            <a:r>
              <a:rPr lang="en-US" altLang="en-US" sz="2600" dirty="0"/>
              <a:t>Without having to do any integration, we can use Gauss’s law to determine the electric flux through the closed surfaces in the diagram.</a:t>
            </a:r>
          </a:p>
        </p:txBody>
      </p:sp>
      <p:sp>
        <p:nvSpPr>
          <p:cNvPr id="6" name="Content Placeholder 5"/>
          <p:cNvSpPr>
            <a:spLocks noGrp="1"/>
          </p:cNvSpPr>
          <p:nvPr>
            <p:ph idx="14"/>
          </p:nvPr>
        </p:nvSpPr>
        <p:spPr>
          <a:xfrm>
            <a:off x="457200" y="3085731"/>
            <a:ext cx="228600" cy="313268"/>
          </a:xfrm>
        </p:spPr>
        <p:txBody>
          <a:bodyPr>
            <a:normAutofit fontScale="70000" lnSpcReduction="20000"/>
          </a:bodyPr>
          <a:lstStyle/>
          <a:p>
            <a:pPr marL="0" indent="0">
              <a:buNone/>
            </a:pPr>
            <a:r>
              <a:rPr lang="en-IN" sz="2600" dirty="0"/>
              <a:t> </a:t>
            </a:r>
          </a:p>
        </p:txBody>
      </p:sp>
      <p:sp>
        <p:nvSpPr>
          <p:cNvPr id="5" name="Content Placeholder 4"/>
          <p:cNvSpPr>
            <a:spLocks noGrp="1"/>
          </p:cNvSpPr>
          <p:nvPr>
            <p:ph idx="13"/>
          </p:nvPr>
        </p:nvSpPr>
        <p:spPr>
          <a:xfrm>
            <a:off x="457200" y="3998244"/>
            <a:ext cx="228600" cy="372532"/>
          </a:xfrm>
        </p:spPr>
        <p:txBody>
          <a:bodyPr>
            <a:normAutofit fontScale="92500" lnSpcReduction="20000"/>
          </a:bodyPr>
          <a:lstStyle/>
          <a:p>
            <a:pPr marL="0" indent="0">
              <a:buNone/>
            </a:pPr>
            <a:endParaRPr lang="en-IN" sz="2600" dirty="0"/>
          </a:p>
        </p:txBody>
      </p:sp>
      <p:sp>
        <p:nvSpPr>
          <p:cNvPr id="7" name="Content Placeholder 6"/>
          <p:cNvSpPr>
            <a:spLocks noGrp="1"/>
          </p:cNvSpPr>
          <p:nvPr>
            <p:ph sz="quarter" idx="15"/>
          </p:nvPr>
        </p:nvSpPr>
        <p:spPr>
          <a:xfrm>
            <a:off x="457200" y="4722919"/>
            <a:ext cx="228600" cy="381000"/>
          </a:xfrm>
        </p:spPr>
        <p:txBody>
          <a:bodyPr>
            <a:normAutofit fontScale="92500" lnSpcReduction="20000"/>
          </a:bodyPr>
          <a:lstStyle/>
          <a:p>
            <a:pPr marL="0" indent="0">
              <a:buNone/>
            </a:pPr>
            <a:endParaRPr lang="en-IN" sz="2600" dirty="0"/>
          </a:p>
        </p:txBody>
      </p:sp>
      <p:sp>
        <p:nvSpPr>
          <p:cNvPr id="8" name="Content Placeholder 7"/>
          <p:cNvSpPr>
            <a:spLocks noGrp="1"/>
          </p:cNvSpPr>
          <p:nvPr>
            <p:ph sz="quarter" idx="16"/>
          </p:nvPr>
        </p:nvSpPr>
        <p:spPr>
          <a:xfrm>
            <a:off x="457200" y="5268152"/>
            <a:ext cx="228600" cy="304800"/>
          </a:xfrm>
        </p:spPr>
        <p:txBody>
          <a:bodyPr>
            <a:normAutofit fontScale="70000" lnSpcReduction="20000"/>
          </a:bodyPr>
          <a:lstStyle/>
          <a:p>
            <a:endParaRPr lang="en-IN" sz="2600" dirty="0"/>
          </a:p>
        </p:txBody>
      </p:sp>
      <p:pic>
        <p:nvPicPr>
          <p:cNvPr id="15" name="Picture 14">
            <a:extLst>
              <a:ext uri="{FF2B5EF4-FFF2-40B4-BE49-F238E27FC236}">
                <a16:creationId xmlns:a16="http://schemas.microsoft.com/office/drawing/2014/main" id="{299969F7-EE57-4C76-8940-7DB028D3E277}"/>
              </a:ext>
            </a:extLst>
          </p:cNvPr>
          <p:cNvPicPr>
            <a:picLocks noChangeAspect="1"/>
          </p:cNvPicPr>
          <p:nvPr/>
        </p:nvPicPr>
        <p:blipFill>
          <a:blip r:embed="rId2"/>
          <a:stretch>
            <a:fillRect/>
          </a:stretch>
        </p:blipFill>
        <p:spPr>
          <a:xfrm>
            <a:off x="381000" y="2831041"/>
            <a:ext cx="8065707" cy="3499407"/>
          </a:xfrm>
          <a:prstGeom prst="rect">
            <a:avLst/>
          </a:prstGeom>
        </p:spPr>
      </p:pic>
    </p:spTree>
    <p:extLst>
      <p:ext uri="{BB962C8B-B14F-4D97-AF65-F5344CB8AC3E}">
        <p14:creationId xmlns:p14="http://schemas.microsoft.com/office/powerpoint/2010/main" val="554309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38884"/>
            <a:ext cx="6347713" cy="1320800"/>
          </a:xfrm>
        </p:spPr>
        <p:txBody>
          <a:bodyPr>
            <a:normAutofit/>
          </a:bodyPr>
          <a:lstStyle/>
          <a:p>
            <a:r>
              <a:rPr lang="en-IN" altLang="en-US" sz="4000" dirty="0"/>
              <a:t>Field of a uniform line charge</a:t>
            </a:r>
            <a:endParaRPr lang="en-IN" sz="4000" dirty="0"/>
          </a:p>
        </p:txBody>
      </p:sp>
      <p:sp>
        <p:nvSpPr>
          <p:cNvPr id="3" name="Content Placeholder 2"/>
          <p:cNvSpPr>
            <a:spLocks noGrp="1"/>
          </p:cNvSpPr>
          <p:nvPr>
            <p:ph idx="1"/>
          </p:nvPr>
        </p:nvSpPr>
        <p:spPr>
          <a:xfrm>
            <a:off x="457200" y="1600201"/>
            <a:ext cx="8229600" cy="1219199"/>
          </a:xfrm>
        </p:spPr>
        <p:txBody>
          <a:bodyPr>
            <a:normAutofit/>
          </a:bodyPr>
          <a:lstStyle/>
          <a:p>
            <a:r>
              <a:rPr lang="en-CA" altLang="en-US" sz="2200" dirty="0"/>
              <a:t>Electric charge is distributed uniformly along an infinitely long, thin wire. The charge per unit length is </a:t>
            </a:r>
            <a:r>
              <a:rPr lang="el-GR" altLang="en-US" sz="2200" i="1" dirty="0"/>
              <a:t>λ</a:t>
            </a:r>
            <a:r>
              <a:rPr lang="en-CA" altLang="en-US" sz="2200" dirty="0"/>
              <a:t> (assumed positive). </a:t>
            </a:r>
          </a:p>
          <a:p>
            <a:r>
              <a:rPr lang="en-CA" altLang="en-US" sz="2200" dirty="0"/>
              <a:t>Using Gauss’s law, we can find the electric field:</a:t>
            </a:r>
            <a:endParaRPr lang="en-US" altLang="en-US" sz="2200" dirty="0"/>
          </a:p>
        </p:txBody>
      </p:sp>
      <p:graphicFrame>
        <p:nvGraphicFramePr>
          <p:cNvPr id="6" name="Object 5" descr="E = 1 over 2 pi epsilon sub 0, times lambda over r.&#10;"/>
          <p:cNvGraphicFramePr>
            <a:graphicFrameLocks noChangeAspect="1"/>
          </p:cNvGraphicFramePr>
          <p:nvPr>
            <p:extLst>
              <p:ext uri="{D42A27DB-BD31-4B8C-83A1-F6EECF244321}">
                <p14:modId xmlns:p14="http://schemas.microsoft.com/office/powerpoint/2010/main" val="2261402570"/>
              </p:ext>
            </p:extLst>
          </p:nvPr>
        </p:nvGraphicFramePr>
        <p:xfrm>
          <a:off x="6553200" y="2245317"/>
          <a:ext cx="1331495" cy="675684"/>
        </p:xfrm>
        <a:graphic>
          <a:graphicData uri="http://schemas.openxmlformats.org/presentationml/2006/ole">
            <mc:AlternateContent xmlns:mc="http://schemas.openxmlformats.org/markup-compatibility/2006">
              <mc:Choice xmlns:v="urn:schemas-microsoft-com:vml" Requires="v">
                <p:oleObj name="Equation" r:id="rId2" imgW="850680" imgH="431640" progId="Equation.DSMT4">
                  <p:embed/>
                </p:oleObj>
              </mc:Choice>
              <mc:Fallback>
                <p:oleObj name="Equation" r:id="rId2" imgW="850680" imgH="431640" progId="Equation.DSMT4">
                  <p:embed/>
                  <p:pic>
                    <p:nvPicPr>
                      <p:cNvPr id="6" name="Object 5" descr="E = 1 over 2 pi epsilon sub 0, times lambda over r.&#10;"/>
                      <p:cNvPicPr/>
                      <p:nvPr/>
                    </p:nvPicPr>
                    <p:blipFill>
                      <a:blip r:embed="rId3"/>
                      <a:stretch>
                        <a:fillRect/>
                      </a:stretch>
                    </p:blipFill>
                    <p:spPr>
                      <a:xfrm>
                        <a:off x="6553200" y="2245317"/>
                        <a:ext cx="1331495" cy="675684"/>
                      </a:xfrm>
                      <a:prstGeom prst="rect">
                        <a:avLst/>
                      </a:prstGeom>
                    </p:spPr>
                  </p:pic>
                </p:oleObj>
              </mc:Fallback>
            </mc:AlternateContent>
          </a:graphicData>
        </a:graphic>
      </p:graphicFrame>
      <p:pic>
        <p:nvPicPr>
          <p:cNvPr id="4" name="Picture 3">
            <a:extLst>
              <a:ext uri="{FF2B5EF4-FFF2-40B4-BE49-F238E27FC236}">
                <a16:creationId xmlns:a16="http://schemas.microsoft.com/office/drawing/2014/main" id="{EA850219-D2D4-46B1-8666-BD5F5CFB92ED}"/>
              </a:ext>
            </a:extLst>
          </p:cNvPr>
          <p:cNvPicPr>
            <a:picLocks noChangeAspect="1"/>
          </p:cNvPicPr>
          <p:nvPr/>
        </p:nvPicPr>
        <p:blipFill>
          <a:blip r:embed="rId4"/>
          <a:stretch>
            <a:fillRect/>
          </a:stretch>
        </p:blipFill>
        <p:spPr>
          <a:xfrm>
            <a:off x="838200" y="3124200"/>
            <a:ext cx="2107495" cy="2744200"/>
          </a:xfrm>
          <a:prstGeom prst="rect">
            <a:avLst/>
          </a:prstGeom>
        </p:spPr>
      </p:pic>
    </p:spTree>
    <p:extLst>
      <p:ext uri="{BB962C8B-B14F-4D97-AF65-F5344CB8AC3E}">
        <p14:creationId xmlns:p14="http://schemas.microsoft.com/office/powerpoint/2010/main" val="25014153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11684</TotalTime>
  <Words>854</Words>
  <Application>Microsoft Office PowerPoint</Application>
  <PresentationFormat>On-screen Show (4:3)</PresentationFormat>
  <Paragraphs>64</Paragraphs>
  <Slides>14</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1" baseType="lpstr">
      <vt:lpstr>Arial</vt:lpstr>
      <vt:lpstr>Calibri</vt:lpstr>
      <vt:lpstr>Calibri Light</vt:lpstr>
      <vt:lpstr>Cambria Math</vt:lpstr>
      <vt:lpstr>Times New Roman</vt:lpstr>
      <vt:lpstr>Office Theme</vt:lpstr>
      <vt:lpstr>Equation</vt:lpstr>
      <vt:lpstr>GAUSS’S LAW </vt:lpstr>
      <vt:lpstr>Gauss’s law</vt:lpstr>
      <vt:lpstr>Point charge centered in a spherical surface</vt:lpstr>
      <vt:lpstr>Point charge inside a non-spherical surface</vt:lpstr>
      <vt:lpstr>Gauss’s law in a vacuum</vt:lpstr>
      <vt:lpstr>General form of Gauss’s law</vt:lpstr>
      <vt:lpstr>Positive and negative flux</vt:lpstr>
      <vt:lpstr>Applications of Gauss’s law </vt:lpstr>
      <vt:lpstr>Field of a uniform line charge</vt:lpstr>
      <vt:lpstr>Field of an infinite plane sheet of charge</vt:lpstr>
      <vt:lpstr>Charges on conductors </vt:lpstr>
      <vt:lpstr>Charges on Conductors</vt:lpstr>
      <vt:lpstr>Electrostatic Shielding </vt:lpstr>
      <vt:lpstr>Field at the surface of a conductor</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537</cp:revision>
  <cp:lastPrinted>2011-04-21T17:00:36Z</cp:lastPrinted>
  <dcterms:created xsi:type="dcterms:W3CDTF">2002-07-11T17:04:39Z</dcterms:created>
  <dcterms:modified xsi:type="dcterms:W3CDTF">2021-12-10T20:09:52Z</dcterms:modified>
</cp:coreProperties>
</file>