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738" r:id="rId1"/>
  </p:sldMasterIdLst>
  <p:notesMasterIdLst>
    <p:notesMasterId r:id="rId22"/>
  </p:notesMasterIdLst>
  <p:handoutMasterIdLst>
    <p:handoutMasterId r:id="rId23"/>
  </p:handoutMasterIdLst>
  <p:sldIdLst>
    <p:sldId id="303" r:id="rId2"/>
    <p:sldId id="375" r:id="rId3"/>
    <p:sldId id="401" r:id="rId4"/>
    <p:sldId id="376" r:id="rId5"/>
    <p:sldId id="396" r:id="rId6"/>
    <p:sldId id="393" r:id="rId7"/>
    <p:sldId id="378" r:id="rId8"/>
    <p:sldId id="398" r:id="rId9"/>
    <p:sldId id="402" r:id="rId10"/>
    <p:sldId id="379" r:id="rId11"/>
    <p:sldId id="403" r:id="rId12"/>
    <p:sldId id="404" r:id="rId13"/>
    <p:sldId id="405" r:id="rId14"/>
    <p:sldId id="399" r:id="rId15"/>
    <p:sldId id="382" r:id="rId16"/>
    <p:sldId id="400" r:id="rId17"/>
    <p:sldId id="385" r:id="rId18"/>
    <p:sldId id="386" r:id="rId19"/>
    <p:sldId id="389" r:id="rId20"/>
    <p:sldId id="390" r:id="rId21"/>
  </p:sldIdLst>
  <p:sldSz cx="9144000" cy="6858000" type="screen4x3"/>
  <p:notesSz cx="6858000" cy="9144000"/>
  <p:custDataLst>
    <p:tags r:id="rId24"/>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209">
          <p15:clr>
            <a:srgbClr val="A4A3A4"/>
          </p15:clr>
        </p15:guide>
        <p15:guide id="2" orient="horz" pos="1803">
          <p15:clr>
            <a:srgbClr val="A4A3A4"/>
          </p15:clr>
        </p15:guide>
        <p15:guide id="3" pos="2880">
          <p15:clr>
            <a:srgbClr val="A4A3A4"/>
          </p15:clr>
        </p15:guide>
        <p15:guide id="4" pos="192">
          <p15:clr>
            <a:srgbClr val="A4A3A4"/>
          </p15:clr>
        </p15:guide>
        <p15:guide id="5" pos="3323">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7955A"/>
    <a:srgbClr val="004A37"/>
    <a:srgbClr val="00417E"/>
    <a:srgbClr val="FFECD7"/>
    <a:srgbClr val="666699"/>
    <a:srgbClr val="0066CC"/>
    <a:srgbClr val="00487A"/>
    <a:srgbClr val="D333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993" autoAdjust="0"/>
    <p:restoredTop sz="93202" autoAdjust="0"/>
  </p:normalViewPr>
  <p:slideViewPr>
    <p:cSldViewPr>
      <p:cViewPr>
        <p:scale>
          <a:sx n="113" d="100"/>
          <a:sy n="113" d="100"/>
        </p:scale>
        <p:origin x="388" y="84"/>
      </p:cViewPr>
      <p:guideLst>
        <p:guide orient="horz" pos="1209"/>
        <p:guide orient="horz" pos="1803"/>
        <p:guide pos="2880"/>
        <p:guide pos="192"/>
        <p:guide pos="3323"/>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gs" Target="tags/tag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handoutMaster" Target="handoutMasters/handoutMaster1.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2770"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l">
              <a:defRPr kumimoji="1" sz="1200">
                <a:latin typeface="Times New Roman" charset="0"/>
              </a:defRPr>
            </a:lvl1pPr>
          </a:lstStyle>
          <a:p>
            <a:pPr>
              <a:defRPr/>
            </a:pPr>
            <a:endParaRPr lang="en-US"/>
          </a:p>
        </p:txBody>
      </p:sp>
      <p:sp>
        <p:nvSpPr>
          <p:cNvPr id="32771" name="Rectangle 3"/>
          <p:cNvSpPr>
            <a:spLocks noGrp="1" noChangeArrowheads="1"/>
          </p:cNvSpPr>
          <p:nvPr>
            <p:ph type="dt" sz="quarter" idx="1"/>
          </p:nvPr>
        </p:nvSpPr>
        <p:spPr bwMode="auto">
          <a:xfrm>
            <a:off x="388620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kumimoji="1" sz="1200">
                <a:latin typeface="Times New Roman" charset="0"/>
              </a:defRPr>
            </a:lvl1pPr>
          </a:lstStyle>
          <a:p>
            <a:pPr>
              <a:defRPr/>
            </a:pPr>
            <a:endParaRPr lang="en-US"/>
          </a:p>
        </p:txBody>
      </p:sp>
      <p:sp>
        <p:nvSpPr>
          <p:cNvPr id="32772" name="Rectangle 4"/>
          <p:cNvSpPr>
            <a:spLocks noGrp="1" noChangeArrowheads="1"/>
          </p:cNvSpPr>
          <p:nvPr>
            <p:ph type="ftr" sz="quarter" idx="2"/>
          </p:nvPr>
        </p:nvSpPr>
        <p:spPr bwMode="auto">
          <a:xfrm>
            <a:off x="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l">
              <a:defRPr kumimoji="1" sz="1200">
                <a:latin typeface="Times New Roman" charset="0"/>
              </a:defRPr>
            </a:lvl1pPr>
          </a:lstStyle>
          <a:p>
            <a:pPr>
              <a:defRPr/>
            </a:pPr>
            <a:endParaRPr lang="en-US"/>
          </a:p>
        </p:txBody>
      </p:sp>
      <p:sp>
        <p:nvSpPr>
          <p:cNvPr id="32773" name="Rectangle 5"/>
          <p:cNvSpPr>
            <a:spLocks noGrp="1" noChangeArrowheads="1"/>
          </p:cNvSpPr>
          <p:nvPr>
            <p:ph type="sldNum" sz="quarter" idx="3"/>
          </p:nvPr>
        </p:nvSpPr>
        <p:spPr bwMode="auto">
          <a:xfrm>
            <a:off x="388620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kumimoji="1" sz="1200">
                <a:latin typeface="Times New Roman" panose="02020603050405020304" pitchFamily="18" charset="0"/>
              </a:defRPr>
            </a:lvl1pPr>
          </a:lstStyle>
          <a:p>
            <a:fld id="{B4D4A477-E489-4D48-B0DE-C00A06EDB909}" type="slidenum">
              <a:rPr lang="en-US" altLang="en-US"/>
              <a:pPr/>
              <a:t>‹#›</a:t>
            </a:fld>
            <a:endParaRPr lang="en-US"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t" anchorCtr="0" compatLnSpc="1">
            <a:prstTxWarp prst="textNoShape">
              <a:avLst/>
            </a:prstTxWarp>
          </a:bodyPr>
          <a:lstStyle>
            <a:lvl1pPr algn="l">
              <a:defRPr sz="1200">
                <a:latin typeface="Times New Roman" charset="0"/>
              </a:defRPr>
            </a:lvl1pPr>
          </a:lstStyle>
          <a:p>
            <a:pPr>
              <a:defRPr/>
            </a:pPr>
            <a:endParaRPr lang="en-US"/>
          </a:p>
        </p:txBody>
      </p:sp>
      <p:sp>
        <p:nvSpPr>
          <p:cNvPr id="34819" name="Rectangle 3"/>
          <p:cNvSpPr>
            <a:spLocks noGrp="1" noRot="1" noChangeAspect="1" noChangeArrowheads="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052" name="Rectangle 4"/>
          <p:cNvSpPr>
            <a:spLocks noGrp="1" noChangeArrowheads="1"/>
          </p:cNvSpPr>
          <p:nvPr>
            <p:ph type="body" sz="quarter" idx="3"/>
          </p:nvPr>
        </p:nvSpPr>
        <p:spPr bwMode="auto">
          <a:xfrm>
            <a:off x="914400" y="4343400"/>
            <a:ext cx="50292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2053" name="Rectangle 5"/>
          <p:cNvSpPr>
            <a:spLocks noGrp="1" noChangeArrowheads="1"/>
          </p:cNvSpPr>
          <p:nvPr>
            <p:ph type="dt" idx="1"/>
          </p:nvPr>
        </p:nvSpPr>
        <p:spPr bwMode="auto">
          <a:xfrm>
            <a:off x="388620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t" anchorCtr="0" compatLnSpc="1">
            <a:prstTxWarp prst="textNoShape">
              <a:avLst/>
            </a:prstTxWarp>
          </a:bodyPr>
          <a:lstStyle>
            <a:lvl1pPr>
              <a:defRPr sz="1200">
                <a:latin typeface="Times New Roman" charset="0"/>
              </a:defRPr>
            </a:lvl1pPr>
          </a:lstStyle>
          <a:p>
            <a:pPr>
              <a:defRPr/>
            </a:pPr>
            <a:endParaRPr lang="en-US"/>
          </a:p>
        </p:txBody>
      </p:sp>
      <p:sp>
        <p:nvSpPr>
          <p:cNvPr id="2054" name="Rectangle 6"/>
          <p:cNvSpPr>
            <a:spLocks noGrp="1" noChangeArrowheads="1"/>
          </p:cNvSpPr>
          <p:nvPr>
            <p:ph type="ftr" sz="quarter" idx="4"/>
          </p:nvPr>
        </p:nvSpPr>
        <p:spPr bwMode="auto">
          <a:xfrm>
            <a:off x="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b" anchorCtr="0" compatLnSpc="1">
            <a:prstTxWarp prst="textNoShape">
              <a:avLst/>
            </a:prstTxWarp>
          </a:bodyPr>
          <a:lstStyle>
            <a:lvl1pPr algn="l">
              <a:defRPr sz="1200">
                <a:latin typeface="Times New Roman" charset="0"/>
              </a:defRPr>
            </a:lvl1pPr>
          </a:lstStyle>
          <a:p>
            <a:pPr>
              <a:defRPr/>
            </a:pPr>
            <a:endParaRPr lang="en-US"/>
          </a:p>
        </p:txBody>
      </p:sp>
      <p:sp>
        <p:nvSpPr>
          <p:cNvPr id="2055" name="Rectangle 7"/>
          <p:cNvSpPr>
            <a:spLocks noGrp="1" noChangeArrowheads="1"/>
          </p:cNvSpPr>
          <p:nvPr>
            <p:ph type="sldNum" sz="quarter" idx="5"/>
          </p:nvPr>
        </p:nvSpPr>
        <p:spPr bwMode="auto">
          <a:xfrm>
            <a:off x="388620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b" anchorCtr="0" compatLnSpc="1">
            <a:prstTxWarp prst="textNoShape">
              <a:avLst/>
            </a:prstTxWarp>
          </a:bodyPr>
          <a:lstStyle>
            <a:lvl1pPr>
              <a:defRPr sz="1200">
                <a:latin typeface="Times New Roman" panose="02020603050405020304" pitchFamily="18" charset="0"/>
              </a:defRPr>
            </a:lvl1pPr>
          </a:lstStyle>
          <a:p>
            <a:fld id="{F0C69C93-BAD1-48EF-94E0-CF535B80067E}" type="slidenum">
              <a:rPr lang="en-US" altLang="en-US"/>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200" kern="1200">
        <a:solidFill>
          <a:schemeClr val="tx1"/>
        </a:solidFill>
        <a:latin typeface="Times New Roman" charset="0"/>
        <a:ea typeface="+mn-ea"/>
        <a:cs typeface="+mn-cs"/>
      </a:defRPr>
    </a:lvl1pPr>
    <a:lvl2pPr marL="457200" algn="l" rtl="0" eaLnBrk="0" fontAlgn="base" hangingPunct="0">
      <a:spcBef>
        <a:spcPct val="30000"/>
      </a:spcBef>
      <a:spcAft>
        <a:spcPct val="0"/>
      </a:spcAft>
      <a:defRPr kumimoji="1" sz="1200" kern="1200">
        <a:solidFill>
          <a:schemeClr val="tx1"/>
        </a:solidFill>
        <a:latin typeface="Times New Roman" charset="0"/>
        <a:ea typeface="+mn-ea"/>
        <a:cs typeface="+mn-cs"/>
      </a:defRPr>
    </a:lvl2pPr>
    <a:lvl3pPr marL="914400" algn="l" rtl="0" eaLnBrk="0" fontAlgn="base" hangingPunct="0">
      <a:spcBef>
        <a:spcPct val="30000"/>
      </a:spcBef>
      <a:spcAft>
        <a:spcPct val="0"/>
      </a:spcAft>
      <a:defRPr kumimoji="1" sz="1200" kern="1200">
        <a:solidFill>
          <a:schemeClr val="tx1"/>
        </a:solidFill>
        <a:latin typeface="Times New Roman" charset="0"/>
        <a:ea typeface="+mn-ea"/>
        <a:cs typeface="+mn-cs"/>
      </a:defRPr>
    </a:lvl3pPr>
    <a:lvl4pPr marL="1371600" algn="l" rtl="0" eaLnBrk="0" fontAlgn="base" hangingPunct="0">
      <a:spcBef>
        <a:spcPct val="30000"/>
      </a:spcBef>
      <a:spcAft>
        <a:spcPct val="0"/>
      </a:spcAft>
      <a:defRPr kumimoji="1" sz="1200" kern="1200">
        <a:solidFill>
          <a:schemeClr val="tx1"/>
        </a:solidFill>
        <a:latin typeface="Times New Roman" charset="0"/>
        <a:ea typeface="+mn-ea"/>
        <a:cs typeface="+mn-cs"/>
      </a:defRPr>
    </a:lvl4pPr>
    <a:lvl5pPr marL="1828800" algn="l" rtl="0" eaLnBrk="0" fontAlgn="base" hangingPunct="0">
      <a:spcBef>
        <a:spcPct val="30000"/>
      </a:spcBef>
      <a:spcAft>
        <a:spcPct val="0"/>
      </a:spcAft>
      <a:defRPr kumimoji="1" sz="1200" kern="1200">
        <a:solidFill>
          <a:schemeClr val="tx1"/>
        </a:solidFill>
        <a:latin typeface="Times New Roman"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0C69C93-BAD1-48EF-94E0-CF535B80067E}" type="slidenum">
              <a:rPr lang="en-US" altLang="en-US" smtClean="0"/>
              <a:pPr/>
              <a:t>1</a:t>
            </a:fld>
            <a:endParaRPr lang="en-US" altLang="en-US"/>
          </a:p>
        </p:txBody>
      </p:sp>
    </p:spTree>
    <p:extLst>
      <p:ext uri="{BB962C8B-B14F-4D97-AF65-F5344CB8AC3E}">
        <p14:creationId xmlns:p14="http://schemas.microsoft.com/office/powerpoint/2010/main" val="302853391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kumimoji="1" lang="en-US" sz="1200" kern="1200" dirty="0">
                <a:solidFill>
                  <a:schemeClr val="tx1"/>
                </a:solidFill>
                <a:effectLst/>
                <a:latin typeface="Times New Roman" charset="0"/>
                <a:ea typeface="+mn-ea"/>
                <a:cs typeface="+mn-cs"/>
              </a:rPr>
              <a:t>0.0047 m/s</a:t>
            </a:r>
          </a:p>
          <a:p>
            <a:endParaRPr lang="en-US" dirty="0"/>
          </a:p>
        </p:txBody>
      </p:sp>
      <p:sp>
        <p:nvSpPr>
          <p:cNvPr id="4" name="Slide Number Placeholder 3"/>
          <p:cNvSpPr>
            <a:spLocks noGrp="1"/>
          </p:cNvSpPr>
          <p:nvPr>
            <p:ph type="sldNum" sz="quarter" idx="10"/>
          </p:nvPr>
        </p:nvSpPr>
        <p:spPr/>
        <p:txBody>
          <a:bodyPr/>
          <a:lstStyle/>
          <a:p>
            <a:fld id="{F0C69C93-BAD1-48EF-94E0-CF535B80067E}" type="slidenum">
              <a:rPr lang="en-US" altLang="en-US" smtClean="0"/>
              <a:pPr/>
              <a:t>8</a:t>
            </a:fld>
            <a:endParaRPr lang="en-US" altLang="en-US"/>
          </a:p>
        </p:txBody>
      </p:sp>
    </p:spTree>
    <p:extLst>
      <p:ext uri="{BB962C8B-B14F-4D97-AF65-F5344CB8AC3E}">
        <p14:creationId xmlns:p14="http://schemas.microsoft.com/office/powerpoint/2010/main" val="324527888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kumimoji="1" lang="en-US" sz="1200" kern="1200" dirty="0">
                <a:solidFill>
                  <a:schemeClr val="tx1"/>
                </a:solidFill>
                <a:effectLst/>
                <a:latin typeface="Times New Roman" charset="0"/>
                <a:ea typeface="+mn-ea"/>
                <a:cs typeface="+mn-cs"/>
              </a:rPr>
              <a:t>2.45 m</a:t>
            </a:r>
          </a:p>
          <a:p>
            <a:endParaRPr lang="en-US" dirty="0"/>
          </a:p>
        </p:txBody>
      </p:sp>
      <p:sp>
        <p:nvSpPr>
          <p:cNvPr id="4" name="Slide Number Placeholder 3"/>
          <p:cNvSpPr>
            <a:spLocks noGrp="1"/>
          </p:cNvSpPr>
          <p:nvPr>
            <p:ph type="sldNum" sz="quarter" idx="10"/>
          </p:nvPr>
        </p:nvSpPr>
        <p:spPr/>
        <p:txBody>
          <a:bodyPr/>
          <a:lstStyle/>
          <a:p>
            <a:fld id="{F0C69C93-BAD1-48EF-94E0-CF535B80067E}" type="slidenum">
              <a:rPr lang="en-US" altLang="en-US" smtClean="0"/>
              <a:pPr/>
              <a:t>14</a:t>
            </a:fld>
            <a:endParaRPr lang="en-US" altLang="en-US"/>
          </a:p>
        </p:txBody>
      </p:sp>
    </p:spTree>
    <p:extLst>
      <p:ext uri="{BB962C8B-B14F-4D97-AF65-F5344CB8AC3E}">
        <p14:creationId xmlns:p14="http://schemas.microsoft.com/office/powerpoint/2010/main" val="349184227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kumimoji="1" lang="en-US" sz="1200" kern="1200" dirty="0">
                <a:solidFill>
                  <a:schemeClr val="tx1"/>
                </a:solidFill>
                <a:effectLst/>
                <a:latin typeface="Times New Roman" charset="0"/>
                <a:ea typeface="+mn-ea"/>
                <a:cs typeface="+mn-cs"/>
              </a:rPr>
              <a:t>160°C</a:t>
            </a:r>
            <a:endParaRPr lang="en-US" dirty="0"/>
          </a:p>
        </p:txBody>
      </p:sp>
      <p:sp>
        <p:nvSpPr>
          <p:cNvPr id="4" name="Slide Number Placeholder 3"/>
          <p:cNvSpPr>
            <a:spLocks noGrp="1"/>
          </p:cNvSpPr>
          <p:nvPr>
            <p:ph type="sldNum" sz="quarter" idx="10"/>
          </p:nvPr>
        </p:nvSpPr>
        <p:spPr/>
        <p:txBody>
          <a:bodyPr/>
          <a:lstStyle/>
          <a:p>
            <a:fld id="{F0C69C93-BAD1-48EF-94E0-CF535B80067E}" type="slidenum">
              <a:rPr lang="en-US" altLang="en-US" smtClean="0"/>
              <a:pPr/>
              <a:t>16</a:t>
            </a:fld>
            <a:endParaRPr lang="en-US" altLang="en-US"/>
          </a:p>
        </p:txBody>
      </p:sp>
    </p:spTree>
    <p:extLst>
      <p:ext uri="{BB962C8B-B14F-4D97-AF65-F5344CB8AC3E}">
        <p14:creationId xmlns:p14="http://schemas.microsoft.com/office/powerpoint/2010/main" val="381468435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CF7093-FA12-4761-8B8C-A2929F029139}"/>
              </a:ext>
            </a:extLst>
          </p:cNvPr>
          <p:cNvSpPr>
            <a:spLocks noGrp="1"/>
          </p:cNvSpPr>
          <p:nvPr>
            <p:ph type="ctrTitle"/>
          </p:nvPr>
        </p:nvSpPr>
        <p:spPr>
          <a:xfrm>
            <a:off x="1143000" y="1122363"/>
            <a:ext cx="6858000" cy="2387600"/>
          </a:xfrm>
        </p:spPr>
        <p:txBody>
          <a:bodyPr anchor="b"/>
          <a:lstStyle>
            <a:lvl1pPr algn="ctr">
              <a:defRPr sz="4500"/>
            </a:lvl1pPr>
          </a:lstStyle>
          <a:p>
            <a:r>
              <a:rPr lang="en-US"/>
              <a:t>Click to edit Master title style</a:t>
            </a:r>
          </a:p>
        </p:txBody>
      </p:sp>
      <p:sp>
        <p:nvSpPr>
          <p:cNvPr id="3" name="Subtitle 2">
            <a:extLst>
              <a:ext uri="{FF2B5EF4-FFF2-40B4-BE49-F238E27FC236}">
                <a16:creationId xmlns:a16="http://schemas.microsoft.com/office/drawing/2014/main" id="{A3B631EF-BF92-41A3-B6D3-D0E47122C1E5}"/>
              </a:ext>
            </a:extLst>
          </p:cNvPr>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sp>
        <p:nvSpPr>
          <p:cNvPr id="4" name="Date Placeholder 3">
            <a:extLst>
              <a:ext uri="{FF2B5EF4-FFF2-40B4-BE49-F238E27FC236}">
                <a16:creationId xmlns:a16="http://schemas.microsoft.com/office/drawing/2014/main" id="{92C3D79B-D5EF-4ECC-BC7D-A82426CDF5F8}"/>
              </a:ext>
            </a:extLst>
          </p:cNvPr>
          <p:cNvSpPr>
            <a:spLocks noGrp="1"/>
          </p:cNvSpPr>
          <p:nvPr>
            <p:ph type="dt" sz="half" idx="10"/>
          </p:nvPr>
        </p:nvSpPr>
        <p:spPr/>
        <p:txBody>
          <a:bodyPr/>
          <a:lstStyle/>
          <a:p>
            <a:fld id="{96DFF08F-DC6B-4601-B491-B0F83F6DD2DA}" type="datetimeFigureOut">
              <a:rPr lang="en-US" smtClean="0"/>
              <a:pPr/>
              <a:t>12/10/2021</a:t>
            </a:fld>
            <a:endParaRPr lang="en-US" dirty="0"/>
          </a:p>
        </p:txBody>
      </p:sp>
      <p:sp>
        <p:nvSpPr>
          <p:cNvPr id="5" name="Footer Placeholder 4">
            <a:extLst>
              <a:ext uri="{FF2B5EF4-FFF2-40B4-BE49-F238E27FC236}">
                <a16:creationId xmlns:a16="http://schemas.microsoft.com/office/drawing/2014/main" id="{7A141157-84AA-4FC3-A883-61CAE7998244}"/>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748CA611-6641-479B-8871-7D8E7C9CC6F5}"/>
              </a:ext>
            </a:extLst>
          </p:cNvPr>
          <p:cNvSpPr>
            <a:spLocks noGrp="1"/>
          </p:cNvSpPr>
          <p:nvPr>
            <p:ph type="sldNum" sz="quarter" idx="12"/>
          </p:nvPr>
        </p:nvSpPr>
        <p:spPr/>
        <p:txBody>
          <a:bodyPr/>
          <a:lstStyle/>
          <a:p>
            <a:fld id="{4FAB73BC-B049-4115-A692-8D63A059BFB8}" type="slidenum">
              <a:rPr lang="en-US" smtClean="0"/>
              <a:t>‹#›</a:t>
            </a:fld>
            <a:endParaRPr lang="en-US" dirty="0"/>
          </a:p>
        </p:txBody>
      </p:sp>
      <p:pic>
        <p:nvPicPr>
          <p:cNvPr id="7" name="Picture 6" descr="\\Ps14\ircd\50694_Young_Freedman_13e_IRDVD\Supplied\67546Young13e_marktg\Links\Calatrava-Bridge_sml.jpg">
            <a:extLst>
              <a:ext uri="{FF2B5EF4-FFF2-40B4-BE49-F238E27FC236}">
                <a16:creationId xmlns:a16="http://schemas.microsoft.com/office/drawing/2014/main" id="{150390DF-AFBD-402B-B625-241D2AF28A95}"/>
              </a:ext>
            </a:extLst>
          </p:cNvPr>
          <p:cNvPicPr>
            <a:picLocks noChangeAspect="1" noChangeArrowheads="1"/>
          </p:cNvPicPr>
          <p:nvPr userDrawn="1"/>
        </p:nvPicPr>
        <p:blipFill rotWithShape="1">
          <a:blip r:embed="rId2">
            <a:duotone>
              <a:schemeClr val="accent3">
                <a:shade val="45000"/>
                <a:satMod val="135000"/>
              </a:schemeClr>
              <a:prstClr val="white"/>
            </a:duotone>
            <a:extLst>
              <a:ext uri="{28A0092B-C50C-407E-A947-70E740481C1C}">
                <a14:useLocalDpi xmlns:a14="http://schemas.microsoft.com/office/drawing/2010/main" val="0"/>
              </a:ext>
            </a:extLst>
          </a:blip>
          <a:srcRect t="25000" b="25000"/>
          <a:stretch/>
        </p:blipFill>
        <p:spPr bwMode="auto">
          <a:xfrm>
            <a:off x="0" y="-1"/>
            <a:ext cx="9144000" cy="6858001"/>
          </a:xfrm>
          <a:prstGeom prst="rect">
            <a:avLst/>
          </a:prstGeom>
          <a:noFill/>
          <a:extLst>
            <a:ext uri="{909E8E84-426E-40DD-AFC4-6F175D3DCCD1}">
              <a14:hiddenFill xmlns:a14="http://schemas.microsoft.com/office/drawing/2010/main">
                <a:solidFill>
                  <a:srgbClr val="FFFFFF"/>
                </a:solidFill>
              </a14:hiddenFill>
            </a:ext>
          </a:extLst>
        </p:spPr>
      </p:pic>
      <p:sp>
        <p:nvSpPr>
          <p:cNvPr id="8" name="Text Box 17">
            <a:extLst>
              <a:ext uri="{FF2B5EF4-FFF2-40B4-BE49-F238E27FC236}">
                <a16:creationId xmlns:a16="http://schemas.microsoft.com/office/drawing/2014/main" id="{733D8F12-B823-4A39-86A3-0AC11063EAB4}"/>
              </a:ext>
            </a:extLst>
          </p:cNvPr>
          <p:cNvSpPr txBox="1">
            <a:spLocks noChangeArrowheads="1"/>
          </p:cNvSpPr>
          <p:nvPr userDrawn="1"/>
        </p:nvSpPr>
        <p:spPr bwMode="auto">
          <a:xfrm>
            <a:off x="260350" y="5029200"/>
            <a:ext cx="8686800" cy="915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25400" dist="25399" dir="2700000" algn="ctr" rotWithShape="0">
                    <a:schemeClr val="bg2"/>
                  </a:outerShdw>
                </a:effectLst>
              </a14:hiddenEffects>
            </a:ext>
          </a:extLst>
        </p:spPr>
        <p:txBody>
          <a:bodyPr>
            <a:spAutoFit/>
          </a:bodyPr>
          <a:lstStyle/>
          <a:p>
            <a:pPr algn="l">
              <a:defRPr/>
            </a:pPr>
            <a:r>
              <a:rPr lang="en-US" sz="1800" dirty="0">
                <a:solidFill>
                  <a:srgbClr val="D33325"/>
                </a:solidFill>
                <a:latin typeface="Arial" charset="0"/>
              </a:rPr>
              <a:t>PowerPoint</a:t>
            </a:r>
            <a:r>
              <a:rPr lang="en-US" sz="1800" baseline="30000" dirty="0">
                <a:solidFill>
                  <a:srgbClr val="D33325"/>
                </a:solidFill>
                <a:latin typeface="Arial" charset="0"/>
              </a:rPr>
              <a:t>®</a:t>
            </a:r>
            <a:r>
              <a:rPr lang="en-US" sz="1800" dirty="0">
                <a:solidFill>
                  <a:srgbClr val="D33325"/>
                </a:solidFill>
                <a:latin typeface="Arial" charset="0"/>
              </a:rPr>
              <a:t> Lectures for</a:t>
            </a:r>
          </a:p>
          <a:p>
            <a:pPr algn="l">
              <a:defRPr/>
            </a:pPr>
            <a:r>
              <a:rPr lang="en-US" sz="1800" b="1" i="1" dirty="0">
                <a:solidFill>
                  <a:srgbClr val="D33325"/>
                </a:solidFill>
                <a:latin typeface="Arial" charset="0"/>
              </a:rPr>
              <a:t>University Physics, Thirteenth Edition</a:t>
            </a:r>
          </a:p>
          <a:p>
            <a:pPr algn="l">
              <a:defRPr/>
            </a:pPr>
            <a:r>
              <a:rPr lang="en-US" sz="1800" b="1" i="1" dirty="0">
                <a:solidFill>
                  <a:srgbClr val="D33325"/>
                </a:solidFill>
                <a:latin typeface="Times New Roman" charset="0"/>
              </a:rPr>
              <a:t>   – Hugh D. Young and Roger A. Freedman</a:t>
            </a:r>
          </a:p>
        </p:txBody>
      </p:sp>
      <p:sp>
        <p:nvSpPr>
          <p:cNvPr id="9" name="Text Box 23">
            <a:extLst>
              <a:ext uri="{FF2B5EF4-FFF2-40B4-BE49-F238E27FC236}">
                <a16:creationId xmlns:a16="http://schemas.microsoft.com/office/drawing/2014/main" id="{D30C295D-3720-4660-BAA7-E4DA4AC02415}"/>
              </a:ext>
            </a:extLst>
          </p:cNvPr>
          <p:cNvSpPr txBox="1">
            <a:spLocks noChangeArrowheads="1"/>
          </p:cNvSpPr>
          <p:nvPr userDrawn="1"/>
        </p:nvSpPr>
        <p:spPr bwMode="auto">
          <a:xfrm>
            <a:off x="254000" y="6096000"/>
            <a:ext cx="3086100" cy="366713"/>
          </a:xfrm>
          <a:prstGeom prst="rect">
            <a:avLst/>
          </a:prstGeom>
          <a:noFill/>
          <a:ln>
            <a:noFill/>
          </a:ln>
          <a:effectLst/>
          <a:extLst>
            <a:ext uri="{909E8E84-426E-40DD-AFC4-6F175D3DCCD1}">
              <a14:hiddenFill xmlns:a14="http://schemas.microsoft.com/office/drawing/2010/main">
                <a:gradFill rotWithShape="0">
                  <a:gsLst>
                    <a:gs pos="0">
                      <a:schemeClr val="accent1"/>
                    </a:gs>
                    <a:gs pos="100000">
                      <a:schemeClr val="bg1"/>
                    </a:gs>
                  </a:gsLst>
                  <a:lin ang="5400000" scaled="1"/>
                </a:gradFill>
              </a14:hiddenFill>
            </a:ext>
            <a:ext uri="{91240B29-F687-4F45-9708-019B960494DF}">
              <a14:hiddenLine xmlns:a14="http://schemas.microsoft.com/office/drawing/2010/main" w="349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algn="r" eaLnBrk="0" fontAlgn="base" hangingPunct="0">
              <a:spcBef>
                <a:spcPct val="0"/>
              </a:spcBef>
              <a:spcAft>
                <a:spcPct val="0"/>
              </a:spcAft>
              <a:defRPr sz="2400">
                <a:solidFill>
                  <a:schemeClr val="tx1"/>
                </a:solidFill>
                <a:latin typeface="Arial" panose="020B0604020202020204" pitchFamily="34" charset="0"/>
              </a:defRPr>
            </a:lvl6pPr>
            <a:lvl7pPr marL="2971800" indent="-228600" algn="r" eaLnBrk="0" fontAlgn="base" hangingPunct="0">
              <a:spcBef>
                <a:spcPct val="0"/>
              </a:spcBef>
              <a:spcAft>
                <a:spcPct val="0"/>
              </a:spcAft>
              <a:defRPr sz="2400">
                <a:solidFill>
                  <a:schemeClr val="tx1"/>
                </a:solidFill>
                <a:latin typeface="Arial" panose="020B0604020202020204" pitchFamily="34" charset="0"/>
              </a:defRPr>
            </a:lvl7pPr>
            <a:lvl8pPr marL="3429000" indent="-228600" algn="r" eaLnBrk="0" fontAlgn="base" hangingPunct="0">
              <a:spcBef>
                <a:spcPct val="0"/>
              </a:spcBef>
              <a:spcAft>
                <a:spcPct val="0"/>
              </a:spcAft>
              <a:defRPr sz="2400">
                <a:solidFill>
                  <a:schemeClr val="tx1"/>
                </a:solidFill>
                <a:latin typeface="Arial" panose="020B0604020202020204" pitchFamily="34" charset="0"/>
              </a:defRPr>
            </a:lvl8pPr>
            <a:lvl9pPr marL="3886200" indent="-228600" algn="r" eaLnBrk="0" fontAlgn="base" hangingPunct="0">
              <a:spcBef>
                <a:spcPct val="0"/>
              </a:spcBef>
              <a:spcAft>
                <a:spcPct val="0"/>
              </a:spcAft>
              <a:defRPr sz="2400">
                <a:solidFill>
                  <a:schemeClr val="tx1"/>
                </a:solidFill>
                <a:latin typeface="Arial" panose="020B0604020202020204" pitchFamily="34" charset="0"/>
              </a:defRPr>
            </a:lvl9pPr>
          </a:lstStyle>
          <a:p>
            <a:pPr algn="l"/>
            <a:r>
              <a:rPr lang="en-US" altLang="en-US" sz="1800" b="1">
                <a:solidFill>
                  <a:srgbClr val="D33325"/>
                </a:solidFill>
                <a:latin typeface="Times New Roman" panose="02020603050405020304" pitchFamily="18" charset="0"/>
              </a:rPr>
              <a:t>Lectures by Wayne Anderson</a:t>
            </a:r>
          </a:p>
        </p:txBody>
      </p:sp>
    </p:spTree>
    <p:extLst>
      <p:ext uri="{BB962C8B-B14F-4D97-AF65-F5344CB8AC3E}">
        <p14:creationId xmlns:p14="http://schemas.microsoft.com/office/powerpoint/2010/main" val="172822706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03EB99-E236-4C62-B6B1-CAEA1A419D41}"/>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BC027568-5A4F-40F9-8149-9EA4F30CCC10}"/>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EE858F0-990D-4B2A-AC5B-83D31EDAF548}"/>
              </a:ext>
            </a:extLst>
          </p:cNvPr>
          <p:cNvSpPr>
            <a:spLocks noGrp="1"/>
          </p:cNvSpPr>
          <p:nvPr>
            <p:ph type="dt" sz="half" idx="10"/>
          </p:nvPr>
        </p:nvSpPr>
        <p:spPr/>
        <p:txBody>
          <a:bodyPr/>
          <a:lstStyle/>
          <a:p>
            <a:fld id="{96DFF08F-DC6B-4601-B491-B0F83F6DD2DA}" type="datetimeFigureOut">
              <a:rPr lang="en-US" smtClean="0"/>
              <a:t>12/10/2021</a:t>
            </a:fld>
            <a:endParaRPr lang="en-US" dirty="0"/>
          </a:p>
        </p:txBody>
      </p:sp>
      <p:sp>
        <p:nvSpPr>
          <p:cNvPr id="5" name="Footer Placeholder 4">
            <a:extLst>
              <a:ext uri="{FF2B5EF4-FFF2-40B4-BE49-F238E27FC236}">
                <a16:creationId xmlns:a16="http://schemas.microsoft.com/office/drawing/2014/main" id="{11A1BC77-FEA4-4FA7-9C70-C11E79473307}"/>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ACCEA1D6-697E-461A-A67F-2194DB4B8121}"/>
              </a:ext>
            </a:extLst>
          </p:cNvPr>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234868736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981A9E06-67B2-4856-881A-75395C797A0E}"/>
              </a:ext>
            </a:extLst>
          </p:cNvPr>
          <p:cNvSpPr>
            <a:spLocks noGrp="1"/>
          </p:cNvSpPr>
          <p:nvPr>
            <p:ph type="title" orient="vert"/>
          </p:nvPr>
        </p:nvSpPr>
        <p:spPr>
          <a:xfrm>
            <a:off x="6543675" y="365125"/>
            <a:ext cx="1971675"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32B5BAAE-71A4-4E18-8319-D943AA1306F9}"/>
              </a:ext>
            </a:extLst>
          </p:cNvPr>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DF5AF47-F803-4423-86C9-976467A06D3E}"/>
              </a:ext>
            </a:extLst>
          </p:cNvPr>
          <p:cNvSpPr>
            <a:spLocks noGrp="1"/>
          </p:cNvSpPr>
          <p:nvPr>
            <p:ph type="dt" sz="half" idx="10"/>
          </p:nvPr>
        </p:nvSpPr>
        <p:spPr/>
        <p:txBody>
          <a:bodyPr/>
          <a:lstStyle/>
          <a:p>
            <a:fld id="{96DFF08F-DC6B-4601-B491-B0F83F6DD2DA}" type="datetimeFigureOut">
              <a:rPr lang="en-US" smtClean="0"/>
              <a:t>12/10/2021</a:t>
            </a:fld>
            <a:endParaRPr lang="en-US" dirty="0"/>
          </a:p>
        </p:txBody>
      </p:sp>
      <p:sp>
        <p:nvSpPr>
          <p:cNvPr id="5" name="Footer Placeholder 4">
            <a:extLst>
              <a:ext uri="{FF2B5EF4-FFF2-40B4-BE49-F238E27FC236}">
                <a16:creationId xmlns:a16="http://schemas.microsoft.com/office/drawing/2014/main" id="{52AEF865-1ECB-4636-B5E4-0E9A6B0EB507}"/>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35E4F0E3-EECF-4422-89D0-3AA7F21D96B7}"/>
              </a:ext>
            </a:extLst>
          </p:cNvPr>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288953895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Learning Objectives">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p:txBody>
          <a:bodyPr/>
          <a:lstStyle>
            <a:lvl1pPr marL="118872" indent="-118872">
              <a:buClr>
                <a:srgbClr val="007FA3"/>
              </a:buClr>
              <a:buSzPct val="25000"/>
              <a:defRPr sz="1600"/>
            </a:lvl1pPr>
            <a:lvl2pPr marL="569913" indent="-285750">
              <a:buClr>
                <a:srgbClr val="007FA3"/>
              </a:buClr>
              <a:defRPr sz="1600"/>
            </a:lvl2pPr>
            <a:lvl3pPr>
              <a:buClr>
                <a:srgbClr val="007FA3"/>
              </a:buClr>
              <a:defRPr sz="1600"/>
            </a:lvl3pPr>
            <a:lvl4pPr>
              <a:buClr>
                <a:srgbClr val="007FA3"/>
              </a:buClr>
              <a:defRPr sz="1600"/>
            </a:lvl4pPr>
            <a:lvl5pPr>
              <a:buClr>
                <a:srgbClr val="007FA3"/>
              </a:buClr>
              <a:defRPr sz="1600"/>
            </a:lvl5pPr>
            <a:lvl6pPr>
              <a:buClr>
                <a:srgbClr val="007FA3"/>
              </a:buClr>
              <a:defRPr sz="1600"/>
            </a:lvl6pPr>
            <a:lvl7pPr>
              <a:buClr>
                <a:srgbClr val="007FA3"/>
              </a:buClr>
              <a:defRPr sz="1600"/>
            </a:lvl7pPr>
            <a:lvl8pPr>
              <a:buClr>
                <a:srgbClr val="007FA3"/>
              </a:buClr>
              <a:defRPr sz="1600"/>
            </a:lvl8pPr>
            <a:lvl9pPr>
              <a:buClr>
                <a:srgbClr val="007FA3"/>
              </a:buCl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a:t>
            </a:r>
          </a:p>
          <a:p>
            <a:pPr lvl="6"/>
            <a:r>
              <a:rPr lang="en-US" dirty="0"/>
              <a:t>Seventh</a:t>
            </a:r>
          </a:p>
          <a:p>
            <a:pPr lvl="7"/>
            <a:r>
              <a:rPr lang="en-US" dirty="0"/>
              <a:t>Eighth</a:t>
            </a:r>
          </a:p>
          <a:p>
            <a:pPr lvl="8"/>
            <a:r>
              <a:rPr lang="en-US" dirty="0"/>
              <a:t>Ninth</a:t>
            </a:r>
          </a:p>
        </p:txBody>
      </p:sp>
      <p:sp>
        <p:nvSpPr>
          <p:cNvPr id="10" name="Footer Placeholder 4"/>
          <p:cNvSpPr>
            <a:spLocks noGrp="1"/>
          </p:cNvSpPr>
          <p:nvPr>
            <p:ph type="ftr" sz="quarter" idx="11"/>
          </p:nvPr>
        </p:nvSpPr>
        <p:spPr>
          <a:xfrm>
            <a:off x="93969" y="6172200"/>
            <a:ext cx="8595360" cy="235463"/>
          </a:xfrm>
        </p:spPr>
        <p:txBody>
          <a:bodyPr/>
          <a:lstStyle/>
          <a:p>
            <a:endParaRPr lang="en-US" dirty="0"/>
          </a:p>
        </p:txBody>
      </p:sp>
      <p:sp>
        <p:nvSpPr>
          <p:cNvPr id="4" name="Date Placeholder 3"/>
          <p:cNvSpPr>
            <a:spLocks noGrp="1"/>
          </p:cNvSpPr>
          <p:nvPr>
            <p:ph type="dt" sz="half" idx="10"/>
          </p:nvPr>
        </p:nvSpPr>
        <p:spPr/>
        <p:txBody>
          <a:bodyPr/>
          <a:lstStyle/>
          <a:p>
            <a:fld id="{A9DF6EFB-3F44-496C-A842-1E0B3D3B975A}" type="datetimeFigureOut">
              <a:rPr lang="en-US" smtClean="0"/>
              <a:pPr/>
              <a:t>12/10/2021</a:t>
            </a:fld>
            <a:endParaRPr lang="en-US" dirty="0"/>
          </a:p>
        </p:txBody>
      </p:sp>
      <p:sp>
        <p:nvSpPr>
          <p:cNvPr id="6" name="Slide Number Placeholder 5"/>
          <p:cNvSpPr>
            <a:spLocks noGrp="1"/>
          </p:cNvSpPr>
          <p:nvPr>
            <p:ph type="sldNum" sz="quarter" idx="12"/>
          </p:nvPr>
        </p:nvSpPr>
        <p:spPr/>
        <p:txBody>
          <a:bodyPr/>
          <a:lstStyle/>
          <a:p>
            <a:fld id="{200B2350-5261-4F5C-9DF5-EF0D264FC8D2}" type="slidenum">
              <a:rPr lang="en-US" smtClean="0"/>
              <a:pPr/>
              <a:t>‹#›</a:t>
            </a:fld>
            <a:endParaRPr lang="en-US" dirty="0"/>
          </a:p>
        </p:txBody>
      </p:sp>
    </p:spTree>
    <p:extLst>
      <p:ext uri="{BB962C8B-B14F-4D97-AF65-F5344CB8AC3E}">
        <p14:creationId xmlns:p14="http://schemas.microsoft.com/office/powerpoint/2010/main" val="81947637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Title and Two Content">
    <p:spTree>
      <p:nvGrpSpPr>
        <p:cNvPr id="1" name="Shape 30"/>
        <p:cNvGrpSpPr/>
        <p:nvPr/>
      </p:nvGrpSpPr>
      <p:grpSpPr>
        <a:xfrm>
          <a:off x="0" y="0"/>
          <a:ext cx="0" cy="0"/>
          <a:chOff x="0" y="0"/>
          <a:chExt cx="0" cy="0"/>
        </a:xfrm>
      </p:grpSpPr>
      <p:sp>
        <p:nvSpPr>
          <p:cNvPr id="31" name="Shape 31"/>
          <p:cNvSpPr txBox="1">
            <a:spLocks noGrp="1"/>
          </p:cNvSpPr>
          <p:nvPr>
            <p:ph type="title"/>
          </p:nvPr>
        </p:nvSpPr>
        <p:spPr>
          <a:xfrm>
            <a:off x="457200" y="215371"/>
            <a:ext cx="8229600" cy="1097279"/>
          </a:xfrm>
          <a:prstGeom prst="rect">
            <a:avLst/>
          </a:prstGeom>
          <a:noFill/>
          <a:ln>
            <a:noFill/>
          </a:ln>
        </p:spPr>
        <p:txBody>
          <a:bodyPr lIns="91425" tIns="91425" rIns="91425" bIns="91425" anchor="t" anchorCtr="0"/>
          <a:lstStyle>
            <a:lvl1pPr marL="0" marR="0" lvl="0" indent="0" algn="l" rtl="0">
              <a:lnSpc>
                <a:spcPct val="100000"/>
              </a:lnSpc>
              <a:spcBef>
                <a:spcPts val="0"/>
              </a:spcBef>
              <a:buClr>
                <a:srgbClr val="007FA3"/>
              </a:buClr>
              <a:buFont typeface="Times New Roman"/>
              <a:buNone/>
              <a:defRPr sz="3600" b="1" i="0" u="none" strike="noStrike" cap="none">
                <a:solidFill>
                  <a:srgbClr val="007FA3"/>
                </a:solidFill>
                <a:latin typeface="+mj-lt"/>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dirty="0"/>
          </a:p>
        </p:txBody>
      </p:sp>
      <p:sp>
        <p:nvSpPr>
          <p:cNvPr id="34" name="Shape 34"/>
          <p:cNvSpPr txBox="1">
            <a:spLocks noGrp="1"/>
          </p:cNvSpPr>
          <p:nvPr>
            <p:ph type="ftr" idx="11"/>
          </p:nvPr>
        </p:nvSpPr>
        <p:spPr>
          <a:xfrm>
            <a:off x="93969" y="6172200"/>
            <a:ext cx="8595359" cy="235462"/>
          </a:xfrm>
          <a:prstGeom prst="rect">
            <a:avLst/>
          </a:prstGeom>
          <a:noFill/>
          <a:ln>
            <a:noFill/>
          </a:ln>
        </p:spPr>
        <p:txBody>
          <a:bodyPr lIns="91425" tIns="91425" rIns="91425" bIns="91425" anchor="b" anchorCtr="0"/>
          <a:lstStyle>
            <a:lvl1pPr marL="0" marR="0" lvl="0" indent="0" algn="l" rtl="0">
              <a:spcBef>
                <a:spcPts val="0"/>
              </a:spcBef>
              <a:buNone/>
              <a:defRPr sz="11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dirty="0"/>
          </a:p>
        </p:txBody>
      </p:sp>
      <p:sp>
        <p:nvSpPr>
          <p:cNvPr id="35" name="Shape 35"/>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dirty="0"/>
          </a:p>
        </p:txBody>
      </p:sp>
      <p:sp>
        <p:nvSpPr>
          <p:cNvPr id="36" name="Shape 36"/>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dirty="0">
              <a:solidFill>
                <a:schemeClr val="lt1"/>
              </a:solidFill>
              <a:latin typeface="Arial"/>
              <a:ea typeface="Arial"/>
              <a:cs typeface="Arial"/>
              <a:sym typeface="Arial"/>
            </a:endParaRPr>
          </a:p>
        </p:txBody>
      </p:sp>
      <p:sp>
        <p:nvSpPr>
          <p:cNvPr id="4" name="Content Placeholder 3">
            <a:extLst>
              <a:ext uri="{FF2B5EF4-FFF2-40B4-BE49-F238E27FC236}">
                <a16:creationId xmlns:a16="http://schemas.microsoft.com/office/drawing/2014/main" id="{211BB07C-705F-4113-A2C5-779D6EA64D97}"/>
              </a:ext>
            </a:extLst>
          </p:cNvPr>
          <p:cNvSpPr>
            <a:spLocks noGrp="1"/>
          </p:cNvSpPr>
          <p:nvPr>
            <p:ph sz="quarter" idx="13"/>
          </p:nvPr>
        </p:nvSpPr>
        <p:spPr>
          <a:xfrm>
            <a:off x="457200" y="1556327"/>
            <a:ext cx="8229600" cy="2267528"/>
          </a:xfrm>
        </p:spPr>
        <p:txBody>
          <a:bodyPr/>
          <a:lstStyle/>
          <a:p>
            <a:pPr lvl="0"/>
            <a:r>
              <a:rPr lang="en-US" dirty="0"/>
              <a:t>Edit Master text styles</a:t>
            </a:r>
          </a:p>
        </p:txBody>
      </p:sp>
      <p:sp>
        <p:nvSpPr>
          <p:cNvPr id="7" name="Content Placeholder 6">
            <a:extLst>
              <a:ext uri="{FF2B5EF4-FFF2-40B4-BE49-F238E27FC236}">
                <a16:creationId xmlns:a16="http://schemas.microsoft.com/office/drawing/2014/main" id="{820D01C0-4FD2-4065-9EC3-96A308398288}"/>
              </a:ext>
            </a:extLst>
          </p:cNvPr>
          <p:cNvSpPr>
            <a:spLocks noGrp="1"/>
          </p:cNvSpPr>
          <p:nvPr>
            <p:ph sz="quarter" idx="14"/>
          </p:nvPr>
        </p:nvSpPr>
        <p:spPr>
          <a:xfrm>
            <a:off x="457200" y="3971925"/>
            <a:ext cx="8229600" cy="2105025"/>
          </a:xfrm>
        </p:spPr>
        <p:txBody>
          <a:bodyPr/>
          <a:lstStyle/>
          <a:p>
            <a:pPr lvl="0"/>
            <a:r>
              <a:rPr lang="en-US" dirty="0"/>
              <a:t>Edit Master text styles</a:t>
            </a:r>
          </a:p>
        </p:txBody>
      </p:sp>
    </p:spTree>
    <p:extLst>
      <p:ext uri="{BB962C8B-B14F-4D97-AF65-F5344CB8AC3E}">
        <p14:creationId xmlns:p14="http://schemas.microsoft.com/office/powerpoint/2010/main" val="245136161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Title and One Content">
    <p:spTree>
      <p:nvGrpSpPr>
        <p:cNvPr id="1" name="Shape 30"/>
        <p:cNvGrpSpPr/>
        <p:nvPr/>
      </p:nvGrpSpPr>
      <p:grpSpPr>
        <a:xfrm>
          <a:off x="0" y="0"/>
          <a:ext cx="0" cy="0"/>
          <a:chOff x="0" y="0"/>
          <a:chExt cx="0" cy="0"/>
        </a:xfrm>
      </p:grpSpPr>
      <p:sp>
        <p:nvSpPr>
          <p:cNvPr id="31" name="Shape 31"/>
          <p:cNvSpPr txBox="1">
            <a:spLocks noGrp="1"/>
          </p:cNvSpPr>
          <p:nvPr>
            <p:ph type="title"/>
          </p:nvPr>
        </p:nvSpPr>
        <p:spPr>
          <a:xfrm>
            <a:off x="457200" y="215371"/>
            <a:ext cx="8229600" cy="1097279"/>
          </a:xfrm>
          <a:prstGeom prst="rect">
            <a:avLst/>
          </a:prstGeom>
          <a:noFill/>
          <a:ln>
            <a:noFill/>
          </a:ln>
        </p:spPr>
        <p:txBody>
          <a:bodyPr lIns="91425" tIns="91425" rIns="91425" bIns="91425" anchor="t" anchorCtr="0"/>
          <a:lstStyle>
            <a:lvl1pPr marL="0" marR="0" lvl="0" indent="0" algn="l" rtl="0">
              <a:lnSpc>
                <a:spcPct val="100000"/>
              </a:lnSpc>
              <a:spcBef>
                <a:spcPts val="0"/>
              </a:spcBef>
              <a:buClr>
                <a:srgbClr val="007FA3"/>
              </a:buClr>
              <a:buFont typeface="Times New Roman"/>
              <a:buNone/>
              <a:defRPr sz="3600" b="1" i="0" u="none" strike="noStrike" cap="none">
                <a:solidFill>
                  <a:srgbClr val="007FA3"/>
                </a:solidFill>
                <a:latin typeface="+mj-lt"/>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dirty="0"/>
          </a:p>
        </p:txBody>
      </p:sp>
      <p:sp>
        <p:nvSpPr>
          <p:cNvPr id="34" name="Shape 34"/>
          <p:cNvSpPr txBox="1">
            <a:spLocks noGrp="1"/>
          </p:cNvSpPr>
          <p:nvPr>
            <p:ph type="ftr" idx="11"/>
          </p:nvPr>
        </p:nvSpPr>
        <p:spPr>
          <a:xfrm>
            <a:off x="93969" y="6172200"/>
            <a:ext cx="8595359" cy="235462"/>
          </a:xfrm>
          <a:prstGeom prst="rect">
            <a:avLst/>
          </a:prstGeom>
          <a:noFill/>
          <a:ln>
            <a:noFill/>
          </a:ln>
        </p:spPr>
        <p:txBody>
          <a:bodyPr lIns="91425" tIns="91425" rIns="91425" bIns="91425" anchor="b" anchorCtr="0"/>
          <a:lstStyle>
            <a:lvl1pPr marL="0" marR="0" lvl="0" indent="0" algn="l" rtl="0">
              <a:spcBef>
                <a:spcPts val="0"/>
              </a:spcBef>
              <a:buNone/>
              <a:defRPr sz="11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dirty="0"/>
          </a:p>
        </p:txBody>
      </p:sp>
      <p:sp>
        <p:nvSpPr>
          <p:cNvPr id="35" name="Shape 35"/>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dirty="0"/>
          </a:p>
        </p:txBody>
      </p:sp>
      <p:sp>
        <p:nvSpPr>
          <p:cNvPr id="36" name="Shape 36"/>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dirty="0">
              <a:solidFill>
                <a:schemeClr val="lt1"/>
              </a:solidFill>
              <a:latin typeface="Arial"/>
              <a:ea typeface="Arial"/>
              <a:cs typeface="Arial"/>
              <a:sym typeface="Arial"/>
            </a:endParaRPr>
          </a:p>
        </p:txBody>
      </p:sp>
      <p:sp>
        <p:nvSpPr>
          <p:cNvPr id="4" name="Content Placeholder 3">
            <a:extLst>
              <a:ext uri="{FF2B5EF4-FFF2-40B4-BE49-F238E27FC236}">
                <a16:creationId xmlns:a16="http://schemas.microsoft.com/office/drawing/2014/main" id="{211BB07C-705F-4113-A2C5-779D6EA64D97}"/>
              </a:ext>
            </a:extLst>
          </p:cNvPr>
          <p:cNvSpPr>
            <a:spLocks noGrp="1"/>
          </p:cNvSpPr>
          <p:nvPr>
            <p:ph sz="quarter" idx="13"/>
          </p:nvPr>
        </p:nvSpPr>
        <p:spPr>
          <a:xfrm>
            <a:off x="457200" y="1556327"/>
            <a:ext cx="8229600" cy="4400590"/>
          </a:xfrm>
        </p:spPr>
        <p:txBody>
          <a:bodyPr/>
          <a:lstStyle/>
          <a:p>
            <a:pPr lvl="0"/>
            <a:r>
              <a:rPr lang="en-US" dirty="0"/>
              <a:t>Edit Master text styles</a:t>
            </a:r>
          </a:p>
        </p:txBody>
      </p:sp>
    </p:spTree>
    <p:extLst>
      <p:ext uri="{BB962C8B-B14F-4D97-AF65-F5344CB8AC3E}">
        <p14:creationId xmlns:p14="http://schemas.microsoft.com/office/powerpoint/2010/main" val="329313334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4_Title and Two Tex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a:xfrm>
            <a:off x="457200" y="1600201"/>
            <a:ext cx="8229600" cy="1143000"/>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Content Placeholder 2"/>
          <p:cNvSpPr>
            <a:spLocks noGrp="1"/>
          </p:cNvSpPr>
          <p:nvPr>
            <p:ph idx="13"/>
          </p:nvPr>
        </p:nvSpPr>
        <p:spPr>
          <a:xfrm>
            <a:off x="457200" y="3065091"/>
            <a:ext cx="8229600" cy="1202109"/>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Footer Placeholder 4"/>
          <p:cNvSpPr>
            <a:spLocks noGrp="1"/>
          </p:cNvSpPr>
          <p:nvPr>
            <p:ph type="ftr" sz="quarter" idx="11"/>
          </p:nvPr>
        </p:nvSpPr>
        <p:spPr>
          <a:xfrm>
            <a:off x="93969" y="6172200"/>
            <a:ext cx="8595360" cy="235463"/>
          </a:xfrm>
        </p:spPr>
        <p:txBody>
          <a:bodyPr/>
          <a:lstStyle/>
          <a:p>
            <a:endParaRPr lang="en-US" dirty="0"/>
          </a:p>
        </p:txBody>
      </p:sp>
      <p:sp>
        <p:nvSpPr>
          <p:cNvPr id="4" name="Date Placeholder 3"/>
          <p:cNvSpPr>
            <a:spLocks noGrp="1"/>
          </p:cNvSpPr>
          <p:nvPr>
            <p:ph type="dt" sz="half" idx="10"/>
          </p:nvPr>
        </p:nvSpPr>
        <p:spPr/>
        <p:txBody>
          <a:bodyPr/>
          <a:lstStyle/>
          <a:p>
            <a:fld id="{A9DF6EFB-3F44-496C-A842-1E0B3D3B975A}" type="datetimeFigureOut">
              <a:rPr lang="en-US" smtClean="0"/>
              <a:pPr/>
              <a:t>12/10/2021</a:t>
            </a:fld>
            <a:endParaRPr lang="en-US" dirty="0"/>
          </a:p>
        </p:txBody>
      </p:sp>
      <p:sp>
        <p:nvSpPr>
          <p:cNvPr id="6" name="Slide Number Placeholder 5"/>
          <p:cNvSpPr>
            <a:spLocks noGrp="1"/>
          </p:cNvSpPr>
          <p:nvPr>
            <p:ph type="sldNum" sz="quarter" idx="12"/>
          </p:nvPr>
        </p:nvSpPr>
        <p:spPr/>
        <p:txBody>
          <a:bodyPr/>
          <a:lstStyle/>
          <a:p>
            <a:fld id="{200B2350-5261-4F5C-9DF5-EF0D264FC8D2}" type="slidenum">
              <a:rPr lang="en-US" smtClean="0"/>
              <a:pPr/>
              <a:t>‹#›</a:t>
            </a:fld>
            <a:endParaRPr lang="en-US" dirty="0"/>
          </a:p>
        </p:txBody>
      </p:sp>
      <p:sp>
        <p:nvSpPr>
          <p:cNvPr id="13" name="Text Placeholder 12"/>
          <p:cNvSpPr>
            <a:spLocks noGrp="1"/>
          </p:cNvSpPr>
          <p:nvPr>
            <p:ph type="body" sz="quarter" idx="14"/>
          </p:nvPr>
        </p:nvSpPr>
        <p:spPr>
          <a:xfrm>
            <a:off x="457200" y="4572000"/>
            <a:ext cx="8229600" cy="12192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Tree>
    <p:extLst>
      <p:ext uri="{BB962C8B-B14F-4D97-AF65-F5344CB8AC3E}">
        <p14:creationId xmlns:p14="http://schemas.microsoft.com/office/powerpoint/2010/main" val="76414272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Title and 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a:xfrm>
            <a:off x="457200" y="1600200"/>
            <a:ext cx="8229600" cy="2163763"/>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Content Placeholder 2"/>
          <p:cNvSpPr>
            <a:spLocks noGrp="1"/>
          </p:cNvSpPr>
          <p:nvPr>
            <p:ph idx="13"/>
          </p:nvPr>
        </p:nvSpPr>
        <p:spPr>
          <a:xfrm>
            <a:off x="457200" y="3962400"/>
            <a:ext cx="8229600" cy="2163763"/>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Footer Placeholder 4"/>
          <p:cNvSpPr>
            <a:spLocks noGrp="1"/>
          </p:cNvSpPr>
          <p:nvPr>
            <p:ph type="ftr" sz="quarter" idx="11"/>
          </p:nvPr>
        </p:nvSpPr>
        <p:spPr>
          <a:xfrm>
            <a:off x="93969" y="6172200"/>
            <a:ext cx="8595360" cy="235463"/>
          </a:xfrm>
        </p:spPr>
        <p:txBody>
          <a:bodyPr/>
          <a:lstStyle/>
          <a:p>
            <a:endParaRPr lang="en-US" dirty="0"/>
          </a:p>
        </p:txBody>
      </p:sp>
      <p:sp>
        <p:nvSpPr>
          <p:cNvPr id="4" name="Date Placeholder 3"/>
          <p:cNvSpPr>
            <a:spLocks noGrp="1"/>
          </p:cNvSpPr>
          <p:nvPr>
            <p:ph type="dt" sz="half" idx="10"/>
          </p:nvPr>
        </p:nvSpPr>
        <p:spPr/>
        <p:txBody>
          <a:bodyPr/>
          <a:lstStyle/>
          <a:p>
            <a:fld id="{A9DF6EFB-3F44-496C-A842-1E0B3D3B975A}" type="datetimeFigureOut">
              <a:rPr lang="en-US" smtClean="0"/>
              <a:pPr/>
              <a:t>12/10/2021</a:t>
            </a:fld>
            <a:endParaRPr lang="en-US" dirty="0"/>
          </a:p>
        </p:txBody>
      </p:sp>
      <p:sp>
        <p:nvSpPr>
          <p:cNvPr id="6" name="Slide Number Placeholder 5"/>
          <p:cNvSpPr>
            <a:spLocks noGrp="1"/>
          </p:cNvSpPr>
          <p:nvPr>
            <p:ph type="sldNum" sz="quarter" idx="12"/>
          </p:nvPr>
        </p:nvSpPr>
        <p:spPr/>
        <p:txBody>
          <a:bodyPr/>
          <a:lstStyle/>
          <a:p>
            <a:fld id="{200B2350-5261-4F5C-9DF5-EF0D264FC8D2}" type="slidenum">
              <a:rPr lang="en-US" smtClean="0"/>
              <a:pPr/>
              <a:t>‹#›</a:t>
            </a:fld>
            <a:endParaRPr lang="en-US" dirty="0"/>
          </a:p>
        </p:txBody>
      </p:sp>
    </p:spTree>
    <p:extLst>
      <p:ext uri="{BB962C8B-B14F-4D97-AF65-F5344CB8AC3E}">
        <p14:creationId xmlns:p14="http://schemas.microsoft.com/office/powerpoint/2010/main" val="23686556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2C0C96-CC78-409E-B560-736FA6CE4D1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477873C-3B68-495F-B730-18DA2BD526CB}"/>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F451EE7-4C0F-4C94-A3C6-8DD0266447AA}"/>
              </a:ext>
            </a:extLst>
          </p:cNvPr>
          <p:cNvSpPr>
            <a:spLocks noGrp="1"/>
          </p:cNvSpPr>
          <p:nvPr>
            <p:ph type="dt" sz="half" idx="10"/>
          </p:nvPr>
        </p:nvSpPr>
        <p:spPr/>
        <p:txBody>
          <a:bodyPr/>
          <a:lstStyle/>
          <a:p>
            <a:fld id="{96DFF08F-DC6B-4601-B491-B0F83F6DD2DA}" type="datetimeFigureOut">
              <a:rPr lang="en-US" smtClean="0"/>
              <a:t>12/10/2021</a:t>
            </a:fld>
            <a:endParaRPr lang="en-US" dirty="0"/>
          </a:p>
        </p:txBody>
      </p:sp>
      <p:sp>
        <p:nvSpPr>
          <p:cNvPr id="5" name="Footer Placeholder 4">
            <a:extLst>
              <a:ext uri="{FF2B5EF4-FFF2-40B4-BE49-F238E27FC236}">
                <a16:creationId xmlns:a16="http://schemas.microsoft.com/office/drawing/2014/main" id="{5C2A665B-7BAC-4127-8F22-F96F9A53F08A}"/>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F1EC01C4-3523-4C40-A491-F7733212133C}"/>
              </a:ext>
            </a:extLst>
          </p:cNvPr>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95784674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2038B2-B133-48D6-9A5C-AE527AE48356}"/>
              </a:ext>
            </a:extLst>
          </p:cNvPr>
          <p:cNvSpPr>
            <a:spLocks noGrp="1"/>
          </p:cNvSpPr>
          <p:nvPr>
            <p:ph type="title"/>
          </p:nvPr>
        </p:nvSpPr>
        <p:spPr>
          <a:xfrm>
            <a:off x="623888" y="1709739"/>
            <a:ext cx="7886700" cy="2852737"/>
          </a:xfrm>
        </p:spPr>
        <p:txBody>
          <a:bodyPr anchor="b"/>
          <a:lstStyle>
            <a:lvl1pPr>
              <a:defRPr sz="4500"/>
            </a:lvl1pPr>
          </a:lstStyle>
          <a:p>
            <a:r>
              <a:rPr lang="en-US"/>
              <a:t>Click to edit Master title style</a:t>
            </a:r>
          </a:p>
        </p:txBody>
      </p:sp>
      <p:sp>
        <p:nvSpPr>
          <p:cNvPr id="3" name="Text Placeholder 2">
            <a:extLst>
              <a:ext uri="{FF2B5EF4-FFF2-40B4-BE49-F238E27FC236}">
                <a16:creationId xmlns:a16="http://schemas.microsoft.com/office/drawing/2014/main" id="{093F4F1E-36C3-468B-B5B6-7CBB8F218F5C}"/>
              </a:ext>
            </a:extLst>
          </p:cNvPr>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FB654504-C1D0-4BB3-93E3-DC3DD7868334}"/>
              </a:ext>
            </a:extLst>
          </p:cNvPr>
          <p:cNvSpPr>
            <a:spLocks noGrp="1"/>
          </p:cNvSpPr>
          <p:nvPr>
            <p:ph type="dt" sz="half" idx="10"/>
          </p:nvPr>
        </p:nvSpPr>
        <p:spPr/>
        <p:txBody>
          <a:bodyPr/>
          <a:lstStyle/>
          <a:p>
            <a:fld id="{96DFF08F-DC6B-4601-B491-B0F83F6DD2DA}" type="datetimeFigureOut">
              <a:rPr lang="en-US" smtClean="0"/>
              <a:t>12/10/2021</a:t>
            </a:fld>
            <a:endParaRPr lang="en-US" dirty="0"/>
          </a:p>
        </p:txBody>
      </p:sp>
      <p:sp>
        <p:nvSpPr>
          <p:cNvPr id="5" name="Footer Placeholder 4">
            <a:extLst>
              <a:ext uri="{FF2B5EF4-FFF2-40B4-BE49-F238E27FC236}">
                <a16:creationId xmlns:a16="http://schemas.microsoft.com/office/drawing/2014/main" id="{E2F41140-0D78-4164-9B2E-1AE95B4331F2}"/>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CEDBB5AF-E206-4F71-85F4-FAFB7618BE7E}"/>
              </a:ext>
            </a:extLst>
          </p:cNvPr>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211912446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C2B801-8083-47F4-B238-1AB6A161A9A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34D4729-BCD4-4577-A149-B956F589BCB6}"/>
              </a:ext>
            </a:extLst>
          </p:cNvPr>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8121E5D-B3D8-4CC1-AF6E-333BF6936163}"/>
              </a:ext>
            </a:extLst>
          </p:cNvPr>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DE743001-40DA-42D6-A772-A3E3AA9DDF57}"/>
              </a:ext>
            </a:extLst>
          </p:cNvPr>
          <p:cNvSpPr>
            <a:spLocks noGrp="1"/>
          </p:cNvSpPr>
          <p:nvPr>
            <p:ph type="dt" sz="half" idx="10"/>
          </p:nvPr>
        </p:nvSpPr>
        <p:spPr/>
        <p:txBody>
          <a:bodyPr/>
          <a:lstStyle/>
          <a:p>
            <a:fld id="{96DFF08F-DC6B-4601-B491-B0F83F6DD2DA}" type="datetimeFigureOut">
              <a:rPr lang="en-US" smtClean="0"/>
              <a:t>12/10/2021</a:t>
            </a:fld>
            <a:endParaRPr lang="en-US" dirty="0"/>
          </a:p>
        </p:txBody>
      </p:sp>
      <p:sp>
        <p:nvSpPr>
          <p:cNvPr id="6" name="Footer Placeholder 5">
            <a:extLst>
              <a:ext uri="{FF2B5EF4-FFF2-40B4-BE49-F238E27FC236}">
                <a16:creationId xmlns:a16="http://schemas.microsoft.com/office/drawing/2014/main" id="{E0BA4D87-438E-4C6D-9B7A-7BBD52061474}"/>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4C6C043C-7992-4370-B3C7-F33189D56357}"/>
              </a:ext>
            </a:extLst>
          </p:cNvPr>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12541550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5199DE-E181-4AB6-94D5-FD71A1F565C1}"/>
              </a:ext>
            </a:extLst>
          </p:cNvPr>
          <p:cNvSpPr>
            <a:spLocks noGrp="1"/>
          </p:cNvSpPr>
          <p:nvPr>
            <p:ph type="title"/>
          </p:nvPr>
        </p:nvSpPr>
        <p:spPr>
          <a:xfrm>
            <a:off x="629841" y="365126"/>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88ED123D-9F88-470D-9BF4-3D5892894DC5}"/>
              </a:ext>
            </a:extLst>
          </p:cNvPr>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a:extLst>
              <a:ext uri="{FF2B5EF4-FFF2-40B4-BE49-F238E27FC236}">
                <a16:creationId xmlns:a16="http://schemas.microsoft.com/office/drawing/2014/main" id="{047D346D-1181-458B-BD9F-817DEDBE2F46}"/>
              </a:ext>
            </a:extLst>
          </p:cNvPr>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161DA193-9965-4D25-9BAB-C68EF5589D51}"/>
              </a:ext>
            </a:extLst>
          </p:cNvPr>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a:extLst>
              <a:ext uri="{FF2B5EF4-FFF2-40B4-BE49-F238E27FC236}">
                <a16:creationId xmlns:a16="http://schemas.microsoft.com/office/drawing/2014/main" id="{E08AE461-08CB-4A86-AB81-39E2808A49DC}"/>
              </a:ext>
            </a:extLst>
          </p:cNvPr>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199EE4B0-0734-42C1-83E5-B482CF0C536D}"/>
              </a:ext>
            </a:extLst>
          </p:cNvPr>
          <p:cNvSpPr>
            <a:spLocks noGrp="1"/>
          </p:cNvSpPr>
          <p:nvPr>
            <p:ph type="dt" sz="half" idx="10"/>
          </p:nvPr>
        </p:nvSpPr>
        <p:spPr/>
        <p:txBody>
          <a:bodyPr/>
          <a:lstStyle/>
          <a:p>
            <a:fld id="{96DFF08F-DC6B-4601-B491-B0F83F6DD2DA}" type="datetimeFigureOut">
              <a:rPr lang="en-US" smtClean="0"/>
              <a:t>12/10/2021</a:t>
            </a:fld>
            <a:endParaRPr lang="en-US" dirty="0"/>
          </a:p>
        </p:txBody>
      </p:sp>
      <p:sp>
        <p:nvSpPr>
          <p:cNvPr id="8" name="Footer Placeholder 7">
            <a:extLst>
              <a:ext uri="{FF2B5EF4-FFF2-40B4-BE49-F238E27FC236}">
                <a16:creationId xmlns:a16="http://schemas.microsoft.com/office/drawing/2014/main" id="{4740CA36-676C-4E38-BF71-55E53C7783F6}"/>
              </a:ext>
            </a:extLst>
          </p:cNvPr>
          <p:cNvSpPr>
            <a:spLocks noGrp="1"/>
          </p:cNvSpPr>
          <p:nvPr>
            <p:ph type="ftr" sz="quarter" idx="11"/>
          </p:nvPr>
        </p:nvSpPr>
        <p:spPr/>
        <p:txBody>
          <a:bodyPr/>
          <a:lstStyle/>
          <a:p>
            <a:endParaRPr lang="en-US" dirty="0"/>
          </a:p>
        </p:txBody>
      </p:sp>
      <p:sp>
        <p:nvSpPr>
          <p:cNvPr id="9" name="Slide Number Placeholder 8">
            <a:extLst>
              <a:ext uri="{FF2B5EF4-FFF2-40B4-BE49-F238E27FC236}">
                <a16:creationId xmlns:a16="http://schemas.microsoft.com/office/drawing/2014/main" id="{0B83C2D3-ED08-45DA-995C-976A564ECCC8}"/>
              </a:ext>
            </a:extLst>
          </p:cNvPr>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28483423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8FDF30-D979-4E09-B25C-8B30D4008C99}"/>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A26E109A-E19C-4BBC-A2CC-325EAD57B210}"/>
              </a:ext>
            </a:extLst>
          </p:cNvPr>
          <p:cNvSpPr>
            <a:spLocks noGrp="1"/>
          </p:cNvSpPr>
          <p:nvPr>
            <p:ph type="dt" sz="half" idx="10"/>
          </p:nvPr>
        </p:nvSpPr>
        <p:spPr/>
        <p:txBody>
          <a:bodyPr/>
          <a:lstStyle/>
          <a:p>
            <a:fld id="{96DFF08F-DC6B-4601-B491-B0F83F6DD2DA}" type="datetimeFigureOut">
              <a:rPr lang="en-US" smtClean="0"/>
              <a:t>12/10/2021</a:t>
            </a:fld>
            <a:endParaRPr lang="en-US" dirty="0"/>
          </a:p>
        </p:txBody>
      </p:sp>
      <p:sp>
        <p:nvSpPr>
          <p:cNvPr id="4" name="Footer Placeholder 3">
            <a:extLst>
              <a:ext uri="{FF2B5EF4-FFF2-40B4-BE49-F238E27FC236}">
                <a16:creationId xmlns:a16="http://schemas.microsoft.com/office/drawing/2014/main" id="{9E855403-06C9-4358-BE0A-95151BAA826B}"/>
              </a:ext>
            </a:extLst>
          </p:cNvPr>
          <p:cNvSpPr>
            <a:spLocks noGrp="1"/>
          </p:cNvSpPr>
          <p:nvPr>
            <p:ph type="ftr" sz="quarter" idx="11"/>
          </p:nvPr>
        </p:nvSpPr>
        <p:spPr/>
        <p:txBody>
          <a:bodyPr/>
          <a:lstStyle/>
          <a:p>
            <a:endParaRPr lang="en-US" dirty="0"/>
          </a:p>
        </p:txBody>
      </p:sp>
      <p:sp>
        <p:nvSpPr>
          <p:cNvPr id="5" name="Slide Number Placeholder 4">
            <a:extLst>
              <a:ext uri="{FF2B5EF4-FFF2-40B4-BE49-F238E27FC236}">
                <a16:creationId xmlns:a16="http://schemas.microsoft.com/office/drawing/2014/main" id="{E51A4E80-A960-4FEB-B0E5-A803D433DFCB}"/>
              </a:ext>
            </a:extLst>
          </p:cNvPr>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37607888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8696DB0-B133-4123-A505-81F2BA4773B6}"/>
              </a:ext>
            </a:extLst>
          </p:cNvPr>
          <p:cNvSpPr>
            <a:spLocks noGrp="1"/>
          </p:cNvSpPr>
          <p:nvPr>
            <p:ph type="dt" sz="half" idx="10"/>
          </p:nvPr>
        </p:nvSpPr>
        <p:spPr/>
        <p:txBody>
          <a:bodyPr/>
          <a:lstStyle/>
          <a:p>
            <a:fld id="{96DFF08F-DC6B-4601-B491-B0F83F6DD2DA}" type="datetimeFigureOut">
              <a:rPr lang="en-US" smtClean="0"/>
              <a:t>12/10/2021</a:t>
            </a:fld>
            <a:endParaRPr lang="en-US" dirty="0"/>
          </a:p>
        </p:txBody>
      </p:sp>
      <p:sp>
        <p:nvSpPr>
          <p:cNvPr id="3" name="Footer Placeholder 2">
            <a:extLst>
              <a:ext uri="{FF2B5EF4-FFF2-40B4-BE49-F238E27FC236}">
                <a16:creationId xmlns:a16="http://schemas.microsoft.com/office/drawing/2014/main" id="{F3D4EFC5-98A6-4F8C-B900-B5D536D64716}"/>
              </a:ext>
            </a:extLst>
          </p:cNvPr>
          <p:cNvSpPr>
            <a:spLocks noGrp="1"/>
          </p:cNvSpPr>
          <p:nvPr>
            <p:ph type="ftr" sz="quarter" idx="11"/>
          </p:nvPr>
        </p:nvSpPr>
        <p:spPr/>
        <p:txBody>
          <a:bodyPr/>
          <a:lstStyle/>
          <a:p>
            <a:endParaRPr lang="en-US" dirty="0"/>
          </a:p>
        </p:txBody>
      </p:sp>
      <p:sp>
        <p:nvSpPr>
          <p:cNvPr id="4" name="Slide Number Placeholder 3">
            <a:extLst>
              <a:ext uri="{FF2B5EF4-FFF2-40B4-BE49-F238E27FC236}">
                <a16:creationId xmlns:a16="http://schemas.microsoft.com/office/drawing/2014/main" id="{8DE354C0-9330-4607-B2FF-E32F1DBB7745}"/>
              </a:ext>
            </a:extLst>
          </p:cNvPr>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38812439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604EDB-E23B-47C8-AB41-C79CBC285CF8}"/>
              </a:ext>
            </a:extLst>
          </p:cNvPr>
          <p:cNvSpPr>
            <a:spLocks noGrp="1"/>
          </p:cNvSpPr>
          <p:nvPr>
            <p:ph type="title"/>
          </p:nvPr>
        </p:nvSpPr>
        <p:spPr>
          <a:xfrm>
            <a:off x="629841" y="457200"/>
            <a:ext cx="2949178" cy="1600200"/>
          </a:xfrm>
        </p:spPr>
        <p:txBody>
          <a:bodyPr anchor="b"/>
          <a:lstStyle>
            <a:lvl1pPr>
              <a:defRPr sz="2400"/>
            </a:lvl1pPr>
          </a:lstStyle>
          <a:p>
            <a:r>
              <a:rPr lang="en-US"/>
              <a:t>Click to edit Master title style</a:t>
            </a:r>
          </a:p>
        </p:txBody>
      </p:sp>
      <p:sp>
        <p:nvSpPr>
          <p:cNvPr id="3" name="Content Placeholder 2">
            <a:extLst>
              <a:ext uri="{FF2B5EF4-FFF2-40B4-BE49-F238E27FC236}">
                <a16:creationId xmlns:a16="http://schemas.microsoft.com/office/drawing/2014/main" id="{85BCEF76-290C-4020-A997-CDDB1B34DFEC}"/>
              </a:ext>
            </a:extLst>
          </p:cNvPr>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606E3881-350E-4DD0-B42A-1FE7C378AE1F}"/>
              </a:ext>
            </a:extLst>
          </p:cNvPr>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a:extLst>
              <a:ext uri="{FF2B5EF4-FFF2-40B4-BE49-F238E27FC236}">
                <a16:creationId xmlns:a16="http://schemas.microsoft.com/office/drawing/2014/main" id="{18FFDAAE-66F4-4682-AFF1-FF1312EFB8B8}"/>
              </a:ext>
            </a:extLst>
          </p:cNvPr>
          <p:cNvSpPr>
            <a:spLocks noGrp="1"/>
          </p:cNvSpPr>
          <p:nvPr>
            <p:ph type="dt" sz="half" idx="10"/>
          </p:nvPr>
        </p:nvSpPr>
        <p:spPr/>
        <p:txBody>
          <a:bodyPr/>
          <a:lstStyle/>
          <a:p>
            <a:fld id="{96DFF08F-DC6B-4601-B491-B0F83F6DD2DA}" type="datetimeFigureOut">
              <a:rPr lang="en-US" smtClean="0"/>
              <a:t>12/10/2021</a:t>
            </a:fld>
            <a:endParaRPr lang="en-US" dirty="0"/>
          </a:p>
        </p:txBody>
      </p:sp>
      <p:sp>
        <p:nvSpPr>
          <p:cNvPr id="6" name="Footer Placeholder 5">
            <a:extLst>
              <a:ext uri="{FF2B5EF4-FFF2-40B4-BE49-F238E27FC236}">
                <a16:creationId xmlns:a16="http://schemas.microsoft.com/office/drawing/2014/main" id="{65691772-3C64-435E-9F7B-1F7EF334FD5C}"/>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F59AD60B-1A2A-45BE-90D8-D7E22BD56A36}"/>
              </a:ext>
            </a:extLst>
          </p:cNvPr>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110532497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51CDE6-CE37-4838-BC26-DC4CE074088B}"/>
              </a:ext>
            </a:extLst>
          </p:cNvPr>
          <p:cNvSpPr>
            <a:spLocks noGrp="1"/>
          </p:cNvSpPr>
          <p:nvPr>
            <p:ph type="title"/>
          </p:nvPr>
        </p:nvSpPr>
        <p:spPr>
          <a:xfrm>
            <a:off x="629841" y="457200"/>
            <a:ext cx="2949178" cy="1600200"/>
          </a:xfrm>
        </p:spPr>
        <p:txBody>
          <a:bodyPr anchor="b"/>
          <a:lstStyle>
            <a:lvl1pPr>
              <a:defRPr sz="2400"/>
            </a:lvl1pPr>
          </a:lstStyle>
          <a:p>
            <a:r>
              <a:rPr lang="en-US"/>
              <a:t>Click to edit Master title style</a:t>
            </a:r>
          </a:p>
        </p:txBody>
      </p:sp>
      <p:sp>
        <p:nvSpPr>
          <p:cNvPr id="3" name="Picture Placeholder 2">
            <a:extLst>
              <a:ext uri="{FF2B5EF4-FFF2-40B4-BE49-F238E27FC236}">
                <a16:creationId xmlns:a16="http://schemas.microsoft.com/office/drawing/2014/main" id="{52AC4862-F7FC-40D0-8D75-6CCFAC1C881C}"/>
              </a:ext>
            </a:extLst>
          </p:cNvPr>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Text Placeholder 3">
            <a:extLst>
              <a:ext uri="{FF2B5EF4-FFF2-40B4-BE49-F238E27FC236}">
                <a16:creationId xmlns:a16="http://schemas.microsoft.com/office/drawing/2014/main" id="{930DFCD7-CA29-4ADB-92E9-1D948D7912B7}"/>
              </a:ext>
            </a:extLst>
          </p:cNvPr>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a:extLst>
              <a:ext uri="{FF2B5EF4-FFF2-40B4-BE49-F238E27FC236}">
                <a16:creationId xmlns:a16="http://schemas.microsoft.com/office/drawing/2014/main" id="{FF83C133-9146-4BE2-9096-759D19F80E67}"/>
              </a:ext>
            </a:extLst>
          </p:cNvPr>
          <p:cNvSpPr>
            <a:spLocks noGrp="1"/>
          </p:cNvSpPr>
          <p:nvPr>
            <p:ph type="dt" sz="half" idx="10"/>
          </p:nvPr>
        </p:nvSpPr>
        <p:spPr/>
        <p:txBody>
          <a:bodyPr/>
          <a:lstStyle/>
          <a:p>
            <a:fld id="{9CDD058F-B960-4439-B370-43D89816EE05}" type="datetimeFigureOut">
              <a:rPr lang="en-US" smtClean="0"/>
              <a:t>12/10/2021</a:t>
            </a:fld>
            <a:endParaRPr lang="en-US" dirty="0"/>
          </a:p>
        </p:txBody>
      </p:sp>
      <p:sp>
        <p:nvSpPr>
          <p:cNvPr id="6" name="Footer Placeholder 5">
            <a:extLst>
              <a:ext uri="{FF2B5EF4-FFF2-40B4-BE49-F238E27FC236}">
                <a16:creationId xmlns:a16="http://schemas.microsoft.com/office/drawing/2014/main" id="{CEF0D84D-4132-486D-9166-B771067CD2EC}"/>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DCAEB962-0B3C-465B-B8B9-2B1461782A86}"/>
              </a:ext>
            </a:extLst>
          </p:cNvPr>
          <p:cNvSpPr>
            <a:spLocks noGrp="1"/>
          </p:cNvSpPr>
          <p:nvPr>
            <p:ph type="sldNum" sz="quarter" idx="12"/>
          </p:nvPr>
        </p:nvSpPr>
        <p:spPr/>
        <p:txBody>
          <a:bodyPr/>
          <a:lstStyle/>
          <a:p>
            <a:fld id="{EB229B06-CF2A-459A-8CBC-F18C1D67D2BB}" type="slidenum">
              <a:rPr lang="en-US" smtClean="0"/>
              <a:t>‹#›</a:t>
            </a:fld>
            <a:endParaRPr lang="en-US" dirty="0"/>
          </a:p>
        </p:txBody>
      </p:sp>
    </p:spTree>
    <p:extLst>
      <p:ext uri="{BB962C8B-B14F-4D97-AF65-F5344CB8AC3E}">
        <p14:creationId xmlns:p14="http://schemas.microsoft.com/office/powerpoint/2010/main" val="106262236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542AFCE-5A9C-43FF-95F4-3746424DBD83}"/>
              </a:ext>
            </a:extLst>
          </p:cNvPr>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2EE73373-382E-4B30-828D-ADC399F7CDF1}"/>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4B1F0DD-EE86-417F-A9BA-892D579059B3}"/>
              </a:ext>
            </a:extLst>
          </p:cNvPr>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96DFF08F-DC6B-4601-B491-B0F83F6DD2DA}" type="datetimeFigureOut">
              <a:rPr lang="en-US" smtClean="0"/>
              <a:pPr/>
              <a:t>12/10/2021</a:t>
            </a:fld>
            <a:endParaRPr lang="en-US" dirty="0"/>
          </a:p>
        </p:txBody>
      </p:sp>
      <p:sp>
        <p:nvSpPr>
          <p:cNvPr id="5" name="Footer Placeholder 4">
            <a:extLst>
              <a:ext uri="{FF2B5EF4-FFF2-40B4-BE49-F238E27FC236}">
                <a16:creationId xmlns:a16="http://schemas.microsoft.com/office/drawing/2014/main" id="{9C382A73-F7EC-46B9-BFFA-5F3EAD949DAA}"/>
              </a:ext>
            </a:extLst>
          </p:cNvPr>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dirty="0"/>
          </a:p>
        </p:txBody>
      </p:sp>
      <p:sp>
        <p:nvSpPr>
          <p:cNvPr id="6" name="Slide Number Placeholder 5">
            <a:extLst>
              <a:ext uri="{FF2B5EF4-FFF2-40B4-BE49-F238E27FC236}">
                <a16:creationId xmlns:a16="http://schemas.microsoft.com/office/drawing/2014/main" id="{1B015AD8-401C-4C0F-9418-1201A549767E}"/>
              </a:ext>
            </a:extLst>
          </p:cNvPr>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2298190093"/>
      </p:ext>
    </p:extLst>
  </p:cSld>
  <p:clrMap bg1="lt1" tx1="dk1" bg2="lt2" tx2="dk2" accent1="accent1" accent2="accent2" accent3="accent3" accent4="accent4" accent5="accent5" accent6="accent6" hlink="hlink" folHlink="folHlink"/>
  <p:sldLayoutIdLst>
    <p:sldLayoutId id="2147483739" r:id="rId1"/>
    <p:sldLayoutId id="2147483740" r:id="rId2"/>
    <p:sldLayoutId id="2147483741" r:id="rId3"/>
    <p:sldLayoutId id="2147483742" r:id="rId4"/>
    <p:sldLayoutId id="2147483743" r:id="rId5"/>
    <p:sldLayoutId id="2147483744" r:id="rId6"/>
    <p:sldLayoutId id="2147483745" r:id="rId7"/>
    <p:sldLayoutId id="2147483746" r:id="rId8"/>
    <p:sldLayoutId id="2147483747" r:id="rId9"/>
    <p:sldLayoutId id="2147483748" r:id="rId10"/>
    <p:sldLayoutId id="2147483749" r:id="rId11"/>
    <p:sldLayoutId id="2147483750" r:id="rId12"/>
    <p:sldLayoutId id="2147483751" r:id="rId13"/>
    <p:sldLayoutId id="2147483752" r:id="rId14"/>
    <p:sldLayoutId id="2147483753" r:id="rId15"/>
    <p:sldLayoutId id="2147483754" r:id="rId16"/>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16.xml"/></Relationships>
</file>

<file path=ppt/slides/_rels/slide11.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5.xml"/></Relationships>
</file>

<file path=ppt/slides/_rels/slide13.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5.xml"/></Relationships>
</file>

<file path=ppt/slides/_rels/slide19.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2.xml"/><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image" Target="../media/image10.emf"/><Relationship Id="rId1" Type="http://schemas.openxmlformats.org/officeDocument/2006/relationships/slideLayout" Target="../slideLayouts/slideLayout13.xml"/><Relationship Id="rId4" Type="http://schemas.openxmlformats.org/officeDocument/2006/relationships/image" Target="../media/image12.emf"/></Relationships>
</file>

<file path=ppt/slides/_rels/slide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15.xml"/><Relationship Id="rId4" Type="http://schemas.openxmlformats.org/officeDocument/2006/relationships/image" Target="../media/image16.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stretch>
            <a:fillRect/>
          </a:stretch>
        </p:blipFill>
        <p:spPr>
          <a:xfrm>
            <a:off x="2396656" y="0"/>
            <a:ext cx="6747344" cy="5334000"/>
          </a:xfrm>
          <a:prstGeom prst="rect">
            <a:avLst/>
          </a:prstGeom>
        </p:spPr>
      </p:pic>
      <p:sp>
        <p:nvSpPr>
          <p:cNvPr id="2" name="Title 1"/>
          <p:cNvSpPr>
            <a:spLocks noGrp="1"/>
          </p:cNvSpPr>
          <p:nvPr>
            <p:ph type="title"/>
          </p:nvPr>
        </p:nvSpPr>
        <p:spPr>
          <a:xfrm>
            <a:off x="2396656" y="5562600"/>
            <a:ext cx="6761456" cy="1295400"/>
          </a:xfrm>
          <a:solidFill>
            <a:schemeClr val="bg1">
              <a:lumMod val="65000"/>
            </a:schemeClr>
          </a:solidFill>
          <a:ln>
            <a:solidFill>
              <a:schemeClr val="accent1"/>
            </a:solidFill>
          </a:ln>
        </p:spPr>
        <p:txBody>
          <a:bodyPr>
            <a:noAutofit/>
          </a:bodyPr>
          <a:lstStyle/>
          <a:p>
            <a:pPr algn="r"/>
            <a:r>
              <a:rPr lang="en-US" sz="4400" b="1" dirty="0"/>
              <a:t>ELECTRIC CURRENT AND RESISTANCE </a:t>
            </a:r>
          </a:p>
        </p:txBody>
      </p:sp>
      <p:pic>
        <p:nvPicPr>
          <p:cNvPr id="4" name="Picture 3">
            <a:extLst>
              <a:ext uri="{FF2B5EF4-FFF2-40B4-BE49-F238E27FC236}">
                <a16:creationId xmlns:a16="http://schemas.microsoft.com/office/drawing/2014/main" id="{1DDE8D27-AA57-4A71-853A-337FBF73B778}"/>
              </a:ext>
            </a:extLst>
          </p:cNvPr>
          <p:cNvPicPr>
            <a:picLocks noChangeAspect="1"/>
          </p:cNvPicPr>
          <p:nvPr/>
        </p:nvPicPr>
        <p:blipFill>
          <a:blip r:embed="rId4"/>
          <a:stretch>
            <a:fillRect/>
          </a:stretch>
        </p:blipFill>
        <p:spPr>
          <a:xfrm>
            <a:off x="533400" y="5698191"/>
            <a:ext cx="1511939" cy="1024217"/>
          </a:xfrm>
          <a:prstGeom prst="rect">
            <a:avLst/>
          </a:prstGeom>
        </p:spPr>
      </p:pic>
    </p:spTree>
    <p:extLst>
      <p:ext uri="{BB962C8B-B14F-4D97-AF65-F5344CB8AC3E}">
        <p14:creationId xmlns:p14="http://schemas.microsoft.com/office/powerpoint/2010/main" val="108760064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599" y="304800"/>
            <a:ext cx="6347713" cy="1320800"/>
          </a:xfrm>
        </p:spPr>
        <p:txBody>
          <a:bodyPr>
            <a:normAutofit/>
          </a:bodyPr>
          <a:lstStyle/>
          <a:p>
            <a:r>
              <a:rPr lang="en-US" altLang="en-US" sz="4000" dirty="0"/>
              <a:t>Resistivity and conductivity</a:t>
            </a:r>
            <a:endParaRPr lang="en-US" sz="4000" dirty="0"/>
          </a:p>
        </p:txBody>
      </p:sp>
      <mc:AlternateContent xmlns:mc="http://schemas.openxmlformats.org/markup-compatibility/2006">
        <mc:Choice xmlns:a14="http://schemas.microsoft.com/office/drawing/2010/main" Requires="a14">
          <p:sp>
            <p:nvSpPr>
              <p:cNvPr id="3" name="Content Placeholder 2"/>
              <p:cNvSpPr>
                <a:spLocks noGrp="1"/>
              </p:cNvSpPr>
              <p:nvPr>
                <p:ph idx="1"/>
              </p:nvPr>
            </p:nvSpPr>
            <p:spPr>
              <a:xfrm>
                <a:off x="457200" y="1732567"/>
                <a:ext cx="8610600" cy="4896833"/>
              </a:xfrm>
            </p:spPr>
            <p:txBody>
              <a:bodyPr>
                <a:normAutofit/>
              </a:bodyPr>
              <a:lstStyle/>
              <a:p>
                <a:r>
                  <a:rPr lang="en-US" altLang="en-US" sz="2600" dirty="0"/>
                  <a:t>The </a:t>
                </a:r>
                <a:r>
                  <a:rPr lang="en-US" altLang="en-US" sz="2600" b="1" dirty="0"/>
                  <a:t>resistivity</a:t>
                </a:r>
                <a:r>
                  <a:rPr lang="en-US" altLang="en-US" sz="2600" dirty="0"/>
                  <a:t> </a:t>
                </a:r>
                <a14:m>
                  <m:oMath xmlns:m="http://schemas.openxmlformats.org/officeDocument/2006/math">
                    <m:r>
                      <a:rPr lang="en-US" altLang="en-US" sz="2600" i="1" smtClean="0">
                        <a:latin typeface="Cambria Math" panose="02040503050406030204" pitchFamily="18" charset="0"/>
                        <a:ea typeface="Cambria Math" panose="02040503050406030204" pitchFamily="18" charset="0"/>
                      </a:rPr>
                      <m:t>𝜌</m:t>
                    </m:r>
                    <m:r>
                      <a:rPr lang="en-US" altLang="en-US" sz="2600" i="1" smtClean="0">
                        <a:latin typeface="Cambria Math" panose="02040503050406030204" pitchFamily="18" charset="0"/>
                        <a:ea typeface="Cambria Math" panose="02040503050406030204" pitchFamily="18" charset="0"/>
                      </a:rPr>
                      <m:t> </m:t>
                    </m:r>
                  </m:oMath>
                </a14:m>
                <a:r>
                  <a:rPr lang="en-US" altLang="en-US" sz="2600" dirty="0"/>
                  <a:t>of a material is the ratio of the electric field in the material to the current density it causes:</a:t>
                </a:r>
              </a:p>
              <a:p>
                <a:pPr marL="0" indent="0">
                  <a:buNone/>
                </a:pPr>
                <a14:m>
                  <m:oMathPara xmlns:m="http://schemas.openxmlformats.org/officeDocument/2006/math">
                    <m:oMathParaPr>
                      <m:jc m:val="centerGroup"/>
                    </m:oMathParaPr>
                    <m:oMath xmlns:m="http://schemas.openxmlformats.org/officeDocument/2006/math">
                      <m:r>
                        <a:rPr lang="en-US" altLang="en-US" sz="2600" i="1" smtClean="0">
                          <a:latin typeface="Cambria Math" panose="02040503050406030204" pitchFamily="18" charset="0"/>
                          <a:ea typeface="Cambria Math" panose="02040503050406030204" pitchFamily="18" charset="0"/>
                        </a:rPr>
                        <m:t>𝜌</m:t>
                      </m:r>
                      <m:r>
                        <a:rPr lang="en-US" altLang="en-US" sz="2600" b="0" i="1" smtClean="0">
                          <a:latin typeface="Cambria Math" panose="02040503050406030204" pitchFamily="18" charset="0"/>
                          <a:ea typeface="Cambria Math" panose="02040503050406030204" pitchFamily="18" charset="0"/>
                        </a:rPr>
                        <m:t>=</m:t>
                      </m:r>
                      <m:f>
                        <m:fPr>
                          <m:ctrlPr>
                            <a:rPr lang="en-US" altLang="en-US" sz="2600" b="0" i="1" smtClean="0">
                              <a:latin typeface="Cambria Math" panose="02040503050406030204" pitchFamily="18" charset="0"/>
                              <a:ea typeface="Cambria Math" panose="02040503050406030204" pitchFamily="18" charset="0"/>
                            </a:rPr>
                          </m:ctrlPr>
                        </m:fPr>
                        <m:num>
                          <m:r>
                            <a:rPr lang="en-US" altLang="en-US" sz="2600" b="0" i="1" smtClean="0">
                              <a:latin typeface="Cambria Math" panose="02040503050406030204" pitchFamily="18" charset="0"/>
                              <a:ea typeface="Cambria Math" panose="02040503050406030204" pitchFamily="18" charset="0"/>
                            </a:rPr>
                            <m:t>𝐸</m:t>
                          </m:r>
                        </m:num>
                        <m:den>
                          <m:r>
                            <a:rPr lang="en-US" altLang="en-US" sz="2600" b="0" i="1" smtClean="0">
                              <a:latin typeface="Cambria Math" panose="02040503050406030204" pitchFamily="18" charset="0"/>
                              <a:ea typeface="Cambria Math" panose="02040503050406030204" pitchFamily="18" charset="0"/>
                            </a:rPr>
                            <m:t>𝐽</m:t>
                          </m:r>
                        </m:den>
                      </m:f>
                    </m:oMath>
                  </m:oMathPara>
                </a14:m>
                <a:endParaRPr lang="en-US" altLang="en-US" sz="2600" dirty="0"/>
              </a:p>
              <a:p>
                <a:pPr marL="0" indent="0">
                  <a:buNone/>
                </a:pPr>
                <a:r>
                  <a:rPr lang="en-US" altLang="en-US" sz="2600" dirty="0"/>
                  <a:t>Where </a:t>
                </a:r>
                <a14:m>
                  <m:oMath xmlns:m="http://schemas.openxmlformats.org/officeDocument/2006/math">
                    <m:r>
                      <a:rPr lang="en-US" altLang="en-US" sz="2600" b="0" i="1" smtClean="0">
                        <a:latin typeface="Cambria Math" panose="02040503050406030204" pitchFamily="18" charset="0"/>
                        <a:ea typeface="Cambria Math" panose="02040503050406030204" pitchFamily="18" charset="0"/>
                      </a:rPr>
                      <m:t>𝐸</m:t>
                    </m:r>
                    <m:r>
                      <a:rPr lang="en-US" altLang="en-US" sz="2600" b="0" i="1" smtClean="0">
                        <a:latin typeface="Cambria Math" panose="02040503050406030204" pitchFamily="18" charset="0"/>
                        <a:ea typeface="Cambria Math" panose="02040503050406030204" pitchFamily="18" charset="0"/>
                      </a:rPr>
                      <m:t> </m:t>
                    </m:r>
                  </m:oMath>
                </a14:m>
                <a:r>
                  <a:rPr lang="en-US" altLang="en-US" sz="2600" dirty="0"/>
                  <a:t>is the magnitude of the electric field in material, and </a:t>
                </a:r>
              </a:p>
              <a:p>
                <a:pPr marL="0" indent="0">
                  <a:buNone/>
                </a:pPr>
                <a14:m>
                  <m:oMath xmlns:m="http://schemas.openxmlformats.org/officeDocument/2006/math">
                    <m:r>
                      <a:rPr lang="en-US" altLang="en-US" sz="2600" b="0" i="1" smtClean="0">
                        <a:latin typeface="Cambria Math" panose="02040503050406030204" pitchFamily="18" charset="0"/>
                      </a:rPr>
                      <m:t>              </m:t>
                    </m:r>
                    <m:r>
                      <a:rPr lang="en-US" altLang="en-US" sz="2600" b="0" i="1" smtClean="0">
                        <a:latin typeface="Cambria Math" panose="02040503050406030204" pitchFamily="18" charset="0"/>
                      </a:rPr>
                      <m:t>𝐽</m:t>
                    </m:r>
                    <m:r>
                      <a:rPr lang="en-US" altLang="en-US" sz="2600" b="0" i="1" smtClean="0">
                        <a:latin typeface="Cambria Math" panose="02040503050406030204" pitchFamily="18" charset="0"/>
                      </a:rPr>
                      <m:t> </m:t>
                    </m:r>
                  </m:oMath>
                </a14:m>
                <a:r>
                  <a:rPr lang="en-US" altLang="en-US" sz="2600" dirty="0"/>
                  <a:t>-the magnitude of the current density.</a:t>
                </a:r>
              </a:p>
              <a:p>
                <a:endParaRPr lang="en-US" altLang="en-US" sz="2600" dirty="0"/>
              </a:p>
            </p:txBody>
          </p:sp>
        </mc:Choice>
        <mc:Fallback>
          <p:sp>
            <p:nvSpPr>
              <p:cNvPr id="3" name="Content Placeholder 2"/>
              <p:cNvSpPr>
                <a:spLocks noGrp="1" noRot="1" noChangeAspect="1" noMove="1" noResize="1" noEditPoints="1" noAdjustHandles="1" noChangeArrowheads="1" noChangeShapeType="1" noTextEdit="1"/>
              </p:cNvSpPr>
              <p:nvPr>
                <p:ph idx="1"/>
              </p:nvPr>
            </p:nvSpPr>
            <p:spPr>
              <a:xfrm>
                <a:off x="457200" y="1732567"/>
                <a:ext cx="8610600" cy="4896833"/>
              </a:xfrm>
              <a:blipFill>
                <a:blip r:embed="rId2"/>
                <a:stretch>
                  <a:fillRect l="-1274" t="-1866" r="-566"/>
                </a:stretch>
              </a:blipFill>
            </p:spPr>
            <p:txBody>
              <a:bodyPr/>
              <a:lstStyle/>
              <a:p>
                <a:r>
                  <a:rPr lang="en-US">
                    <a:noFill/>
                  </a:rPr>
                  <a:t> </a:t>
                </a:r>
              </a:p>
            </p:txBody>
          </p:sp>
        </mc:Fallback>
      </mc:AlternateContent>
      <mc:AlternateContent xmlns:mc="http://schemas.openxmlformats.org/markup-compatibility/2006">
        <mc:Choice xmlns:a14="http://schemas.microsoft.com/office/drawing/2010/main" Requires="a14">
          <p:sp>
            <p:nvSpPr>
              <p:cNvPr id="4" name="Content Placeholder 3"/>
              <p:cNvSpPr>
                <a:spLocks noGrp="1"/>
              </p:cNvSpPr>
              <p:nvPr>
                <p:ph idx="13"/>
              </p:nvPr>
            </p:nvSpPr>
            <p:spPr>
              <a:xfrm>
                <a:off x="457200" y="4800600"/>
                <a:ext cx="8229600" cy="1523999"/>
              </a:xfrm>
            </p:spPr>
            <p:txBody>
              <a:bodyPr>
                <a:normAutofit/>
              </a:bodyPr>
              <a:lstStyle/>
              <a:p>
                <a:r>
                  <a:rPr lang="en-US" altLang="en-US" sz="2600" dirty="0"/>
                  <a:t>The </a:t>
                </a:r>
                <a:r>
                  <a:rPr lang="en-US" altLang="en-US" sz="2600" b="1" dirty="0"/>
                  <a:t>conductivity </a:t>
                </a:r>
                <a14:m>
                  <m:oMath xmlns:m="http://schemas.openxmlformats.org/officeDocument/2006/math">
                    <m:r>
                      <a:rPr lang="en-US" altLang="en-US" sz="2600" b="0" i="1" smtClean="0">
                        <a:latin typeface="Cambria Math" panose="02040503050406030204" pitchFamily="18" charset="0"/>
                        <a:ea typeface="Cambria Math" panose="02040503050406030204" pitchFamily="18" charset="0"/>
                      </a:rPr>
                      <m:t>𝜎</m:t>
                    </m:r>
                    <m:r>
                      <a:rPr lang="en-US" altLang="en-US" sz="2600" b="1" i="1" smtClean="0">
                        <a:latin typeface="Cambria Math" panose="02040503050406030204" pitchFamily="18" charset="0"/>
                        <a:ea typeface="Cambria Math" panose="02040503050406030204" pitchFamily="18" charset="0"/>
                      </a:rPr>
                      <m:t> </m:t>
                    </m:r>
                  </m:oMath>
                </a14:m>
                <a:r>
                  <a:rPr lang="en-US" altLang="en-US" sz="2600" dirty="0"/>
                  <a:t>is the reciprocal of the resistivity. </a:t>
                </a:r>
              </a:p>
              <a:p>
                <a:pPr marL="0" indent="0">
                  <a:buNone/>
                </a:pPr>
                <a14:m>
                  <m:oMathPara xmlns:m="http://schemas.openxmlformats.org/officeDocument/2006/math">
                    <m:oMathParaPr>
                      <m:jc m:val="centerGroup"/>
                    </m:oMathParaPr>
                    <m:oMath xmlns:m="http://schemas.openxmlformats.org/officeDocument/2006/math">
                      <m:r>
                        <a:rPr lang="en-US" altLang="en-US" sz="2600" i="1" smtClean="0">
                          <a:latin typeface="Cambria Math" panose="02040503050406030204" pitchFamily="18" charset="0"/>
                          <a:ea typeface="Cambria Math" panose="02040503050406030204" pitchFamily="18" charset="0"/>
                        </a:rPr>
                        <m:t>𝜎</m:t>
                      </m:r>
                      <m:r>
                        <a:rPr lang="en-US" altLang="en-US" sz="2600" b="0" i="1" smtClean="0">
                          <a:latin typeface="Cambria Math" panose="02040503050406030204" pitchFamily="18" charset="0"/>
                          <a:ea typeface="Cambria Math" panose="02040503050406030204" pitchFamily="18" charset="0"/>
                        </a:rPr>
                        <m:t>=</m:t>
                      </m:r>
                      <m:f>
                        <m:fPr>
                          <m:ctrlPr>
                            <a:rPr lang="en-US" altLang="en-US" sz="2600" b="0" i="1" smtClean="0">
                              <a:latin typeface="Cambria Math" panose="02040503050406030204" pitchFamily="18" charset="0"/>
                              <a:ea typeface="Cambria Math" panose="02040503050406030204" pitchFamily="18" charset="0"/>
                            </a:rPr>
                          </m:ctrlPr>
                        </m:fPr>
                        <m:num>
                          <m:r>
                            <a:rPr lang="en-US" altLang="en-US" sz="2600" b="0" i="1" smtClean="0">
                              <a:latin typeface="Cambria Math" panose="02040503050406030204" pitchFamily="18" charset="0"/>
                              <a:ea typeface="Cambria Math" panose="02040503050406030204" pitchFamily="18" charset="0"/>
                            </a:rPr>
                            <m:t>1</m:t>
                          </m:r>
                        </m:num>
                        <m:den>
                          <m:r>
                            <a:rPr lang="en-US" altLang="en-US" sz="2600" b="0" i="1" smtClean="0">
                              <a:latin typeface="Cambria Math" panose="02040503050406030204" pitchFamily="18" charset="0"/>
                              <a:ea typeface="Cambria Math" panose="02040503050406030204" pitchFamily="18" charset="0"/>
                            </a:rPr>
                            <m:t>𝜌</m:t>
                          </m:r>
                        </m:den>
                      </m:f>
                    </m:oMath>
                  </m:oMathPara>
                </a14:m>
                <a:endParaRPr lang="en-US" altLang="en-US" sz="2600" dirty="0"/>
              </a:p>
            </p:txBody>
          </p:sp>
        </mc:Choice>
        <mc:Fallback>
          <p:sp>
            <p:nvSpPr>
              <p:cNvPr id="4" name="Content Placeholder 3"/>
              <p:cNvSpPr>
                <a:spLocks noGrp="1" noRot="1" noChangeAspect="1" noMove="1" noResize="1" noEditPoints="1" noAdjustHandles="1" noChangeArrowheads="1" noChangeShapeType="1" noTextEdit="1"/>
              </p:cNvSpPr>
              <p:nvPr>
                <p:ph idx="13"/>
              </p:nvPr>
            </p:nvSpPr>
            <p:spPr>
              <a:xfrm>
                <a:off x="457200" y="4800600"/>
                <a:ext cx="8229600" cy="1523999"/>
              </a:xfrm>
              <a:blipFill>
                <a:blip r:embed="rId3"/>
                <a:stretch>
                  <a:fillRect l="-1111" t="-6426"/>
                </a:stretch>
              </a:blipFill>
            </p:spPr>
            <p:txBody>
              <a:bodyPr/>
              <a:lstStyle/>
              <a:p>
                <a:r>
                  <a:rPr lang="en-US">
                    <a:noFill/>
                  </a:rPr>
                  <a:t> </a:t>
                </a:r>
              </a:p>
            </p:txBody>
          </p:sp>
        </mc:Fallback>
      </mc:AlternateContent>
    </p:spTree>
    <p:extLst>
      <p:ext uri="{BB962C8B-B14F-4D97-AF65-F5344CB8AC3E}">
        <p14:creationId xmlns:p14="http://schemas.microsoft.com/office/powerpoint/2010/main" val="207858983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400D1F-8329-4A5B-8EE5-DCB93AD68A75}"/>
              </a:ext>
            </a:extLst>
          </p:cNvPr>
          <p:cNvSpPr>
            <a:spLocks noGrp="1"/>
          </p:cNvSpPr>
          <p:nvPr>
            <p:ph type="title"/>
          </p:nvPr>
        </p:nvSpPr>
        <p:spPr/>
        <p:txBody>
          <a:bodyPr>
            <a:normAutofit/>
          </a:bodyPr>
          <a:lstStyle/>
          <a:p>
            <a:r>
              <a:rPr lang="en-US" sz="4000" dirty="0"/>
              <a:t>Resistors</a:t>
            </a:r>
          </a:p>
        </p:txBody>
      </p:sp>
      <p:pic>
        <p:nvPicPr>
          <p:cNvPr id="6" name="Picture 5">
            <a:extLst>
              <a:ext uri="{FF2B5EF4-FFF2-40B4-BE49-F238E27FC236}">
                <a16:creationId xmlns:a16="http://schemas.microsoft.com/office/drawing/2014/main" id="{1C18D062-DEE7-4C7B-8323-FD2560A7A57B}"/>
              </a:ext>
            </a:extLst>
          </p:cNvPr>
          <p:cNvPicPr>
            <a:picLocks noChangeAspect="1"/>
          </p:cNvPicPr>
          <p:nvPr/>
        </p:nvPicPr>
        <p:blipFill>
          <a:blip r:embed="rId2"/>
          <a:stretch>
            <a:fillRect/>
          </a:stretch>
        </p:blipFill>
        <p:spPr>
          <a:xfrm>
            <a:off x="838200" y="1600200"/>
            <a:ext cx="7538053" cy="3270478"/>
          </a:xfrm>
          <a:prstGeom prst="rect">
            <a:avLst/>
          </a:prstGeom>
        </p:spPr>
      </p:pic>
      <p:sp>
        <p:nvSpPr>
          <p:cNvPr id="8" name="TextBox 7">
            <a:extLst>
              <a:ext uri="{FF2B5EF4-FFF2-40B4-BE49-F238E27FC236}">
                <a16:creationId xmlns:a16="http://schemas.microsoft.com/office/drawing/2014/main" id="{E6FF16E5-BF8F-4843-B19A-E8FD0000BD26}"/>
              </a:ext>
            </a:extLst>
          </p:cNvPr>
          <p:cNvSpPr txBox="1"/>
          <p:nvPr/>
        </p:nvSpPr>
        <p:spPr>
          <a:xfrm>
            <a:off x="914400" y="5181600"/>
            <a:ext cx="7315200" cy="646331"/>
          </a:xfrm>
          <a:prstGeom prst="rect">
            <a:avLst/>
          </a:prstGeom>
          <a:noFill/>
        </p:spPr>
        <p:txBody>
          <a:bodyPr wrap="square">
            <a:spAutoFit/>
          </a:bodyPr>
          <a:lstStyle/>
          <a:p>
            <a:r>
              <a:rPr lang="en-US" sz="1800" dirty="0"/>
              <a:t>Symbols for a resistor used in circuit diagrams. (a) The ANSI symbol; (b) the IEC symbol.</a:t>
            </a:r>
          </a:p>
        </p:txBody>
      </p:sp>
    </p:spTree>
    <p:extLst>
      <p:ext uri="{BB962C8B-B14F-4D97-AF65-F5344CB8AC3E}">
        <p14:creationId xmlns:p14="http://schemas.microsoft.com/office/powerpoint/2010/main" val="342186150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B8755F-8B32-4838-855E-9539FCBAE6DD}"/>
              </a:ext>
            </a:extLst>
          </p:cNvPr>
          <p:cNvSpPr>
            <a:spLocks noGrp="1"/>
          </p:cNvSpPr>
          <p:nvPr>
            <p:ph type="title"/>
          </p:nvPr>
        </p:nvSpPr>
        <p:spPr/>
        <p:txBody>
          <a:bodyPr>
            <a:normAutofit/>
          </a:bodyPr>
          <a:lstStyle/>
          <a:p>
            <a:r>
              <a:rPr lang="en-US" sz="4000" dirty="0"/>
              <a:t>Resistance and resistivity</a:t>
            </a:r>
          </a:p>
        </p:txBody>
      </p:sp>
      <p:pic>
        <p:nvPicPr>
          <p:cNvPr id="6" name="Content Placeholder 5">
            <a:extLst>
              <a:ext uri="{FF2B5EF4-FFF2-40B4-BE49-F238E27FC236}">
                <a16:creationId xmlns:a16="http://schemas.microsoft.com/office/drawing/2014/main" id="{1152B8BD-6825-4067-B48F-467B633051C9}"/>
              </a:ext>
            </a:extLst>
          </p:cNvPr>
          <p:cNvPicPr>
            <a:picLocks noGrp="1" noChangeAspect="1"/>
          </p:cNvPicPr>
          <p:nvPr>
            <p:ph idx="1"/>
          </p:nvPr>
        </p:nvPicPr>
        <p:blipFill>
          <a:blip r:embed="rId2"/>
          <a:stretch>
            <a:fillRect/>
          </a:stretch>
        </p:blipFill>
        <p:spPr>
          <a:xfrm>
            <a:off x="914400" y="1534131"/>
            <a:ext cx="7704443" cy="3342669"/>
          </a:xfrm>
          <a:prstGeom prst="rect">
            <a:avLst/>
          </a:prstGeom>
        </p:spPr>
      </p:pic>
      <p:sp>
        <p:nvSpPr>
          <p:cNvPr id="8" name="TextBox 7">
            <a:extLst>
              <a:ext uri="{FF2B5EF4-FFF2-40B4-BE49-F238E27FC236}">
                <a16:creationId xmlns:a16="http://schemas.microsoft.com/office/drawing/2014/main" id="{52835BA9-7932-4C76-9979-12741749F9D4}"/>
              </a:ext>
            </a:extLst>
          </p:cNvPr>
          <p:cNvSpPr txBox="1"/>
          <p:nvPr/>
        </p:nvSpPr>
        <p:spPr>
          <a:xfrm>
            <a:off x="990600" y="5105400"/>
            <a:ext cx="7704442" cy="1200329"/>
          </a:xfrm>
          <a:prstGeom prst="rect">
            <a:avLst/>
          </a:prstGeom>
          <a:noFill/>
        </p:spPr>
        <p:txBody>
          <a:bodyPr wrap="square">
            <a:spAutoFit/>
          </a:bodyPr>
          <a:lstStyle/>
          <a:p>
            <a:r>
              <a:rPr lang="en-US" sz="1800" dirty="0"/>
              <a:t>A model of a resistor as a uniform cylinder of length </a:t>
            </a:r>
            <a:r>
              <a:rPr lang="en-US" sz="1800" i="1" dirty="0"/>
              <a:t>L </a:t>
            </a:r>
            <a:r>
              <a:rPr lang="en-US" sz="1800" dirty="0"/>
              <a:t>and cross-sectional area </a:t>
            </a:r>
            <a:r>
              <a:rPr lang="en-US" sz="1800" i="1" dirty="0"/>
              <a:t>A</a:t>
            </a:r>
            <a:r>
              <a:rPr lang="en-US" sz="1800" dirty="0"/>
              <a:t>. Its resistance to the flow of current is analogous to the resistance posed by a pipe to fluid flow. The longer the cylinder, the greater its resistance. The larger its cross-sectional area </a:t>
            </a:r>
            <a:r>
              <a:rPr lang="en-US" sz="1800" i="1" dirty="0"/>
              <a:t>A</a:t>
            </a:r>
            <a:r>
              <a:rPr lang="en-US" sz="1800" dirty="0"/>
              <a:t>, the smaller its resistance.</a:t>
            </a:r>
            <a:endParaRPr lang="en-US" sz="2000" dirty="0"/>
          </a:p>
        </p:txBody>
      </p:sp>
    </p:spTree>
    <p:extLst>
      <p:ext uri="{BB962C8B-B14F-4D97-AF65-F5344CB8AC3E}">
        <p14:creationId xmlns:p14="http://schemas.microsoft.com/office/powerpoint/2010/main" val="92444115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138A7E-BA60-486B-8C45-8E37872CE3F2}"/>
              </a:ext>
            </a:extLst>
          </p:cNvPr>
          <p:cNvSpPr>
            <a:spLocks noGrp="1"/>
          </p:cNvSpPr>
          <p:nvPr>
            <p:ph type="title"/>
          </p:nvPr>
        </p:nvSpPr>
        <p:spPr/>
        <p:txBody>
          <a:bodyPr/>
          <a:lstStyle/>
          <a:p>
            <a:r>
              <a:rPr lang="en-US" dirty="0"/>
              <a:t>How to identify resistors</a:t>
            </a:r>
          </a:p>
        </p:txBody>
      </p:sp>
      <p:pic>
        <p:nvPicPr>
          <p:cNvPr id="6" name="Picture 5">
            <a:extLst>
              <a:ext uri="{FF2B5EF4-FFF2-40B4-BE49-F238E27FC236}">
                <a16:creationId xmlns:a16="http://schemas.microsoft.com/office/drawing/2014/main" id="{8AC31847-9714-4C99-AD33-40DEF6B42569}"/>
              </a:ext>
            </a:extLst>
          </p:cNvPr>
          <p:cNvPicPr>
            <a:picLocks noChangeAspect="1"/>
          </p:cNvPicPr>
          <p:nvPr/>
        </p:nvPicPr>
        <p:blipFill>
          <a:blip r:embed="rId2"/>
          <a:stretch>
            <a:fillRect/>
          </a:stretch>
        </p:blipFill>
        <p:spPr>
          <a:xfrm>
            <a:off x="993473" y="1752600"/>
            <a:ext cx="6623654" cy="2873754"/>
          </a:xfrm>
          <a:prstGeom prst="rect">
            <a:avLst/>
          </a:prstGeom>
        </p:spPr>
      </p:pic>
      <p:sp>
        <p:nvSpPr>
          <p:cNvPr id="8" name="TextBox 7">
            <a:extLst>
              <a:ext uri="{FF2B5EF4-FFF2-40B4-BE49-F238E27FC236}">
                <a16:creationId xmlns:a16="http://schemas.microsoft.com/office/drawing/2014/main" id="{A52DAAFD-285D-4119-9BAA-615F75BBF180}"/>
              </a:ext>
            </a:extLst>
          </p:cNvPr>
          <p:cNvSpPr txBox="1"/>
          <p:nvPr/>
        </p:nvSpPr>
        <p:spPr>
          <a:xfrm>
            <a:off x="762000" y="5181600"/>
            <a:ext cx="7086600" cy="1477328"/>
          </a:xfrm>
          <a:prstGeom prst="rect">
            <a:avLst/>
          </a:prstGeom>
          <a:noFill/>
        </p:spPr>
        <p:txBody>
          <a:bodyPr wrap="square">
            <a:spAutoFit/>
          </a:bodyPr>
          <a:lstStyle/>
          <a:p>
            <a:r>
              <a:rPr lang="en-US" sz="1800" dirty="0"/>
              <a:t>Many resistors resemble the figure shown above. The four bands are used to identify the resistor. The first two colored bands represent the first two digits of the resistance of the resistor. The third color is the multiplier. The fourth color represents the tolerance of the resistor. The resistor shown has a resistance of 20 </a:t>
            </a:r>
            <a:r>
              <a:rPr lang="en-US" sz="1800" dirty="0">
                <a:latin typeface="Cambria Math"/>
                <a:cs typeface="Cambria Math"/>
              </a:rPr>
              <a:t>×</a:t>
            </a:r>
            <a:r>
              <a:rPr lang="en-US" sz="1800" dirty="0"/>
              <a:t> 10</a:t>
            </a:r>
            <a:r>
              <a:rPr lang="en-US" sz="1800" baseline="30000" dirty="0"/>
              <a:t>5</a:t>
            </a:r>
            <a:r>
              <a:rPr lang="en-US" sz="1800" dirty="0"/>
              <a:t> </a:t>
            </a:r>
            <a:r>
              <a:rPr lang="en-US" sz="1800" dirty="0">
                <a:latin typeface="Cambria Math"/>
                <a:cs typeface="Cambria Math"/>
              </a:rPr>
              <a:t>Ω</a:t>
            </a:r>
            <a:r>
              <a:rPr lang="en-US" sz="1800" dirty="0"/>
              <a:t> </a:t>
            </a:r>
            <a:r>
              <a:rPr lang="en-US" sz="1800" dirty="0">
                <a:latin typeface="Cambria Math"/>
                <a:cs typeface="Cambria Math"/>
              </a:rPr>
              <a:t>±</a:t>
            </a:r>
            <a:r>
              <a:rPr lang="en-US" sz="1800" dirty="0"/>
              <a:t> 10%.</a:t>
            </a:r>
          </a:p>
        </p:txBody>
      </p:sp>
    </p:spTree>
    <p:extLst>
      <p:ext uri="{BB962C8B-B14F-4D97-AF65-F5344CB8AC3E}">
        <p14:creationId xmlns:p14="http://schemas.microsoft.com/office/powerpoint/2010/main" val="154687625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Resistivity, example</a:t>
            </a:r>
          </a:p>
        </p:txBody>
      </p:sp>
      <p:sp>
        <p:nvSpPr>
          <p:cNvPr id="3" name="Content Placeholder 2"/>
          <p:cNvSpPr>
            <a:spLocks noGrp="1"/>
          </p:cNvSpPr>
          <p:nvPr>
            <p:ph idx="1"/>
          </p:nvPr>
        </p:nvSpPr>
        <p:spPr/>
        <p:txBody>
          <a:bodyPr/>
          <a:lstStyle/>
          <a:p>
            <a:pPr marL="0" indent="0">
              <a:buNone/>
            </a:pPr>
            <a:r>
              <a:rPr lang="en-US" dirty="0" err="1"/>
              <a:t>Nichrome</a:t>
            </a:r>
            <a:r>
              <a:rPr lang="en-US" dirty="0"/>
              <a:t> wire, often used for heating elements, has resistivity of 1.0 × 10</a:t>
            </a:r>
            <a:r>
              <a:rPr lang="en-US" baseline="30000" dirty="0"/>
              <a:t>-6</a:t>
            </a:r>
            <a:r>
              <a:rPr lang="en-US" dirty="0"/>
              <a:t> Ω ∙ m at room temperature. What length of No. 30 wire (of diameter 0.250 mm) is needed to wind a resistor that has 50 ohms at room temperature?</a:t>
            </a:r>
          </a:p>
          <a:p>
            <a:endParaRPr lang="en-US" dirty="0"/>
          </a:p>
        </p:txBody>
      </p:sp>
    </p:spTree>
    <p:extLst>
      <p:ext uri="{BB962C8B-B14F-4D97-AF65-F5344CB8AC3E}">
        <p14:creationId xmlns:p14="http://schemas.microsoft.com/office/powerpoint/2010/main" val="130393666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109051"/>
            <a:ext cx="7391400" cy="1320800"/>
          </a:xfrm>
        </p:spPr>
        <p:txBody>
          <a:bodyPr>
            <a:normAutofit/>
          </a:bodyPr>
          <a:lstStyle/>
          <a:p>
            <a:r>
              <a:rPr lang="en-US" altLang="en-US" sz="4000" dirty="0"/>
              <a:t>Resistivity and temperature </a:t>
            </a:r>
            <a:endParaRPr lang="en-US" sz="4000" b="0" dirty="0"/>
          </a:p>
        </p:txBody>
      </p:sp>
      <mc:AlternateContent xmlns:mc="http://schemas.openxmlformats.org/markup-compatibility/2006">
        <mc:Choice xmlns:a14="http://schemas.microsoft.com/office/drawing/2010/main" Requires="a14">
          <p:sp>
            <p:nvSpPr>
              <p:cNvPr id="3" name="Content Placeholder 2"/>
              <p:cNvSpPr>
                <a:spLocks noGrp="1"/>
              </p:cNvSpPr>
              <p:nvPr>
                <p:ph idx="1"/>
              </p:nvPr>
            </p:nvSpPr>
            <p:spPr>
              <a:xfrm>
                <a:off x="419100" y="1429851"/>
                <a:ext cx="8305800" cy="2743199"/>
              </a:xfrm>
            </p:spPr>
            <p:txBody>
              <a:bodyPr>
                <a:normAutofit fontScale="77500" lnSpcReduction="20000"/>
              </a:bodyPr>
              <a:lstStyle/>
              <a:p>
                <a:pPr marL="256032" indent="-256032">
                  <a:buSzPct val="100000"/>
                </a:pPr>
                <a:r>
                  <a:rPr lang="en-CA" altLang="en-US" sz="2600" dirty="0"/>
                  <a:t>The resistivity of a </a:t>
                </a:r>
                <a:r>
                  <a:rPr lang="en-CA" altLang="en-US" sz="2600" b="1" dirty="0"/>
                  <a:t>metallic </a:t>
                </a:r>
                <a:r>
                  <a:rPr lang="en-CA" altLang="en-US" sz="2600" dirty="0"/>
                  <a:t>conductor nearly always increases with increasing temperature.</a:t>
                </a:r>
              </a:p>
              <a:p>
                <a:pPr marL="256032" indent="-256032">
                  <a:buSzPct val="100000"/>
                </a:pPr>
                <a:r>
                  <a:rPr lang="en-CA" altLang="en-US" sz="2600" dirty="0"/>
                  <a:t>Over a small temperature range, the resistivity of a metal can be represented approximately:</a:t>
                </a:r>
              </a:p>
              <a:p>
                <a:pPr marL="256032" indent="-256032">
                  <a:buSzPct val="100000"/>
                </a:pPr>
                <a:endParaRPr lang="en-CA" altLang="en-US" sz="2600" dirty="0"/>
              </a:p>
              <a:p>
                <a:pPr marL="0" indent="0">
                  <a:buSzPct val="100000"/>
                  <a:buNone/>
                </a:pPr>
                <a14:m>
                  <m:oMathPara xmlns:m="http://schemas.openxmlformats.org/officeDocument/2006/math">
                    <m:oMathParaPr>
                      <m:jc m:val="centerGroup"/>
                    </m:oMathParaPr>
                    <m:oMath xmlns:m="http://schemas.openxmlformats.org/officeDocument/2006/math">
                      <m:r>
                        <a:rPr lang="en-CA" altLang="en-US" sz="2600" i="1" smtClean="0">
                          <a:latin typeface="Cambria Math" panose="02040503050406030204" pitchFamily="18" charset="0"/>
                          <a:ea typeface="Cambria Math" panose="02040503050406030204" pitchFamily="18" charset="0"/>
                        </a:rPr>
                        <m:t>𝜌</m:t>
                      </m:r>
                      <m:r>
                        <a:rPr lang="en-US" altLang="en-US" sz="2600" b="0" i="1" smtClean="0">
                          <a:latin typeface="Cambria Math" panose="02040503050406030204" pitchFamily="18" charset="0"/>
                          <a:ea typeface="Cambria Math" panose="02040503050406030204" pitchFamily="18" charset="0"/>
                        </a:rPr>
                        <m:t>=</m:t>
                      </m:r>
                      <m:sSub>
                        <m:sSubPr>
                          <m:ctrlPr>
                            <a:rPr lang="en-US" altLang="en-US" sz="2600" b="0" i="1" smtClean="0">
                              <a:latin typeface="Cambria Math" panose="02040503050406030204" pitchFamily="18" charset="0"/>
                              <a:ea typeface="Cambria Math" panose="02040503050406030204" pitchFamily="18" charset="0"/>
                            </a:rPr>
                          </m:ctrlPr>
                        </m:sSubPr>
                        <m:e>
                          <m:r>
                            <a:rPr lang="en-US" altLang="en-US" sz="2600" b="0" i="1" smtClean="0">
                              <a:latin typeface="Cambria Math" panose="02040503050406030204" pitchFamily="18" charset="0"/>
                              <a:ea typeface="Cambria Math" panose="02040503050406030204" pitchFamily="18" charset="0"/>
                            </a:rPr>
                            <m:t>𝜌</m:t>
                          </m:r>
                        </m:e>
                        <m:sub>
                          <m:r>
                            <a:rPr lang="en-US" altLang="en-US" sz="2600" b="0" i="1" smtClean="0">
                              <a:latin typeface="Cambria Math" panose="02040503050406030204" pitchFamily="18" charset="0"/>
                              <a:ea typeface="Cambria Math" panose="02040503050406030204" pitchFamily="18" charset="0"/>
                            </a:rPr>
                            <m:t>0</m:t>
                          </m:r>
                        </m:sub>
                      </m:sSub>
                      <m:r>
                        <a:rPr lang="en-US" altLang="en-US" sz="2600" b="0" i="1" smtClean="0">
                          <a:latin typeface="Cambria Math" panose="02040503050406030204" pitchFamily="18" charset="0"/>
                          <a:ea typeface="Cambria Math" panose="02040503050406030204" pitchFamily="18" charset="0"/>
                        </a:rPr>
                        <m:t>[1+</m:t>
                      </m:r>
                      <m:r>
                        <a:rPr lang="en-US" altLang="en-US" sz="2600" b="0" i="1" smtClean="0">
                          <a:latin typeface="Cambria Math" panose="02040503050406030204" pitchFamily="18" charset="0"/>
                          <a:ea typeface="Cambria Math" panose="02040503050406030204" pitchFamily="18" charset="0"/>
                        </a:rPr>
                        <m:t>𝛼</m:t>
                      </m:r>
                      <m:d>
                        <m:dPr>
                          <m:ctrlPr>
                            <a:rPr lang="en-US" altLang="en-US" sz="2600" b="0" i="1" smtClean="0">
                              <a:latin typeface="Cambria Math" panose="02040503050406030204" pitchFamily="18" charset="0"/>
                              <a:ea typeface="Cambria Math" panose="02040503050406030204" pitchFamily="18" charset="0"/>
                            </a:rPr>
                          </m:ctrlPr>
                        </m:dPr>
                        <m:e>
                          <m:r>
                            <a:rPr lang="en-US" altLang="en-US" sz="2600" b="0" i="1" smtClean="0">
                              <a:latin typeface="Cambria Math" panose="02040503050406030204" pitchFamily="18" charset="0"/>
                              <a:ea typeface="Cambria Math" panose="02040503050406030204" pitchFamily="18" charset="0"/>
                            </a:rPr>
                            <m:t>𝑇</m:t>
                          </m:r>
                          <m:r>
                            <a:rPr lang="en-US" altLang="en-US" sz="2600" b="0" i="1" smtClean="0">
                              <a:latin typeface="Cambria Math" panose="02040503050406030204" pitchFamily="18" charset="0"/>
                              <a:ea typeface="Cambria Math" panose="02040503050406030204" pitchFamily="18" charset="0"/>
                            </a:rPr>
                            <m:t>−</m:t>
                          </m:r>
                          <m:sSub>
                            <m:sSubPr>
                              <m:ctrlPr>
                                <a:rPr lang="en-US" altLang="en-US" sz="2600" b="0" i="1" smtClean="0">
                                  <a:latin typeface="Cambria Math" panose="02040503050406030204" pitchFamily="18" charset="0"/>
                                  <a:ea typeface="Cambria Math" panose="02040503050406030204" pitchFamily="18" charset="0"/>
                                </a:rPr>
                              </m:ctrlPr>
                            </m:sSubPr>
                            <m:e>
                              <m:r>
                                <a:rPr lang="en-US" altLang="en-US" sz="2600" b="0" i="1" smtClean="0">
                                  <a:latin typeface="Cambria Math" panose="02040503050406030204" pitchFamily="18" charset="0"/>
                                  <a:ea typeface="Cambria Math" panose="02040503050406030204" pitchFamily="18" charset="0"/>
                                </a:rPr>
                                <m:t>𝑇</m:t>
                              </m:r>
                            </m:e>
                            <m:sub>
                              <m:r>
                                <a:rPr lang="en-US" altLang="en-US" sz="2600" b="0" i="1" smtClean="0">
                                  <a:latin typeface="Cambria Math" panose="02040503050406030204" pitchFamily="18" charset="0"/>
                                  <a:ea typeface="Cambria Math" panose="02040503050406030204" pitchFamily="18" charset="0"/>
                                </a:rPr>
                                <m:t>0</m:t>
                              </m:r>
                            </m:sub>
                          </m:sSub>
                        </m:e>
                      </m:d>
                      <m:r>
                        <a:rPr lang="en-US" altLang="en-US" sz="2600" b="0" i="1" smtClean="0">
                          <a:latin typeface="Cambria Math" panose="02040503050406030204" pitchFamily="18" charset="0"/>
                          <a:ea typeface="Cambria Math" panose="02040503050406030204" pitchFamily="18" charset="0"/>
                        </a:rPr>
                        <m:t>]</m:t>
                      </m:r>
                    </m:oMath>
                  </m:oMathPara>
                </a14:m>
                <a:endParaRPr lang="en-CA" altLang="en-US" sz="2600" dirty="0"/>
              </a:p>
              <a:p>
                <a:pPr marL="0" indent="0">
                  <a:buSzPct val="100000"/>
                  <a:buNone/>
                </a:pPr>
                <a:r>
                  <a:rPr lang="en-CA" altLang="en-US" sz="2600" dirty="0"/>
                  <a:t>      where </a:t>
                </a:r>
                <a14:m>
                  <m:oMath xmlns:m="http://schemas.openxmlformats.org/officeDocument/2006/math">
                    <m:r>
                      <a:rPr lang="en-CA" altLang="en-US" sz="2600" i="1" smtClean="0">
                        <a:latin typeface="Cambria Math" panose="02040503050406030204" pitchFamily="18" charset="0"/>
                        <a:ea typeface="Cambria Math" panose="02040503050406030204" pitchFamily="18" charset="0"/>
                      </a:rPr>
                      <m:t>𝜌</m:t>
                    </m:r>
                    <m:r>
                      <a:rPr lang="en-CA" altLang="en-US" sz="2600" i="1" smtClean="0">
                        <a:latin typeface="Cambria Math" panose="02040503050406030204" pitchFamily="18" charset="0"/>
                        <a:ea typeface="Cambria Math" panose="02040503050406030204" pitchFamily="18" charset="0"/>
                      </a:rPr>
                      <m:t> </m:t>
                    </m:r>
                  </m:oMath>
                </a14:m>
                <a:r>
                  <a:rPr lang="en-CA" altLang="en-US" sz="2600" dirty="0"/>
                  <a:t>is the resistivity at temperature </a:t>
                </a:r>
                <a14:m>
                  <m:oMath xmlns:m="http://schemas.openxmlformats.org/officeDocument/2006/math">
                    <m:r>
                      <a:rPr lang="en-US" altLang="en-US" sz="2600" i="1">
                        <a:latin typeface="Cambria Math" panose="02040503050406030204" pitchFamily="18" charset="0"/>
                        <a:ea typeface="Cambria Math" panose="02040503050406030204" pitchFamily="18" charset="0"/>
                      </a:rPr>
                      <m:t>𝑇</m:t>
                    </m:r>
                  </m:oMath>
                </a14:m>
                <a:endParaRPr lang="en-CA" altLang="en-US" sz="2600" dirty="0"/>
              </a:p>
              <a:p>
                <a:pPr marL="0" indent="0">
                  <a:buSzPct val="100000"/>
                  <a:buNone/>
                </a:pPr>
                <a14:m>
                  <m:oMath xmlns:m="http://schemas.openxmlformats.org/officeDocument/2006/math">
                    <m:sSub>
                      <m:sSubPr>
                        <m:ctrlPr>
                          <a:rPr lang="en-US" altLang="en-US" sz="2600" b="0" i="1" smtClean="0">
                            <a:latin typeface="Cambria Math" panose="02040503050406030204" pitchFamily="18" charset="0"/>
                            <a:ea typeface="Cambria Math" panose="02040503050406030204" pitchFamily="18" charset="0"/>
                          </a:rPr>
                        </m:ctrlPr>
                      </m:sSubPr>
                      <m:e>
                        <m:r>
                          <a:rPr lang="en-US" altLang="en-US" sz="2600" b="0" i="1" smtClean="0">
                            <a:latin typeface="Cambria Math" panose="02040503050406030204" pitchFamily="18" charset="0"/>
                            <a:ea typeface="Cambria Math" panose="02040503050406030204" pitchFamily="18" charset="0"/>
                          </a:rPr>
                          <m:t>                  </m:t>
                        </m:r>
                        <m:r>
                          <a:rPr lang="en-US" altLang="en-US" sz="2600" b="0" i="1" smtClean="0">
                            <a:latin typeface="Cambria Math" panose="02040503050406030204" pitchFamily="18" charset="0"/>
                            <a:ea typeface="Cambria Math" panose="02040503050406030204" pitchFamily="18" charset="0"/>
                          </a:rPr>
                          <m:t>𝜌</m:t>
                        </m:r>
                      </m:e>
                      <m:sub>
                        <m:r>
                          <a:rPr lang="en-US" altLang="en-US" sz="2600" b="0" i="1" smtClean="0">
                            <a:latin typeface="Cambria Math" panose="02040503050406030204" pitchFamily="18" charset="0"/>
                            <a:ea typeface="Cambria Math" panose="02040503050406030204" pitchFamily="18" charset="0"/>
                          </a:rPr>
                          <m:t>0</m:t>
                        </m:r>
                      </m:sub>
                    </m:sSub>
                    <m:r>
                      <a:rPr lang="en-US" altLang="en-US" sz="2600" b="0" i="1" smtClean="0">
                        <a:latin typeface="Cambria Math" panose="02040503050406030204" pitchFamily="18" charset="0"/>
                        <a:ea typeface="Cambria Math" panose="02040503050406030204" pitchFamily="18" charset="0"/>
                      </a:rPr>
                      <m:t> </m:t>
                    </m:r>
                  </m:oMath>
                </a14:m>
                <a:r>
                  <a:rPr lang="en-CA" altLang="en-US" sz="2600" dirty="0"/>
                  <a:t>- resistivity at reference temperature </a:t>
                </a:r>
                <a14:m>
                  <m:oMath xmlns:m="http://schemas.openxmlformats.org/officeDocument/2006/math">
                    <m:sSub>
                      <m:sSubPr>
                        <m:ctrlPr>
                          <a:rPr lang="en-US" altLang="en-US" sz="2600" i="1">
                            <a:latin typeface="Cambria Math" panose="02040503050406030204" pitchFamily="18" charset="0"/>
                            <a:ea typeface="Cambria Math" panose="02040503050406030204" pitchFamily="18" charset="0"/>
                          </a:rPr>
                        </m:ctrlPr>
                      </m:sSubPr>
                      <m:e>
                        <m:r>
                          <a:rPr lang="en-US" altLang="en-US" sz="2600" i="1">
                            <a:latin typeface="Cambria Math" panose="02040503050406030204" pitchFamily="18" charset="0"/>
                            <a:ea typeface="Cambria Math" panose="02040503050406030204" pitchFamily="18" charset="0"/>
                          </a:rPr>
                          <m:t>𝑇</m:t>
                        </m:r>
                      </m:e>
                      <m:sub>
                        <m:r>
                          <a:rPr lang="en-US" altLang="en-US" sz="2600" i="1">
                            <a:latin typeface="Cambria Math" panose="02040503050406030204" pitchFamily="18" charset="0"/>
                            <a:ea typeface="Cambria Math" panose="02040503050406030204" pitchFamily="18" charset="0"/>
                          </a:rPr>
                          <m:t>0</m:t>
                        </m:r>
                      </m:sub>
                    </m:sSub>
                  </m:oMath>
                </a14:m>
                <a:r>
                  <a:rPr lang="en-CA" altLang="en-US" sz="2600" dirty="0"/>
                  <a:t>, and</a:t>
                </a:r>
              </a:p>
              <a:p>
                <a:pPr marL="0" indent="0">
                  <a:buSzPct val="100000"/>
                  <a:buNone/>
                </a:pPr>
                <a:r>
                  <a:rPr lang="en-US" altLang="en-US" sz="2600" b="0" dirty="0">
                    <a:ea typeface="Cambria Math" panose="02040503050406030204" pitchFamily="18" charset="0"/>
                  </a:rPr>
                  <a:t>                  </a:t>
                </a:r>
                <a14:m>
                  <m:oMath xmlns:m="http://schemas.openxmlformats.org/officeDocument/2006/math">
                    <m:r>
                      <a:rPr lang="en-US" altLang="en-US" sz="2600" b="0" i="1" smtClean="0">
                        <a:latin typeface="Cambria Math" panose="02040503050406030204" pitchFamily="18" charset="0"/>
                        <a:ea typeface="Cambria Math" panose="02040503050406030204" pitchFamily="18" charset="0"/>
                      </a:rPr>
                      <m:t>𝛼</m:t>
                    </m:r>
                    <m:r>
                      <a:rPr lang="en-US" altLang="en-US" sz="2600" b="0" i="1" smtClean="0">
                        <a:latin typeface="Cambria Math" panose="02040503050406030204" pitchFamily="18" charset="0"/>
                        <a:ea typeface="Cambria Math" panose="02040503050406030204" pitchFamily="18" charset="0"/>
                      </a:rPr>
                      <m:t> </m:t>
                    </m:r>
                  </m:oMath>
                </a14:m>
                <a:r>
                  <a:rPr lang="en-CA" altLang="en-US" sz="2600" dirty="0"/>
                  <a:t>- temperature coefficient of resistivity.</a:t>
                </a:r>
              </a:p>
              <a:p>
                <a:pPr marL="0" indent="0">
                  <a:buSzPct val="100000"/>
                  <a:buNone/>
                </a:pPr>
                <a:endParaRPr lang="en-CA" altLang="en-US" sz="2600" dirty="0"/>
              </a:p>
            </p:txBody>
          </p:sp>
        </mc:Choice>
        <mc:Fallback>
          <p:sp>
            <p:nvSpPr>
              <p:cNvPr id="3" name="Content Placeholder 2"/>
              <p:cNvSpPr>
                <a:spLocks noGrp="1" noRot="1" noChangeAspect="1" noMove="1" noResize="1" noEditPoints="1" noAdjustHandles="1" noChangeArrowheads="1" noChangeShapeType="1" noTextEdit="1"/>
              </p:cNvSpPr>
              <p:nvPr>
                <p:ph idx="1"/>
              </p:nvPr>
            </p:nvSpPr>
            <p:spPr>
              <a:xfrm>
                <a:off x="419100" y="1429851"/>
                <a:ext cx="8305800" cy="2743199"/>
              </a:xfrm>
              <a:blipFill>
                <a:blip r:embed="rId2"/>
                <a:stretch>
                  <a:fillRect l="-661" t="-4222"/>
                </a:stretch>
              </a:blipFill>
            </p:spPr>
            <p:txBody>
              <a:bodyPr/>
              <a:lstStyle/>
              <a:p>
                <a:r>
                  <a:rPr lang="en-US">
                    <a:noFill/>
                  </a:rPr>
                  <a:t> </a:t>
                </a:r>
              </a:p>
            </p:txBody>
          </p:sp>
        </mc:Fallback>
      </mc:AlternateContent>
      <p:pic>
        <p:nvPicPr>
          <p:cNvPr id="4" name="Picture 3">
            <a:extLst>
              <a:ext uri="{FF2B5EF4-FFF2-40B4-BE49-F238E27FC236}">
                <a16:creationId xmlns:a16="http://schemas.microsoft.com/office/drawing/2014/main" id="{014A4B42-8D6E-4862-BDB6-E15B1B5C9502}"/>
              </a:ext>
            </a:extLst>
          </p:cNvPr>
          <p:cNvPicPr>
            <a:picLocks noChangeAspect="1"/>
          </p:cNvPicPr>
          <p:nvPr/>
        </p:nvPicPr>
        <p:blipFill>
          <a:blip r:embed="rId3"/>
          <a:stretch>
            <a:fillRect/>
          </a:stretch>
        </p:blipFill>
        <p:spPr>
          <a:xfrm flipH="1">
            <a:off x="4332206" y="4724400"/>
            <a:ext cx="4559750" cy="1978304"/>
          </a:xfrm>
          <a:prstGeom prst="rect">
            <a:avLst/>
          </a:prstGeom>
        </p:spPr>
      </p:pic>
      <p:sp>
        <p:nvSpPr>
          <p:cNvPr id="8" name="TextBox 7">
            <a:extLst>
              <a:ext uri="{FF2B5EF4-FFF2-40B4-BE49-F238E27FC236}">
                <a16:creationId xmlns:a16="http://schemas.microsoft.com/office/drawing/2014/main" id="{E1DB3021-BA14-4C0E-AB69-126950AC3EBB}"/>
              </a:ext>
            </a:extLst>
          </p:cNvPr>
          <p:cNvSpPr txBox="1"/>
          <p:nvPr/>
        </p:nvSpPr>
        <p:spPr>
          <a:xfrm>
            <a:off x="794503" y="4974888"/>
            <a:ext cx="3200400" cy="1477328"/>
          </a:xfrm>
          <a:prstGeom prst="rect">
            <a:avLst/>
          </a:prstGeom>
          <a:noFill/>
        </p:spPr>
        <p:txBody>
          <a:bodyPr wrap="square">
            <a:spAutoFit/>
          </a:bodyPr>
          <a:lstStyle/>
          <a:p>
            <a:r>
              <a:rPr lang="en-US" sz="1800" dirty="0"/>
              <a:t>These familiar thermometers are based on the automated measurement of a thermistor’s temperature-dependent resistance.</a:t>
            </a:r>
          </a:p>
        </p:txBody>
      </p:sp>
    </p:spTree>
    <p:extLst>
      <p:ext uri="{BB962C8B-B14F-4D97-AF65-F5344CB8AC3E}">
        <p14:creationId xmlns:p14="http://schemas.microsoft.com/office/powerpoint/2010/main" val="3602714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Temperature variation of resistivity, example</a:t>
            </a:r>
          </a:p>
        </p:txBody>
      </p:sp>
      <p:sp>
        <p:nvSpPr>
          <p:cNvPr id="3" name="Content Placeholder 2"/>
          <p:cNvSpPr>
            <a:spLocks noGrp="1"/>
          </p:cNvSpPr>
          <p:nvPr>
            <p:ph idx="1"/>
          </p:nvPr>
        </p:nvSpPr>
        <p:spPr/>
        <p:txBody>
          <a:bodyPr/>
          <a:lstStyle/>
          <a:p>
            <a:pPr marL="0" indent="0">
              <a:buNone/>
            </a:pPr>
            <a:r>
              <a:rPr lang="en-US" dirty="0"/>
              <a:t>A platinum wire is used to determine the melting point of indium.  The resistance of the platinum wire is 2.000 Ω at 20°C and increases to 3.072 Ω as the indium starts to melt.  What is the melting point of indium? The temperature coefficient of resistivity for platinum is 3.9 × 10</a:t>
            </a:r>
            <a:r>
              <a:rPr lang="en-US" baseline="30000" dirty="0"/>
              <a:t>-3</a:t>
            </a:r>
            <a:r>
              <a:rPr lang="en-US" dirty="0"/>
              <a:t>(C°)</a:t>
            </a:r>
            <a:r>
              <a:rPr lang="en-US" baseline="30000" dirty="0"/>
              <a:t>-1</a:t>
            </a:r>
            <a:r>
              <a:rPr lang="en-US" dirty="0"/>
              <a:t>.</a:t>
            </a:r>
          </a:p>
        </p:txBody>
      </p:sp>
    </p:spTree>
    <p:extLst>
      <p:ext uri="{BB962C8B-B14F-4D97-AF65-F5344CB8AC3E}">
        <p14:creationId xmlns:p14="http://schemas.microsoft.com/office/powerpoint/2010/main" val="386313096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altLang="en-US" sz="4000" dirty="0"/>
              <a:t>Superconductivity</a:t>
            </a:r>
            <a:endParaRPr lang="en-US" sz="4000" dirty="0"/>
          </a:p>
        </p:txBody>
      </p:sp>
      <p:sp>
        <p:nvSpPr>
          <p:cNvPr id="3" name="Content Placeholder 2"/>
          <p:cNvSpPr>
            <a:spLocks noGrp="1"/>
          </p:cNvSpPr>
          <p:nvPr>
            <p:ph idx="1"/>
          </p:nvPr>
        </p:nvSpPr>
        <p:spPr>
          <a:xfrm>
            <a:off x="457200" y="1600200"/>
            <a:ext cx="4953000" cy="4724400"/>
          </a:xfrm>
        </p:spPr>
        <p:txBody>
          <a:bodyPr>
            <a:normAutofit/>
          </a:bodyPr>
          <a:lstStyle/>
          <a:p>
            <a:pPr marL="256032" indent="-256032">
              <a:buSzPct val="100000"/>
            </a:pPr>
            <a:r>
              <a:rPr lang="en-CA" altLang="en-US" sz="2200" dirty="0"/>
              <a:t>Some materials show a phenomenon called </a:t>
            </a:r>
            <a:r>
              <a:rPr lang="en-CA" altLang="en-US" sz="2200" b="1" dirty="0"/>
              <a:t>superconductivity</a:t>
            </a:r>
            <a:r>
              <a:rPr lang="en-CA" altLang="en-US" sz="2200" dirty="0"/>
              <a:t>. </a:t>
            </a:r>
          </a:p>
          <a:p>
            <a:pPr marL="256032" indent="-256032">
              <a:buSzPct val="100000"/>
            </a:pPr>
            <a:r>
              <a:rPr lang="en-CA" altLang="en-US" sz="2200" dirty="0"/>
              <a:t>As the temperature decreases, the resistivity at first decreases </a:t>
            </a:r>
            <a:br>
              <a:rPr lang="en-CA" altLang="en-US" sz="2200" dirty="0"/>
            </a:br>
            <a:r>
              <a:rPr lang="en-CA" altLang="en-US" sz="2200" dirty="0"/>
              <a:t>smoothly, like that of any metal. Below a certain critical </a:t>
            </a:r>
            <a:br>
              <a:rPr lang="en-CA" altLang="en-US" sz="2200" dirty="0"/>
            </a:br>
            <a:r>
              <a:rPr lang="en-CA" altLang="en-US" sz="2200" dirty="0"/>
              <a:t>temperature </a:t>
            </a:r>
            <a:r>
              <a:rPr lang="en-CA" altLang="en-US" sz="2200" i="1" dirty="0"/>
              <a:t>T</a:t>
            </a:r>
            <a:r>
              <a:rPr lang="en-CA" altLang="en-US" sz="2200" baseline="-25000" dirty="0"/>
              <a:t>c</a:t>
            </a:r>
            <a:r>
              <a:rPr lang="en-CA" altLang="en-US" sz="2200" dirty="0"/>
              <a:t> a phase transition occurs and the resistivity suddenly drops to zero. </a:t>
            </a:r>
          </a:p>
          <a:p>
            <a:pPr marL="256032" indent="-256032">
              <a:buSzPct val="100000"/>
            </a:pPr>
            <a:r>
              <a:rPr lang="en-CA" altLang="en-US" sz="2200" dirty="0"/>
              <a:t>Once a current has been established in a superconducting ring, it continues indefinitely without the presence of any driving field.</a:t>
            </a:r>
          </a:p>
        </p:txBody>
      </p:sp>
      <p:pic>
        <p:nvPicPr>
          <p:cNvPr id="4" name="Picture 3">
            <a:extLst>
              <a:ext uri="{FF2B5EF4-FFF2-40B4-BE49-F238E27FC236}">
                <a16:creationId xmlns:a16="http://schemas.microsoft.com/office/drawing/2014/main" id="{5E9251A2-91EA-4040-B5D3-A2FD65D0F806}"/>
              </a:ext>
            </a:extLst>
          </p:cNvPr>
          <p:cNvPicPr>
            <a:picLocks noChangeAspect="1"/>
          </p:cNvPicPr>
          <p:nvPr/>
        </p:nvPicPr>
        <p:blipFill>
          <a:blip r:embed="rId2"/>
          <a:stretch>
            <a:fillRect/>
          </a:stretch>
        </p:blipFill>
        <p:spPr>
          <a:xfrm>
            <a:off x="5618339" y="1690689"/>
            <a:ext cx="2837875" cy="3700830"/>
          </a:xfrm>
          <a:prstGeom prst="rect">
            <a:avLst/>
          </a:prstGeom>
        </p:spPr>
      </p:pic>
      <p:sp>
        <p:nvSpPr>
          <p:cNvPr id="7" name="TextBox 6">
            <a:extLst>
              <a:ext uri="{FF2B5EF4-FFF2-40B4-BE49-F238E27FC236}">
                <a16:creationId xmlns:a16="http://schemas.microsoft.com/office/drawing/2014/main" id="{4EF8F21B-F31C-4A73-BDBE-81B676045AD3}"/>
              </a:ext>
            </a:extLst>
          </p:cNvPr>
          <p:cNvSpPr txBox="1"/>
          <p:nvPr/>
        </p:nvSpPr>
        <p:spPr>
          <a:xfrm>
            <a:off x="6019800" y="5334000"/>
            <a:ext cx="3429000" cy="1477328"/>
          </a:xfrm>
          <a:prstGeom prst="rect">
            <a:avLst/>
          </a:prstGeom>
          <a:noFill/>
        </p:spPr>
        <p:txBody>
          <a:bodyPr wrap="square">
            <a:spAutoFit/>
          </a:bodyPr>
          <a:lstStyle/>
          <a:p>
            <a:r>
              <a:rPr lang="en-US" sz="1800" dirty="0">
                <a:solidFill>
                  <a:srgbClr val="000000"/>
                </a:solidFill>
              </a:rPr>
              <a:t>The resistance of a sample of mercury is zero at very low temperatures—it is a superconductor up to the temperature of about 4.2 K. </a:t>
            </a:r>
          </a:p>
        </p:txBody>
      </p:sp>
    </p:spTree>
    <p:extLst>
      <p:ext uri="{BB962C8B-B14F-4D97-AF65-F5344CB8AC3E}">
        <p14:creationId xmlns:p14="http://schemas.microsoft.com/office/powerpoint/2010/main" val="64417921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altLang="en-US" sz="4000" dirty="0"/>
              <a:t>Resistance and Ohm’s law</a:t>
            </a:r>
            <a:endParaRPr lang="en-US" sz="4000" dirty="0"/>
          </a:p>
        </p:txBody>
      </p:sp>
      <p:sp>
        <p:nvSpPr>
          <p:cNvPr id="5" name="Content Placeholder 4"/>
          <p:cNvSpPr>
            <a:spLocks noGrp="1"/>
          </p:cNvSpPr>
          <p:nvPr>
            <p:ph idx="13"/>
          </p:nvPr>
        </p:nvSpPr>
        <p:spPr>
          <a:xfrm>
            <a:off x="533400" y="1828800"/>
            <a:ext cx="7772400" cy="633603"/>
          </a:xfrm>
        </p:spPr>
        <p:txBody>
          <a:bodyPr>
            <a:normAutofit fontScale="92500" lnSpcReduction="20000"/>
          </a:bodyPr>
          <a:lstStyle/>
          <a:p>
            <a:pPr marL="0" indent="0">
              <a:buNone/>
            </a:pPr>
            <a:r>
              <a:rPr lang="en-US" altLang="en-US" sz="2200" dirty="0"/>
              <a:t>The potential across a conductor is given by Ohm’s law: </a:t>
            </a:r>
          </a:p>
          <a:p>
            <a:pPr marL="0" indent="0">
              <a:buNone/>
            </a:pPr>
            <a:r>
              <a:rPr lang="en-US" altLang="en-US" sz="2200" i="1" dirty="0"/>
              <a:t>                                                              V </a:t>
            </a:r>
            <a:r>
              <a:rPr lang="en-US" altLang="en-US" sz="2200" dirty="0"/>
              <a:t>= </a:t>
            </a:r>
            <a:r>
              <a:rPr lang="en-US" altLang="en-US" sz="2200" i="1" dirty="0"/>
              <a:t>IR</a:t>
            </a:r>
            <a:endParaRPr lang="en-US" altLang="en-US" sz="2200" dirty="0"/>
          </a:p>
        </p:txBody>
      </p:sp>
      <p:pic>
        <p:nvPicPr>
          <p:cNvPr id="10" name="Picture 9">
            <a:extLst>
              <a:ext uri="{FF2B5EF4-FFF2-40B4-BE49-F238E27FC236}">
                <a16:creationId xmlns:a16="http://schemas.microsoft.com/office/drawing/2014/main" id="{2CE7E928-8287-4EB7-888B-06A16EB6E21E}"/>
              </a:ext>
            </a:extLst>
          </p:cNvPr>
          <p:cNvPicPr>
            <a:picLocks noChangeAspect="1"/>
          </p:cNvPicPr>
          <p:nvPr/>
        </p:nvPicPr>
        <p:blipFill>
          <a:blip r:embed="rId2"/>
          <a:stretch>
            <a:fillRect/>
          </a:stretch>
        </p:blipFill>
        <p:spPr>
          <a:xfrm>
            <a:off x="381000" y="2539906"/>
            <a:ext cx="7315200" cy="3173790"/>
          </a:xfrm>
          <a:prstGeom prst="rect">
            <a:avLst/>
          </a:prstGeom>
        </p:spPr>
      </p:pic>
      <p:sp>
        <p:nvSpPr>
          <p:cNvPr id="12" name="TextBox 11">
            <a:extLst>
              <a:ext uri="{FF2B5EF4-FFF2-40B4-BE49-F238E27FC236}">
                <a16:creationId xmlns:a16="http://schemas.microsoft.com/office/drawing/2014/main" id="{80578270-0320-4091-9772-506BC64B7B76}"/>
              </a:ext>
            </a:extLst>
          </p:cNvPr>
          <p:cNvSpPr txBox="1"/>
          <p:nvPr/>
        </p:nvSpPr>
        <p:spPr>
          <a:xfrm>
            <a:off x="628650" y="5791200"/>
            <a:ext cx="7715751" cy="923330"/>
          </a:xfrm>
          <a:prstGeom prst="rect">
            <a:avLst/>
          </a:prstGeom>
          <a:noFill/>
        </p:spPr>
        <p:txBody>
          <a:bodyPr wrap="square">
            <a:spAutoFit/>
          </a:bodyPr>
          <a:lstStyle/>
          <a:p>
            <a:r>
              <a:rPr lang="en-US" sz="1800" dirty="0"/>
              <a:t>A resistor is placed in a circuit with a battery. The voltage applied varies from </a:t>
            </a:r>
            <a:r>
              <a:rPr lang="en-US" sz="1800" dirty="0">
                <a:latin typeface="Cambria Math"/>
                <a:cs typeface="Cambria Math"/>
              </a:rPr>
              <a:t>−</a:t>
            </a:r>
            <a:r>
              <a:rPr lang="en-US" sz="1800" dirty="0"/>
              <a:t>10.00 V to </a:t>
            </a:r>
            <a:r>
              <a:rPr lang="en-US" sz="1800" dirty="0">
                <a:latin typeface="Cambria Math"/>
                <a:cs typeface="Cambria Math"/>
              </a:rPr>
              <a:t>+</a:t>
            </a:r>
            <a:r>
              <a:rPr lang="en-US" sz="1800" dirty="0"/>
              <a:t>10.00 V, increased by 1.00-V increments. A plot shows values of the voltage versus the current typical of what a casual experimenter might find.</a:t>
            </a:r>
          </a:p>
        </p:txBody>
      </p:sp>
    </p:spTree>
    <p:extLst>
      <p:ext uri="{BB962C8B-B14F-4D97-AF65-F5344CB8AC3E}">
        <p14:creationId xmlns:p14="http://schemas.microsoft.com/office/powerpoint/2010/main" val="248696620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altLang="en-US" sz="4000" dirty="0"/>
              <a:t>Ohmic resistors</a:t>
            </a:r>
            <a:endParaRPr lang="en-US" sz="4000" dirty="0"/>
          </a:p>
        </p:txBody>
      </p:sp>
      <p:sp>
        <p:nvSpPr>
          <p:cNvPr id="3" name="Content Placeholder 2"/>
          <p:cNvSpPr>
            <a:spLocks noGrp="1"/>
          </p:cNvSpPr>
          <p:nvPr>
            <p:ph idx="1"/>
          </p:nvPr>
        </p:nvSpPr>
        <p:spPr>
          <a:xfrm>
            <a:off x="457200" y="1600201"/>
            <a:ext cx="8229600" cy="1143000"/>
          </a:xfrm>
        </p:spPr>
        <p:txBody>
          <a:bodyPr>
            <a:normAutofit/>
          </a:bodyPr>
          <a:lstStyle/>
          <a:p>
            <a:pPr marL="0" indent="0">
              <a:buSzPct val="100000"/>
              <a:buNone/>
            </a:pPr>
            <a:r>
              <a:rPr lang="en-CA" altLang="en-US" sz="2600" dirty="0"/>
              <a:t>For a resistor that obeys Ohm’s law, a graph of current as a function of potential difference (voltage) is a straight line.</a:t>
            </a:r>
          </a:p>
        </p:txBody>
      </p:sp>
      <p:pic>
        <p:nvPicPr>
          <p:cNvPr id="5" name="Picture 4">
            <a:extLst>
              <a:ext uri="{FF2B5EF4-FFF2-40B4-BE49-F238E27FC236}">
                <a16:creationId xmlns:a16="http://schemas.microsoft.com/office/drawing/2014/main" id="{F18EAA47-C2C1-497A-A013-65645F806B3B}"/>
              </a:ext>
            </a:extLst>
          </p:cNvPr>
          <p:cNvPicPr>
            <a:picLocks noChangeAspect="1"/>
          </p:cNvPicPr>
          <p:nvPr/>
        </p:nvPicPr>
        <p:blipFill>
          <a:blip r:embed="rId2"/>
          <a:stretch>
            <a:fillRect/>
          </a:stretch>
        </p:blipFill>
        <p:spPr>
          <a:xfrm>
            <a:off x="304800" y="3048000"/>
            <a:ext cx="8065707" cy="3499407"/>
          </a:xfrm>
          <a:prstGeom prst="rect">
            <a:avLst/>
          </a:prstGeom>
        </p:spPr>
      </p:pic>
    </p:spTree>
    <p:extLst>
      <p:ext uri="{BB962C8B-B14F-4D97-AF65-F5344CB8AC3E}">
        <p14:creationId xmlns:p14="http://schemas.microsoft.com/office/powerpoint/2010/main" val="163974785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altLang="en-US" sz="4000" dirty="0"/>
              <a:t>Current, the definition</a:t>
            </a:r>
            <a:endParaRPr lang="en-US" sz="4000" dirty="0"/>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411126" y="1763186"/>
                <a:ext cx="5075274" cy="2351614"/>
              </a:xfrm>
            </p:spPr>
            <p:txBody>
              <a:bodyPr>
                <a:normAutofit/>
              </a:bodyPr>
              <a:lstStyle/>
              <a:p>
                <a:pPr marL="0" indent="0">
                  <a:buSzPct val="100000"/>
                  <a:buNone/>
                </a:pPr>
                <a:r>
                  <a:rPr lang="en-US" altLang="en-US" sz="2400" dirty="0"/>
                  <a:t>A </a:t>
                </a:r>
                <a:r>
                  <a:rPr lang="en-US" altLang="en-US" sz="2400" b="1" dirty="0"/>
                  <a:t>current</a:t>
                </a:r>
                <a:r>
                  <a:rPr lang="en-US" altLang="en-US" sz="2400" dirty="0"/>
                  <a:t> is any motion of charge from one region to another.</a:t>
                </a:r>
              </a:p>
              <a:p>
                <a:pPr marL="0" indent="0">
                  <a:buSzPct val="100000"/>
                  <a:buNone/>
                </a:pPr>
                <a:r>
                  <a:rPr lang="en-US" altLang="en-US" sz="2400" dirty="0"/>
                  <a:t>                                         </a:t>
                </a:r>
                <a14:m>
                  <m:oMath xmlns:m="http://schemas.openxmlformats.org/officeDocument/2006/math">
                    <m:sSub>
                      <m:sSubPr>
                        <m:ctrlPr>
                          <a:rPr lang="en-US" altLang="en-US" sz="2800" i="1" smtClean="0">
                            <a:latin typeface="Cambria Math" panose="02040503050406030204" pitchFamily="18" charset="0"/>
                          </a:rPr>
                        </m:ctrlPr>
                      </m:sSubPr>
                      <m:e>
                        <m:r>
                          <a:rPr lang="en-US" altLang="en-US" sz="2800" b="0" i="1" smtClean="0">
                            <a:latin typeface="Cambria Math" panose="02040503050406030204" pitchFamily="18" charset="0"/>
                          </a:rPr>
                          <m:t>𝐼</m:t>
                        </m:r>
                      </m:e>
                      <m:sub>
                        <m:r>
                          <a:rPr lang="en-US" altLang="en-US" sz="2800" b="0" i="1" smtClean="0">
                            <a:latin typeface="Cambria Math" panose="02040503050406030204" pitchFamily="18" charset="0"/>
                          </a:rPr>
                          <m:t>𝑎𝑣</m:t>
                        </m:r>
                      </m:sub>
                    </m:sSub>
                    <m:r>
                      <a:rPr lang="en-US" altLang="en-US" sz="2800" b="0" i="1" smtClean="0">
                        <a:latin typeface="Cambria Math" panose="02040503050406030204" pitchFamily="18" charset="0"/>
                      </a:rPr>
                      <m:t>=</m:t>
                    </m:r>
                    <m:f>
                      <m:fPr>
                        <m:ctrlPr>
                          <a:rPr lang="en-US" altLang="en-US" sz="2800" b="0" i="1" smtClean="0">
                            <a:latin typeface="Cambria Math" panose="02040503050406030204" pitchFamily="18" charset="0"/>
                          </a:rPr>
                        </m:ctrlPr>
                      </m:fPr>
                      <m:num>
                        <m:r>
                          <a:rPr lang="en-US" altLang="en-US" sz="2800" b="0" i="1" smtClean="0">
                            <a:latin typeface="Cambria Math" panose="02040503050406030204" pitchFamily="18" charset="0"/>
                            <a:ea typeface="Cambria Math" panose="02040503050406030204" pitchFamily="18" charset="0"/>
                          </a:rPr>
                          <m:t>∆</m:t>
                        </m:r>
                        <m:r>
                          <a:rPr lang="en-US" altLang="en-US" sz="2800" b="0" i="1" smtClean="0">
                            <a:latin typeface="Cambria Math" panose="02040503050406030204" pitchFamily="18" charset="0"/>
                            <a:ea typeface="Cambria Math" panose="02040503050406030204" pitchFamily="18" charset="0"/>
                          </a:rPr>
                          <m:t>𝑄</m:t>
                        </m:r>
                      </m:num>
                      <m:den>
                        <m:r>
                          <a:rPr lang="en-US" altLang="en-US" sz="2800" b="0" i="1" smtClean="0">
                            <a:latin typeface="Cambria Math" panose="02040503050406030204" pitchFamily="18" charset="0"/>
                            <a:ea typeface="Cambria Math" panose="02040503050406030204" pitchFamily="18" charset="0"/>
                          </a:rPr>
                          <m:t>∆</m:t>
                        </m:r>
                        <m:r>
                          <a:rPr lang="en-US" altLang="en-US" sz="2800" b="0" i="1" smtClean="0">
                            <a:latin typeface="Cambria Math" panose="02040503050406030204" pitchFamily="18" charset="0"/>
                            <a:ea typeface="Cambria Math" panose="02040503050406030204" pitchFamily="18" charset="0"/>
                          </a:rPr>
                          <m:t>𝑡</m:t>
                        </m:r>
                      </m:den>
                    </m:f>
                  </m:oMath>
                </a14:m>
                <a:endParaRPr lang="en-US" altLang="en-US" sz="2800" b="0" dirty="0"/>
              </a:p>
              <a:p>
                <a:pPr marL="0" indent="0">
                  <a:buSzPct val="100000"/>
                  <a:buNone/>
                </a:pPr>
                <a:endParaRPr lang="en-US" altLang="en-US" sz="2400"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411126" y="1763186"/>
                <a:ext cx="5075274" cy="2351614"/>
              </a:xfrm>
              <a:blipFill>
                <a:blip r:embed="rId2"/>
                <a:stretch>
                  <a:fillRect l="-1801" t="-3627" r="-108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8" name="TextBox 7">
                <a:extLst>
                  <a:ext uri="{FF2B5EF4-FFF2-40B4-BE49-F238E27FC236}">
                    <a16:creationId xmlns:a16="http://schemas.microsoft.com/office/drawing/2014/main" id="{EDC79EDD-C8FB-45D9-A7BC-6676CC659A3A}"/>
                  </a:ext>
                </a:extLst>
              </p:cNvPr>
              <p:cNvSpPr txBox="1"/>
              <p:nvPr/>
            </p:nvSpPr>
            <p:spPr>
              <a:xfrm>
                <a:off x="304800" y="3352800"/>
                <a:ext cx="7924800" cy="2917209"/>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a:rPr lang="en-US" sz="2400" b="0" i="1" smtClean="0">
                          <a:latin typeface="Cambria Math" panose="02040503050406030204" pitchFamily="18" charset="0"/>
                        </a:rPr>
                        <m:t>𝐼</m:t>
                      </m:r>
                      <m:r>
                        <a:rPr lang="en-US" sz="2400" b="0" i="1" smtClean="0">
                          <a:latin typeface="Cambria Math" panose="02040503050406030204" pitchFamily="18" charset="0"/>
                        </a:rPr>
                        <m:t>=</m:t>
                      </m:r>
                      <m:f>
                        <m:fPr>
                          <m:ctrlPr>
                            <a:rPr lang="en-US" sz="2400" b="0" i="1" smtClean="0">
                              <a:latin typeface="Cambria Math" panose="02040503050406030204" pitchFamily="18" charset="0"/>
                            </a:rPr>
                          </m:ctrlPr>
                        </m:fPr>
                        <m:num>
                          <m:r>
                            <a:rPr lang="en-US" sz="2400" b="0" i="1" smtClean="0">
                              <a:latin typeface="Cambria Math" panose="02040503050406030204" pitchFamily="18" charset="0"/>
                            </a:rPr>
                            <m:t>𝑑𝑄</m:t>
                          </m:r>
                        </m:num>
                        <m:den>
                          <m:r>
                            <a:rPr lang="en-US" sz="2400" b="0" i="1" smtClean="0">
                              <a:latin typeface="Cambria Math" panose="02040503050406030204" pitchFamily="18" charset="0"/>
                            </a:rPr>
                            <m:t>𝑑𝑡</m:t>
                          </m:r>
                        </m:den>
                      </m:f>
                      <m:r>
                        <a:rPr lang="en-US" sz="2400" b="0" i="1" smtClean="0">
                          <a:latin typeface="Cambria Math" panose="02040503050406030204" pitchFamily="18" charset="0"/>
                        </a:rPr>
                        <m:t>=</m:t>
                      </m:r>
                      <m:r>
                        <a:rPr lang="en-US" sz="2400" b="0" i="1" smtClean="0">
                          <a:latin typeface="Cambria Math" panose="02040503050406030204" pitchFamily="18" charset="0"/>
                        </a:rPr>
                        <m:t>𝑛</m:t>
                      </m:r>
                      <m:d>
                        <m:dPr>
                          <m:begChr m:val="|"/>
                          <m:endChr m:val="|"/>
                          <m:ctrlPr>
                            <a:rPr lang="en-US" sz="2400" b="0" i="1" smtClean="0">
                              <a:latin typeface="Cambria Math" panose="02040503050406030204" pitchFamily="18" charset="0"/>
                            </a:rPr>
                          </m:ctrlPr>
                        </m:dPr>
                        <m:e>
                          <m:r>
                            <a:rPr lang="en-US" sz="2400" b="0" i="1" smtClean="0">
                              <a:latin typeface="Cambria Math" panose="02040503050406030204" pitchFamily="18" charset="0"/>
                            </a:rPr>
                            <m:t>𝑞</m:t>
                          </m:r>
                        </m:e>
                      </m:d>
                      <m:sSub>
                        <m:sSubPr>
                          <m:ctrlPr>
                            <a:rPr lang="en-US" sz="2400" b="0" i="1" smtClean="0">
                              <a:latin typeface="Cambria Math" panose="02040503050406030204" pitchFamily="18" charset="0"/>
                            </a:rPr>
                          </m:ctrlPr>
                        </m:sSubPr>
                        <m:e>
                          <m:r>
                            <a:rPr lang="en-US" sz="2400" b="0" i="1" smtClean="0">
                              <a:latin typeface="Cambria Math" panose="02040503050406030204" pitchFamily="18" charset="0"/>
                            </a:rPr>
                            <m:t>𝑣</m:t>
                          </m:r>
                        </m:e>
                        <m:sub>
                          <m:r>
                            <a:rPr lang="en-US" sz="2400" b="0" i="1" smtClean="0">
                              <a:latin typeface="Cambria Math" panose="02040503050406030204" pitchFamily="18" charset="0"/>
                            </a:rPr>
                            <m:t>𝑑</m:t>
                          </m:r>
                        </m:sub>
                      </m:sSub>
                      <m:r>
                        <a:rPr lang="en-US" sz="2400" b="0" i="1" smtClean="0">
                          <a:latin typeface="Cambria Math" panose="02040503050406030204" pitchFamily="18" charset="0"/>
                        </a:rPr>
                        <m:t>𝐴</m:t>
                      </m:r>
                    </m:oMath>
                  </m:oMathPara>
                </a14:m>
                <a:endParaRPr lang="en-US" sz="2400" b="0" dirty="0"/>
              </a:p>
              <a:p>
                <a:endParaRPr lang="en-US" sz="2400" dirty="0"/>
              </a:p>
              <a:p>
                <a:r>
                  <a:rPr lang="en-US" sz="2400" dirty="0"/>
                  <a:t>where </a:t>
                </a:r>
                <a14:m>
                  <m:oMath xmlns:m="http://schemas.openxmlformats.org/officeDocument/2006/math">
                    <m:r>
                      <a:rPr lang="en-US" sz="2400" b="0" i="1" smtClean="0">
                        <a:latin typeface="Cambria Math" panose="02040503050406030204" pitchFamily="18" charset="0"/>
                      </a:rPr>
                      <m:t>𝑛</m:t>
                    </m:r>
                    <m:r>
                      <a:rPr lang="en-US" sz="2400" b="0" i="1" smtClean="0">
                        <a:latin typeface="Cambria Math" panose="02040503050406030204" pitchFamily="18" charset="0"/>
                      </a:rPr>
                      <m:t> </m:t>
                    </m:r>
                  </m:oMath>
                </a14:m>
                <a:r>
                  <a:rPr lang="en-US" sz="2400" dirty="0"/>
                  <a:t>is the concentration of charge carriers, </a:t>
                </a:r>
              </a:p>
              <a:p>
                <a14:m>
                  <m:oMath xmlns:m="http://schemas.openxmlformats.org/officeDocument/2006/math">
                    <m:sSub>
                      <m:sSubPr>
                        <m:ctrlPr>
                          <a:rPr lang="en-US" sz="2400" b="0" i="1" smtClean="0">
                            <a:latin typeface="Cambria Math" panose="02040503050406030204" pitchFamily="18" charset="0"/>
                          </a:rPr>
                        </m:ctrlPr>
                      </m:sSubPr>
                      <m:e>
                        <m:r>
                          <a:rPr lang="en-US" sz="2400" b="0" i="1" smtClean="0">
                            <a:latin typeface="Cambria Math" panose="02040503050406030204" pitchFamily="18" charset="0"/>
                          </a:rPr>
                          <m:t>            </m:t>
                        </m:r>
                        <m:r>
                          <a:rPr lang="en-US" sz="2400" b="0" i="1" smtClean="0">
                            <a:latin typeface="Cambria Math" panose="02040503050406030204" pitchFamily="18" charset="0"/>
                          </a:rPr>
                          <m:t>𝑣</m:t>
                        </m:r>
                      </m:e>
                      <m:sub>
                        <m:r>
                          <a:rPr lang="en-US" sz="2400" b="0" i="1" smtClean="0">
                            <a:latin typeface="Cambria Math" panose="02040503050406030204" pitchFamily="18" charset="0"/>
                          </a:rPr>
                          <m:t>𝑑</m:t>
                        </m:r>
                      </m:sub>
                    </m:sSub>
                    <m:r>
                      <a:rPr lang="en-US" sz="2400" b="0" i="1" smtClean="0">
                        <a:latin typeface="Cambria Math" panose="02040503050406030204" pitchFamily="18" charset="0"/>
                      </a:rPr>
                      <m:t> </m:t>
                    </m:r>
                  </m:oMath>
                </a14:m>
                <a:r>
                  <a:rPr lang="en-US" sz="2400" dirty="0"/>
                  <a:t> - drift speed, </a:t>
                </a:r>
              </a:p>
              <a:p>
                <a14:m>
                  <m:oMath xmlns:m="http://schemas.openxmlformats.org/officeDocument/2006/math">
                    <m:r>
                      <a:rPr lang="en-US" sz="2400" b="0" i="1" smtClean="0">
                        <a:latin typeface="Cambria Math" panose="02040503050406030204" pitchFamily="18" charset="0"/>
                      </a:rPr>
                      <m:t>            </m:t>
                    </m:r>
                    <m:r>
                      <a:rPr lang="en-US" sz="2400" b="0" i="1" smtClean="0">
                        <a:latin typeface="Cambria Math" panose="02040503050406030204" pitchFamily="18" charset="0"/>
                      </a:rPr>
                      <m:t>𝐴</m:t>
                    </m:r>
                    <m:r>
                      <a:rPr lang="en-US" sz="2400" b="0" i="1" smtClean="0">
                        <a:latin typeface="Cambria Math" panose="02040503050406030204" pitchFamily="18" charset="0"/>
                      </a:rPr>
                      <m:t> </m:t>
                    </m:r>
                  </m:oMath>
                </a14:m>
                <a:r>
                  <a:rPr lang="en-US" sz="2400" dirty="0"/>
                  <a:t> - cross-sectional area, and  </a:t>
                </a:r>
              </a:p>
              <a:p>
                <a14:m>
                  <m:oMath xmlns:m="http://schemas.openxmlformats.org/officeDocument/2006/math">
                    <m:r>
                      <a:rPr lang="en-US" sz="2400" b="0" i="1" smtClean="0">
                        <a:latin typeface="Cambria Math" panose="02040503050406030204" pitchFamily="18" charset="0"/>
                      </a:rPr>
                      <m:t>           </m:t>
                    </m:r>
                    <m:d>
                      <m:dPr>
                        <m:begChr m:val="|"/>
                        <m:endChr m:val="|"/>
                        <m:ctrlPr>
                          <a:rPr lang="en-US" sz="2400" b="0" i="1" smtClean="0">
                            <a:latin typeface="Cambria Math" panose="02040503050406030204" pitchFamily="18" charset="0"/>
                          </a:rPr>
                        </m:ctrlPr>
                      </m:dPr>
                      <m:e>
                        <m:r>
                          <a:rPr lang="en-US" sz="2400" b="0" i="1" smtClean="0">
                            <a:latin typeface="Cambria Math" panose="02040503050406030204" pitchFamily="18" charset="0"/>
                          </a:rPr>
                          <m:t>𝑞</m:t>
                        </m:r>
                      </m:e>
                    </m:d>
                    <m:r>
                      <a:rPr lang="en-US" sz="2400" b="0" i="1" smtClean="0">
                        <a:latin typeface="Cambria Math" panose="02040503050406030204" pitchFamily="18" charset="0"/>
                      </a:rPr>
                      <m:t> </m:t>
                    </m:r>
                  </m:oMath>
                </a14:m>
                <a:r>
                  <a:rPr lang="en-US" sz="2400" dirty="0"/>
                  <a:t>is the magnitude of the charge of a charge carrier.</a:t>
                </a:r>
              </a:p>
              <a:p>
                <a:endParaRPr lang="en-US" i="1" dirty="0"/>
              </a:p>
            </p:txBody>
          </p:sp>
        </mc:Choice>
        <mc:Fallback xmlns="">
          <p:sp>
            <p:nvSpPr>
              <p:cNvPr id="8" name="TextBox 7">
                <a:extLst>
                  <a:ext uri="{FF2B5EF4-FFF2-40B4-BE49-F238E27FC236}">
                    <a16:creationId xmlns:a16="http://schemas.microsoft.com/office/drawing/2014/main" id="{EDC79EDD-C8FB-45D9-A7BC-6676CC659A3A}"/>
                  </a:ext>
                </a:extLst>
              </p:cNvPr>
              <p:cNvSpPr txBox="1">
                <a:spLocks noRot="1" noChangeAspect="1" noMove="1" noResize="1" noEditPoints="1" noAdjustHandles="1" noChangeArrowheads="1" noChangeShapeType="1" noTextEdit="1"/>
              </p:cNvSpPr>
              <p:nvPr/>
            </p:nvSpPr>
            <p:spPr>
              <a:xfrm>
                <a:off x="304800" y="3352800"/>
                <a:ext cx="7924800" cy="2917209"/>
              </a:xfrm>
              <a:prstGeom prst="rect">
                <a:avLst/>
              </a:prstGeom>
              <a:blipFill>
                <a:blip r:embed="rId3"/>
                <a:stretch>
                  <a:fillRect l="-1154"/>
                </a:stretch>
              </a:blipFill>
            </p:spPr>
            <p:txBody>
              <a:bodyPr/>
              <a:lstStyle/>
              <a:p>
                <a:r>
                  <a:rPr lang="en-US">
                    <a:noFill/>
                  </a:rPr>
                  <a:t> </a:t>
                </a:r>
              </a:p>
            </p:txBody>
          </p:sp>
        </mc:Fallback>
      </mc:AlternateContent>
      <p:pic>
        <p:nvPicPr>
          <p:cNvPr id="9" name="Picture 8">
            <a:extLst>
              <a:ext uri="{FF2B5EF4-FFF2-40B4-BE49-F238E27FC236}">
                <a16:creationId xmlns:a16="http://schemas.microsoft.com/office/drawing/2014/main" id="{5DB3ED42-35C4-4427-85BB-C129D110E1AE}"/>
              </a:ext>
            </a:extLst>
          </p:cNvPr>
          <p:cNvPicPr>
            <a:picLocks noChangeAspect="1"/>
          </p:cNvPicPr>
          <p:nvPr/>
        </p:nvPicPr>
        <p:blipFill>
          <a:blip r:embed="rId4"/>
          <a:stretch>
            <a:fillRect/>
          </a:stretch>
        </p:blipFill>
        <p:spPr>
          <a:xfrm>
            <a:off x="4965834" y="1311563"/>
            <a:ext cx="4635366" cy="2011111"/>
          </a:xfrm>
          <a:prstGeom prst="rect">
            <a:avLst/>
          </a:prstGeom>
        </p:spPr>
      </p:pic>
    </p:spTree>
    <p:extLst>
      <p:ext uri="{BB962C8B-B14F-4D97-AF65-F5344CB8AC3E}">
        <p14:creationId xmlns:p14="http://schemas.microsoft.com/office/powerpoint/2010/main" val="346808382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altLang="en-US" sz="4000" dirty="0"/>
              <a:t>Nonohmic resistors</a:t>
            </a:r>
            <a:endParaRPr lang="en-US" sz="4000" dirty="0"/>
          </a:p>
        </p:txBody>
      </p:sp>
      <p:sp>
        <p:nvSpPr>
          <p:cNvPr id="3" name="Content Placeholder 2"/>
          <p:cNvSpPr>
            <a:spLocks noGrp="1"/>
          </p:cNvSpPr>
          <p:nvPr>
            <p:ph idx="1"/>
          </p:nvPr>
        </p:nvSpPr>
        <p:spPr>
          <a:xfrm>
            <a:off x="457200" y="1600201"/>
            <a:ext cx="7772400" cy="990599"/>
          </a:xfrm>
        </p:spPr>
        <p:txBody>
          <a:bodyPr>
            <a:normAutofit/>
          </a:bodyPr>
          <a:lstStyle/>
          <a:p>
            <a:pPr marL="0" indent="0">
              <a:buSzPct val="100000"/>
              <a:buNone/>
            </a:pPr>
            <a:r>
              <a:rPr lang="en-CA" altLang="en-US" sz="2000" dirty="0"/>
              <a:t>In devices that do not obey Ohm’s law, the relationship of voltage to current may not be a direct proportion, and it may be different for the two directions of current.</a:t>
            </a:r>
          </a:p>
        </p:txBody>
      </p:sp>
      <p:pic>
        <p:nvPicPr>
          <p:cNvPr id="5" name="Picture 4">
            <a:extLst>
              <a:ext uri="{FF2B5EF4-FFF2-40B4-BE49-F238E27FC236}">
                <a16:creationId xmlns:a16="http://schemas.microsoft.com/office/drawing/2014/main" id="{3D05024F-C8E5-4F8E-8117-446FF8BE7B06}"/>
              </a:ext>
            </a:extLst>
          </p:cNvPr>
          <p:cNvPicPr>
            <a:picLocks noChangeAspect="1"/>
          </p:cNvPicPr>
          <p:nvPr/>
        </p:nvPicPr>
        <p:blipFill>
          <a:blip r:embed="rId2"/>
          <a:stretch>
            <a:fillRect/>
          </a:stretch>
        </p:blipFill>
        <p:spPr>
          <a:xfrm>
            <a:off x="1143000" y="2650207"/>
            <a:ext cx="5974644" cy="2592174"/>
          </a:xfrm>
          <a:prstGeom prst="rect">
            <a:avLst/>
          </a:prstGeom>
        </p:spPr>
      </p:pic>
      <p:sp>
        <p:nvSpPr>
          <p:cNvPr id="7" name="TextBox 6">
            <a:extLst>
              <a:ext uri="{FF2B5EF4-FFF2-40B4-BE49-F238E27FC236}">
                <a16:creationId xmlns:a16="http://schemas.microsoft.com/office/drawing/2014/main" id="{996A8C7D-FBC0-4E41-AA69-E8CEA3B9F3F7}"/>
              </a:ext>
            </a:extLst>
          </p:cNvPr>
          <p:cNvSpPr txBox="1"/>
          <p:nvPr/>
        </p:nvSpPr>
        <p:spPr>
          <a:xfrm>
            <a:off x="443089" y="5410200"/>
            <a:ext cx="8153400" cy="1323439"/>
          </a:xfrm>
          <a:prstGeom prst="rect">
            <a:avLst/>
          </a:prstGeom>
          <a:noFill/>
        </p:spPr>
        <p:txBody>
          <a:bodyPr wrap="square">
            <a:spAutoFit/>
          </a:bodyPr>
          <a:lstStyle/>
          <a:p>
            <a:r>
              <a:rPr lang="en-US" sz="1600" dirty="0"/>
              <a:t>When the voltage across the diode is negative and small, there is very little current flow through the diode. As the voltage reaches the breakdown voltage, the diode conducts. When the voltage across the diode is positive and greater than 0.7 V (the actual voltage value depends on the diode), the diode conducts. As the voltage applied increases, the current through the diode increases, but the voltage across the diode remains approximately 0.7 V.</a:t>
            </a:r>
          </a:p>
        </p:txBody>
      </p:sp>
    </p:spTree>
    <p:extLst>
      <p:ext uri="{BB962C8B-B14F-4D97-AF65-F5344CB8AC3E}">
        <p14:creationId xmlns:p14="http://schemas.microsoft.com/office/powerpoint/2010/main" val="395251028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DF9A87-DCCD-40B4-85B0-055E14E8D82C}"/>
              </a:ext>
            </a:extLst>
          </p:cNvPr>
          <p:cNvSpPr>
            <a:spLocks noGrp="1"/>
          </p:cNvSpPr>
          <p:nvPr>
            <p:ph type="title"/>
          </p:nvPr>
        </p:nvSpPr>
        <p:spPr/>
        <p:txBody>
          <a:bodyPr>
            <a:normAutofit/>
          </a:bodyPr>
          <a:lstStyle/>
          <a:p>
            <a:r>
              <a:rPr lang="en-US" sz="4000" dirty="0"/>
              <a:t>Drift speed</a:t>
            </a:r>
          </a:p>
        </p:txBody>
      </p:sp>
      <p:pic>
        <p:nvPicPr>
          <p:cNvPr id="4" name="Content Placeholder 3">
            <a:extLst>
              <a:ext uri="{FF2B5EF4-FFF2-40B4-BE49-F238E27FC236}">
                <a16:creationId xmlns:a16="http://schemas.microsoft.com/office/drawing/2014/main" id="{65DA94C2-4584-4D80-9A06-76B5C62F2DE1}"/>
              </a:ext>
            </a:extLst>
          </p:cNvPr>
          <p:cNvPicPr>
            <a:picLocks noGrp="1" noChangeAspect="1"/>
          </p:cNvPicPr>
          <p:nvPr>
            <p:ph idx="1"/>
          </p:nvPr>
        </p:nvPicPr>
        <p:blipFill>
          <a:blip r:embed="rId2"/>
          <a:stretch>
            <a:fillRect/>
          </a:stretch>
        </p:blipFill>
        <p:spPr>
          <a:xfrm>
            <a:off x="533400" y="1683601"/>
            <a:ext cx="7886700" cy="3421742"/>
          </a:xfrm>
          <a:prstGeom prst="rect">
            <a:avLst/>
          </a:prstGeom>
        </p:spPr>
      </p:pic>
      <mc:AlternateContent xmlns:mc="http://schemas.openxmlformats.org/markup-compatibility/2006" xmlns:a14="http://schemas.microsoft.com/office/drawing/2010/main">
        <mc:Choice Requires="a14">
          <p:sp>
            <p:nvSpPr>
              <p:cNvPr id="7" name="TextBox 6">
                <a:extLst>
                  <a:ext uri="{FF2B5EF4-FFF2-40B4-BE49-F238E27FC236}">
                    <a16:creationId xmlns:a16="http://schemas.microsoft.com/office/drawing/2014/main" id="{FB5FB159-1645-486E-81C1-ED0A5C8A1C15}"/>
                  </a:ext>
                </a:extLst>
              </p:cNvPr>
              <p:cNvSpPr txBox="1"/>
              <p:nvPr/>
            </p:nvSpPr>
            <p:spPr>
              <a:xfrm>
                <a:off x="304800" y="5174399"/>
                <a:ext cx="8705850" cy="1477328"/>
              </a:xfrm>
              <a:prstGeom prst="rect">
                <a:avLst/>
              </a:prstGeom>
              <a:noFill/>
            </p:spPr>
            <p:txBody>
              <a:bodyPr wrap="square">
                <a:spAutoFit/>
              </a:bodyPr>
              <a:lstStyle/>
              <a:p>
                <a:r>
                  <a:rPr lang="en-US" sz="1800" dirty="0"/>
                  <a:t>Free electrons moving in a conductor make many collisions with other electrons and other particles. A typical path of one electron is shown. The average velocity of the free charges is called the drift velocity </a:t>
                </a:r>
                <a14:m>
                  <m:oMath xmlns:m="http://schemas.openxmlformats.org/officeDocument/2006/math">
                    <m:acc>
                      <m:accPr>
                        <m:chr m:val="⃗"/>
                        <m:ctrlPr>
                          <a:rPr lang="en-US" sz="1800" i="1" smtClean="0">
                            <a:latin typeface="Cambria Math" panose="02040503050406030204" pitchFamily="18" charset="0"/>
                          </a:rPr>
                        </m:ctrlPr>
                      </m:accPr>
                      <m:e>
                        <m:r>
                          <a:rPr lang="en-US" sz="1800" b="1" i="0" smtClean="0">
                            <a:latin typeface="Cambria Math"/>
                          </a:rPr>
                          <m:t>𝐯</m:t>
                        </m:r>
                      </m:e>
                    </m:acc>
                  </m:oMath>
                </a14:m>
                <a:r>
                  <a:rPr lang="en-US" sz="1800" baseline="-25000" dirty="0"/>
                  <a:t>d</a:t>
                </a:r>
                <a:r>
                  <a:rPr lang="en-US" sz="1800" dirty="0"/>
                  <a:t> and for electrons, it is in the direction opposite to the electrical field. The collisions normally transfer energy to the conductor, requiring a constant supply of energy to maintain a steady current.</a:t>
                </a:r>
              </a:p>
            </p:txBody>
          </p:sp>
        </mc:Choice>
        <mc:Fallback xmlns="">
          <p:sp>
            <p:nvSpPr>
              <p:cNvPr id="7" name="TextBox 6">
                <a:extLst>
                  <a:ext uri="{FF2B5EF4-FFF2-40B4-BE49-F238E27FC236}">
                    <a16:creationId xmlns:a16="http://schemas.microsoft.com/office/drawing/2014/main" id="{FB5FB159-1645-486E-81C1-ED0A5C8A1C15}"/>
                  </a:ext>
                </a:extLst>
              </p:cNvPr>
              <p:cNvSpPr txBox="1">
                <a:spLocks noRot="1" noChangeAspect="1" noMove="1" noResize="1" noEditPoints="1" noAdjustHandles="1" noChangeArrowheads="1" noChangeShapeType="1" noTextEdit="1"/>
              </p:cNvSpPr>
              <p:nvPr/>
            </p:nvSpPr>
            <p:spPr>
              <a:xfrm>
                <a:off x="304800" y="5174399"/>
                <a:ext cx="8705850" cy="1477328"/>
              </a:xfrm>
              <a:prstGeom prst="rect">
                <a:avLst/>
              </a:prstGeom>
              <a:blipFill>
                <a:blip r:embed="rId3"/>
                <a:stretch>
                  <a:fillRect l="-560" t="-2479" r="-910" b="-5785"/>
                </a:stretch>
              </a:blipFill>
            </p:spPr>
            <p:txBody>
              <a:bodyPr/>
              <a:lstStyle/>
              <a:p>
                <a:r>
                  <a:rPr lang="en-US">
                    <a:noFill/>
                  </a:rPr>
                  <a:t> </a:t>
                </a:r>
              </a:p>
            </p:txBody>
          </p:sp>
        </mc:Fallback>
      </mc:AlternateContent>
    </p:spTree>
    <p:extLst>
      <p:ext uri="{BB962C8B-B14F-4D97-AF65-F5344CB8AC3E}">
        <p14:creationId xmlns:p14="http://schemas.microsoft.com/office/powerpoint/2010/main" val="222296897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0455" y="533400"/>
            <a:ext cx="6347713" cy="1320800"/>
          </a:xfrm>
        </p:spPr>
        <p:txBody>
          <a:bodyPr>
            <a:normAutofit/>
          </a:bodyPr>
          <a:lstStyle/>
          <a:p>
            <a:r>
              <a:rPr lang="en-US" altLang="en-US" sz="4000" dirty="0"/>
              <a:t>Direction of the current </a:t>
            </a:r>
            <a:endParaRPr lang="en-US" sz="4000" dirty="0"/>
          </a:p>
        </p:txBody>
      </p:sp>
      <p:pic>
        <p:nvPicPr>
          <p:cNvPr id="4" name="Picture 3">
            <a:extLst>
              <a:ext uri="{FF2B5EF4-FFF2-40B4-BE49-F238E27FC236}">
                <a16:creationId xmlns:a16="http://schemas.microsoft.com/office/drawing/2014/main" id="{83F7AD4E-15E6-4387-B57F-CFEF2764A3CA}"/>
              </a:ext>
            </a:extLst>
          </p:cNvPr>
          <p:cNvPicPr>
            <a:picLocks noChangeAspect="1"/>
          </p:cNvPicPr>
          <p:nvPr/>
        </p:nvPicPr>
        <p:blipFill>
          <a:blip r:embed="rId2"/>
          <a:stretch>
            <a:fillRect/>
          </a:stretch>
        </p:blipFill>
        <p:spPr>
          <a:xfrm>
            <a:off x="596911" y="1387197"/>
            <a:ext cx="8065707" cy="3499407"/>
          </a:xfrm>
          <a:prstGeom prst="rect">
            <a:avLst/>
          </a:prstGeom>
        </p:spPr>
      </p:pic>
      <p:sp>
        <p:nvSpPr>
          <p:cNvPr id="7" name="TextBox 6">
            <a:extLst>
              <a:ext uri="{FF2B5EF4-FFF2-40B4-BE49-F238E27FC236}">
                <a16:creationId xmlns:a16="http://schemas.microsoft.com/office/drawing/2014/main" id="{93603142-E7F0-44C4-89A4-F408A1883511}"/>
              </a:ext>
            </a:extLst>
          </p:cNvPr>
          <p:cNvSpPr txBox="1"/>
          <p:nvPr/>
        </p:nvSpPr>
        <p:spPr>
          <a:xfrm>
            <a:off x="278218" y="4572000"/>
            <a:ext cx="8587563" cy="2031325"/>
          </a:xfrm>
          <a:prstGeom prst="rect">
            <a:avLst/>
          </a:prstGeom>
          <a:noFill/>
        </p:spPr>
        <p:txBody>
          <a:bodyPr wrap="square">
            <a:spAutoFit/>
          </a:bodyPr>
          <a:lstStyle/>
          <a:p>
            <a:r>
              <a:rPr lang="en-US" sz="1800" dirty="0"/>
              <a:t>Current </a:t>
            </a:r>
            <a:r>
              <a:rPr lang="en-US" sz="1800" i="1" dirty="0"/>
              <a:t>I</a:t>
            </a:r>
            <a:r>
              <a:rPr lang="en-US" sz="1800" dirty="0"/>
              <a:t> is the rate at which charge moves through an area </a:t>
            </a:r>
            <a:r>
              <a:rPr lang="en-US" sz="1800" i="1" dirty="0"/>
              <a:t>A</a:t>
            </a:r>
            <a:r>
              <a:rPr lang="en-US" sz="1800" dirty="0"/>
              <a:t>, such as the cross-section of a wire. Conventional current is defined to move in the direction of the electrical field.</a:t>
            </a:r>
          </a:p>
          <a:p>
            <a:pPr marL="342900" indent="-342900">
              <a:buAutoNum type="alphaLcParenBoth"/>
            </a:pPr>
            <a:r>
              <a:rPr lang="en-US" sz="1800" dirty="0"/>
              <a:t>Positive charges move in the direction of the electrical field, which is the same direction as conventional current.</a:t>
            </a:r>
          </a:p>
          <a:p>
            <a:pPr marL="342900" indent="-342900">
              <a:buAutoNum type="alphaLcParenBoth"/>
            </a:pPr>
            <a:r>
              <a:rPr lang="en-US" sz="1800" dirty="0"/>
              <a:t>Negative charges move in the direction opposite to the electrical field. Conventional current is in the direction opposite to the movement of negative charge. The flow of electrons is sometimes referred to as electronic flow.</a:t>
            </a:r>
          </a:p>
        </p:txBody>
      </p:sp>
    </p:spTree>
    <p:extLst>
      <p:ext uri="{BB962C8B-B14F-4D97-AF65-F5344CB8AC3E}">
        <p14:creationId xmlns:p14="http://schemas.microsoft.com/office/powerpoint/2010/main" val="154682294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4400" b="0" dirty="0">
                <a:solidFill>
                  <a:schemeClr val="tx1"/>
                </a:solidFill>
              </a:rPr>
              <a:t>Definition of current, details</a:t>
            </a:r>
            <a:endParaRPr lang="en-IN" sz="4400" b="0" dirty="0">
              <a:solidFill>
                <a:schemeClr val="tx1"/>
              </a:solidFill>
            </a:endParaRPr>
          </a:p>
        </p:txBody>
      </p:sp>
      <p:sp>
        <p:nvSpPr>
          <p:cNvPr id="3" name="Content Placeholder 2"/>
          <p:cNvSpPr>
            <a:spLocks noGrp="1"/>
          </p:cNvSpPr>
          <p:nvPr>
            <p:ph sz="quarter" idx="13"/>
          </p:nvPr>
        </p:nvSpPr>
        <p:spPr>
          <a:xfrm>
            <a:off x="457200" y="1556327"/>
            <a:ext cx="6553200" cy="2860722"/>
          </a:xfrm>
        </p:spPr>
        <p:txBody>
          <a:bodyPr>
            <a:normAutofit/>
          </a:bodyPr>
          <a:lstStyle/>
          <a:p>
            <a:pPr indent="-255600"/>
            <a:r>
              <a:rPr lang="en-US" sz="2400" dirty="0">
                <a:latin typeface="+mn-lt"/>
              </a:rPr>
              <a:t>The current direction in a wire is from higher potential to lower potential, or in the direction of the electric field.</a:t>
            </a:r>
          </a:p>
          <a:p>
            <a:pPr indent="-255600"/>
            <a:r>
              <a:rPr lang="en-US" sz="2400" dirty="0">
                <a:latin typeface="+mn-lt"/>
              </a:rPr>
              <a:t>Current is measured in coulombs/second, which we define as an </a:t>
            </a:r>
            <a:r>
              <a:rPr lang="en-US" sz="2400" b="1" dirty="0">
                <a:latin typeface="+mn-lt"/>
              </a:rPr>
              <a:t>ampere</a:t>
            </a:r>
            <a:r>
              <a:rPr lang="en-US" sz="2400" dirty="0">
                <a:latin typeface="+mn-lt"/>
              </a:rPr>
              <a:t> A. </a:t>
            </a:r>
          </a:p>
          <a:p>
            <a:pPr indent="-255600">
              <a:tabLst>
                <a:tab pos="5024438" algn="l"/>
              </a:tabLst>
            </a:pPr>
            <a:r>
              <a:rPr lang="en-US" sz="2400" dirty="0">
                <a:latin typeface="+mn-lt"/>
              </a:rPr>
              <a:t>1 ampere = 1 A = 1 coulomb/second = 1 C/s</a:t>
            </a:r>
          </a:p>
          <a:p>
            <a:pPr indent="-255600"/>
            <a:r>
              <a:rPr lang="en-US" sz="2400" dirty="0">
                <a:latin typeface="+mn-lt"/>
              </a:rPr>
              <a:t>Household currents are typically</a:t>
            </a:r>
            <a:endParaRPr lang="en-IN" sz="2400" dirty="0">
              <a:latin typeface="+mn-lt"/>
            </a:endParaRPr>
          </a:p>
        </p:txBody>
      </p:sp>
      <p:sp>
        <p:nvSpPr>
          <p:cNvPr id="4" name="Content Placeholder 3"/>
          <p:cNvSpPr>
            <a:spLocks noGrp="1"/>
          </p:cNvSpPr>
          <p:nvPr>
            <p:ph sz="quarter" idx="14"/>
          </p:nvPr>
        </p:nvSpPr>
        <p:spPr>
          <a:xfrm>
            <a:off x="533400" y="3949526"/>
            <a:ext cx="8229600" cy="1370096"/>
          </a:xfrm>
        </p:spPr>
        <p:txBody>
          <a:bodyPr/>
          <a:lstStyle/>
          <a:p>
            <a:pPr marL="0" indent="5380038">
              <a:buNone/>
            </a:pPr>
            <a:r>
              <a:rPr lang="en-US" sz="2400" dirty="0">
                <a:latin typeface="+mn-lt"/>
              </a:rPr>
              <a:t> </a:t>
            </a:r>
          </a:p>
          <a:p>
            <a:pPr marL="255600" indent="-255600"/>
            <a:r>
              <a:rPr lang="en-US" sz="2400" dirty="0">
                <a:latin typeface="+mn-lt"/>
              </a:rPr>
              <a:t>For a </a:t>
            </a:r>
            <a:r>
              <a:rPr lang="en-US" sz="2400" b="1" dirty="0">
                <a:latin typeface="+mn-lt"/>
              </a:rPr>
              <a:t>steady current</a:t>
            </a:r>
            <a:r>
              <a:rPr lang="en-US" sz="2400" dirty="0">
                <a:latin typeface="+mn-lt"/>
              </a:rPr>
              <a:t>, the total amount of charge delivered by a current </a:t>
            </a:r>
            <a:r>
              <a:rPr lang="en-US" sz="2400" i="1" dirty="0">
                <a:latin typeface="+mn-lt"/>
              </a:rPr>
              <a:t>I</a:t>
            </a:r>
            <a:r>
              <a:rPr lang="en-US" sz="2400" dirty="0">
                <a:latin typeface="+mn-lt"/>
              </a:rPr>
              <a:t> during time interval</a:t>
            </a:r>
            <a:endParaRPr lang="en-IN" sz="2400" dirty="0">
              <a:latin typeface="+mn-lt"/>
            </a:endParaRPr>
          </a:p>
        </p:txBody>
      </p:sp>
      <p:pic>
        <p:nvPicPr>
          <p:cNvPr id="7" name="Picture 6" descr="Approximately 1 amp."/>
          <p:cNvPicPr>
            <a:picLocks noChangeAspect="1"/>
          </p:cNvPicPr>
          <p:nvPr/>
        </p:nvPicPr>
        <p:blipFill>
          <a:blip r:embed="rId2"/>
          <a:stretch>
            <a:fillRect/>
          </a:stretch>
        </p:blipFill>
        <p:spPr>
          <a:xfrm>
            <a:off x="4876800" y="3886200"/>
            <a:ext cx="723798" cy="328617"/>
          </a:xfrm>
          <a:prstGeom prst="rect">
            <a:avLst/>
          </a:prstGeom>
        </p:spPr>
      </p:pic>
      <p:pic>
        <p:nvPicPr>
          <p:cNvPr id="9" name="Picture 8" descr="Delta t is colon."/>
          <p:cNvPicPr>
            <a:picLocks noChangeAspect="1"/>
          </p:cNvPicPr>
          <p:nvPr/>
        </p:nvPicPr>
        <p:blipFill>
          <a:blip r:embed="rId3"/>
          <a:stretch>
            <a:fillRect/>
          </a:stretch>
        </p:blipFill>
        <p:spPr>
          <a:xfrm>
            <a:off x="4490425" y="4735112"/>
            <a:ext cx="772750" cy="410351"/>
          </a:xfrm>
          <a:prstGeom prst="rect">
            <a:avLst/>
          </a:prstGeom>
        </p:spPr>
      </p:pic>
      <p:pic>
        <p:nvPicPr>
          <p:cNvPr id="12" name="Picture 11" descr="Q = I times delta t."/>
          <p:cNvPicPr>
            <a:picLocks noChangeAspect="1"/>
          </p:cNvPicPr>
          <p:nvPr/>
        </p:nvPicPr>
        <p:blipFill>
          <a:blip r:embed="rId4"/>
          <a:stretch>
            <a:fillRect/>
          </a:stretch>
        </p:blipFill>
        <p:spPr>
          <a:xfrm>
            <a:off x="4029119" y="5609332"/>
            <a:ext cx="1085763" cy="429891"/>
          </a:xfrm>
          <a:prstGeom prst="rect">
            <a:avLst/>
          </a:prstGeom>
        </p:spPr>
      </p:pic>
    </p:spTree>
    <p:extLst>
      <p:ext uri="{BB962C8B-B14F-4D97-AF65-F5344CB8AC3E}">
        <p14:creationId xmlns:p14="http://schemas.microsoft.com/office/powerpoint/2010/main" val="96733799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en-US" sz="4000" b="0" dirty="0">
                <a:solidFill>
                  <a:schemeClr val="tx1"/>
                </a:solidFill>
              </a:rPr>
              <a:t>Charge carriers</a:t>
            </a:r>
            <a:endParaRPr lang="en-IN" sz="4000" dirty="0">
              <a:solidFill>
                <a:schemeClr val="tx1"/>
              </a:solidFill>
            </a:endParaRPr>
          </a:p>
        </p:txBody>
      </p:sp>
      <p:sp>
        <p:nvSpPr>
          <p:cNvPr id="6" name="Content Placeholder 5"/>
          <p:cNvSpPr>
            <a:spLocks noGrp="1"/>
          </p:cNvSpPr>
          <p:nvPr>
            <p:ph sz="quarter" idx="13"/>
          </p:nvPr>
        </p:nvSpPr>
        <p:spPr>
          <a:xfrm>
            <a:off x="457200" y="1447800"/>
            <a:ext cx="8153400" cy="4478713"/>
          </a:xfrm>
        </p:spPr>
        <p:txBody>
          <a:bodyPr/>
          <a:lstStyle/>
          <a:p>
            <a:pPr indent="-255600"/>
            <a:r>
              <a:rPr lang="en-US" sz="2400" dirty="0">
                <a:latin typeface="+mn-lt"/>
              </a:rPr>
              <a:t>The charges that move in a current are called </a:t>
            </a:r>
            <a:r>
              <a:rPr lang="en-US" sz="2400" b="1" dirty="0">
                <a:latin typeface="+mn-lt"/>
              </a:rPr>
              <a:t>charge carriers</a:t>
            </a:r>
            <a:r>
              <a:rPr lang="en-US" sz="2400" i="1" dirty="0">
                <a:latin typeface="+mn-lt"/>
              </a:rPr>
              <a:t>.</a:t>
            </a:r>
            <a:endParaRPr lang="en-US" sz="2400" dirty="0">
              <a:latin typeface="+mn-lt"/>
            </a:endParaRPr>
          </a:p>
          <a:p>
            <a:pPr indent="-255600"/>
            <a:r>
              <a:rPr lang="en-US" sz="2400" dirty="0">
                <a:latin typeface="+mn-lt"/>
              </a:rPr>
              <a:t>In a metal, the charge carriers are electrons.</a:t>
            </a:r>
          </a:p>
          <a:p>
            <a:pPr indent="-255600"/>
            <a:r>
              <a:rPr lang="en-US" sz="2400" dirty="0">
                <a:latin typeface="+mn-lt"/>
              </a:rPr>
              <a:t>It is the motion of the </a:t>
            </a:r>
            <a:r>
              <a:rPr lang="en-US" sz="2400" b="1" dirty="0">
                <a:latin typeface="+mn-lt"/>
              </a:rPr>
              <a:t>conduction electrons</a:t>
            </a:r>
            <a:r>
              <a:rPr lang="en-US" sz="2400" dirty="0">
                <a:latin typeface="+mn-lt"/>
              </a:rPr>
              <a:t>, which are free to move around, that forms a current in the metal.</a:t>
            </a:r>
          </a:p>
        </p:txBody>
      </p:sp>
      <p:pic>
        <p:nvPicPr>
          <p:cNvPr id="3" name="Picture 2">
            <a:extLst>
              <a:ext uri="{FF2B5EF4-FFF2-40B4-BE49-F238E27FC236}">
                <a16:creationId xmlns:a16="http://schemas.microsoft.com/office/drawing/2014/main" id="{D8C40471-54F7-4B17-95F9-9D1A55B76B2F}"/>
              </a:ext>
            </a:extLst>
          </p:cNvPr>
          <p:cNvPicPr>
            <a:picLocks noChangeAspect="1"/>
          </p:cNvPicPr>
          <p:nvPr/>
        </p:nvPicPr>
        <p:blipFill>
          <a:blip r:embed="rId2"/>
          <a:stretch>
            <a:fillRect/>
          </a:stretch>
        </p:blipFill>
        <p:spPr>
          <a:xfrm>
            <a:off x="2438400" y="3276600"/>
            <a:ext cx="4702274" cy="2040140"/>
          </a:xfrm>
          <a:prstGeom prst="rect">
            <a:avLst/>
          </a:prstGeom>
        </p:spPr>
      </p:pic>
      <p:sp>
        <p:nvSpPr>
          <p:cNvPr id="7" name="TextBox 6">
            <a:extLst>
              <a:ext uri="{FF2B5EF4-FFF2-40B4-BE49-F238E27FC236}">
                <a16:creationId xmlns:a16="http://schemas.microsoft.com/office/drawing/2014/main" id="{74F54233-B739-4790-A8E7-07643DACB5C8}"/>
              </a:ext>
            </a:extLst>
          </p:cNvPr>
          <p:cNvSpPr txBox="1"/>
          <p:nvPr/>
        </p:nvSpPr>
        <p:spPr>
          <a:xfrm>
            <a:off x="457200" y="5410200"/>
            <a:ext cx="8610601" cy="1200329"/>
          </a:xfrm>
          <a:prstGeom prst="rect">
            <a:avLst/>
          </a:prstGeom>
          <a:noFill/>
        </p:spPr>
        <p:txBody>
          <a:bodyPr wrap="square">
            <a:spAutoFit/>
          </a:bodyPr>
          <a:lstStyle/>
          <a:p>
            <a:r>
              <a:rPr lang="en-US" sz="1800" dirty="0"/>
              <a:t>When charged particles are forced into this volume of a conductor, an equal number are quickly forced to leave. The repulsion between like charges makes it difficult to increase the number of charges in a volume. Thus, as one charge enters, another leaves almost immediately, carrying the signal rapidly forward.</a:t>
            </a:r>
          </a:p>
        </p:txBody>
      </p:sp>
    </p:spTree>
    <p:extLst>
      <p:ext uri="{BB962C8B-B14F-4D97-AF65-F5344CB8AC3E}">
        <p14:creationId xmlns:p14="http://schemas.microsoft.com/office/powerpoint/2010/main" val="287401800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US" altLang="en-US" sz="4000" dirty="0"/>
              <a:t>Current density</a:t>
            </a:r>
            <a:endParaRPr lang="en-US" sz="4000" dirty="0"/>
          </a:p>
        </p:txBody>
      </p:sp>
      <mc:AlternateContent xmlns:mc="http://schemas.openxmlformats.org/markup-compatibility/2006">
        <mc:Choice xmlns:a14="http://schemas.microsoft.com/office/drawing/2010/main" Requires="a14">
          <p:sp>
            <p:nvSpPr>
              <p:cNvPr id="5" name="Content Placeholder 4"/>
              <p:cNvSpPr>
                <a:spLocks noGrp="1"/>
              </p:cNvSpPr>
              <p:nvPr>
                <p:ph idx="1"/>
              </p:nvPr>
            </p:nvSpPr>
            <p:spPr>
              <a:xfrm>
                <a:off x="704850" y="2938796"/>
                <a:ext cx="8058150" cy="2209799"/>
              </a:xfrm>
            </p:spPr>
            <p:txBody>
              <a:bodyPr>
                <a:normAutofit/>
              </a:bodyPr>
              <a:lstStyle/>
              <a:p>
                <a:pPr marL="0" indent="0">
                  <a:buNone/>
                </a:pPr>
                <a:endParaRPr lang="en-CA" altLang="en-US" sz="2000" dirty="0"/>
              </a:p>
              <a:p>
                <a:pPr marL="0" indent="0">
                  <a:buNone/>
                </a:pPr>
                <a14:m>
                  <m:oMathPara xmlns:m="http://schemas.openxmlformats.org/officeDocument/2006/math">
                    <m:oMathParaPr>
                      <m:jc m:val="centerGroup"/>
                    </m:oMathParaPr>
                    <m:oMath xmlns:m="http://schemas.openxmlformats.org/officeDocument/2006/math">
                      <m:acc>
                        <m:accPr>
                          <m:chr m:val="⃗"/>
                          <m:ctrlPr>
                            <a:rPr lang="en-US" altLang="en-US" sz="2000" i="1" smtClean="0">
                              <a:latin typeface="Cambria Math" panose="02040503050406030204" pitchFamily="18" charset="0"/>
                            </a:rPr>
                          </m:ctrlPr>
                        </m:accPr>
                        <m:e>
                          <m:r>
                            <a:rPr lang="en-US" altLang="en-US" sz="2000" b="0" i="1" smtClean="0">
                              <a:latin typeface="Cambria Math" panose="02040503050406030204" pitchFamily="18" charset="0"/>
                            </a:rPr>
                            <m:t>𝐽</m:t>
                          </m:r>
                        </m:e>
                      </m:acc>
                      <m:r>
                        <a:rPr lang="en-US" altLang="en-US" sz="2000" b="0" i="1" smtClean="0">
                          <a:latin typeface="Cambria Math" panose="02040503050406030204" pitchFamily="18" charset="0"/>
                        </a:rPr>
                        <m:t>=</m:t>
                      </m:r>
                      <m:r>
                        <a:rPr lang="en-US" altLang="en-US" sz="2000" b="0" i="1" smtClean="0">
                          <a:latin typeface="Cambria Math" panose="02040503050406030204" pitchFamily="18" charset="0"/>
                        </a:rPr>
                        <m:t>𝑛𝑞</m:t>
                      </m:r>
                      <m:sSub>
                        <m:sSubPr>
                          <m:ctrlPr>
                            <a:rPr lang="en-US" altLang="en-US" sz="2000" b="0" i="1" smtClean="0">
                              <a:latin typeface="Cambria Math" panose="02040503050406030204" pitchFamily="18" charset="0"/>
                            </a:rPr>
                          </m:ctrlPr>
                        </m:sSubPr>
                        <m:e>
                          <m:acc>
                            <m:accPr>
                              <m:chr m:val="⃗"/>
                              <m:ctrlPr>
                                <a:rPr lang="en-US" altLang="en-US" sz="2000" b="0" i="1" smtClean="0">
                                  <a:latin typeface="Cambria Math" panose="02040503050406030204" pitchFamily="18" charset="0"/>
                                </a:rPr>
                              </m:ctrlPr>
                            </m:accPr>
                            <m:e>
                              <m:r>
                                <a:rPr lang="en-US" altLang="en-US" sz="2000" b="0" i="1" smtClean="0">
                                  <a:latin typeface="Cambria Math" panose="02040503050406030204" pitchFamily="18" charset="0"/>
                                </a:rPr>
                                <m:t>𝑣</m:t>
                              </m:r>
                            </m:e>
                          </m:acc>
                        </m:e>
                        <m:sub>
                          <m:r>
                            <a:rPr lang="en-US" altLang="en-US" sz="2000" b="0" i="1" smtClean="0">
                              <a:latin typeface="Cambria Math" panose="02040503050406030204" pitchFamily="18" charset="0"/>
                            </a:rPr>
                            <m:t>𝑑</m:t>
                          </m:r>
                        </m:sub>
                      </m:sSub>
                    </m:oMath>
                  </m:oMathPara>
                </a14:m>
                <a:endParaRPr lang="en-US" altLang="en-US" sz="2000" dirty="0"/>
              </a:p>
              <a:p>
                <a:pPr marL="0" indent="0">
                  <a:buNone/>
                </a:pPr>
                <a:r>
                  <a:rPr lang="en-US" sz="2000" dirty="0"/>
                  <a:t>where </a:t>
                </a:r>
                <a14:m>
                  <m:oMath xmlns:m="http://schemas.openxmlformats.org/officeDocument/2006/math">
                    <m:r>
                      <a:rPr lang="en-US" sz="2000" b="0" i="1" smtClean="0">
                        <a:latin typeface="Cambria Math" panose="02040503050406030204" pitchFamily="18" charset="0"/>
                      </a:rPr>
                      <m:t>𝑛</m:t>
                    </m:r>
                    <m:r>
                      <a:rPr lang="en-US" sz="2000" b="0" i="1" smtClean="0">
                        <a:latin typeface="Cambria Math" panose="02040503050406030204" pitchFamily="18" charset="0"/>
                      </a:rPr>
                      <m:t> </m:t>
                    </m:r>
                  </m:oMath>
                </a14:m>
                <a:r>
                  <a:rPr lang="en-US" sz="2000" dirty="0"/>
                  <a:t>is the concentration of charge carriers, </a:t>
                </a:r>
              </a:p>
              <a:p>
                <a:pPr marL="0" indent="0">
                  <a:buNone/>
                </a:pPr>
                <a:r>
                  <a:rPr lang="en-US" sz="2000" b="0" dirty="0"/>
                  <a:t>            </a:t>
                </a:r>
                <a14:m>
                  <m:oMath xmlns:m="http://schemas.openxmlformats.org/officeDocument/2006/math">
                    <m:sSub>
                      <m:sSubPr>
                        <m:ctrlPr>
                          <a:rPr lang="en-US" sz="2000" b="0" i="1" smtClean="0">
                            <a:latin typeface="Cambria Math" panose="02040503050406030204" pitchFamily="18" charset="0"/>
                          </a:rPr>
                        </m:ctrlPr>
                      </m:sSubPr>
                      <m:e>
                        <m:acc>
                          <m:accPr>
                            <m:chr m:val="⃗"/>
                            <m:ctrlPr>
                              <a:rPr lang="en-US" sz="2000" b="0" i="1" smtClean="0">
                                <a:latin typeface="Cambria Math" panose="02040503050406030204" pitchFamily="18" charset="0"/>
                              </a:rPr>
                            </m:ctrlPr>
                          </m:accPr>
                          <m:e>
                            <m:r>
                              <a:rPr lang="en-US" sz="2000" b="0" i="1" smtClean="0">
                                <a:latin typeface="Cambria Math" panose="02040503050406030204" pitchFamily="18" charset="0"/>
                              </a:rPr>
                              <m:t>𝑣</m:t>
                            </m:r>
                          </m:e>
                        </m:acc>
                      </m:e>
                      <m:sub>
                        <m:r>
                          <a:rPr lang="en-US" sz="2000" b="0" i="1" smtClean="0">
                            <a:latin typeface="Cambria Math" panose="02040503050406030204" pitchFamily="18" charset="0"/>
                          </a:rPr>
                          <m:t>𝑑</m:t>
                        </m:r>
                      </m:sub>
                    </m:sSub>
                    <m:r>
                      <a:rPr lang="en-US" sz="2000" b="0" i="1" smtClean="0">
                        <a:latin typeface="Cambria Math" panose="02040503050406030204" pitchFamily="18" charset="0"/>
                      </a:rPr>
                      <m:t> </m:t>
                    </m:r>
                  </m:oMath>
                </a14:m>
                <a:r>
                  <a:rPr lang="en-US" sz="2000" dirty="0"/>
                  <a:t> - drift velocity, and  </a:t>
                </a:r>
              </a:p>
              <a:p>
                <a:pPr marL="0" indent="0">
                  <a:buNone/>
                </a:pPr>
                <a:r>
                  <a:rPr lang="en-US" altLang="en-US" sz="2000" dirty="0"/>
                  <a:t>             </a:t>
                </a:r>
                <a14:m>
                  <m:oMath xmlns:m="http://schemas.openxmlformats.org/officeDocument/2006/math">
                    <m:r>
                      <a:rPr lang="en-US" altLang="en-US" sz="2000" b="0" i="1" smtClean="0">
                        <a:latin typeface="Cambria Math" panose="02040503050406030204" pitchFamily="18" charset="0"/>
                      </a:rPr>
                      <m:t>𝑞</m:t>
                    </m:r>
                  </m:oMath>
                </a14:m>
                <a:r>
                  <a:rPr lang="en-US" sz="2000" dirty="0"/>
                  <a:t> is the charge of a charge carrier.</a:t>
                </a:r>
              </a:p>
              <a:p>
                <a:endParaRPr lang="en-US" altLang="en-US" sz="2600" dirty="0"/>
              </a:p>
            </p:txBody>
          </p:sp>
        </mc:Choice>
        <mc:Fallback>
          <p:sp>
            <p:nvSpPr>
              <p:cNvPr id="5" name="Content Placeholder 4"/>
              <p:cNvSpPr>
                <a:spLocks noGrp="1" noRot="1" noChangeAspect="1" noMove="1" noResize="1" noEditPoints="1" noAdjustHandles="1" noChangeArrowheads="1" noChangeShapeType="1" noTextEdit="1"/>
              </p:cNvSpPr>
              <p:nvPr>
                <p:ph idx="1"/>
              </p:nvPr>
            </p:nvSpPr>
            <p:spPr>
              <a:xfrm>
                <a:off x="704850" y="2938796"/>
                <a:ext cx="8058150" cy="2209799"/>
              </a:xfrm>
              <a:blipFill>
                <a:blip r:embed="rId2"/>
                <a:stretch>
                  <a:fillRect l="-832"/>
                </a:stretch>
              </a:blipFill>
            </p:spPr>
            <p:txBody>
              <a:bodyPr/>
              <a:lstStyle/>
              <a:p>
                <a:r>
                  <a:rPr lang="en-US">
                    <a:noFill/>
                  </a:rPr>
                  <a:t> </a:t>
                </a:r>
              </a:p>
            </p:txBody>
          </p:sp>
        </mc:Fallback>
      </mc:AlternateContent>
      <p:pic>
        <p:nvPicPr>
          <p:cNvPr id="2" name="Picture 1">
            <a:extLst>
              <a:ext uri="{FF2B5EF4-FFF2-40B4-BE49-F238E27FC236}">
                <a16:creationId xmlns:a16="http://schemas.microsoft.com/office/drawing/2014/main" id="{C6B7BA62-B189-4AD4-9A6D-9219C2A64730}"/>
              </a:ext>
            </a:extLst>
          </p:cNvPr>
          <p:cNvPicPr>
            <a:picLocks noChangeAspect="1"/>
          </p:cNvPicPr>
          <p:nvPr/>
        </p:nvPicPr>
        <p:blipFill>
          <a:blip r:embed="rId3"/>
          <a:stretch>
            <a:fillRect/>
          </a:stretch>
        </p:blipFill>
        <p:spPr>
          <a:xfrm>
            <a:off x="4953000" y="4800600"/>
            <a:ext cx="3960132" cy="1718152"/>
          </a:xfrm>
          <a:prstGeom prst="rect">
            <a:avLst/>
          </a:prstGeom>
        </p:spPr>
      </p:pic>
      <mc:AlternateContent xmlns:mc="http://schemas.openxmlformats.org/markup-compatibility/2006">
        <mc:Choice xmlns:a14="http://schemas.microsoft.com/office/drawing/2010/main" Requires="a14">
          <p:sp>
            <p:nvSpPr>
              <p:cNvPr id="9" name="TextBox 8">
                <a:extLst>
                  <a:ext uri="{FF2B5EF4-FFF2-40B4-BE49-F238E27FC236}">
                    <a16:creationId xmlns:a16="http://schemas.microsoft.com/office/drawing/2014/main" id="{4F93C381-9F05-4512-B5FD-08C7BDF32AC4}"/>
                  </a:ext>
                </a:extLst>
              </p:cNvPr>
              <p:cNvSpPr txBox="1"/>
              <p:nvPr/>
            </p:nvSpPr>
            <p:spPr>
              <a:xfrm>
                <a:off x="628650" y="1524000"/>
                <a:ext cx="8210550" cy="1360822"/>
              </a:xfrm>
              <a:prstGeom prst="rect">
                <a:avLst/>
              </a:prstGeom>
              <a:noFill/>
            </p:spPr>
            <p:txBody>
              <a:bodyPr wrap="square">
                <a:spAutoFit/>
              </a:bodyPr>
              <a:lstStyle/>
              <a:p>
                <a:r>
                  <a:rPr lang="en-US" sz="2000" dirty="0"/>
                  <a:t>The current density </a:t>
                </a:r>
                <a14:m>
                  <m:oMath xmlns:m="http://schemas.openxmlformats.org/officeDocument/2006/math">
                    <m:acc>
                      <m:accPr>
                        <m:chr m:val="⃗"/>
                        <m:ctrlPr>
                          <a:rPr lang="en-US" sz="2000" b="1" i="1" smtClean="0">
                            <a:latin typeface="Cambria Math" panose="02040503050406030204" pitchFamily="18" charset="0"/>
                          </a:rPr>
                        </m:ctrlPr>
                      </m:accPr>
                      <m:e>
                        <m:r>
                          <a:rPr lang="en-US" sz="2000" b="1" i="0" smtClean="0">
                            <a:latin typeface="Cambria Math"/>
                          </a:rPr>
                          <m:t> </m:t>
                        </m:r>
                        <m:r>
                          <a:rPr lang="en-US" sz="2000" b="1" i="0" smtClean="0">
                            <a:latin typeface="Cambria Math"/>
                          </a:rPr>
                          <m:t>𝐉</m:t>
                        </m:r>
                        <m:r>
                          <a:rPr lang="en-US" sz="2000" b="1" i="0" smtClean="0">
                            <a:latin typeface="Cambria Math"/>
                          </a:rPr>
                          <m:t> </m:t>
                        </m:r>
                      </m:e>
                    </m:acc>
                  </m:oMath>
                </a14:m>
                <a:r>
                  <a:rPr lang="en-US" sz="2000" b="1" dirty="0"/>
                  <a:t> </a:t>
                </a:r>
                <a:r>
                  <a:rPr lang="en-US" sz="2000" dirty="0"/>
                  <a:t>is defined as the current passing through an infinitesimal cross- sectional area divided by the area. The direction of the current density is the direction of the net flow of positive charges and the magnitude is equal to the current divided by the infinitesimal area.</a:t>
                </a:r>
              </a:p>
            </p:txBody>
          </p:sp>
        </mc:Choice>
        <mc:Fallback>
          <p:sp>
            <p:nvSpPr>
              <p:cNvPr id="9" name="TextBox 8">
                <a:extLst>
                  <a:ext uri="{FF2B5EF4-FFF2-40B4-BE49-F238E27FC236}">
                    <a16:creationId xmlns:a16="http://schemas.microsoft.com/office/drawing/2014/main" id="{4F93C381-9F05-4512-B5FD-08C7BDF32AC4}"/>
                  </a:ext>
                </a:extLst>
              </p:cNvPr>
              <p:cNvSpPr txBox="1">
                <a:spLocks noRot="1" noChangeAspect="1" noMove="1" noResize="1" noEditPoints="1" noAdjustHandles="1" noChangeArrowheads="1" noChangeShapeType="1" noTextEdit="1"/>
              </p:cNvSpPr>
              <p:nvPr/>
            </p:nvSpPr>
            <p:spPr>
              <a:xfrm>
                <a:off x="628650" y="1524000"/>
                <a:ext cx="8210550" cy="1360822"/>
              </a:xfrm>
              <a:prstGeom prst="rect">
                <a:avLst/>
              </a:prstGeom>
              <a:blipFill>
                <a:blip r:embed="rId4"/>
                <a:stretch>
                  <a:fillRect l="-742" b="-7175"/>
                </a:stretch>
              </a:blipFill>
            </p:spPr>
            <p:txBody>
              <a:bodyPr/>
              <a:lstStyle/>
              <a:p>
                <a:r>
                  <a:rPr lang="en-US">
                    <a:noFill/>
                  </a:rPr>
                  <a:t> </a:t>
                </a:r>
              </a:p>
            </p:txBody>
          </p:sp>
        </mc:Fallback>
      </mc:AlternateContent>
    </p:spTree>
    <p:extLst>
      <p:ext uri="{BB962C8B-B14F-4D97-AF65-F5344CB8AC3E}">
        <p14:creationId xmlns:p14="http://schemas.microsoft.com/office/powerpoint/2010/main" val="348729136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Drift velocity, example</a:t>
            </a:r>
          </a:p>
        </p:txBody>
      </p:sp>
      <p:sp>
        <p:nvSpPr>
          <p:cNvPr id="3" name="Content Placeholder 2"/>
          <p:cNvSpPr>
            <a:spLocks noGrp="1"/>
          </p:cNvSpPr>
          <p:nvPr>
            <p:ph idx="1"/>
          </p:nvPr>
        </p:nvSpPr>
        <p:spPr/>
        <p:txBody>
          <a:bodyPr/>
          <a:lstStyle/>
          <a:p>
            <a:pPr marL="0" indent="0">
              <a:buNone/>
            </a:pPr>
            <a:r>
              <a:rPr lang="en-US" dirty="0"/>
              <a:t>A wire has a cross-sectional area of 0.10 mm</a:t>
            </a:r>
            <a:r>
              <a:rPr lang="en-US" baseline="30000" dirty="0"/>
              <a:t>2</a:t>
            </a:r>
            <a:r>
              <a:rPr lang="en-US" dirty="0"/>
              <a:t>. If there are 4.0 × 10</a:t>
            </a:r>
            <a:r>
              <a:rPr lang="en-US" baseline="30000" dirty="0"/>
              <a:t>28</a:t>
            </a:r>
            <a:r>
              <a:rPr lang="en-US" dirty="0"/>
              <a:t> atoms per cubic meter in this wire, and if each atom contributes 2 free electrons, what is the drift velocity of the electrons when the current in the wire is 6.0 A? (</a:t>
            </a:r>
            <a:r>
              <a:rPr lang="en-US" i="1" dirty="0"/>
              <a:t>e</a:t>
            </a:r>
            <a:r>
              <a:rPr lang="en-US" dirty="0"/>
              <a:t> = 1.60 × 10</a:t>
            </a:r>
            <a:r>
              <a:rPr lang="en-US" baseline="30000" dirty="0"/>
              <a:t>-19</a:t>
            </a:r>
            <a:r>
              <a:rPr lang="en-US" dirty="0"/>
              <a:t> C)</a:t>
            </a:r>
          </a:p>
          <a:p>
            <a:pPr marL="0" indent="0">
              <a:buNone/>
            </a:pPr>
            <a:endParaRPr lang="en-US" dirty="0"/>
          </a:p>
        </p:txBody>
      </p:sp>
    </p:spTree>
    <p:extLst>
      <p:ext uri="{BB962C8B-B14F-4D97-AF65-F5344CB8AC3E}">
        <p14:creationId xmlns:p14="http://schemas.microsoft.com/office/powerpoint/2010/main" val="7352817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AF6ABE-DDA4-4FCF-9F41-1B34D9CA06E8}"/>
              </a:ext>
            </a:extLst>
          </p:cNvPr>
          <p:cNvSpPr>
            <a:spLocks noGrp="1"/>
          </p:cNvSpPr>
          <p:nvPr>
            <p:ph type="title"/>
          </p:nvPr>
        </p:nvSpPr>
        <p:spPr/>
        <p:txBody>
          <a:bodyPr>
            <a:normAutofit/>
          </a:bodyPr>
          <a:lstStyle/>
          <a:p>
            <a:r>
              <a:rPr lang="en-US" sz="4000" dirty="0"/>
              <a:t>Current density and electric potential difference</a:t>
            </a:r>
          </a:p>
        </p:txBody>
      </p:sp>
      <p:pic>
        <p:nvPicPr>
          <p:cNvPr id="6" name="Picture 5">
            <a:extLst>
              <a:ext uri="{FF2B5EF4-FFF2-40B4-BE49-F238E27FC236}">
                <a16:creationId xmlns:a16="http://schemas.microsoft.com/office/drawing/2014/main" id="{5B818141-B597-4B0D-8596-2B60B366D2E6}"/>
              </a:ext>
            </a:extLst>
          </p:cNvPr>
          <p:cNvPicPr>
            <a:picLocks noChangeAspect="1"/>
          </p:cNvPicPr>
          <p:nvPr/>
        </p:nvPicPr>
        <p:blipFill>
          <a:blip r:embed="rId2"/>
          <a:stretch>
            <a:fillRect/>
          </a:stretch>
        </p:blipFill>
        <p:spPr>
          <a:xfrm>
            <a:off x="764873" y="1777231"/>
            <a:ext cx="7614253" cy="3303538"/>
          </a:xfrm>
          <a:prstGeom prst="rect">
            <a:avLst/>
          </a:prstGeom>
        </p:spPr>
      </p:pic>
      <p:sp>
        <p:nvSpPr>
          <p:cNvPr id="8" name="TextBox 7">
            <a:extLst>
              <a:ext uri="{FF2B5EF4-FFF2-40B4-BE49-F238E27FC236}">
                <a16:creationId xmlns:a16="http://schemas.microsoft.com/office/drawing/2014/main" id="{F62796FF-7B52-4A83-855F-58EB47B3636D}"/>
              </a:ext>
            </a:extLst>
          </p:cNvPr>
          <p:cNvSpPr txBox="1"/>
          <p:nvPr/>
        </p:nvSpPr>
        <p:spPr>
          <a:xfrm>
            <a:off x="1143000" y="5410200"/>
            <a:ext cx="7315200" cy="646331"/>
          </a:xfrm>
          <a:prstGeom prst="rect">
            <a:avLst/>
          </a:prstGeom>
          <a:noFill/>
        </p:spPr>
        <p:txBody>
          <a:bodyPr wrap="square">
            <a:spAutoFit/>
          </a:bodyPr>
          <a:lstStyle/>
          <a:p>
            <a:r>
              <a:rPr lang="en-US" sz="1800" dirty="0"/>
              <a:t>A potential provided by a battery is applied to a segment of a conductor with a cross-sectional area </a:t>
            </a:r>
            <a:r>
              <a:rPr lang="en-US" sz="1800" i="1" dirty="0"/>
              <a:t>A </a:t>
            </a:r>
            <a:r>
              <a:rPr lang="en-US" sz="1800" dirty="0"/>
              <a:t>and a length </a:t>
            </a:r>
            <a:r>
              <a:rPr lang="en-US" sz="1800" i="1" dirty="0"/>
              <a:t>L</a:t>
            </a:r>
            <a:r>
              <a:rPr lang="en-US" sz="1800" dirty="0"/>
              <a:t>.</a:t>
            </a:r>
          </a:p>
        </p:txBody>
      </p:sp>
    </p:spTree>
    <p:extLst>
      <p:ext uri="{BB962C8B-B14F-4D97-AF65-F5344CB8AC3E}">
        <p14:creationId xmlns:p14="http://schemas.microsoft.com/office/powerpoint/2010/main" val="752157507"/>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PPTVERSION" val="XP"/>
  <p:tag name="ISGAMESHOW" val="False"/>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15342</TotalTime>
  <Words>1352</Words>
  <Application>Microsoft Office PowerPoint</Application>
  <PresentationFormat>On-screen Show (4:3)</PresentationFormat>
  <Paragraphs>86</Paragraphs>
  <Slides>20</Slides>
  <Notes>4</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20</vt:i4>
      </vt:variant>
    </vt:vector>
  </HeadingPairs>
  <TitlesOfParts>
    <vt:vector size="26" baseType="lpstr">
      <vt:lpstr>Arial</vt:lpstr>
      <vt:lpstr>Calibri</vt:lpstr>
      <vt:lpstr>Calibri Light</vt:lpstr>
      <vt:lpstr>Cambria Math</vt:lpstr>
      <vt:lpstr>Times New Roman</vt:lpstr>
      <vt:lpstr>Office Theme</vt:lpstr>
      <vt:lpstr>ELECTRIC CURRENT AND RESISTANCE </vt:lpstr>
      <vt:lpstr>Current, the definition</vt:lpstr>
      <vt:lpstr>Drift speed</vt:lpstr>
      <vt:lpstr>Direction of the current </vt:lpstr>
      <vt:lpstr>Definition of current, details</vt:lpstr>
      <vt:lpstr>Charge carriers</vt:lpstr>
      <vt:lpstr>Current density</vt:lpstr>
      <vt:lpstr>Drift velocity, example</vt:lpstr>
      <vt:lpstr>Current density and electric potential difference</vt:lpstr>
      <vt:lpstr>Resistivity and conductivity</vt:lpstr>
      <vt:lpstr>Resistors</vt:lpstr>
      <vt:lpstr>Resistance and resistivity</vt:lpstr>
      <vt:lpstr>How to identify resistors</vt:lpstr>
      <vt:lpstr>Resistivity, example</vt:lpstr>
      <vt:lpstr>Resistivity and temperature </vt:lpstr>
      <vt:lpstr>Temperature variation of resistivity, example</vt:lpstr>
      <vt:lpstr>Superconductivity</vt:lpstr>
      <vt:lpstr>Resistance and Ohm’s law</vt:lpstr>
      <vt:lpstr>Ohmic resistors</vt:lpstr>
      <vt:lpstr>Nonohmic resistors</vt:lpstr>
    </vt:vector>
  </TitlesOfParts>
  <Company>Benjamin Cummings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video slide</dc:title>
  <dc:creator>BCP User</dc:creator>
  <cp:lastModifiedBy>Tatiana Krivosheev</cp:lastModifiedBy>
  <cp:revision>607</cp:revision>
  <cp:lastPrinted>2011-04-21T17:00:36Z</cp:lastPrinted>
  <dcterms:created xsi:type="dcterms:W3CDTF">2002-07-11T17:04:39Z</dcterms:created>
  <dcterms:modified xsi:type="dcterms:W3CDTF">2021-12-10T14:56:18Z</dcterms:modified>
</cp:coreProperties>
</file>