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69" r:id="rId1"/>
  </p:sldMasterIdLst>
  <p:notesMasterIdLst>
    <p:notesMasterId r:id="rId18"/>
  </p:notesMasterIdLst>
  <p:handoutMasterIdLst>
    <p:handoutMasterId r:id="rId19"/>
  </p:handoutMasterIdLst>
  <p:sldIdLst>
    <p:sldId id="301" r:id="rId2"/>
    <p:sldId id="269" r:id="rId3"/>
    <p:sldId id="270" r:id="rId4"/>
    <p:sldId id="272" r:id="rId5"/>
    <p:sldId id="273" r:id="rId6"/>
    <p:sldId id="271" r:id="rId7"/>
    <p:sldId id="274" r:id="rId8"/>
    <p:sldId id="275" r:id="rId9"/>
    <p:sldId id="302" r:id="rId10"/>
    <p:sldId id="276" r:id="rId11"/>
    <p:sldId id="305" r:id="rId12"/>
    <p:sldId id="303" r:id="rId13"/>
    <p:sldId id="304" r:id="rId14"/>
    <p:sldId id="279" r:id="rId15"/>
    <p:sldId id="280" r:id="rId16"/>
    <p:sldId id="281" r:id="rId17"/>
  </p:sldIdLst>
  <p:sldSz cx="9144000" cy="6858000" type="screen4x3"/>
  <p:notesSz cx="6858000" cy="9144000"/>
  <p:custDataLst>
    <p:tags r:id="rId2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CC"/>
    <a:srgbClr val="004A37"/>
    <a:srgbClr val="00417E"/>
    <a:srgbClr val="FFECD7"/>
    <a:srgbClr val="F7955A"/>
    <a:srgbClr val="666699"/>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213959-2494-4A49-BD0C-018F3E98278F}" v="1" dt="2021-12-10T20:11:54.5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47" autoAdjust="0"/>
    <p:restoredTop sz="87685" autoAdjust="0"/>
  </p:normalViewPr>
  <p:slideViewPr>
    <p:cSldViewPr>
      <p:cViewPr varScale="1">
        <p:scale>
          <a:sx n="104" d="100"/>
          <a:sy n="104" d="100"/>
        </p:scale>
        <p:origin x="48" y="48"/>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tiana Krivosheev" userId="0049177f222f7596" providerId="LiveId" clId="{70213959-2494-4A49-BD0C-018F3E98278F}"/>
    <pc:docChg chg="modSld">
      <pc:chgData name="Tatiana Krivosheev" userId="0049177f222f7596" providerId="LiveId" clId="{70213959-2494-4A49-BD0C-018F3E98278F}" dt="2021-12-10T20:11:59.310" v="1" actId="1076"/>
      <pc:docMkLst>
        <pc:docMk/>
      </pc:docMkLst>
      <pc:sldChg chg="addSp modSp mod">
        <pc:chgData name="Tatiana Krivosheev" userId="0049177f222f7596" providerId="LiveId" clId="{70213959-2494-4A49-BD0C-018F3E98278F}" dt="2021-12-10T20:11:59.310" v="1" actId="1076"/>
        <pc:sldMkLst>
          <pc:docMk/>
          <pc:sldMk cId="958067949" sldId="301"/>
        </pc:sldMkLst>
        <pc:picChg chg="add mod">
          <ac:chgData name="Tatiana Krivosheev" userId="0049177f222f7596" providerId="LiveId" clId="{70213959-2494-4A49-BD0C-018F3E98278F}" dt="2021-12-10T20:11:59.310" v="1" actId="1076"/>
          <ac:picMkLst>
            <pc:docMk/>
            <pc:sldMk cId="958067949" sldId="301"/>
            <ac:picMk id="5" creationId="{834379B3-5B44-4B10-B9BE-FD004173E59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601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854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059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806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216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421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011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625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830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03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649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12/10/2021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pic>
        <p:nvPicPr>
          <p:cNvPr id="7" name="Picture 6" descr="\\Ps14\ircd\50694_Young_Freedman_13e_IRDVD\Supplied\67546Young13e_marktg\Links\Calatrava-Bridge_sml.jpg">
            <a:extLst>
              <a:ext uri="{FF2B5EF4-FFF2-40B4-BE49-F238E27FC236}">
                <a16:creationId xmlns:a16="http://schemas.microsoft.com/office/drawing/2014/main" id="{231FB1F2-5372-4F7F-8D33-1AC15A557A61}"/>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17">
            <a:extLst>
              <a:ext uri="{FF2B5EF4-FFF2-40B4-BE49-F238E27FC236}">
                <a16:creationId xmlns:a16="http://schemas.microsoft.com/office/drawing/2014/main" id="{7171E34D-CA86-447F-981D-1CC59C4277DF}"/>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9" name="Text Box 23">
            <a:extLst>
              <a:ext uri="{FF2B5EF4-FFF2-40B4-BE49-F238E27FC236}">
                <a16:creationId xmlns:a16="http://schemas.microsoft.com/office/drawing/2014/main" id="{63C0171E-B00A-4E24-8AE0-7940869DC107}"/>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33620422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3080551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17639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6333886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3868244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042862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5900094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11757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392987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4435346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12/10/2021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3376433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DFF08F-DC6B-4601-B491-B0F83F6DD2DA}" type="datetimeFigureOut">
              <a:rPr lang="en-US" smtClean="0"/>
              <a:pPr/>
              <a:t>12/10/2021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68391333"/>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1.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50.png"/><Relationship Id="rId5" Type="http://schemas.openxmlformats.org/officeDocument/2006/relationships/image" Target="../media/image140.png"/><Relationship Id="rId4" Type="http://schemas.openxmlformats.org/officeDocument/2006/relationships/image" Target="../media/image130.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64978" y="5537200"/>
            <a:ext cx="6879022" cy="1320800"/>
          </a:xfrm>
          <a:solidFill>
            <a:schemeClr val="bg1">
              <a:lumMod val="65000"/>
            </a:schemeClr>
          </a:solidFill>
        </p:spPr>
        <p:txBody>
          <a:bodyPr>
            <a:noAutofit/>
          </a:bodyPr>
          <a:lstStyle/>
          <a:p>
            <a:pPr algn="r"/>
            <a:r>
              <a:rPr lang="en-US" sz="4400" b="1" dirty="0"/>
              <a:t>MAGNETIC FORCES AND FIELDS</a:t>
            </a:r>
          </a:p>
        </p:txBody>
      </p:sp>
      <p:pic>
        <p:nvPicPr>
          <p:cNvPr id="4" name="Content Placeholder 3"/>
          <p:cNvPicPr>
            <a:picLocks noGrp="1" noChangeAspect="1"/>
          </p:cNvPicPr>
          <p:nvPr>
            <p:ph idx="1"/>
          </p:nvPr>
        </p:nvPicPr>
        <p:blipFill>
          <a:blip r:embed="rId2"/>
          <a:stretch>
            <a:fillRect/>
          </a:stretch>
        </p:blipFill>
        <p:spPr>
          <a:xfrm>
            <a:off x="2286001" y="26276"/>
            <a:ext cx="6858000" cy="5231524"/>
          </a:xfrm>
          <a:prstGeom prst="rect">
            <a:avLst/>
          </a:prstGeom>
        </p:spPr>
      </p:pic>
      <p:pic>
        <p:nvPicPr>
          <p:cNvPr id="3" name="Picture 2">
            <a:extLst>
              <a:ext uri="{FF2B5EF4-FFF2-40B4-BE49-F238E27FC236}">
                <a16:creationId xmlns:a16="http://schemas.microsoft.com/office/drawing/2014/main" id="{55D7324C-2987-43E3-9FD8-2BEF00EC58E1}"/>
              </a:ext>
            </a:extLst>
          </p:cNvPr>
          <p:cNvPicPr>
            <a:picLocks noChangeAspect="1"/>
          </p:cNvPicPr>
          <p:nvPr/>
        </p:nvPicPr>
        <p:blipFill>
          <a:blip r:embed="rId3"/>
          <a:stretch>
            <a:fillRect/>
          </a:stretch>
        </p:blipFill>
        <p:spPr>
          <a:xfrm>
            <a:off x="457200" y="5624430"/>
            <a:ext cx="1600200" cy="1082217"/>
          </a:xfrm>
          <a:prstGeom prst="rect">
            <a:avLst/>
          </a:prstGeom>
        </p:spPr>
      </p:pic>
      <p:pic>
        <p:nvPicPr>
          <p:cNvPr id="5" name="Picture 4">
            <a:extLst>
              <a:ext uri="{FF2B5EF4-FFF2-40B4-BE49-F238E27FC236}">
                <a16:creationId xmlns:a16="http://schemas.microsoft.com/office/drawing/2014/main" id="{834379B3-5B44-4B10-B9BE-FD004173E590}"/>
              </a:ext>
            </a:extLst>
          </p:cNvPr>
          <p:cNvPicPr>
            <a:picLocks noChangeAspect="1"/>
          </p:cNvPicPr>
          <p:nvPr/>
        </p:nvPicPr>
        <p:blipFill>
          <a:blip r:embed="rId4"/>
          <a:stretch>
            <a:fillRect/>
          </a:stretch>
        </p:blipFill>
        <p:spPr>
          <a:xfrm>
            <a:off x="37579" y="304800"/>
            <a:ext cx="2206943" cy="469433"/>
          </a:xfrm>
          <a:prstGeom prst="rect">
            <a:avLst/>
          </a:prstGeom>
        </p:spPr>
      </p:pic>
    </p:spTree>
    <p:extLst>
      <p:ext uri="{BB962C8B-B14F-4D97-AF65-F5344CB8AC3E}">
        <p14:creationId xmlns:p14="http://schemas.microsoft.com/office/powerpoint/2010/main" val="958067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304800" y="457200"/>
            <a:ext cx="8839200" cy="503238"/>
          </a:xfrm>
        </p:spPr>
        <p:txBody>
          <a:bodyPr>
            <a:normAutofit fontScale="90000"/>
          </a:bodyPr>
          <a:lstStyle/>
          <a:p>
            <a:r>
              <a:rPr lang="en-US" altLang="en-US" dirty="0"/>
              <a:t>Magnetic force as a vector  product</a:t>
            </a:r>
          </a:p>
        </p:txBody>
      </p:sp>
      <p:sp>
        <p:nvSpPr>
          <p:cNvPr id="99331" name="Rectangle 3"/>
          <p:cNvSpPr>
            <a:spLocks noGrp="1" noChangeArrowheads="1"/>
          </p:cNvSpPr>
          <p:nvPr>
            <p:ph idx="1"/>
          </p:nvPr>
        </p:nvSpPr>
        <p:spPr>
          <a:xfrm>
            <a:off x="0" y="1452396"/>
            <a:ext cx="8763000" cy="1281112"/>
          </a:xfrm>
        </p:spPr>
        <p:txBody>
          <a:bodyPr>
            <a:normAutofit fontScale="85000" lnSpcReduction="10000"/>
          </a:bodyPr>
          <a:lstStyle/>
          <a:p>
            <a:pPr lvl="1">
              <a:lnSpc>
                <a:spcPct val="90000"/>
              </a:lnSpc>
            </a:pPr>
            <a:r>
              <a:rPr lang="en-US" altLang="en-US" sz="2200" dirty="0"/>
              <a:t>We can  write the magnetic force as a vector product.</a:t>
            </a:r>
          </a:p>
          <a:p>
            <a:pPr lvl="1">
              <a:lnSpc>
                <a:spcPct val="90000"/>
              </a:lnSpc>
            </a:pPr>
            <a:r>
              <a:rPr lang="en-US" altLang="en-US" sz="2200" dirty="0"/>
              <a:t>The right-hand rule gives the direction of the force on a </a:t>
            </a:r>
            <a:r>
              <a:rPr lang="en-US" altLang="en-US" sz="2200" i="1" dirty="0"/>
              <a:t>positive</a:t>
            </a:r>
            <a:r>
              <a:rPr lang="en-US" altLang="en-US" sz="2200" dirty="0"/>
              <a:t> charge.  </a:t>
            </a:r>
          </a:p>
          <a:p>
            <a:pPr lvl="1">
              <a:lnSpc>
                <a:spcPct val="90000"/>
              </a:lnSpc>
            </a:pPr>
            <a:r>
              <a:rPr lang="en-US" altLang="en-US" sz="2000" dirty="0"/>
              <a:t>Two charges of equal magnitude but opposite signs moving in the same direction</a:t>
            </a:r>
          </a:p>
          <a:p>
            <a:pPr marL="457200" lvl="1" indent="0">
              <a:lnSpc>
                <a:spcPct val="90000"/>
              </a:lnSpc>
              <a:buNone/>
            </a:pPr>
            <a:r>
              <a:rPr lang="en-US" altLang="en-US" sz="2000" dirty="0"/>
              <a:t>     in the same field will experience magnetic forces in opposite directions.</a:t>
            </a:r>
          </a:p>
          <a:p>
            <a:pPr lvl="1">
              <a:lnSpc>
                <a:spcPct val="90000"/>
              </a:lnSpc>
            </a:pPr>
            <a:endParaRPr lang="en-US" altLang="en-US" sz="2200" dirty="0"/>
          </a:p>
        </p:txBody>
      </p:sp>
      <p:pic>
        <p:nvPicPr>
          <p:cNvPr id="2" name="Picture 1"/>
          <p:cNvPicPr>
            <a:picLocks noChangeAspect="1"/>
          </p:cNvPicPr>
          <p:nvPr/>
        </p:nvPicPr>
        <p:blipFill>
          <a:blip r:embed="rId3"/>
          <a:stretch>
            <a:fillRect/>
          </a:stretch>
        </p:blipFill>
        <p:spPr>
          <a:xfrm>
            <a:off x="1295400" y="2770294"/>
            <a:ext cx="4648200" cy="2016679"/>
          </a:xfrm>
          <a:prstGeom prst="rect">
            <a:avLst/>
          </a:prstGeom>
        </p:spPr>
      </p:pic>
      <mc:AlternateContent xmlns:mc="http://schemas.openxmlformats.org/markup-compatibility/2006" xmlns:a14="http://schemas.microsoft.com/office/drawing/2010/main">
        <mc:Choice Requires="a14">
          <p:sp>
            <p:nvSpPr>
              <p:cNvPr id="3" name="Rectangle 2"/>
              <p:cNvSpPr/>
              <p:nvPr/>
            </p:nvSpPr>
            <p:spPr>
              <a:xfrm>
                <a:off x="457200" y="5105400"/>
                <a:ext cx="7010400" cy="1544525"/>
              </a:xfrm>
              <a:prstGeom prst="rect">
                <a:avLst/>
              </a:prstGeom>
            </p:spPr>
            <p:txBody>
              <a:bodyPr wrap="square">
                <a:spAutoFit/>
              </a:bodyPr>
              <a:lstStyle/>
              <a:p>
                <a:r>
                  <a:rPr lang="en-US" dirty="0"/>
                  <a:t>Magnetic fields exert forces on moving charges. The direction of the magnetic force on a moving charge is perpendicular to the plane formed by </a:t>
                </a:r>
                <a14:m>
                  <m:oMath xmlns:m="http://schemas.openxmlformats.org/officeDocument/2006/math">
                    <m:acc>
                      <m:accPr>
                        <m:chr m:val="⃗"/>
                        <m:ctrlPr>
                          <a:rPr lang="en-US" i="1">
                            <a:latin typeface="Cambria Math" panose="02040503050406030204" pitchFamily="18" charset="0"/>
                          </a:rPr>
                        </m:ctrlPr>
                      </m:accPr>
                      <m:e>
                        <m:r>
                          <a:rPr lang="en-US" b="1">
                            <a:latin typeface="Cambria Math"/>
                          </a:rPr>
                          <m:t>𝐯</m:t>
                        </m:r>
                      </m:e>
                    </m:acc>
                  </m:oMath>
                </a14:m>
                <a:r>
                  <a:rPr lang="en-US" dirty="0"/>
                  <a:t> and </a:t>
                </a:r>
                <a14:m>
                  <m:oMath xmlns:m="http://schemas.openxmlformats.org/officeDocument/2006/math">
                    <m:acc>
                      <m:accPr>
                        <m:chr m:val="⃗"/>
                        <m:ctrlPr>
                          <a:rPr lang="en-US" i="1">
                            <a:latin typeface="Cambria Math" panose="02040503050406030204" pitchFamily="18" charset="0"/>
                          </a:rPr>
                        </m:ctrlPr>
                      </m:accPr>
                      <m:e>
                        <m:r>
                          <a:rPr lang="en-US" b="1">
                            <a:latin typeface="Cambria Math"/>
                          </a:rPr>
                          <m:t>𝐁</m:t>
                        </m:r>
                      </m:e>
                    </m:acc>
                  </m:oMath>
                </a14:m>
                <a:r>
                  <a:rPr lang="en-US" dirty="0"/>
                  <a:t> and follows the right-hand rule-1 (RHR-1) as shown. The magnitude of the force is proportional to </a:t>
                </a:r>
                <a:r>
                  <a:rPr lang="en-US" i="1" dirty="0"/>
                  <a:t>q</a:t>
                </a:r>
                <a:r>
                  <a:rPr lang="en-US" dirty="0"/>
                  <a:t>,</a:t>
                </a:r>
                <a:r>
                  <a:rPr lang="en-US" i="1" dirty="0"/>
                  <a:t> v</a:t>
                </a:r>
                <a:r>
                  <a:rPr lang="en-US" dirty="0"/>
                  <a:t>,</a:t>
                </a:r>
                <a:r>
                  <a:rPr lang="en-US" i="1" dirty="0"/>
                  <a:t> B</a:t>
                </a:r>
                <a:r>
                  <a:rPr lang="en-US" dirty="0"/>
                  <a:t>,</a:t>
                </a:r>
                <a:r>
                  <a:rPr lang="en-US" i="1" dirty="0"/>
                  <a:t> </a:t>
                </a:r>
                <a:r>
                  <a:rPr lang="en-US" dirty="0"/>
                  <a:t>and the sine of the angle between </a:t>
                </a:r>
                <a14:m>
                  <m:oMath xmlns:m="http://schemas.openxmlformats.org/officeDocument/2006/math">
                    <m:acc>
                      <m:accPr>
                        <m:chr m:val="⃗"/>
                        <m:ctrlPr>
                          <a:rPr lang="en-US" i="1">
                            <a:latin typeface="Cambria Math" panose="02040503050406030204" pitchFamily="18" charset="0"/>
                          </a:rPr>
                        </m:ctrlPr>
                      </m:accPr>
                      <m:e>
                        <m:r>
                          <a:rPr lang="en-US" b="1">
                            <a:latin typeface="Cambria Math"/>
                          </a:rPr>
                          <m:t>𝐯</m:t>
                        </m:r>
                      </m:e>
                    </m:acc>
                  </m:oMath>
                </a14:m>
                <a:r>
                  <a:rPr lang="en-US" dirty="0"/>
                  <a:t> and </a:t>
                </a:r>
                <a14:m>
                  <m:oMath xmlns:m="http://schemas.openxmlformats.org/officeDocument/2006/math">
                    <m:acc>
                      <m:accPr>
                        <m:chr m:val="⃗"/>
                        <m:ctrlPr>
                          <a:rPr lang="en-US" i="1">
                            <a:latin typeface="Cambria Math" panose="02040503050406030204" pitchFamily="18" charset="0"/>
                          </a:rPr>
                        </m:ctrlPr>
                      </m:accPr>
                      <m:e>
                        <m:r>
                          <a:rPr lang="en-US" b="1">
                            <a:latin typeface="Cambria Math"/>
                          </a:rPr>
                          <m:t>𝐁</m:t>
                        </m:r>
                      </m:e>
                    </m:acc>
                  </m:oMath>
                </a14:m>
                <a:r>
                  <a:rPr lang="en-US" dirty="0"/>
                  <a:t>.</a:t>
                </a:r>
              </a:p>
            </p:txBody>
          </p:sp>
        </mc:Choice>
        <mc:Fallback xmlns="">
          <p:sp>
            <p:nvSpPr>
              <p:cNvPr id="3" name="Rectangle 2"/>
              <p:cNvSpPr>
                <a:spLocks noRot="1" noChangeAspect="1" noMove="1" noResize="1" noEditPoints="1" noAdjustHandles="1" noChangeArrowheads="1" noChangeShapeType="1" noTextEdit="1"/>
              </p:cNvSpPr>
              <p:nvPr/>
            </p:nvSpPr>
            <p:spPr>
              <a:xfrm>
                <a:off x="457200" y="5105400"/>
                <a:ext cx="7010400" cy="1544525"/>
              </a:xfrm>
              <a:prstGeom prst="rect">
                <a:avLst/>
              </a:prstGeom>
              <a:blipFill>
                <a:blip r:embed="rId4"/>
                <a:stretch>
                  <a:fillRect l="-696" t="-2767" b="-4743"/>
                </a:stretch>
              </a:blipFill>
            </p:spPr>
            <p:txBody>
              <a:bodyPr/>
              <a:lstStyle/>
              <a:p>
                <a:r>
                  <a:rPr lang="en-US">
                    <a:noFill/>
                  </a:rPr>
                  <a:t> </a:t>
                </a:r>
              </a:p>
            </p:txBody>
          </p:sp>
        </mc:Fallback>
      </mc:AlternateContent>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Right hand rule, another view</a:t>
            </a:r>
          </a:p>
        </p:txBody>
      </p:sp>
      <p:pic>
        <p:nvPicPr>
          <p:cNvPr id="4" name="Content Placeholder 3"/>
          <p:cNvPicPr>
            <a:picLocks noGrp="1" noChangeAspect="1"/>
          </p:cNvPicPr>
          <p:nvPr>
            <p:ph idx="1"/>
          </p:nvPr>
        </p:nvPicPr>
        <p:blipFill>
          <a:blip r:embed="rId2"/>
          <a:stretch>
            <a:fillRect/>
          </a:stretch>
        </p:blipFill>
        <p:spPr>
          <a:xfrm>
            <a:off x="457200" y="1752600"/>
            <a:ext cx="3542788" cy="3881437"/>
          </a:xfrm>
          <a:prstGeom prst="rect">
            <a:avLst/>
          </a:prstGeom>
        </p:spPr>
      </p:pic>
      <p:pic>
        <p:nvPicPr>
          <p:cNvPr id="5" name="Picture 4"/>
          <p:cNvPicPr>
            <a:picLocks noChangeAspect="1"/>
          </p:cNvPicPr>
          <p:nvPr/>
        </p:nvPicPr>
        <p:blipFill>
          <a:blip r:embed="rId3"/>
          <a:stretch>
            <a:fillRect/>
          </a:stretch>
        </p:blipFill>
        <p:spPr>
          <a:xfrm>
            <a:off x="4114800" y="2057400"/>
            <a:ext cx="4110123" cy="2505075"/>
          </a:xfrm>
          <a:prstGeom prst="rect">
            <a:avLst/>
          </a:prstGeom>
        </p:spPr>
      </p:pic>
    </p:spTree>
    <p:extLst>
      <p:ext uri="{BB962C8B-B14F-4D97-AF65-F5344CB8AC3E}">
        <p14:creationId xmlns:p14="http://schemas.microsoft.com/office/powerpoint/2010/main" val="10616378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Right hand rule practice</a:t>
            </a:r>
            <a:br>
              <a:rPr lang="en-US" dirty="0"/>
            </a:br>
            <a:endParaRPr lang="en-US" dirty="0"/>
          </a:p>
        </p:txBody>
      </p:sp>
      <p:pic>
        <p:nvPicPr>
          <p:cNvPr id="4" name="Content Placeholder 3"/>
          <p:cNvPicPr>
            <a:picLocks noGrp="1" noChangeAspect="1"/>
          </p:cNvPicPr>
          <p:nvPr>
            <p:ph idx="1"/>
          </p:nvPr>
        </p:nvPicPr>
        <p:blipFill>
          <a:blip r:embed="rId2"/>
          <a:stretch>
            <a:fillRect/>
          </a:stretch>
        </p:blipFill>
        <p:spPr>
          <a:xfrm>
            <a:off x="1812947" y="1447800"/>
            <a:ext cx="3894682" cy="5071324"/>
          </a:xfrm>
          <a:prstGeom prst="rect">
            <a:avLst/>
          </a:prstGeom>
        </p:spPr>
      </p:pic>
    </p:spTree>
    <p:extLst>
      <p:ext uri="{BB962C8B-B14F-4D97-AF65-F5344CB8AC3E}">
        <p14:creationId xmlns:p14="http://schemas.microsoft.com/office/powerpoint/2010/main" val="19302299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Right hand rule, more practice</a:t>
            </a:r>
          </a:p>
        </p:txBody>
      </p:sp>
      <p:pic>
        <p:nvPicPr>
          <p:cNvPr id="4" name="Content Placeholder 3"/>
          <p:cNvPicPr>
            <a:picLocks noGrp="1" noChangeAspect="1"/>
          </p:cNvPicPr>
          <p:nvPr>
            <p:ph idx="1"/>
          </p:nvPr>
        </p:nvPicPr>
        <p:blipFill>
          <a:blip r:embed="rId2"/>
          <a:stretch>
            <a:fillRect/>
          </a:stretch>
        </p:blipFill>
        <p:spPr>
          <a:xfrm>
            <a:off x="2901126" y="1825625"/>
            <a:ext cx="3341747" cy="4351338"/>
          </a:xfrm>
          <a:prstGeom prst="rect">
            <a:avLst/>
          </a:prstGeom>
        </p:spPr>
      </p:pic>
    </p:spTree>
    <p:extLst>
      <p:ext uri="{BB962C8B-B14F-4D97-AF65-F5344CB8AC3E}">
        <p14:creationId xmlns:p14="http://schemas.microsoft.com/office/powerpoint/2010/main" val="27149926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304800" y="76200"/>
            <a:ext cx="8839200" cy="503238"/>
          </a:xfrm>
        </p:spPr>
        <p:txBody>
          <a:bodyPr>
            <a:normAutofit fontScale="90000"/>
          </a:bodyPr>
          <a:lstStyle/>
          <a:p>
            <a:r>
              <a:rPr lang="en-US" altLang="en-US" dirty="0"/>
              <a:t>Magnetic force on a proton</a:t>
            </a:r>
          </a:p>
        </p:txBody>
      </p:sp>
      <p:sp>
        <p:nvSpPr>
          <p:cNvPr id="105475" name="Rectangle 3"/>
          <p:cNvSpPr>
            <a:spLocks noGrp="1" noChangeArrowheads="1"/>
          </p:cNvSpPr>
          <p:nvPr>
            <p:ph idx="1"/>
          </p:nvPr>
        </p:nvSpPr>
        <p:spPr>
          <a:xfrm>
            <a:off x="-76200" y="786769"/>
            <a:ext cx="8915400" cy="1060450"/>
          </a:xfrm>
        </p:spPr>
        <p:txBody>
          <a:bodyPr>
            <a:normAutofit fontScale="85000" lnSpcReduction="20000"/>
          </a:bodyPr>
          <a:lstStyle/>
          <a:p>
            <a:pPr marL="457200" lvl="1" indent="0">
              <a:lnSpc>
                <a:spcPct val="90000"/>
              </a:lnSpc>
              <a:buNone/>
            </a:pPr>
            <a:r>
              <a:rPr lang="en-US" altLang="en-US" sz="2400" dirty="0"/>
              <a:t>A beam of protons (</a:t>
            </a:r>
            <a:r>
              <a:rPr lang="en-US" altLang="en-US" sz="2400" i="1" dirty="0">
                <a:latin typeface="Times New Roman" panose="02020603050405020304" pitchFamily="18" charset="0"/>
                <a:cs typeface="Times New Roman" panose="02020603050405020304" pitchFamily="18" charset="0"/>
              </a:rPr>
              <a:t>q</a:t>
            </a:r>
            <a:r>
              <a:rPr lang="en-US" altLang="en-US" sz="2400" dirty="0"/>
              <a:t> = 1.60 x 10</a:t>
            </a:r>
            <a:r>
              <a:rPr lang="en-US" altLang="en-US" sz="2400" baseline="30000" dirty="0"/>
              <a:t>-19</a:t>
            </a:r>
            <a:r>
              <a:rPr lang="en-US" altLang="en-US" sz="2400" dirty="0"/>
              <a:t> C) moves at 3.0 x 10</a:t>
            </a:r>
            <a:r>
              <a:rPr lang="en-US" altLang="en-US" sz="2400" baseline="30000" dirty="0"/>
              <a:t>5</a:t>
            </a:r>
            <a:r>
              <a:rPr lang="en-US" altLang="en-US" sz="2400" dirty="0"/>
              <a:t> m/s  through a uniform magnetic field with a magnitude of 2.0 T that is directed along the positive </a:t>
            </a:r>
            <a:r>
              <a:rPr lang="en-US" altLang="en-US" sz="2400" i="1" dirty="0">
                <a:latin typeface="Times New Roman" panose="02020603050405020304" pitchFamily="18" charset="0"/>
                <a:cs typeface="Times New Roman" panose="02020603050405020304" pitchFamily="18" charset="0"/>
              </a:rPr>
              <a:t>z</a:t>
            </a:r>
            <a:r>
              <a:rPr lang="en-US" altLang="en-US" sz="2400" dirty="0"/>
              <a:t>-axis. The velocity of each proton is in the </a:t>
            </a:r>
            <a:r>
              <a:rPr lang="en-US" altLang="en-US" sz="2400" i="1" dirty="0" err="1">
                <a:latin typeface="Times New Roman" panose="02020603050405020304" pitchFamily="18" charset="0"/>
                <a:cs typeface="Times New Roman" panose="02020603050405020304" pitchFamily="18" charset="0"/>
              </a:rPr>
              <a:t>xz</a:t>
            </a:r>
            <a:r>
              <a:rPr lang="en-US" altLang="en-US" sz="2400" dirty="0"/>
              <a:t>-plane at an angle of 30</a:t>
            </a:r>
            <a:r>
              <a:rPr lang="en-US" altLang="en-US" sz="2400" baseline="30000" dirty="0"/>
              <a:t>o</a:t>
            </a:r>
            <a:r>
              <a:rPr lang="en-US" altLang="en-US" sz="2400" dirty="0"/>
              <a:t> to the positive </a:t>
            </a:r>
            <a:r>
              <a:rPr lang="en-US" altLang="en-US" sz="2400" i="1" dirty="0">
                <a:latin typeface="Times New Roman" panose="02020603050405020304" pitchFamily="18" charset="0"/>
                <a:cs typeface="Times New Roman" panose="02020603050405020304" pitchFamily="18" charset="0"/>
              </a:rPr>
              <a:t>z </a:t>
            </a:r>
            <a:r>
              <a:rPr lang="en-US" altLang="en-US" sz="2400" dirty="0"/>
              <a:t>axis. Find the force on a proton.</a:t>
            </a:r>
          </a:p>
          <a:p>
            <a:pPr marL="457200" lvl="1" indent="0">
              <a:lnSpc>
                <a:spcPct val="90000"/>
              </a:lnSpc>
              <a:buNone/>
            </a:pPr>
            <a:endParaRPr lang="en-US" altLang="en-US" sz="2400" dirty="0"/>
          </a:p>
        </p:txBody>
      </p:sp>
      <p:pic>
        <p:nvPicPr>
          <p:cNvPr id="105476" name="Picture 4" descr="27_Figure10-I"/>
          <p:cNvPicPr>
            <a:picLocks noChangeAspect="1" noChangeArrowheads="1"/>
          </p:cNvPicPr>
          <p:nvPr/>
        </p:nvPicPr>
        <p:blipFill>
          <a:blip r:embed="rId3" cstate="print">
            <a:extLst>
              <a:ext uri="{28A0092B-C50C-407E-A947-70E740481C1C}">
                <a14:useLocalDpi xmlns:a14="http://schemas.microsoft.com/office/drawing/2010/main" val="0"/>
              </a:ext>
            </a:extLst>
          </a:blip>
          <a:srcRect b="2513"/>
          <a:stretch>
            <a:fillRect/>
          </a:stretch>
        </p:blipFill>
        <p:spPr bwMode="auto">
          <a:xfrm>
            <a:off x="3733800" y="3451121"/>
            <a:ext cx="4144602" cy="279558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2" name="Rectangle 1"/>
              <p:cNvSpPr/>
              <p:nvPr/>
            </p:nvSpPr>
            <p:spPr>
              <a:xfrm>
                <a:off x="381000" y="1878012"/>
                <a:ext cx="1445780" cy="402931"/>
              </a:xfrm>
              <a:prstGeom prst="rect">
                <a:avLst/>
              </a:prstGeom>
            </p:spPr>
            <p:txBody>
              <a:bodyPr wrap="none">
                <a:spAutoFit/>
              </a:bodyPr>
              <a:lstStyle/>
              <a:p>
                <a14:m>
                  <m:oMath xmlns:m="http://schemas.openxmlformats.org/officeDocument/2006/math">
                    <m:acc>
                      <m:accPr>
                        <m:chr m:val="⃗"/>
                        <m:ctrlPr>
                          <a:rPr lang="en-US" i="1">
                            <a:latin typeface="Cambria Math" panose="02040503050406030204" pitchFamily="18" charset="0"/>
                            <a:ea typeface="Times New Roman" panose="02020603050405020304" pitchFamily="18" charset="0"/>
                          </a:rPr>
                        </m:ctrlPr>
                      </m:accPr>
                      <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B</m:t>
                        </m:r>
                      </m:e>
                    </m:acc>
                    <m:r>
                      <a:rPr lang="en-US">
                        <a:latin typeface="Cambria Math" panose="02040503050406030204" pitchFamily="18" charset="0"/>
                        <a:ea typeface="Times New Roman" panose="02020603050405020304" pitchFamily="18" charset="0"/>
                        <a:cs typeface="Times New Roman" panose="02020603050405020304" pitchFamily="18" charset="0"/>
                      </a:rPr>
                      <m:t>=</m:t>
                    </m:r>
                    <m:d>
                      <m:dPr>
                        <m:ctrlPr>
                          <a:rPr lang="en-US" i="1">
                            <a:effectLst/>
                            <a:latin typeface="Cambria Math" panose="02040503050406030204" pitchFamily="18" charset="0"/>
                            <a:ea typeface="Times New Roman" panose="02020603050405020304" pitchFamily="18" charset="0"/>
                          </a:rPr>
                        </m:ctrlPr>
                      </m:dPr>
                      <m:e>
                        <m:r>
                          <a:rPr lang="en-US">
                            <a:latin typeface="Cambria Math" panose="02040503050406030204" pitchFamily="18" charset="0"/>
                            <a:ea typeface="Times New Roman" panose="02020603050405020304" pitchFamily="18" charset="0"/>
                            <a:cs typeface="Times New Roman" panose="02020603050405020304" pitchFamily="18" charset="0"/>
                          </a:rPr>
                          <m:t>2.0</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T</m:t>
                        </m:r>
                      </m:e>
                    </m:d>
                    <m:acc>
                      <m:accPr>
                        <m:chr m:val="̂"/>
                        <m:ctrlPr>
                          <a:rPr lang="en-US" i="1">
                            <a:effectLst/>
                            <a:latin typeface="Cambria Math" panose="02040503050406030204" pitchFamily="18" charset="0"/>
                            <a:ea typeface="Times New Roman" panose="02020603050405020304" pitchFamily="18" charset="0"/>
                          </a:rPr>
                        </m:ctrlPr>
                      </m:accPr>
                      <m:e>
                        <m:r>
                          <a:rPr lang="en-US" i="1">
                            <a:latin typeface="Cambria Math" panose="02040503050406030204" pitchFamily="18" charset="0"/>
                            <a:ea typeface="Times New Roman" panose="02020603050405020304" pitchFamily="18" charset="0"/>
                            <a:cs typeface="Times New Roman" panose="02020603050405020304" pitchFamily="18" charset="0"/>
                          </a:rPr>
                          <m:t>𝑘</m:t>
                        </m:r>
                      </m:e>
                    </m:acc>
                  </m:oMath>
                </a14:m>
                <a:r>
                  <a:rPr lang="en-US" dirty="0">
                    <a:latin typeface="Calibri" panose="020F0502020204030204" pitchFamily="34" charset="0"/>
                    <a:ea typeface="Times New Roman" panose="02020603050405020304" pitchFamily="18" charset="0"/>
                    <a:cs typeface="Times New Roman" panose="02020603050405020304" pitchFamily="18" charset="0"/>
                  </a:rPr>
                  <a:t> </a:t>
                </a:r>
                <a:endParaRPr lang="en-US" dirty="0"/>
              </a:p>
            </p:txBody>
          </p:sp>
        </mc:Choice>
        <mc:Fallback xmlns="">
          <p:sp>
            <p:nvSpPr>
              <p:cNvPr id="2" name="Rectangle 1"/>
              <p:cNvSpPr>
                <a:spLocks noRot="1" noChangeAspect="1" noMove="1" noResize="1" noEditPoints="1" noAdjustHandles="1" noChangeArrowheads="1" noChangeShapeType="1" noTextEdit="1"/>
              </p:cNvSpPr>
              <p:nvPr/>
            </p:nvSpPr>
            <p:spPr>
              <a:xfrm>
                <a:off x="381000" y="1878012"/>
                <a:ext cx="1445780" cy="402931"/>
              </a:xfrm>
              <a:prstGeom prst="rect">
                <a:avLst/>
              </a:prstGeom>
              <a:blipFill>
                <a:blip r:embed="rId4"/>
                <a:stretch>
                  <a:fillRect r="-1308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400050" y="2343475"/>
                <a:ext cx="3482300" cy="384144"/>
              </a:xfrm>
              <a:prstGeom prst="rect">
                <a:avLst/>
              </a:prstGeom>
            </p:spPr>
            <p:txBody>
              <a:bodyPr wrap="none">
                <a:spAutoFit/>
              </a:bodyPr>
              <a:lstStyle/>
              <a:p>
                <a14:m>
                  <m:oMath xmlns:m="http://schemas.openxmlformats.org/officeDocument/2006/math">
                    <m:acc>
                      <m:accPr>
                        <m:chr m:val="⃗"/>
                        <m:ctrlPr>
                          <a:rPr lang="en-US" i="1">
                            <a:latin typeface="Cambria Math" panose="02040503050406030204" pitchFamily="18" charset="0"/>
                            <a:ea typeface="Times New Roman" panose="02020603050405020304" pitchFamily="18" charset="0"/>
                          </a:rPr>
                        </m:ctrlPr>
                      </m:accPr>
                      <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v</m:t>
                        </m:r>
                      </m:e>
                    </m:acc>
                    <m:r>
                      <a:rPr lang="en-US">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v</m:t>
                    </m:r>
                    <m:r>
                      <a:rPr lang="en-US">
                        <a:latin typeface="Cambria Math" panose="02040503050406030204" pitchFamily="18" charset="0"/>
                        <a:ea typeface="Times New Roman" panose="02020603050405020304" pitchFamily="18" charset="0"/>
                        <a:cs typeface="Times New Roman" panose="02020603050405020304" pitchFamily="18" charset="0"/>
                      </a:rPr>
                      <m:t>⋅</m:t>
                    </m:r>
                    <m:func>
                      <m:funcPr>
                        <m:ctrlPr>
                          <a:rPr lang="en-US" i="1">
                            <a:effectLst/>
                            <a:latin typeface="Cambria Math" panose="02040503050406030204" pitchFamily="18" charset="0"/>
                            <a:ea typeface="Times New Roman" panose="02020603050405020304" pitchFamily="18" charset="0"/>
                          </a:rPr>
                        </m:ctrlPr>
                      </m:funcPr>
                      <m:fNa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cos</m:t>
                        </m:r>
                      </m:fName>
                      <m:e>
                        <m:d>
                          <m:dPr>
                            <m:ctrlPr>
                              <a:rPr lang="en-US" i="1">
                                <a:effectLst/>
                                <a:latin typeface="Cambria Math" panose="02040503050406030204" pitchFamily="18" charset="0"/>
                                <a:ea typeface="Times New Roman" panose="02020603050405020304" pitchFamily="18" charset="0"/>
                              </a:rPr>
                            </m:ctrlPr>
                          </m:dPr>
                          <m:e>
                            <m:sSup>
                              <m:sSupPr>
                                <m:ctrlPr>
                                  <a:rPr lang="en-US" i="1">
                                    <a:effectLst/>
                                    <a:latin typeface="Cambria Math" panose="02040503050406030204" pitchFamily="18" charset="0"/>
                                    <a:ea typeface="Times New Roman" panose="02020603050405020304" pitchFamily="18" charset="0"/>
                                  </a:rPr>
                                </m:ctrlPr>
                              </m:sSupPr>
                              <m:e>
                                <m:r>
                                  <a:rPr lang="en-US">
                                    <a:latin typeface="Cambria Math" panose="02040503050406030204" pitchFamily="18" charset="0"/>
                                    <a:ea typeface="Times New Roman" panose="02020603050405020304" pitchFamily="18" charset="0"/>
                                    <a:cs typeface="Times New Roman" panose="02020603050405020304" pitchFamily="18" charset="0"/>
                                  </a:rPr>
                                  <m:t>30</m:t>
                                </m:r>
                              </m:e>
                              <m:sup>
                                <m:r>
                                  <a:rPr lang="en-US">
                                    <a:latin typeface="Cambria Math" panose="02040503050406030204" pitchFamily="18" charset="0"/>
                                    <a:ea typeface="Times New Roman" panose="02020603050405020304" pitchFamily="18" charset="0"/>
                                    <a:cs typeface="Times New Roman" panose="02020603050405020304" pitchFamily="18" charset="0"/>
                                  </a:rPr>
                                  <m:t>0</m:t>
                                </m:r>
                              </m:sup>
                            </m:sSup>
                          </m:e>
                        </m:d>
                        <m:acc>
                          <m:accPr>
                            <m:chr m:val="̂"/>
                            <m:ctrlPr>
                              <a:rPr lang="en-US" i="1">
                                <a:effectLst/>
                                <a:latin typeface="Cambria Math" panose="02040503050406030204" pitchFamily="18" charset="0"/>
                                <a:ea typeface="Times New Roman" panose="02020603050405020304" pitchFamily="18" charset="0"/>
                              </a:rPr>
                            </m:ctrlPr>
                          </m:accPr>
                          <m:e>
                            <m:r>
                              <a:rPr lang="en-US" i="1">
                                <a:latin typeface="Cambria Math" panose="02040503050406030204" pitchFamily="18" charset="0"/>
                                <a:ea typeface="Times New Roman" panose="02020603050405020304" pitchFamily="18" charset="0"/>
                                <a:cs typeface="Times New Roman" panose="02020603050405020304" pitchFamily="18" charset="0"/>
                              </a:rPr>
                              <m:t>𝑘</m:t>
                            </m:r>
                          </m:e>
                        </m:acc>
                      </m:e>
                    </m:func>
                    <m:r>
                      <a:rPr lang="en-US">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v</m:t>
                    </m:r>
                    <m:r>
                      <a:rPr lang="en-US">
                        <a:latin typeface="Cambria Math" panose="02040503050406030204" pitchFamily="18" charset="0"/>
                        <a:ea typeface="Times New Roman" panose="02020603050405020304" pitchFamily="18" charset="0"/>
                        <a:cs typeface="Times New Roman" panose="02020603050405020304" pitchFamily="18" charset="0"/>
                      </a:rPr>
                      <m:t>⋅</m:t>
                    </m:r>
                    <m:func>
                      <m:funcPr>
                        <m:ctrlPr>
                          <a:rPr lang="en-US" i="1">
                            <a:effectLst/>
                            <a:latin typeface="Cambria Math" panose="02040503050406030204" pitchFamily="18" charset="0"/>
                            <a:ea typeface="Times New Roman" panose="02020603050405020304" pitchFamily="18" charset="0"/>
                          </a:rPr>
                        </m:ctrlPr>
                      </m:funcPr>
                      <m:fNa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sin</m:t>
                        </m:r>
                      </m:fName>
                      <m:e>
                        <m:d>
                          <m:dPr>
                            <m:ctrlPr>
                              <a:rPr lang="en-US" i="1">
                                <a:effectLst/>
                                <a:latin typeface="Cambria Math" panose="02040503050406030204" pitchFamily="18" charset="0"/>
                                <a:ea typeface="Times New Roman" panose="02020603050405020304" pitchFamily="18" charset="0"/>
                              </a:rPr>
                            </m:ctrlPr>
                          </m:dPr>
                          <m:e>
                            <m:sSup>
                              <m:sSupPr>
                                <m:ctrlPr>
                                  <a:rPr lang="en-US" i="1">
                                    <a:effectLst/>
                                    <a:latin typeface="Cambria Math" panose="02040503050406030204" pitchFamily="18" charset="0"/>
                                    <a:ea typeface="Times New Roman" panose="02020603050405020304" pitchFamily="18" charset="0"/>
                                  </a:rPr>
                                </m:ctrlPr>
                              </m:sSupPr>
                              <m:e>
                                <m:r>
                                  <a:rPr lang="en-US">
                                    <a:latin typeface="Cambria Math" panose="02040503050406030204" pitchFamily="18" charset="0"/>
                                    <a:ea typeface="Times New Roman" panose="02020603050405020304" pitchFamily="18" charset="0"/>
                                    <a:cs typeface="Times New Roman" panose="02020603050405020304" pitchFamily="18" charset="0"/>
                                  </a:rPr>
                                  <m:t>30</m:t>
                                </m:r>
                              </m:e>
                              <m:sup>
                                <m:r>
                                  <a:rPr lang="en-US">
                                    <a:latin typeface="Cambria Math" panose="02040503050406030204" pitchFamily="18" charset="0"/>
                                    <a:ea typeface="Times New Roman" panose="02020603050405020304" pitchFamily="18" charset="0"/>
                                    <a:cs typeface="Times New Roman" panose="02020603050405020304" pitchFamily="18" charset="0"/>
                                  </a:rPr>
                                  <m:t>0</m:t>
                                </m:r>
                              </m:sup>
                            </m:sSup>
                          </m:e>
                        </m:d>
                        <m:acc>
                          <m:accPr>
                            <m:chr m:val="̂"/>
                            <m:ctrlPr>
                              <a:rPr lang="en-US" i="1">
                                <a:effectLst/>
                                <a:latin typeface="Cambria Math" panose="02040503050406030204" pitchFamily="18" charset="0"/>
                                <a:ea typeface="Times New Roman" panose="02020603050405020304" pitchFamily="18" charset="0"/>
                              </a:rPr>
                            </m:ctrlPr>
                          </m:accPr>
                          <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i</m:t>
                            </m:r>
                          </m:e>
                        </m:acc>
                      </m:e>
                    </m:func>
                  </m:oMath>
                </a14:m>
                <a:r>
                  <a:rPr lang="en-US" dirty="0">
                    <a:latin typeface="Calibri" panose="020F0502020204030204" pitchFamily="34" charset="0"/>
                    <a:ea typeface="Times New Roman" panose="02020603050405020304" pitchFamily="18" charset="0"/>
                    <a:cs typeface="Times New Roman" panose="02020603050405020304" pitchFamily="18" charset="0"/>
                  </a:rPr>
                  <a:t>. </a:t>
                </a:r>
                <a:endParaRPr lang="en-US" dirty="0"/>
              </a:p>
            </p:txBody>
          </p:sp>
        </mc:Choice>
        <mc:Fallback xmlns="">
          <p:sp>
            <p:nvSpPr>
              <p:cNvPr id="3" name="Rectangle 2"/>
              <p:cNvSpPr>
                <a:spLocks noRot="1" noChangeAspect="1" noMove="1" noResize="1" noEditPoints="1" noAdjustHandles="1" noChangeArrowheads="1" noChangeShapeType="1" noTextEdit="1"/>
              </p:cNvSpPr>
              <p:nvPr/>
            </p:nvSpPr>
            <p:spPr>
              <a:xfrm>
                <a:off x="400050" y="2343475"/>
                <a:ext cx="3482300" cy="384144"/>
              </a:xfrm>
              <a:prstGeom prst="rect">
                <a:avLst/>
              </a:prstGeom>
              <a:blipFill>
                <a:blip r:embed="rId5"/>
                <a:stretch>
                  <a:fillRect t="-3175" r="-3503" b="-253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306499" y="3006577"/>
                <a:ext cx="3575851" cy="4029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𝐹</m:t>
                          </m:r>
                        </m:e>
                      </m:acc>
                      <m:r>
                        <a:rPr lang="en-US" i="0">
                          <a:latin typeface="Cambria Math" panose="02040503050406030204" pitchFamily="18" charset="0"/>
                        </a:rPr>
                        <m:t>=</m:t>
                      </m:r>
                      <m:r>
                        <m:rPr>
                          <m:sty m:val="p"/>
                        </m:rPr>
                        <a:rPr lang="en-US" i="0">
                          <a:latin typeface="Cambria Math" panose="02040503050406030204" pitchFamily="18" charset="0"/>
                        </a:rPr>
                        <m:t>q</m:t>
                      </m:r>
                      <m:r>
                        <a:rPr lang="en-US" i="0">
                          <a:latin typeface="Cambria Math" panose="02040503050406030204" pitchFamily="18" charset="0"/>
                        </a:rPr>
                        <m:t> </m:t>
                      </m:r>
                      <m:acc>
                        <m:accPr>
                          <m:chr m:val="⃗"/>
                          <m:ctrlPr>
                            <a:rPr lang="en-US" i="1">
                              <a:latin typeface="Cambria Math" panose="02040503050406030204" pitchFamily="18" charset="0"/>
                            </a:rPr>
                          </m:ctrlPr>
                        </m:accPr>
                        <m:e>
                          <m:r>
                            <m:rPr>
                              <m:sty m:val="p"/>
                            </m:rPr>
                            <a:rPr lang="en-US" i="0">
                              <a:latin typeface="Cambria Math" panose="02040503050406030204" pitchFamily="18" charset="0"/>
                            </a:rPr>
                            <m:t>v</m:t>
                          </m:r>
                          <m:r>
                            <a:rPr lang="en-US" i="0">
                              <a:latin typeface="Cambria Math" panose="02040503050406030204" pitchFamily="18" charset="0"/>
                            </a:rPr>
                            <m:t> </m:t>
                          </m:r>
                        </m:e>
                      </m:acc>
                      <m:r>
                        <a:rPr lang="en-US" i="0">
                          <a:latin typeface="Cambria Math" panose="02040503050406030204" pitchFamily="18" charset="0"/>
                        </a:rPr>
                        <m:t>×</m:t>
                      </m:r>
                      <m:acc>
                        <m:accPr>
                          <m:chr m:val="⃗"/>
                          <m:ctrlPr>
                            <a:rPr lang="en-US" i="1">
                              <a:latin typeface="Cambria Math" panose="02040503050406030204" pitchFamily="18" charset="0"/>
                            </a:rPr>
                          </m:ctrlPr>
                        </m:accPr>
                        <m:e>
                          <m:r>
                            <m:rPr>
                              <m:sty m:val="p"/>
                            </m:rPr>
                            <a:rPr lang="en-US" i="0">
                              <a:latin typeface="Cambria Math" panose="02040503050406030204" pitchFamily="18" charset="0"/>
                            </a:rPr>
                            <m:t>B</m:t>
                          </m:r>
                        </m:e>
                      </m:acc>
                      <m:r>
                        <a:rPr lang="en-US" i="0">
                          <a:latin typeface="Cambria Math" panose="02040503050406030204" pitchFamily="18" charset="0"/>
                        </a:rPr>
                        <m:t>=</m:t>
                      </m:r>
                      <m:d>
                        <m:dPr>
                          <m:ctrlPr>
                            <a:rPr lang="en-US" i="1">
                              <a:latin typeface="Cambria Math" panose="02040503050406030204" pitchFamily="18" charset="0"/>
                            </a:rPr>
                          </m:ctrlPr>
                        </m:dPr>
                        <m:e>
                          <m:r>
                            <a:rPr lang="en-US" i="0">
                              <a:latin typeface="Cambria Math" panose="02040503050406030204" pitchFamily="18" charset="0"/>
                            </a:rPr>
                            <m:t>−</m:t>
                          </m:r>
                          <m:sSup>
                            <m:sSupPr>
                              <m:ctrlPr>
                                <a:rPr lang="en-US" i="1">
                                  <a:latin typeface="Cambria Math" panose="02040503050406030204" pitchFamily="18" charset="0"/>
                                </a:rPr>
                              </m:ctrlPr>
                            </m:sSupPr>
                            <m:e>
                              <m:r>
                                <a:rPr lang="en-US" i="0">
                                  <a:latin typeface="Cambria Math" panose="02040503050406030204" pitchFamily="18" charset="0"/>
                                </a:rPr>
                                <m:t>4.8 ×10</m:t>
                              </m:r>
                            </m:e>
                            <m:sup>
                              <m:r>
                                <a:rPr lang="en-US" i="0">
                                  <a:latin typeface="Cambria Math" panose="02040503050406030204" pitchFamily="18" charset="0"/>
                                </a:rPr>
                                <m:t>−14</m:t>
                              </m:r>
                            </m:sup>
                          </m:sSup>
                          <m:r>
                            <m:rPr>
                              <m:sty m:val="p"/>
                            </m:rPr>
                            <a:rPr lang="en-US" i="0">
                              <a:latin typeface="Cambria Math" panose="02040503050406030204" pitchFamily="18" charset="0"/>
                            </a:rPr>
                            <m:t>N</m:t>
                          </m:r>
                        </m:e>
                      </m:d>
                      <m:acc>
                        <m:accPr>
                          <m:chr m:val="̂"/>
                          <m:ctrlPr>
                            <a:rPr lang="en-US" i="1">
                              <a:latin typeface="Cambria Math" panose="02040503050406030204" pitchFamily="18" charset="0"/>
                            </a:rPr>
                          </m:ctrlPr>
                        </m:accPr>
                        <m:e>
                          <m:r>
                            <a:rPr lang="en-US" i="1">
                              <a:latin typeface="Cambria Math" panose="02040503050406030204" pitchFamily="18" charset="0"/>
                            </a:rPr>
                            <m:t>𝑗</m:t>
                          </m:r>
                        </m:e>
                      </m:acc>
                    </m:oMath>
                  </m:oMathPara>
                </a14:m>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306499" y="3006577"/>
                <a:ext cx="3575851" cy="402931"/>
              </a:xfrm>
              <a:prstGeom prst="rect">
                <a:avLst/>
              </a:prstGeom>
              <a:blipFill>
                <a:blip r:embed="rId6"/>
                <a:stretch>
                  <a:fillRect t="-21212" r="-6133" b="-9091"/>
                </a:stretch>
              </a:blipFill>
            </p:spPr>
            <p:txBody>
              <a:bodyPr/>
              <a:lstStyle/>
              <a:p>
                <a:r>
                  <a:rPr lang="en-US">
                    <a:noFill/>
                  </a:rPr>
                  <a:t> </a:t>
                </a:r>
              </a:p>
            </p:txBody>
          </p:sp>
        </mc:Fallback>
      </mc:AlternateContent>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381000" y="343694"/>
            <a:ext cx="8915400" cy="503238"/>
          </a:xfrm>
        </p:spPr>
        <p:txBody>
          <a:bodyPr>
            <a:normAutofit fontScale="90000"/>
          </a:bodyPr>
          <a:lstStyle/>
          <a:p>
            <a:r>
              <a:rPr lang="en-US" altLang="en-US" dirty="0"/>
              <a:t>Magnetic field lines</a:t>
            </a:r>
            <a:endParaRPr lang="en-US" altLang="en-US" sz="2800" dirty="0"/>
          </a:p>
        </p:txBody>
      </p:sp>
      <p:sp>
        <p:nvSpPr>
          <p:cNvPr id="107523" name="Rectangle 3"/>
          <p:cNvSpPr>
            <a:spLocks noGrp="1" noChangeArrowheads="1"/>
          </p:cNvSpPr>
          <p:nvPr>
            <p:ph idx="1"/>
          </p:nvPr>
        </p:nvSpPr>
        <p:spPr>
          <a:xfrm>
            <a:off x="114300" y="1006475"/>
            <a:ext cx="8915400" cy="822325"/>
          </a:xfrm>
        </p:spPr>
        <p:txBody>
          <a:bodyPr/>
          <a:lstStyle/>
          <a:p>
            <a:pPr marL="457200" lvl="1" indent="0">
              <a:lnSpc>
                <a:spcPct val="90000"/>
              </a:lnSpc>
              <a:buNone/>
            </a:pPr>
            <a:r>
              <a:rPr lang="en-US" altLang="en-US" sz="2400" dirty="0"/>
              <a:t>The idea of magnetic field lines is the same as for the electric field lines:</a:t>
            </a:r>
          </a:p>
        </p:txBody>
      </p:sp>
      <p:pic>
        <p:nvPicPr>
          <p:cNvPr id="3" name="Picture 2"/>
          <p:cNvPicPr>
            <a:picLocks noChangeAspect="1"/>
          </p:cNvPicPr>
          <p:nvPr/>
        </p:nvPicPr>
        <p:blipFill>
          <a:blip r:embed="rId3"/>
          <a:stretch>
            <a:fillRect/>
          </a:stretch>
        </p:blipFill>
        <p:spPr>
          <a:xfrm>
            <a:off x="914400" y="1828800"/>
            <a:ext cx="6008307" cy="2606778"/>
          </a:xfrm>
          <a:prstGeom prst="rect">
            <a:avLst/>
          </a:prstGeom>
        </p:spPr>
      </p:pic>
      <p:sp>
        <p:nvSpPr>
          <p:cNvPr id="4" name="Rectangle 3"/>
          <p:cNvSpPr/>
          <p:nvPr/>
        </p:nvSpPr>
        <p:spPr>
          <a:xfrm>
            <a:off x="381000" y="4267200"/>
            <a:ext cx="7848600" cy="2031325"/>
          </a:xfrm>
          <a:prstGeom prst="rect">
            <a:avLst/>
          </a:prstGeom>
        </p:spPr>
        <p:txBody>
          <a:bodyPr wrap="square">
            <a:spAutoFit/>
          </a:bodyPr>
          <a:lstStyle/>
          <a:p>
            <a:r>
              <a:rPr lang="en-US" dirty="0"/>
              <a:t>Magnetic field lines are defined to have the direction in which a small compass points when placed at a location in the field. The strength of the field is proportional to the closeness (or density) of the lines. If the interior of the magnet could be probed, the field lines would be found to form continuous, closed loops. To fit in a reasonable space, some of these drawings may not show the closing of the loops; however, if enough space were provided, the loops would be closed.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304800" y="533400"/>
            <a:ext cx="8839200" cy="503238"/>
          </a:xfrm>
        </p:spPr>
        <p:txBody>
          <a:bodyPr>
            <a:normAutofit fontScale="90000"/>
          </a:bodyPr>
          <a:lstStyle/>
          <a:p>
            <a:r>
              <a:rPr lang="en-US" altLang="en-US" dirty="0"/>
              <a:t>Magnetic</a:t>
            </a:r>
            <a:r>
              <a:rPr lang="en-US" altLang="en-US" cap="all" dirty="0"/>
              <a:t> </a:t>
            </a:r>
            <a:r>
              <a:rPr lang="en-US" altLang="en-US" dirty="0"/>
              <a:t>field lines are </a:t>
            </a:r>
            <a:r>
              <a:rPr lang="en-US" altLang="en-US" i="1" dirty="0"/>
              <a:t>not</a:t>
            </a:r>
            <a:r>
              <a:rPr lang="en-US" altLang="en-US" dirty="0"/>
              <a:t> </a:t>
            </a:r>
            <a:br>
              <a:rPr lang="en-US" altLang="en-US" dirty="0"/>
            </a:br>
            <a:r>
              <a:rPr lang="en-US" altLang="en-US" dirty="0"/>
              <a:t>lines of force</a:t>
            </a:r>
          </a:p>
        </p:txBody>
      </p:sp>
      <p:sp>
        <p:nvSpPr>
          <p:cNvPr id="109571" name="Rectangle 3"/>
          <p:cNvSpPr>
            <a:spLocks noGrp="1" noChangeArrowheads="1"/>
          </p:cNvSpPr>
          <p:nvPr>
            <p:ph idx="1"/>
          </p:nvPr>
        </p:nvSpPr>
        <p:spPr>
          <a:xfrm>
            <a:off x="114300" y="2031124"/>
            <a:ext cx="8915400" cy="1371600"/>
          </a:xfrm>
        </p:spPr>
        <p:txBody>
          <a:bodyPr/>
          <a:lstStyle/>
          <a:p>
            <a:pPr lvl="1">
              <a:lnSpc>
                <a:spcPct val="90000"/>
              </a:lnSpc>
            </a:pPr>
            <a:r>
              <a:rPr lang="en-US" altLang="en-US" sz="2400" dirty="0"/>
              <a:t>It is important to remember that magnetic field lines </a:t>
            </a:r>
          </a:p>
          <a:p>
            <a:pPr marL="457200" lvl="1" indent="0">
              <a:lnSpc>
                <a:spcPct val="90000"/>
              </a:lnSpc>
              <a:buNone/>
            </a:pPr>
            <a:r>
              <a:rPr lang="en-US" altLang="en-US" sz="2400" dirty="0"/>
              <a:t>are </a:t>
            </a:r>
            <a:r>
              <a:rPr lang="en-US" altLang="en-US" sz="2400" i="1" dirty="0"/>
              <a:t>not</a:t>
            </a:r>
            <a:r>
              <a:rPr lang="en-US" altLang="en-US" sz="2400" dirty="0"/>
              <a:t> lines of magnetic force.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304800" y="76200"/>
            <a:ext cx="8839200" cy="503238"/>
          </a:xfrm>
        </p:spPr>
        <p:txBody>
          <a:bodyPr>
            <a:normAutofit fontScale="90000"/>
          </a:bodyPr>
          <a:lstStyle/>
          <a:p>
            <a:r>
              <a:rPr lang="en-US" altLang="en-US" dirty="0"/>
              <a:t>Properties of magnets</a:t>
            </a:r>
          </a:p>
        </p:txBody>
      </p:sp>
      <p:sp>
        <p:nvSpPr>
          <p:cNvPr id="84995" name="Rectangle 3"/>
          <p:cNvSpPr>
            <a:spLocks noGrp="1" noChangeArrowheads="1"/>
          </p:cNvSpPr>
          <p:nvPr>
            <p:ph idx="1"/>
          </p:nvPr>
        </p:nvSpPr>
        <p:spPr>
          <a:xfrm>
            <a:off x="0" y="830308"/>
            <a:ext cx="7696200" cy="5043488"/>
          </a:xfrm>
        </p:spPr>
        <p:txBody>
          <a:bodyPr>
            <a:normAutofit/>
          </a:bodyPr>
          <a:lstStyle/>
          <a:p>
            <a:pPr lvl="1"/>
            <a:r>
              <a:rPr lang="en-US" altLang="en-US" sz="2400" dirty="0"/>
              <a:t>Permanent magnets exert forces on each other.</a:t>
            </a:r>
          </a:p>
          <a:p>
            <a:pPr lvl="1"/>
            <a:r>
              <a:rPr lang="en-US" altLang="en-US" sz="2400" dirty="0"/>
              <a:t>Magnets have two poles: </a:t>
            </a:r>
            <a:r>
              <a:rPr lang="en-US" altLang="en-US" sz="2400" i="1" dirty="0"/>
              <a:t>north</a:t>
            </a:r>
            <a:r>
              <a:rPr lang="en-US" altLang="en-US" sz="2400" dirty="0"/>
              <a:t> and </a:t>
            </a:r>
            <a:r>
              <a:rPr lang="en-US" altLang="en-US" sz="2400" i="1" dirty="0"/>
              <a:t>south</a:t>
            </a:r>
            <a:r>
              <a:rPr lang="en-US" altLang="en-US" sz="2400" dirty="0"/>
              <a:t>.</a:t>
            </a:r>
          </a:p>
          <a:p>
            <a:pPr lvl="1"/>
            <a:r>
              <a:rPr lang="en-US" altLang="en-US" sz="2400" dirty="0"/>
              <a:t>Opposite poles attract while like poles repel.</a:t>
            </a:r>
          </a:p>
        </p:txBody>
      </p:sp>
      <p:pic>
        <p:nvPicPr>
          <p:cNvPr id="84996" name="Picture 4" descr="27_Figure01-I"/>
          <p:cNvPicPr>
            <a:picLocks noChangeAspect="1" noChangeArrowheads="1"/>
          </p:cNvPicPr>
          <p:nvPr/>
        </p:nvPicPr>
        <p:blipFill>
          <a:blip r:embed="rId3" cstate="print">
            <a:extLst>
              <a:ext uri="{28A0092B-C50C-407E-A947-70E740481C1C}">
                <a14:useLocalDpi xmlns:a14="http://schemas.microsoft.com/office/drawing/2010/main" val="0"/>
              </a:ext>
            </a:extLst>
          </a:blip>
          <a:srcRect b="2155"/>
          <a:stretch>
            <a:fillRect/>
          </a:stretch>
        </p:blipFill>
        <p:spPr bwMode="auto">
          <a:xfrm>
            <a:off x="2438400" y="2678000"/>
            <a:ext cx="3157538" cy="34226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304800" y="76200"/>
            <a:ext cx="8839200" cy="503238"/>
          </a:xfrm>
        </p:spPr>
        <p:txBody>
          <a:bodyPr>
            <a:normAutofit fontScale="90000"/>
          </a:bodyPr>
          <a:lstStyle/>
          <a:p>
            <a:r>
              <a:rPr lang="en-US" altLang="en-US" dirty="0"/>
              <a:t>Magnetism and certain metals</a:t>
            </a:r>
          </a:p>
        </p:txBody>
      </p:sp>
      <p:sp>
        <p:nvSpPr>
          <p:cNvPr id="87043" name="Rectangle 3"/>
          <p:cNvSpPr>
            <a:spLocks noGrp="1" noChangeArrowheads="1"/>
          </p:cNvSpPr>
          <p:nvPr>
            <p:ph idx="1"/>
          </p:nvPr>
        </p:nvSpPr>
        <p:spPr>
          <a:xfrm>
            <a:off x="228600" y="1143000"/>
            <a:ext cx="3667125" cy="2740025"/>
          </a:xfrm>
        </p:spPr>
        <p:txBody>
          <a:bodyPr>
            <a:normAutofit/>
          </a:bodyPr>
          <a:lstStyle/>
          <a:p>
            <a:pPr marL="457200" lvl="1" indent="0">
              <a:buNone/>
            </a:pPr>
            <a:r>
              <a:rPr lang="en-US" altLang="en-US" sz="2800" dirty="0"/>
              <a:t>Either pole of a permanent magnet will attract a metal like iron.</a:t>
            </a:r>
            <a:endParaRPr lang="en-US" altLang="en-US" sz="2400" dirty="0"/>
          </a:p>
        </p:txBody>
      </p:sp>
      <p:pic>
        <p:nvPicPr>
          <p:cNvPr id="87044" name="Picture 4" descr="27_Figure02-I"/>
          <p:cNvPicPr>
            <a:picLocks noChangeAspect="1" noChangeArrowheads="1"/>
          </p:cNvPicPr>
          <p:nvPr/>
        </p:nvPicPr>
        <p:blipFill>
          <a:blip r:embed="rId3">
            <a:extLst>
              <a:ext uri="{28A0092B-C50C-407E-A947-70E740481C1C}">
                <a14:useLocalDpi xmlns:a14="http://schemas.microsoft.com/office/drawing/2010/main" val="0"/>
              </a:ext>
            </a:extLst>
          </a:blip>
          <a:srcRect b="2618"/>
          <a:stretch>
            <a:fillRect/>
          </a:stretch>
        </p:blipFill>
        <p:spPr bwMode="auto">
          <a:xfrm>
            <a:off x="4419600" y="713874"/>
            <a:ext cx="2554287" cy="5715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304800" y="76200"/>
            <a:ext cx="8839200" cy="503238"/>
          </a:xfrm>
        </p:spPr>
        <p:txBody>
          <a:bodyPr>
            <a:normAutofit fontScale="90000"/>
          </a:bodyPr>
          <a:lstStyle/>
          <a:p>
            <a:r>
              <a:rPr lang="en-US" altLang="en-US" dirty="0"/>
              <a:t>Magnetic monopoles</a:t>
            </a:r>
          </a:p>
        </p:txBody>
      </p:sp>
      <p:sp>
        <p:nvSpPr>
          <p:cNvPr id="91139" name="Rectangle 3"/>
          <p:cNvSpPr>
            <a:spLocks noGrp="1" noChangeArrowheads="1"/>
          </p:cNvSpPr>
          <p:nvPr>
            <p:ph idx="1"/>
          </p:nvPr>
        </p:nvSpPr>
        <p:spPr>
          <a:xfrm>
            <a:off x="76200" y="762000"/>
            <a:ext cx="3124200" cy="5153025"/>
          </a:xfrm>
        </p:spPr>
        <p:txBody>
          <a:bodyPr>
            <a:normAutofit/>
          </a:bodyPr>
          <a:lstStyle/>
          <a:p>
            <a:pPr lvl="1"/>
            <a:r>
              <a:rPr lang="en-US" altLang="en-US" sz="2800" dirty="0"/>
              <a:t>Breaking a bar magnet does not separate its poles, as shown in the figure on the right.</a:t>
            </a:r>
          </a:p>
          <a:p>
            <a:pPr lvl="1"/>
            <a:r>
              <a:rPr lang="en-US" altLang="en-US" sz="2800" dirty="0"/>
              <a:t>There is no experimental evidence for </a:t>
            </a:r>
            <a:r>
              <a:rPr lang="en-US" altLang="en-US" sz="2800" i="1" dirty="0"/>
              <a:t>magnetic monopoles</a:t>
            </a:r>
            <a:r>
              <a:rPr lang="en-US" altLang="en-US" sz="2800" dirty="0"/>
              <a:t>.</a:t>
            </a:r>
          </a:p>
        </p:txBody>
      </p:sp>
      <p:pic>
        <p:nvPicPr>
          <p:cNvPr id="91140" name="Picture 4" descr="27_Figure04-I"/>
          <p:cNvPicPr>
            <a:picLocks noChangeAspect="1" noChangeArrowheads="1"/>
          </p:cNvPicPr>
          <p:nvPr/>
        </p:nvPicPr>
        <p:blipFill>
          <a:blip r:embed="rId3">
            <a:extLst>
              <a:ext uri="{28A0092B-C50C-407E-A947-70E740481C1C}">
                <a14:useLocalDpi xmlns:a14="http://schemas.microsoft.com/office/drawing/2010/main" val="0"/>
              </a:ext>
            </a:extLst>
          </a:blip>
          <a:srcRect b="2405"/>
          <a:stretch>
            <a:fillRect/>
          </a:stretch>
        </p:blipFill>
        <p:spPr bwMode="auto">
          <a:xfrm>
            <a:off x="3733800" y="2347913"/>
            <a:ext cx="5486400" cy="45100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304800" y="381000"/>
            <a:ext cx="8839200" cy="503238"/>
          </a:xfrm>
        </p:spPr>
        <p:txBody>
          <a:bodyPr>
            <a:normAutofit fontScale="90000"/>
          </a:bodyPr>
          <a:lstStyle/>
          <a:p>
            <a:r>
              <a:rPr lang="en-US" altLang="en-US" dirty="0"/>
              <a:t>Electric current and magnets</a:t>
            </a:r>
          </a:p>
        </p:txBody>
      </p:sp>
      <p:sp>
        <p:nvSpPr>
          <p:cNvPr id="93187" name="Rectangle 3"/>
          <p:cNvSpPr>
            <a:spLocks noGrp="1" noChangeArrowheads="1"/>
          </p:cNvSpPr>
          <p:nvPr>
            <p:ph idx="1"/>
          </p:nvPr>
        </p:nvSpPr>
        <p:spPr>
          <a:xfrm>
            <a:off x="304800" y="1524000"/>
            <a:ext cx="4024312" cy="3360738"/>
          </a:xfrm>
        </p:spPr>
        <p:txBody>
          <a:bodyPr>
            <a:normAutofit lnSpcReduction="10000"/>
          </a:bodyPr>
          <a:lstStyle/>
          <a:p>
            <a:pPr lvl="1">
              <a:lnSpc>
                <a:spcPct val="90000"/>
              </a:lnSpc>
            </a:pPr>
            <a:r>
              <a:rPr lang="en-US" altLang="en-US" sz="2400" dirty="0"/>
              <a:t>In 1820, Hans </a:t>
            </a:r>
            <a:r>
              <a:rPr lang="en-US" altLang="en-US" sz="2400" dirty="0" err="1"/>
              <a:t>Oersted</a:t>
            </a:r>
            <a:r>
              <a:rPr lang="en-US" altLang="en-US" sz="2400" dirty="0"/>
              <a:t> discovered that a current-carrying wire causes a compass to deflect. </a:t>
            </a:r>
          </a:p>
          <a:p>
            <a:pPr marL="457200" lvl="1" indent="0">
              <a:lnSpc>
                <a:spcPct val="90000"/>
              </a:lnSpc>
              <a:buNone/>
            </a:pPr>
            <a:endParaRPr lang="en-US" altLang="en-US" sz="2400" dirty="0"/>
          </a:p>
          <a:p>
            <a:pPr lvl="1">
              <a:lnSpc>
                <a:spcPct val="90000"/>
              </a:lnSpc>
            </a:pPr>
            <a:r>
              <a:rPr lang="en-US" altLang="en-US" sz="2400" dirty="0"/>
              <a:t>This discovery revealed a connection between moving charge and magnetism.</a:t>
            </a:r>
          </a:p>
        </p:txBody>
      </p:sp>
      <p:pic>
        <p:nvPicPr>
          <p:cNvPr id="2" name="Picture 1"/>
          <p:cNvPicPr>
            <a:picLocks noChangeAspect="1"/>
          </p:cNvPicPr>
          <p:nvPr/>
        </p:nvPicPr>
        <p:blipFill>
          <a:blip r:embed="rId3"/>
          <a:stretch>
            <a:fillRect/>
          </a:stretch>
        </p:blipFill>
        <p:spPr>
          <a:xfrm>
            <a:off x="4572000" y="1860709"/>
            <a:ext cx="4375813" cy="268732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304800" y="76200"/>
            <a:ext cx="8839200" cy="503238"/>
          </a:xfrm>
        </p:spPr>
        <p:txBody>
          <a:bodyPr>
            <a:normAutofit fontScale="90000"/>
          </a:bodyPr>
          <a:lstStyle/>
          <a:p>
            <a:r>
              <a:rPr lang="en-US" altLang="en-US" dirty="0"/>
              <a:t>Magnetic field of the earth</a:t>
            </a:r>
          </a:p>
        </p:txBody>
      </p:sp>
      <p:sp>
        <p:nvSpPr>
          <p:cNvPr id="89091" name="Rectangle 3"/>
          <p:cNvSpPr>
            <a:spLocks noGrp="1" noChangeArrowheads="1"/>
          </p:cNvSpPr>
          <p:nvPr>
            <p:ph idx="1"/>
          </p:nvPr>
        </p:nvSpPr>
        <p:spPr>
          <a:xfrm>
            <a:off x="0" y="685800"/>
            <a:ext cx="7162800" cy="1371600"/>
          </a:xfrm>
        </p:spPr>
        <p:txBody>
          <a:bodyPr>
            <a:normAutofit fontScale="77500" lnSpcReduction="20000"/>
          </a:bodyPr>
          <a:lstStyle/>
          <a:p>
            <a:pPr marL="457200" lvl="1" indent="0">
              <a:buNone/>
            </a:pPr>
            <a:r>
              <a:rPr lang="en-US" sz="2400" dirty="0"/>
              <a:t>The north pole of a compass needle points toward the south pole of a magnet, which is how today’s magnetic field is oriented from inside Earth. It also points toward Earth’s geographic North Pole because the geographic North Pole is near the magnetic south pole.</a:t>
            </a:r>
          </a:p>
          <a:p>
            <a:pPr marL="457200" lvl="1" indent="0">
              <a:buNone/>
            </a:pPr>
            <a:r>
              <a:rPr lang="en-US" altLang="en-US" sz="2400" dirty="0"/>
              <a:t> </a:t>
            </a:r>
          </a:p>
          <a:p>
            <a:pPr lvl="1"/>
            <a:endParaRPr lang="en-US" altLang="en-US" sz="2400" dirty="0"/>
          </a:p>
        </p:txBody>
      </p:sp>
      <p:pic>
        <p:nvPicPr>
          <p:cNvPr id="2" name="Picture 1"/>
          <p:cNvPicPr>
            <a:picLocks noChangeAspect="1"/>
          </p:cNvPicPr>
          <p:nvPr/>
        </p:nvPicPr>
        <p:blipFill>
          <a:blip r:embed="rId3"/>
          <a:stretch>
            <a:fillRect/>
          </a:stretch>
        </p:blipFill>
        <p:spPr>
          <a:xfrm>
            <a:off x="838200" y="2163762"/>
            <a:ext cx="4764377" cy="451512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304800" y="76200"/>
            <a:ext cx="8839200" cy="503238"/>
          </a:xfrm>
        </p:spPr>
        <p:txBody>
          <a:bodyPr>
            <a:normAutofit fontScale="90000"/>
          </a:bodyPr>
          <a:lstStyle/>
          <a:p>
            <a:r>
              <a:rPr lang="en-US" altLang="en-US" dirty="0"/>
              <a:t>The magnetic field</a:t>
            </a:r>
          </a:p>
        </p:txBody>
      </p:sp>
      <mc:AlternateContent xmlns:mc="http://schemas.openxmlformats.org/markup-compatibility/2006" xmlns:a14="http://schemas.microsoft.com/office/drawing/2010/main">
        <mc:Choice Requires="a14">
          <p:sp>
            <p:nvSpPr>
              <p:cNvPr id="95235" name="Rectangle 3"/>
              <p:cNvSpPr>
                <a:spLocks noGrp="1" noChangeArrowheads="1"/>
              </p:cNvSpPr>
              <p:nvPr>
                <p:ph idx="1"/>
              </p:nvPr>
            </p:nvSpPr>
            <p:spPr>
              <a:xfrm>
                <a:off x="196850" y="914400"/>
                <a:ext cx="8748713" cy="5334000"/>
              </a:xfrm>
            </p:spPr>
            <p:txBody>
              <a:bodyPr>
                <a:normAutofit fontScale="85000" lnSpcReduction="20000"/>
              </a:bodyPr>
              <a:lstStyle/>
              <a:p>
                <a:pPr lvl="1">
                  <a:lnSpc>
                    <a:spcPct val="90000"/>
                  </a:lnSpc>
                </a:pPr>
                <a:r>
                  <a:rPr lang="en-US" altLang="en-US" sz="2800" dirty="0"/>
                  <a:t>A moving charge (or current) creates a </a:t>
                </a:r>
                <a:r>
                  <a:rPr lang="en-US" altLang="en-US" sz="2800" i="1" dirty="0"/>
                  <a:t>magnetic field</a:t>
                </a:r>
                <a:r>
                  <a:rPr lang="en-US" altLang="en-US" sz="2800" dirty="0"/>
                  <a:t> in the surrounding space (in addition to its </a:t>
                </a:r>
                <a:r>
                  <a:rPr lang="en-US" altLang="en-US" sz="2800" i="1" dirty="0"/>
                  <a:t>electric field</a:t>
                </a:r>
                <a:r>
                  <a:rPr lang="en-US" altLang="en-US" sz="2800" dirty="0"/>
                  <a:t>). </a:t>
                </a:r>
              </a:p>
              <a:p>
                <a:pPr lvl="1">
                  <a:lnSpc>
                    <a:spcPct val="90000"/>
                  </a:lnSpc>
                </a:pPr>
                <a:r>
                  <a:rPr lang="en-US" altLang="en-US" sz="2800" dirty="0"/>
                  <a:t>Magnetic field (</a:t>
                </a:r>
                <a14:m>
                  <m:oMath xmlns:m="http://schemas.openxmlformats.org/officeDocument/2006/math">
                    <m:acc>
                      <m:accPr>
                        <m:chr m:val="⃗"/>
                        <m:ctrlPr>
                          <a:rPr lang="en-US" sz="2900" i="1">
                            <a:latin typeface="Cambria Math" panose="02040503050406030204" pitchFamily="18" charset="0"/>
                          </a:rPr>
                        </m:ctrlPr>
                      </m:accPr>
                      <m:e>
                        <m:r>
                          <a:rPr lang="en-US" sz="2900" i="1">
                            <a:latin typeface="Cambria Math" panose="02040503050406030204" pitchFamily="18" charset="0"/>
                          </a:rPr>
                          <m:t>𝐵</m:t>
                        </m:r>
                      </m:e>
                    </m:acc>
                  </m:oMath>
                </a14:m>
                <a:r>
                  <a:rPr lang="en-US" altLang="en-US" sz="2800" dirty="0"/>
                  <a:t>) is a vector quantity.</a:t>
                </a:r>
              </a:p>
              <a:p>
                <a:pPr lvl="1">
                  <a:lnSpc>
                    <a:spcPct val="90000"/>
                  </a:lnSpc>
                </a:pPr>
                <a:r>
                  <a:rPr lang="en-US" altLang="en-US" sz="2800" dirty="0"/>
                  <a:t>Direction of the magnetic field is defined as the direction in which a north pole of a compass needle would point at that location.</a:t>
                </a:r>
              </a:p>
              <a:p>
                <a:pPr lvl="1">
                  <a:lnSpc>
                    <a:spcPct val="90000"/>
                  </a:lnSpc>
                </a:pPr>
                <a:r>
                  <a:rPr lang="en-US" altLang="en-US" sz="2800" dirty="0"/>
                  <a:t>The magnetic field exerts a force on any other moving charge (or current) that is present in the field.</a:t>
                </a:r>
              </a:p>
              <a:p>
                <a:pPr lvl="1">
                  <a:lnSpc>
                    <a:spcPct val="90000"/>
                  </a:lnSpc>
                </a:pPr>
                <a:r>
                  <a:rPr lang="en-US" altLang="en-US" sz="2800" dirty="0"/>
                  <a:t>Experimentally we know that:</a:t>
                </a:r>
              </a:p>
              <a:p>
                <a:pPr lvl="2">
                  <a:lnSpc>
                    <a:spcPct val="90000"/>
                  </a:lnSpc>
                  <a:buFont typeface="Wingdings" panose="05000000000000000000" pitchFamily="2" charset="2"/>
                  <a:buChar char="ü"/>
                </a:pPr>
                <a:r>
                  <a:rPr lang="en-US" altLang="en-US" sz="2600" dirty="0"/>
                  <a:t>Magnetic force only acts on charged particles.</a:t>
                </a:r>
              </a:p>
              <a:p>
                <a:pPr lvl="2">
                  <a:lnSpc>
                    <a:spcPct val="90000"/>
                  </a:lnSpc>
                  <a:buFont typeface="Wingdings" panose="05000000000000000000" pitchFamily="2" charset="2"/>
                  <a:buChar char="ü"/>
                </a:pPr>
                <a:r>
                  <a:rPr lang="en-US" altLang="en-US" sz="2600" dirty="0"/>
                  <a:t>Magnetic force only acts on a charged particle </a:t>
                </a:r>
                <a:r>
                  <a:rPr lang="en-US" altLang="en-US" sz="2600" i="1" dirty="0"/>
                  <a:t>moving</a:t>
                </a:r>
                <a:r>
                  <a:rPr lang="en-US" altLang="en-US" sz="2600" dirty="0"/>
                  <a:t> through magnetic field. Stationary particles experience no magnetic force.</a:t>
                </a:r>
              </a:p>
              <a:p>
                <a:pPr lvl="2">
                  <a:lnSpc>
                    <a:spcPct val="90000"/>
                  </a:lnSpc>
                  <a:buFont typeface="Wingdings" panose="05000000000000000000" pitchFamily="2" charset="2"/>
                  <a:buChar char="ü"/>
                </a:pPr>
                <a:r>
                  <a:rPr lang="en-US" altLang="en-US" sz="2600" dirty="0"/>
                  <a:t>Magnetic force is the strongest for a charge moving perpendicular to the magnetic field and zero if the charge is moving parallel to the field.</a:t>
                </a:r>
              </a:p>
              <a:p>
                <a:pPr lvl="2">
                  <a:lnSpc>
                    <a:spcPct val="90000"/>
                  </a:lnSpc>
                  <a:buFont typeface="Wingdings" panose="05000000000000000000" pitchFamily="2" charset="2"/>
                  <a:buChar char="ü"/>
                </a:pPr>
                <a:r>
                  <a:rPr lang="en-US" altLang="en-US" sz="2600" dirty="0"/>
                  <a:t>Magnetic force is proportional to the magnitude of the charge, charge’s speed, and the magnitude (strength) of the magnetic field.  </a:t>
                </a:r>
              </a:p>
              <a:p>
                <a:pPr marL="457200" lvl="1" indent="0">
                  <a:lnSpc>
                    <a:spcPct val="90000"/>
                  </a:lnSpc>
                  <a:buNone/>
                </a:pPr>
                <a:endParaRPr lang="en-US" altLang="en-US" sz="2800" dirty="0"/>
              </a:p>
              <a:p>
                <a:pPr marL="914400" lvl="2" indent="0">
                  <a:lnSpc>
                    <a:spcPct val="90000"/>
                  </a:lnSpc>
                  <a:buNone/>
                </a:pPr>
                <a:endParaRPr lang="en-US" altLang="en-US" sz="2600" dirty="0"/>
              </a:p>
            </p:txBody>
          </p:sp>
        </mc:Choice>
        <mc:Fallback xmlns="">
          <p:sp>
            <p:nvSpPr>
              <p:cNvPr id="95235" name="Rectangle 3"/>
              <p:cNvSpPr>
                <a:spLocks noGrp="1" noRot="1" noChangeAspect="1" noMove="1" noResize="1" noEditPoints="1" noAdjustHandles="1" noChangeArrowheads="1" noChangeShapeType="1" noTextEdit="1"/>
              </p:cNvSpPr>
              <p:nvPr>
                <p:ph idx="1"/>
              </p:nvPr>
            </p:nvSpPr>
            <p:spPr>
              <a:xfrm>
                <a:off x="196850" y="914400"/>
                <a:ext cx="8748713" cy="5334000"/>
              </a:xfrm>
              <a:blipFill>
                <a:blip r:embed="rId3"/>
                <a:stretch>
                  <a:fillRect t="-2629" r="-906"/>
                </a:stretch>
              </a:blipFill>
            </p:spPr>
            <p:txBody>
              <a:bodyPr/>
              <a:lstStyle/>
              <a:p>
                <a:r>
                  <a:rPr lang="en-US">
                    <a:noFill/>
                  </a:rPr>
                  <a:t> </a:t>
                </a:r>
              </a:p>
            </p:txBody>
          </p:sp>
        </mc:Fallback>
      </mc:AlternateContent>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152400" y="515093"/>
            <a:ext cx="8839200" cy="503238"/>
          </a:xfrm>
        </p:spPr>
        <p:txBody>
          <a:bodyPr>
            <a:normAutofit fontScale="90000"/>
          </a:bodyPr>
          <a:lstStyle/>
          <a:p>
            <a:r>
              <a:rPr lang="en-US" altLang="en-US" dirty="0"/>
              <a:t>The magnetic force on a </a:t>
            </a:r>
            <a:br>
              <a:rPr lang="en-US" altLang="en-US" dirty="0"/>
            </a:br>
            <a:r>
              <a:rPr lang="en-US" altLang="en-US" dirty="0"/>
              <a:t>moving charge</a:t>
            </a:r>
          </a:p>
        </p:txBody>
      </p:sp>
      <mc:AlternateContent xmlns:mc="http://schemas.openxmlformats.org/markup-compatibility/2006" xmlns:a14="http://schemas.microsoft.com/office/drawing/2010/main">
        <mc:Choice Requires="a14">
          <p:sp>
            <p:nvSpPr>
              <p:cNvPr id="97283" name="Rectangle 3"/>
              <p:cNvSpPr>
                <a:spLocks noGrp="1" noChangeArrowheads="1"/>
              </p:cNvSpPr>
              <p:nvPr>
                <p:ph idx="1"/>
              </p:nvPr>
            </p:nvSpPr>
            <p:spPr>
              <a:xfrm>
                <a:off x="304800" y="1524000"/>
                <a:ext cx="4376737" cy="5486400"/>
              </a:xfrm>
            </p:spPr>
            <p:txBody>
              <a:bodyPr>
                <a:normAutofit fontScale="40000" lnSpcReduction="20000"/>
              </a:bodyPr>
              <a:lstStyle/>
              <a:p>
                <a:pPr lvl="1">
                  <a:lnSpc>
                    <a:spcPct val="90000"/>
                  </a:lnSpc>
                </a:pPr>
                <a:r>
                  <a:rPr lang="en-US" altLang="en-US" sz="5000" dirty="0"/>
                  <a:t>The magnetic force on a charge is perpendicular to </a:t>
                </a:r>
                <a:r>
                  <a:rPr lang="en-US" altLang="en-US" sz="5000" i="1" dirty="0"/>
                  <a:t>both</a:t>
                </a:r>
                <a:r>
                  <a:rPr lang="en-US" altLang="en-US" sz="5000" dirty="0"/>
                  <a:t> the velocity of the charge and the magnetic field. </a:t>
                </a:r>
              </a:p>
              <a:p>
                <a:pPr lvl="1">
                  <a:lnSpc>
                    <a:spcPct val="90000"/>
                  </a:lnSpc>
                </a:pPr>
                <a:r>
                  <a:rPr lang="en-US" altLang="en-US" sz="5000" dirty="0"/>
                  <a:t>The magnitude of the magnetic force can be described as </a:t>
                </a:r>
              </a:p>
              <a:p>
                <a:pPr marL="457200" lvl="1" indent="0" algn="ctr">
                  <a:lnSpc>
                    <a:spcPct val="90000"/>
                  </a:lnSpc>
                  <a:buNone/>
                </a:pPr>
                <a:r>
                  <a:rPr lang="en-US" altLang="en-US" sz="5000" i="1" dirty="0"/>
                  <a:t>F = |</a:t>
                </a:r>
                <a:r>
                  <a:rPr lang="en-US" altLang="en-US" sz="5000" i="1" dirty="0" err="1"/>
                  <a:t>q|vB</a:t>
                </a:r>
                <a:r>
                  <a:rPr lang="en-US" altLang="en-US" sz="5000" dirty="0"/>
                  <a:t> sin</a:t>
                </a:r>
                <a:r>
                  <a:rPr lang="en-US" altLang="en-US" sz="5000" i="1" dirty="0">
                    <a:sym typeface="Symbol" panose="05050102010706020507" pitchFamily="18" charset="2"/>
                  </a:rPr>
                  <a:t></a:t>
                </a:r>
                <a:r>
                  <a:rPr lang="en-US" altLang="en-US" sz="5000" dirty="0">
                    <a:sym typeface="Symbol" panose="05050102010706020507" pitchFamily="18" charset="2"/>
                  </a:rPr>
                  <a:t>,</a:t>
                </a:r>
              </a:p>
              <a:p>
                <a:pPr marL="457200" lvl="1" indent="0" algn="ctr">
                  <a:lnSpc>
                    <a:spcPct val="90000"/>
                  </a:lnSpc>
                  <a:buNone/>
                </a:pPr>
                <a:endParaRPr lang="en-US" altLang="en-US" sz="5000" dirty="0">
                  <a:sym typeface="Symbol" panose="05050102010706020507" pitchFamily="18" charset="2"/>
                </a:endParaRPr>
              </a:p>
              <a:p>
                <a:pPr marL="457200" lvl="1" indent="0">
                  <a:lnSpc>
                    <a:spcPct val="90000"/>
                  </a:lnSpc>
                  <a:buNone/>
                </a:pPr>
                <a:r>
                  <a:rPr lang="en-US" altLang="en-US" sz="5000" dirty="0">
                    <a:sym typeface="Symbol" panose="05050102010706020507" pitchFamily="18" charset="2"/>
                  </a:rPr>
                  <a:t>where </a:t>
                </a:r>
                <a:r>
                  <a:rPr lang="en-US" altLang="en-US" sz="5000" i="1" dirty="0"/>
                  <a:t>|</a:t>
                </a:r>
                <a:r>
                  <a:rPr lang="en-US" altLang="en-US" sz="5000" i="1" dirty="0" err="1"/>
                  <a:t>q|</a:t>
                </a:r>
                <a:r>
                  <a:rPr lang="en-US" altLang="en-US" sz="5000" dirty="0" err="1"/>
                  <a:t>is</a:t>
                </a:r>
                <a:r>
                  <a:rPr lang="en-US" altLang="en-US" sz="5000" dirty="0"/>
                  <a:t> the magnitude of the charge,</a:t>
                </a:r>
              </a:p>
              <a:p>
                <a:pPr marL="457200" lvl="1" indent="0">
                  <a:lnSpc>
                    <a:spcPct val="90000"/>
                  </a:lnSpc>
                  <a:buNone/>
                </a:pPr>
                <a:r>
                  <a:rPr lang="en-US" altLang="en-US" sz="5000" i="1" dirty="0"/>
                  <a:t>V </a:t>
                </a:r>
                <a:r>
                  <a:rPr lang="en-US" altLang="en-US" sz="5000" dirty="0"/>
                  <a:t>is the magnitude of the charge velocity, and</a:t>
                </a:r>
              </a:p>
              <a:p>
                <a:pPr marL="457200" lvl="1" indent="0">
                  <a:lnSpc>
                    <a:spcPct val="90000"/>
                  </a:lnSpc>
                  <a:buNone/>
                </a:pPr>
                <a:r>
                  <a:rPr lang="en-US" altLang="en-US" sz="5000" i="1" dirty="0"/>
                  <a:t>B </a:t>
                </a:r>
                <a:r>
                  <a:rPr lang="en-US" altLang="en-US" sz="5000" dirty="0"/>
                  <a:t>is the magnitude of the magnetic field</a:t>
                </a:r>
                <a:r>
                  <a:rPr lang="en-US" altLang="en-US" sz="5000" i="1" dirty="0"/>
                  <a:t>.</a:t>
                </a:r>
              </a:p>
              <a:p>
                <a:pPr lvl="1">
                  <a:lnSpc>
                    <a:spcPct val="90000"/>
                  </a:lnSpc>
                </a:pPr>
                <a:r>
                  <a:rPr lang="en-US" altLang="en-US" sz="5000" dirty="0"/>
                  <a:t>We can use this equation to define the magnitude (strength) of the magnetic field:</a:t>
                </a:r>
              </a:p>
              <a:p>
                <a:pPr lvl="1">
                  <a:lnSpc>
                    <a:spcPct val="90000"/>
                  </a:lnSpc>
                </a:pPr>
                <a:endParaRPr lang="en-US" altLang="en-US" sz="5000" dirty="0"/>
              </a:p>
              <a:p>
                <a:pPr marL="457200" lvl="1" indent="0" algn="ctr">
                  <a:lnSpc>
                    <a:spcPct val="90000"/>
                  </a:lnSpc>
                  <a:buNone/>
                </a:pPr>
                <a:r>
                  <a:rPr lang="en-US" altLang="en-US" sz="5000" i="1" dirty="0"/>
                  <a:t>	</a:t>
                </a:r>
                <a14:m>
                  <m:oMath xmlns:m="http://schemas.openxmlformats.org/officeDocument/2006/math">
                    <m:r>
                      <a:rPr lang="en-US" sz="7000" i="1">
                        <a:latin typeface="Cambria Math" panose="02040503050406030204" pitchFamily="18" charset="0"/>
                      </a:rPr>
                      <m:t>𝐵</m:t>
                    </m:r>
                    <m:r>
                      <a:rPr lang="en-US" sz="7000" i="1">
                        <a:latin typeface="Cambria Math" panose="02040503050406030204" pitchFamily="18" charset="0"/>
                      </a:rPr>
                      <m:t>=</m:t>
                    </m:r>
                    <m:f>
                      <m:fPr>
                        <m:ctrlPr>
                          <a:rPr lang="en-US" sz="7000" i="1">
                            <a:latin typeface="Cambria Math" panose="02040503050406030204" pitchFamily="18" charset="0"/>
                          </a:rPr>
                        </m:ctrlPr>
                      </m:fPr>
                      <m:num>
                        <m:r>
                          <a:rPr lang="en-US" sz="7000" i="1">
                            <a:latin typeface="Cambria Math" panose="02040503050406030204" pitchFamily="18" charset="0"/>
                          </a:rPr>
                          <m:t>𝐹</m:t>
                        </m:r>
                      </m:num>
                      <m:den>
                        <m:r>
                          <a:rPr lang="en-US" sz="7000" i="1">
                            <a:latin typeface="Cambria Math" panose="02040503050406030204" pitchFamily="18" charset="0"/>
                          </a:rPr>
                          <m:t>|</m:t>
                        </m:r>
                        <m:r>
                          <a:rPr lang="en-US" sz="7000" i="1">
                            <a:latin typeface="Cambria Math" panose="02040503050406030204" pitchFamily="18" charset="0"/>
                          </a:rPr>
                          <m:t>𝑞</m:t>
                        </m:r>
                        <m:r>
                          <a:rPr lang="en-US" sz="7000" i="1">
                            <a:latin typeface="Cambria Math" panose="02040503050406030204" pitchFamily="18" charset="0"/>
                          </a:rPr>
                          <m:t>|</m:t>
                        </m:r>
                        <m:r>
                          <a:rPr lang="en-US" sz="7000" i="1">
                            <a:latin typeface="Cambria Math" panose="02040503050406030204" pitchFamily="18" charset="0"/>
                          </a:rPr>
                          <m:t>𝑣𝑠𝑖𝑛</m:t>
                        </m:r>
                        <m:r>
                          <a:rPr lang="en-US" sz="7000" i="1">
                            <a:latin typeface="Cambria Math" panose="02040503050406030204" pitchFamily="18" charset="0"/>
                          </a:rPr>
                          <m:t>(</m:t>
                        </m:r>
                        <m:r>
                          <a:rPr lang="en-US" sz="7000" i="1">
                            <a:latin typeface="Cambria Math" panose="02040503050406030204" pitchFamily="18" charset="0"/>
                          </a:rPr>
                          <m:t>𝜙</m:t>
                        </m:r>
                        <m:r>
                          <a:rPr lang="en-US" sz="7000" i="1">
                            <a:latin typeface="Cambria Math" panose="02040503050406030204" pitchFamily="18" charset="0"/>
                          </a:rPr>
                          <m:t>)</m:t>
                        </m:r>
                      </m:den>
                    </m:f>
                  </m:oMath>
                </a14:m>
                <a:endParaRPr lang="en-US" sz="7000" dirty="0"/>
              </a:p>
              <a:p>
                <a:pPr marL="457200" lvl="1" indent="0">
                  <a:lnSpc>
                    <a:spcPct val="90000"/>
                  </a:lnSpc>
                  <a:buNone/>
                </a:pPr>
                <a:endParaRPr lang="en-US" altLang="en-US" sz="4200" i="1" dirty="0"/>
              </a:p>
              <a:p>
                <a:pPr lvl="1">
                  <a:lnSpc>
                    <a:spcPct val="90000"/>
                  </a:lnSpc>
                </a:pPr>
                <a:endParaRPr lang="en-US" altLang="en-US" sz="4200" dirty="0"/>
              </a:p>
              <a:p>
                <a:pPr marL="457200" lvl="1" indent="0">
                  <a:lnSpc>
                    <a:spcPct val="90000"/>
                  </a:lnSpc>
                  <a:buNone/>
                </a:pPr>
                <a:endParaRPr lang="en-US" altLang="en-US" sz="2400" dirty="0"/>
              </a:p>
            </p:txBody>
          </p:sp>
        </mc:Choice>
        <mc:Fallback xmlns="">
          <p:sp>
            <p:nvSpPr>
              <p:cNvPr id="97283" name="Rectangle 3"/>
              <p:cNvSpPr>
                <a:spLocks noGrp="1" noRot="1" noChangeAspect="1" noMove="1" noResize="1" noEditPoints="1" noAdjustHandles="1" noChangeArrowheads="1" noChangeShapeType="1" noTextEdit="1"/>
              </p:cNvSpPr>
              <p:nvPr>
                <p:ph idx="1"/>
              </p:nvPr>
            </p:nvSpPr>
            <p:spPr>
              <a:xfrm>
                <a:off x="304800" y="1524000"/>
                <a:ext cx="4376737" cy="5486400"/>
              </a:xfrm>
              <a:blipFill>
                <a:blip r:embed="rId3"/>
                <a:stretch>
                  <a:fillRect t="-2000" r="-1393"/>
                </a:stretch>
              </a:blipFill>
            </p:spPr>
            <p:txBody>
              <a:bodyPr/>
              <a:lstStyle/>
              <a:p>
                <a:r>
                  <a:rPr lang="en-US">
                    <a:noFill/>
                  </a:rPr>
                  <a:t> </a:t>
                </a:r>
              </a:p>
            </p:txBody>
          </p:sp>
        </mc:Fallback>
      </mc:AlternateContent>
      <p:pic>
        <p:nvPicPr>
          <p:cNvPr id="2" name="Picture 1"/>
          <p:cNvPicPr>
            <a:picLocks noChangeAspect="1"/>
          </p:cNvPicPr>
          <p:nvPr/>
        </p:nvPicPr>
        <p:blipFill>
          <a:blip r:embed="rId4"/>
          <a:stretch>
            <a:fillRect/>
          </a:stretch>
        </p:blipFill>
        <p:spPr>
          <a:xfrm>
            <a:off x="5565364" y="314915"/>
            <a:ext cx="3273836" cy="4273666"/>
          </a:xfrm>
          <a:prstGeom prst="rect">
            <a:avLst/>
          </a:prstGeom>
        </p:spPr>
      </p:pic>
      <p:sp>
        <p:nvSpPr>
          <p:cNvPr id="3" name="Rectangle 2"/>
          <p:cNvSpPr/>
          <p:nvPr/>
        </p:nvSpPr>
        <p:spPr>
          <a:xfrm>
            <a:off x="5517930" y="4876800"/>
            <a:ext cx="3352801" cy="1754326"/>
          </a:xfrm>
          <a:prstGeom prst="rect">
            <a:avLst/>
          </a:prstGeom>
        </p:spPr>
        <p:txBody>
          <a:bodyPr wrap="square">
            <a:spAutoFit/>
          </a:bodyPr>
          <a:lstStyle/>
          <a:p>
            <a:r>
              <a:rPr lang="en-US" dirty="0"/>
              <a:t>The magnetic forces on an alpha-particle moving in a uniform magnetic field. The field is the same in each drawing, but the velocity is different.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589721"/>
            <a:ext cx="5715001" cy="1320800"/>
          </a:xfrm>
        </p:spPr>
        <p:txBody>
          <a:bodyPr>
            <a:normAutofit/>
          </a:bodyPr>
          <a:lstStyle/>
          <a:p>
            <a:r>
              <a:rPr lang="en-US" sz="4000" dirty="0"/>
              <a:t>Magnetic field units</a:t>
            </a:r>
          </a:p>
        </p:txBody>
      </p:sp>
      <p:sp>
        <p:nvSpPr>
          <p:cNvPr id="3" name="Content Placeholder 2"/>
          <p:cNvSpPr>
            <a:spLocks noGrp="1"/>
          </p:cNvSpPr>
          <p:nvPr>
            <p:ph idx="1"/>
          </p:nvPr>
        </p:nvSpPr>
        <p:spPr>
          <a:xfrm>
            <a:off x="609598" y="2160590"/>
            <a:ext cx="6781801" cy="3880773"/>
          </a:xfrm>
        </p:spPr>
        <p:txBody>
          <a:bodyPr>
            <a:normAutofit/>
          </a:bodyPr>
          <a:lstStyle/>
          <a:p>
            <a:r>
              <a:rPr lang="en-US" sz="2400" dirty="0"/>
              <a:t>Note: the SI unit of magnetic field is</a:t>
            </a:r>
          </a:p>
          <a:p>
            <a:pPr marL="0" indent="0">
              <a:buNone/>
            </a:pPr>
            <a:r>
              <a:rPr lang="en-US" sz="2400" dirty="0"/>
              <a:t>   tesla (T)</a:t>
            </a:r>
          </a:p>
          <a:p>
            <a:pPr marL="0" indent="0" algn="ctr">
              <a:buNone/>
            </a:pPr>
            <a:r>
              <a:rPr lang="en-US" sz="2400" dirty="0"/>
              <a:t>1 T = 1 N/(A-m),</a:t>
            </a:r>
          </a:p>
          <a:p>
            <a:r>
              <a:rPr lang="en-US" sz="2400" dirty="0"/>
              <a:t>Often a non-SI unit, gauss (G) is used:</a:t>
            </a:r>
          </a:p>
          <a:p>
            <a:pPr marL="0" indent="0" algn="ctr">
              <a:buNone/>
            </a:pPr>
            <a:r>
              <a:rPr lang="en-US" sz="2400" dirty="0"/>
              <a:t>1 G = 10</a:t>
            </a:r>
            <a:r>
              <a:rPr lang="en-US" sz="2400" baseline="30000" dirty="0"/>
              <a:t>-4</a:t>
            </a:r>
            <a:r>
              <a:rPr lang="en-US" sz="2400" dirty="0"/>
              <a:t> T</a:t>
            </a:r>
          </a:p>
          <a:p>
            <a:r>
              <a:rPr lang="en-US" sz="2400" dirty="0"/>
              <a:t>Magnitude of the Earth’s magnetic </a:t>
            </a:r>
          </a:p>
          <a:p>
            <a:pPr marL="0" indent="0">
              <a:buNone/>
            </a:pPr>
            <a:r>
              <a:rPr lang="en-US" sz="2400" dirty="0"/>
              <a:t>    field near the surface is about 0.5 G. </a:t>
            </a:r>
          </a:p>
          <a:p>
            <a:endParaRPr lang="en-US" dirty="0"/>
          </a:p>
        </p:txBody>
      </p:sp>
      <p:pic>
        <p:nvPicPr>
          <p:cNvPr id="4" name="Picture 3"/>
          <p:cNvPicPr>
            <a:picLocks noChangeAspect="1"/>
          </p:cNvPicPr>
          <p:nvPr/>
        </p:nvPicPr>
        <p:blipFill>
          <a:blip r:embed="rId2"/>
          <a:stretch>
            <a:fillRect/>
          </a:stretch>
        </p:blipFill>
        <p:spPr>
          <a:xfrm>
            <a:off x="6676947" y="3429000"/>
            <a:ext cx="2374755" cy="3331331"/>
          </a:xfrm>
          <a:prstGeom prst="rect">
            <a:avLst/>
          </a:prstGeom>
        </p:spPr>
      </p:pic>
      <p:pic>
        <p:nvPicPr>
          <p:cNvPr id="5" name="Picture 4"/>
          <p:cNvPicPr>
            <a:picLocks noChangeAspect="1"/>
          </p:cNvPicPr>
          <p:nvPr/>
        </p:nvPicPr>
        <p:blipFill>
          <a:blip r:embed="rId3"/>
          <a:stretch>
            <a:fillRect/>
          </a:stretch>
        </p:blipFill>
        <p:spPr>
          <a:xfrm>
            <a:off x="6674319" y="152400"/>
            <a:ext cx="2161185" cy="3124200"/>
          </a:xfrm>
          <a:prstGeom prst="rect">
            <a:avLst/>
          </a:prstGeom>
        </p:spPr>
      </p:pic>
    </p:spTree>
    <p:extLst>
      <p:ext uri="{BB962C8B-B14F-4D97-AF65-F5344CB8AC3E}">
        <p14:creationId xmlns:p14="http://schemas.microsoft.com/office/powerpoint/2010/main" val="34330391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11539</TotalTime>
  <Words>889</Words>
  <Application>Microsoft Office PowerPoint</Application>
  <PresentationFormat>On-screen Show (4:3)</PresentationFormat>
  <Paragraphs>68</Paragraphs>
  <Slides>16</Slides>
  <Notes>11</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Calibri Light</vt:lpstr>
      <vt:lpstr>Cambria Math</vt:lpstr>
      <vt:lpstr>Times New Roman</vt:lpstr>
      <vt:lpstr>Wingdings</vt:lpstr>
      <vt:lpstr>Office Theme</vt:lpstr>
      <vt:lpstr>MAGNETIC FORCES AND FIELDS</vt:lpstr>
      <vt:lpstr>Properties of magnets</vt:lpstr>
      <vt:lpstr>Magnetism and certain metals</vt:lpstr>
      <vt:lpstr>Magnetic monopoles</vt:lpstr>
      <vt:lpstr>Electric current and magnets</vt:lpstr>
      <vt:lpstr>Magnetic field of the earth</vt:lpstr>
      <vt:lpstr>The magnetic field</vt:lpstr>
      <vt:lpstr>The magnetic force on a  moving charge</vt:lpstr>
      <vt:lpstr>Magnetic field units</vt:lpstr>
      <vt:lpstr>Magnetic force as a vector  product</vt:lpstr>
      <vt:lpstr>Right hand rule, another view</vt:lpstr>
      <vt:lpstr>Right hand rule practice </vt:lpstr>
      <vt:lpstr>Right hand rule, more practice</vt:lpstr>
      <vt:lpstr>Magnetic force on a proton</vt:lpstr>
      <vt:lpstr>Magnetic field lines</vt:lpstr>
      <vt:lpstr>Magnetic field lines are not  lines of force</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454</cp:revision>
  <cp:lastPrinted>2011-04-21T17:00:36Z</cp:lastPrinted>
  <dcterms:created xsi:type="dcterms:W3CDTF">2002-07-11T17:04:39Z</dcterms:created>
  <dcterms:modified xsi:type="dcterms:W3CDTF">2021-12-10T20:12:04Z</dcterms:modified>
</cp:coreProperties>
</file>